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5840075" cy="19799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8" autoAdjust="0"/>
    <p:restoredTop sz="94660"/>
  </p:normalViewPr>
  <p:slideViewPr>
    <p:cSldViewPr snapToGrid="0">
      <p:cViewPr varScale="1">
        <p:scale>
          <a:sx n="38" d="100"/>
          <a:sy n="38" d="100"/>
        </p:scale>
        <p:origin x="47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8006" y="3240303"/>
            <a:ext cx="13464064" cy="6893090"/>
          </a:xfrm>
        </p:spPr>
        <p:txBody>
          <a:bodyPr anchor="b"/>
          <a:lstStyle>
            <a:lvl1pPr algn="ctr">
              <a:defRPr sz="103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010" y="10399217"/>
            <a:ext cx="11880056" cy="4780246"/>
          </a:xfrm>
        </p:spPr>
        <p:txBody>
          <a:bodyPr/>
          <a:lstStyle>
            <a:lvl1pPr marL="0" indent="0" algn="ctr">
              <a:buNone/>
              <a:defRPr sz="4160"/>
            </a:lvl1pPr>
            <a:lvl2pPr marL="791845" indent="0" algn="ctr">
              <a:buNone/>
              <a:defRPr sz="3465"/>
            </a:lvl2pPr>
            <a:lvl3pPr marL="1584325" indent="0" algn="ctr">
              <a:buNone/>
              <a:defRPr sz="3120"/>
            </a:lvl3pPr>
            <a:lvl4pPr marL="2376170" indent="0" algn="ctr">
              <a:buNone/>
              <a:defRPr sz="2770"/>
            </a:lvl4pPr>
            <a:lvl5pPr marL="3168015" indent="0" algn="ctr">
              <a:buNone/>
              <a:defRPr sz="2770"/>
            </a:lvl5pPr>
            <a:lvl6pPr marL="3959860" indent="0" algn="ctr">
              <a:buNone/>
              <a:defRPr sz="2770"/>
            </a:lvl6pPr>
            <a:lvl7pPr marL="4752340" indent="0" algn="ctr">
              <a:buNone/>
              <a:defRPr sz="2770"/>
            </a:lvl7pPr>
            <a:lvl8pPr marL="5544185" indent="0" algn="ctr">
              <a:buNone/>
              <a:defRPr sz="2770"/>
            </a:lvl8pPr>
            <a:lvl9pPr marL="6336030" indent="0" algn="ctr">
              <a:buNone/>
              <a:defRPr sz="277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C105-D3DC-4D24-8EF1-3D2BCA10D2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DE64-2125-4A28-8620-C44168DB68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C105-D3DC-4D24-8EF1-3D2BCA10D2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DE64-2125-4A28-8620-C44168DB68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35555" y="1054129"/>
            <a:ext cx="3415516" cy="167789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006" y="1054129"/>
            <a:ext cx="10048548" cy="1677899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C105-D3DC-4D24-8EF1-3D2BCA10D2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DE64-2125-4A28-8620-C44168DB68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C105-D3DC-4D24-8EF1-3D2BCA10D2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DE64-2125-4A28-8620-C44168DB68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756" y="4936081"/>
            <a:ext cx="13662065" cy="8235957"/>
          </a:xfrm>
        </p:spPr>
        <p:txBody>
          <a:bodyPr anchor="b"/>
          <a:lstStyle>
            <a:lvl1pPr>
              <a:defRPr sz="103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756" y="13249954"/>
            <a:ext cx="13662065" cy="4331095"/>
          </a:xfrm>
        </p:spPr>
        <p:txBody>
          <a:bodyPr/>
          <a:lstStyle>
            <a:lvl1pPr marL="0" indent="0">
              <a:buNone/>
              <a:defRPr sz="4160">
                <a:solidFill>
                  <a:schemeClr val="tx1"/>
                </a:solidFill>
              </a:defRPr>
            </a:lvl1pPr>
            <a:lvl2pPr marL="791845" indent="0">
              <a:buNone/>
              <a:defRPr sz="3465">
                <a:solidFill>
                  <a:schemeClr val="tx1">
                    <a:tint val="75000"/>
                  </a:schemeClr>
                </a:solidFill>
              </a:defRPr>
            </a:lvl2pPr>
            <a:lvl3pPr marL="1584325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3pPr>
            <a:lvl4pPr marL="2376170" indent="0">
              <a:buNone/>
              <a:defRPr sz="2770">
                <a:solidFill>
                  <a:schemeClr val="tx1">
                    <a:tint val="75000"/>
                  </a:schemeClr>
                </a:solidFill>
              </a:defRPr>
            </a:lvl4pPr>
            <a:lvl5pPr marL="3168015" indent="0">
              <a:buNone/>
              <a:defRPr sz="2770">
                <a:solidFill>
                  <a:schemeClr val="tx1">
                    <a:tint val="75000"/>
                  </a:schemeClr>
                </a:solidFill>
              </a:defRPr>
            </a:lvl5pPr>
            <a:lvl6pPr marL="3959860" indent="0">
              <a:buNone/>
              <a:defRPr sz="2770">
                <a:solidFill>
                  <a:schemeClr val="tx1">
                    <a:tint val="75000"/>
                  </a:schemeClr>
                </a:solidFill>
              </a:defRPr>
            </a:lvl6pPr>
            <a:lvl7pPr marL="4752340" indent="0">
              <a:buNone/>
              <a:defRPr sz="2770">
                <a:solidFill>
                  <a:schemeClr val="tx1">
                    <a:tint val="75000"/>
                  </a:schemeClr>
                </a:solidFill>
              </a:defRPr>
            </a:lvl7pPr>
            <a:lvl8pPr marL="5544185" indent="0">
              <a:buNone/>
              <a:defRPr sz="2770">
                <a:solidFill>
                  <a:schemeClr val="tx1">
                    <a:tint val="75000"/>
                  </a:schemeClr>
                </a:solidFill>
              </a:defRPr>
            </a:lvl8pPr>
            <a:lvl9pPr marL="6336030" indent="0">
              <a:buNone/>
              <a:defRPr sz="27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C105-D3DC-4D24-8EF1-3D2BCA10D2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DE64-2125-4A28-8620-C44168DB68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005" y="5270647"/>
            <a:ext cx="6732032" cy="1256247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19038" y="5270647"/>
            <a:ext cx="6732032" cy="1256247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C105-D3DC-4D24-8EF1-3D2BCA10D2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DE64-2125-4A28-8620-C44168DB68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8" y="1054134"/>
            <a:ext cx="13662065" cy="382694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070" y="4853580"/>
            <a:ext cx="6701093" cy="237866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1845" indent="0">
              <a:buNone/>
              <a:defRPr sz="3465" b="1"/>
            </a:lvl2pPr>
            <a:lvl3pPr marL="1584325" indent="0">
              <a:buNone/>
              <a:defRPr sz="3120" b="1"/>
            </a:lvl3pPr>
            <a:lvl4pPr marL="2376170" indent="0">
              <a:buNone/>
              <a:defRPr sz="2770" b="1"/>
            </a:lvl4pPr>
            <a:lvl5pPr marL="3168015" indent="0">
              <a:buNone/>
              <a:defRPr sz="2770" b="1"/>
            </a:lvl5pPr>
            <a:lvl6pPr marL="3959860" indent="0">
              <a:buNone/>
              <a:defRPr sz="2770" b="1"/>
            </a:lvl6pPr>
            <a:lvl7pPr marL="4752340" indent="0">
              <a:buNone/>
              <a:defRPr sz="2770" b="1"/>
            </a:lvl7pPr>
            <a:lvl8pPr marL="5544185" indent="0">
              <a:buNone/>
              <a:defRPr sz="2770" b="1"/>
            </a:lvl8pPr>
            <a:lvl9pPr marL="6336030" indent="0">
              <a:buNone/>
              <a:defRPr sz="277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070" y="7232244"/>
            <a:ext cx="6701093" cy="106375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19039" y="4853580"/>
            <a:ext cx="6734095" cy="237866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1845" indent="0">
              <a:buNone/>
              <a:defRPr sz="3465" b="1"/>
            </a:lvl2pPr>
            <a:lvl3pPr marL="1584325" indent="0">
              <a:buNone/>
              <a:defRPr sz="3120" b="1"/>
            </a:lvl3pPr>
            <a:lvl4pPr marL="2376170" indent="0">
              <a:buNone/>
              <a:defRPr sz="2770" b="1"/>
            </a:lvl4pPr>
            <a:lvl5pPr marL="3168015" indent="0">
              <a:buNone/>
              <a:defRPr sz="2770" b="1"/>
            </a:lvl5pPr>
            <a:lvl6pPr marL="3959860" indent="0">
              <a:buNone/>
              <a:defRPr sz="2770" b="1"/>
            </a:lvl6pPr>
            <a:lvl7pPr marL="4752340" indent="0">
              <a:buNone/>
              <a:defRPr sz="2770" b="1"/>
            </a:lvl7pPr>
            <a:lvl8pPr marL="5544185" indent="0">
              <a:buNone/>
              <a:defRPr sz="2770" b="1"/>
            </a:lvl8pPr>
            <a:lvl9pPr marL="6336030" indent="0">
              <a:buNone/>
              <a:defRPr sz="277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19039" y="7232244"/>
            <a:ext cx="6734095" cy="106375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C105-D3DC-4D24-8EF1-3D2BCA10D2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DE64-2125-4A28-8620-C44168DB68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C105-D3DC-4D24-8EF1-3D2BCA10D2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DE64-2125-4A28-8620-C44168DB68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C105-D3DC-4D24-8EF1-3D2BCA10D2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DE64-2125-4A28-8620-C44168DB68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1319953"/>
            <a:ext cx="5108836" cy="4619837"/>
          </a:xfrm>
        </p:spPr>
        <p:txBody>
          <a:bodyPr anchor="b"/>
          <a:lstStyle>
            <a:lvl1pPr>
              <a:defRPr sz="55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095" y="2850737"/>
            <a:ext cx="8019038" cy="14070336"/>
          </a:xfrm>
        </p:spPr>
        <p:txBody>
          <a:bodyPr/>
          <a:lstStyle>
            <a:lvl1pPr>
              <a:defRPr sz="5545"/>
            </a:lvl1pPr>
            <a:lvl2pPr>
              <a:defRPr sz="4850"/>
            </a:lvl2pPr>
            <a:lvl3pPr>
              <a:defRPr sz="4160"/>
            </a:lvl3pPr>
            <a:lvl4pPr>
              <a:defRPr sz="3465"/>
            </a:lvl4pPr>
            <a:lvl5pPr>
              <a:defRPr sz="3465"/>
            </a:lvl5pPr>
            <a:lvl6pPr>
              <a:defRPr sz="3465"/>
            </a:lvl6pPr>
            <a:lvl7pPr>
              <a:defRPr sz="3465"/>
            </a:lvl7pPr>
            <a:lvl8pPr>
              <a:defRPr sz="3465"/>
            </a:lvl8pPr>
            <a:lvl9pPr>
              <a:defRPr sz="34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5939790"/>
            <a:ext cx="5108836" cy="11004196"/>
          </a:xfrm>
        </p:spPr>
        <p:txBody>
          <a:bodyPr/>
          <a:lstStyle>
            <a:lvl1pPr marL="0" indent="0">
              <a:buNone/>
              <a:defRPr sz="2770"/>
            </a:lvl1pPr>
            <a:lvl2pPr marL="791845" indent="0">
              <a:buNone/>
              <a:defRPr sz="2425"/>
            </a:lvl2pPr>
            <a:lvl3pPr marL="1584325" indent="0">
              <a:buNone/>
              <a:defRPr sz="2080"/>
            </a:lvl3pPr>
            <a:lvl4pPr marL="2376170" indent="0">
              <a:buNone/>
              <a:defRPr sz="1730"/>
            </a:lvl4pPr>
            <a:lvl5pPr marL="3168015" indent="0">
              <a:buNone/>
              <a:defRPr sz="1730"/>
            </a:lvl5pPr>
            <a:lvl6pPr marL="3959860" indent="0">
              <a:buNone/>
              <a:defRPr sz="1730"/>
            </a:lvl6pPr>
            <a:lvl7pPr marL="4752340" indent="0">
              <a:buNone/>
              <a:defRPr sz="1730"/>
            </a:lvl7pPr>
            <a:lvl8pPr marL="5544185" indent="0">
              <a:buNone/>
              <a:defRPr sz="1730"/>
            </a:lvl8pPr>
            <a:lvl9pPr marL="6336030" indent="0">
              <a:buNone/>
              <a:defRPr sz="173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C105-D3DC-4D24-8EF1-3D2BCA10D2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DE64-2125-4A28-8620-C44168DB68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1319953"/>
            <a:ext cx="5108836" cy="4619837"/>
          </a:xfrm>
        </p:spPr>
        <p:txBody>
          <a:bodyPr anchor="b"/>
          <a:lstStyle>
            <a:lvl1pPr>
              <a:defRPr sz="55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4095" y="2850737"/>
            <a:ext cx="8019038" cy="14070336"/>
          </a:xfrm>
        </p:spPr>
        <p:txBody>
          <a:bodyPr anchor="t"/>
          <a:lstStyle>
            <a:lvl1pPr marL="0" indent="0">
              <a:buNone/>
              <a:defRPr sz="5545"/>
            </a:lvl1pPr>
            <a:lvl2pPr marL="791845" indent="0">
              <a:buNone/>
              <a:defRPr sz="4850"/>
            </a:lvl2pPr>
            <a:lvl3pPr marL="1584325" indent="0">
              <a:buNone/>
              <a:defRPr sz="4160"/>
            </a:lvl3pPr>
            <a:lvl4pPr marL="2376170" indent="0">
              <a:buNone/>
              <a:defRPr sz="3465"/>
            </a:lvl4pPr>
            <a:lvl5pPr marL="3168015" indent="0">
              <a:buNone/>
              <a:defRPr sz="3465"/>
            </a:lvl5pPr>
            <a:lvl6pPr marL="3959860" indent="0">
              <a:buNone/>
              <a:defRPr sz="3465"/>
            </a:lvl6pPr>
            <a:lvl7pPr marL="4752340" indent="0">
              <a:buNone/>
              <a:defRPr sz="3465"/>
            </a:lvl7pPr>
            <a:lvl8pPr marL="5544185" indent="0">
              <a:buNone/>
              <a:defRPr sz="3465"/>
            </a:lvl8pPr>
            <a:lvl9pPr marL="6336030" indent="0">
              <a:buNone/>
              <a:defRPr sz="346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5939790"/>
            <a:ext cx="5108836" cy="11004196"/>
          </a:xfrm>
        </p:spPr>
        <p:txBody>
          <a:bodyPr/>
          <a:lstStyle>
            <a:lvl1pPr marL="0" indent="0">
              <a:buNone/>
              <a:defRPr sz="2770"/>
            </a:lvl1pPr>
            <a:lvl2pPr marL="791845" indent="0">
              <a:buNone/>
              <a:defRPr sz="2425"/>
            </a:lvl2pPr>
            <a:lvl3pPr marL="1584325" indent="0">
              <a:buNone/>
              <a:defRPr sz="2080"/>
            </a:lvl3pPr>
            <a:lvl4pPr marL="2376170" indent="0">
              <a:buNone/>
              <a:defRPr sz="1730"/>
            </a:lvl4pPr>
            <a:lvl5pPr marL="3168015" indent="0">
              <a:buNone/>
              <a:defRPr sz="1730"/>
            </a:lvl5pPr>
            <a:lvl6pPr marL="3959860" indent="0">
              <a:buNone/>
              <a:defRPr sz="1730"/>
            </a:lvl6pPr>
            <a:lvl7pPr marL="4752340" indent="0">
              <a:buNone/>
              <a:defRPr sz="1730"/>
            </a:lvl7pPr>
            <a:lvl8pPr marL="5544185" indent="0">
              <a:buNone/>
              <a:defRPr sz="1730"/>
            </a:lvl8pPr>
            <a:lvl9pPr marL="6336030" indent="0">
              <a:buNone/>
              <a:defRPr sz="173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C105-D3DC-4D24-8EF1-3D2BCA10D2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DE64-2125-4A28-8620-C44168DB68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005" y="1054134"/>
            <a:ext cx="13662065" cy="38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05" y="5270647"/>
            <a:ext cx="13662065" cy="12562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005" y="18351022"/>
            <a:ext cx="3564017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1C105-D3DC-4D24-8EF1-3D2BCA10D2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025" y="18351022"/>
            <a:ext cx="5346025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87053" y="18351022"/>
            <a:ext cx="3564017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DDE64-2125-4A28-8620-C44168DB680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584325" rtl="0" eaLnBrk="1" latinLnBrk="0" hangingPunct="1">
        <a:lnSpc>
          <a:spcPct val="90000"/>
        </a:lnSpc>
        <a:spcBef>
          <a:spcPct val="0"/>
        </a:spcBef>
        <a:buNone/>
        <a:defRPr sz="7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6240" indent="-396240" algn="l" defTabSz="1584325" rtl="0" eaLnBrk="1" latinLnBrk="0" hangingPunct="1">
        <a:lnSpc>
          <a:spcPct val="90000"/>
        </a:lnSpc>
        <a:spcBef>
          <a:spcPts val="1730"/>
        </a:spcBef>
        <a:buFont typeface="Arial" panose="020B0604020202020204" pitchFamily="34" charset="0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1pPr>
      <a:lvl2pPr marL="1188085" indent="-396240" algn="l" defTabSz="1584325" rtl="0" eaLnBrk="1" latinLnBrk="0" hangingPunct="1">
        <a:lnSpc>
          <a:spcPct val="90000"/>
        </a:lnSpc>
        <a:spcBef>
          <a:spcPts val="865"/>
        </a:spcBef>
        <a:buFont typeface="Arial" panose="020B0604020202020204" pitchFamily="34" charset="0"/>
        <a:buChar char="•"/>
        <a:defRPr sz="4160" kern="1200">
          <a:solidFill>
            <a:schemeClr val="tx1"/>
          </a:solidFill>
          <a:latin typeface="+mn-lt"/>
          <a:ea typeface="+mn-ea"/>
          <a:cs typeface="+mn-cs"/>
        </a:defRPr>
      </a:lvl2pPr>
      <a:lvl3pPr marL="1979930" indent="-396240" algn="l" defTabSz="1584325" rtl="0" eaLnBrk="1" latinLnBrk="0" hangingPunct="1">
        <a:lnSpc>
          <a:spcPct val="90000"/>
        </a:lnSpc>
        <a:spcBef>
          <a:spcPts val="865"/>
        </a:spcBef>
        <a:buFont typeface="Arial" panose="020B0604020202020204" pitchFamily="34" charset="0"/>
        <a:buChar char="•"/>
        <a:defRPr sz="3465" kern="1200">
          <a:solidFill>
            <a:schemeClr val="tx1"/>
          </a:solidFill>
          <a:latin typeface="+mn-lt"/>
          <a:ea typeface="+mn-ea"/>
          <a:cs typeface="+mn-cs"/>
        </a:defRPr>
      </a:lvl3pPr>
      <a:lvl4pPr marL="2771775" indent="-396240" algn="l" defTabSz="1584325" rtl="0" eaLnBrk="1" latinLnBrk="0" hangingPunct="1">
        <a:lnSpc>
          <a:spcPct val="90000"/>
        </a:lnSpc>
        <a:spcBef>
          <a:spcPts val="865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564255" indent="-396240" algn="l" defTabSz="1584325" rtl="0" eaLnBrk="1" latinLnBrk="0" hangingPunct="1">
        <a:lnSpc>
          <a:spcPct val="90000"/>
        </a:lnSpc>
        <a:spcBef>
          <a:spcPts val="865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4356100" indent="-396240" algn="l" defTabSz="1584325" rtl="0" eaLnBrk="1" latinLnBrk="0" hangingPunct="1">
        <a:lnSpc>
          <a:spcPct val="90000"/>
        </a:lnSpc>
        <a:spcBef>
          <a:spcPts val="865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5147945" indent="-396240" algn="l" defTabSz="1584325" rtl="0" eaLnBrk="1" latinLnBrk="0" hangingPunct="1">
        <a:lnSpc>
          <a:spcPct val="90000"/>
        </a:lnSpc>
        <a:spcBef>
          <a:spcPts val="865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939790" indent="-396240" algn="l" defTabSz="1584325" rtl="0" eaLnBrk="1" latinLnBrk="0" hangingPunct="1">
        <a:lnSpc>
          <a:spcPct val="90000"/>
        </a:lnSpc>
        <a:spcBef>
          <a:spcPts val="865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732270" indent="-396240" algn="l" defTabSz="1584325" rtl="0" eaLnBrk="1" latinLnBrk="0" hangingPunct="1">
        <a:lnSpc>
          <a:spcPct val="90000"/>
        </a:lnSpc>
        <a:spcBef>
          <a:spcPts val="865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4325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1pPr>
      <a:lvl2pPr marL="791845" algn="l" defTabSz="1584325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584325" algn="l" defTabSz="1584325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3pPr>
      <a:lvl4pPr marL="2376170" algn="l" defTabSz="1584325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168015" algn="l" defTabSz="1584325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3959860" algn="l" defTabSz="1584325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4752340" algn="l" defTabSz="1584325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544185" algn="l" defTabSz="1584325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336030" algn="l" defTabSz="1584325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SIPC</a:t>
            </a:r>
            <a:r>
              <a:rPr lang="zh-CN" altLang="en-US" dirty="0"/>
              <a:t>勋章墙</a:t>
            </a:r>
            <a:r>
              <a:rPr lang="en-US" altLang="zh-CN" dirty="0"/>
              <a:t>_v1.0.0 B</a:t>
            </a:r>
            <a:r>
              <a:rPr lang="zh-CN" altLang="en-US" dirty="0"/>
              <a:t>端</a:t>
            </a:r>
            <a:r>
              <a:rPr lang="en-US" altLang="zh-CN" dirty="0"/>
              <a:t>PRD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85177" y="0"/>
            <a:ext cx="121576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9-</a:t>
            </a:r>
            <a:r>
              <a:rPr lang="zh-CN" altLang="en-US" sz="3200" dirty="0"/>
              <a:t>勋章列表</a:t>
            </a:r>
            <a:endParaRPr lang="zh-CN" altLang="en-US" sz="3200" dirty="0"/>
          </a:p>
        </p:txBody>
      </p:sp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" y="829767"/>
            <a:ext cx="13243560" cy="7455634"/>
          </a:xfrm>
        </p:spPr>
      </p:pic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0" y="9127947"/>
          <a:ext cx="15840075" cy="9388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057"/>
                <a:gridCol w="2695246"/>
                <a:gridCol w="4171153"/>
                <a:gridCol w="7073619"/>
              </a:tblGrid>
              <a:tr h="810722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序号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需求点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交互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功能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/>
                        <a:t>选择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——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单点每行进行单选，</a:t>
                      </a:r>
                      <a:r>
                        <a:rPr lang="en-US" altLang="zh-CN" sz="2400" dirty="0"/>
                        <a:t>ID</a:t>
                      </a:r>
                      <a:r>
                        <a:rPr lang="zh-CN" altLang="en-US" sz="2400" dirty="0"/>
                        <a:t>前复选框表示本页内全选</a:t>
                      </a:r>
                      <a:r>
                        <a:rPr lang="en-US" altLang="zh-CN" sz="2400" dirty="0"/>
                        <a:t>/</a:t>
                      </a:r>
                      <a:r>
                        <a:rPr lang="zh-CN" altLang="en-US" sz="2400" dirty="0"/>
                        <a:t>全不选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批量修改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13</a:t>
                      </a:r>
                      <a:r>
                        <a:rPr lang="zh-CN" altLang="en-US" sz="2400" dirty="0"/>
                        <a:t>（批量修改勋章界面）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多选（</a:t>
                      </a:r>
                      <a:r>
                        <a:rPr lang="en-US" altLang="zh-CN" sz="2400" dirty="0"/>
                        <a:t>2</a:t>
                      </a:r>
                      <a:r>
                        <a:rPr lang="zh-CN" altLang="en-US" sz="2400" dirty="0"/>
                        <a:t>及</a:t>
                      </a:r>
                      <a:r>
                        <a:rPr lang="en-US" altLang="zh-CN" sz="2400" dirty="0"/>
                        <a:t>2</a:t>
                      </a:r>
                      <a:r>
                        <a:rPr lang="zh-CN" altLang="en-US" sz="2400" dirty="0"/>
                        <a:t>以上）之后出现</a:t>
                      </a:r>
                      <a:endParaRPr lang="en-US" altLang="zh-CN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2.</a:t>
                      </a:r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13</a:t>
                      </a:r>
                      <a:r>
                        <a:rPr lang="zh-CN" altLang="en-US" sz="2400" dirty="0"/>
                        <a:t>（批量修改勋章界面）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修改勋章状态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可左右点击滑动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勋章状态有两种：在线</a:t>
                      </a:r>
                      <a:r>
                        <a:rPr lang="en-US" altLang="zh-CN" sz="2400" dirty="0"/>
                        <a:t>/</a:t>
                      </a:r>
                      <a:r>
                        <a:rPr lang="zh-CN" altLang="en-US" sz="2400" dirty="0"/>
                        <a:t>不在线（表示该勋章是否对用户显示），左右滑动改变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“修改”按钮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11</a:t>
                      </a:r>
                      <a:r>
                        <a:rPr lang="zh-CN" altLang="en-US" sz="2400" dirty="0"/>
                        <a:t>（编辑勋章信息界面）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修改单个勋章信息，点击后进入页面点击后进入页面</a:t>
                      </a:r>
                      <a:r>
                        <a:rPr lang="en-US" altLang="zh-CN" sz="2400" dirty="0"/>
                        <a:t>11</a:t>
                      </a:r>
                      <a:r>
                        <a:rPr lang="zh-CN" altLang="en-US" sz="2400" dirty="0"/>
                        <a:t>（编辑勋章信息界面）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“删除”按钮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5</a:t>
                      </a:r>
                      <a:r>
                        <a:rPr lang="zh-CN" altLang="en-US" sz="2400" dirty="0"/>
                        <a:t>（确认删除界面）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删除单个勋章信息，点击后进入页面</a:t>
                      </a:r>
                      <a:r>
                        <a:rPr lang="en-US" altLang="zh-CN" sz="2400" dirty="0"/>
                        <a:t>5</a:t>
                      </a:r>
                      <a:r>
                        <a:rPr lang="zh-CN" altLang="en-US" sz="2400" dirty="0"/>
                        <a:t>（确认删除界面）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创建勋章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11</a:t>
                      </a:r>
                      <a:r>
                        <a:rPr lang="zh-CN" altLang="en-US" sz="2400" dirty="0"/>
                        <a:t>（创建勋章界面）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点击后进入页面点击后进入页面</a:t>
                      </a:r>
                      <a:r>
                        <a:rPr lang="en-US" altLang="zh-CN" sz="2400" dirty="0"/>
                        <a:t>11</a:t>
                      </a:r>
                      <a:r>
                        <a:rPr lang="zh-CN" altLang="en-US" sz="2400" dirty="0"/>
                        <a:t>（创建勋章界面），完成信息后可创建一枚勋章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从其他类中选择勋章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1584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17</a:t>
                      </a:r>
                      <a:r>
                        <a:rPr lang="zh-CN" altLang="en-US" sz="2400" dirty="0"/>
                        <a:t>（从其他类中选择勋章界面）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点击后进入页面点击后进入页面</a:t>
                      </a:r>
                      <a:r>
                        <a:rPr lang="en-US" altLang="zh-CN" sz="2400" dirty="0"/>
                        <a:t>17</a:t>
                      </a:r>
                      <a:r>
                        <a:rPr lang="zh-CN" altLang="en-US" sz="2400" dirty="0"/>
                        <a:t>（从其他类中选择勋章界面），选择勋章到本类中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85177" y="0"/>
            <a:ext cx="121576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10-</a:t>
            </a:r>
            <a:r>
              <a:rPr lang="zh-CN" altLang="en-US" sz="3200" dirty="0"/>
              <a:t>创建分类</a:t>
            </a:r>
            <a:r>
              <a:rPr lang="en-US" altLang="zh-CN" sz="3200" dirty="0"/>
              <a:t>-</a:t>
            </a:r>
            <a:r>
              <a:rPr lang="zh-CN" altLang="en-US" sz="3200" dirty="0"/>
              <a:t>编写分类界面</a:t>
            </a:r>
            <a:endParaRPr lang="zh-CN" altLang="en-US" sz="320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0" y="9127947"/>
          <a:ext cx="15840075" cy="8839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057"/>
                <a:gridCol w="2695246"/>
                <a:gridCol w="4171153"/>
                <a:gridCol w="7073619"/>
              </a:tblGrid>
              <a:tr h="810722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序号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需求点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交互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功能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/>
                        <a:t>内容填写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——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创建新勋章分类时，进入该页面为全空；编辑勋章分类时，进入该页面展示其原来内容</a:t>
                      </a:r>
                      <a:endParaRPr lang="en-US" altLang="zh-CN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2.</a:t>
                      </a:r>
                      <a:r>
                        <a:rPr lang="zh-CN" altLang="en-US" sz="2400" dirty="0"/>
                        <a:t>点击对应框即可填写对应内容</a:t>
                      </a:r>
                      <a:endParaRPr lang="en-US" altLang="zh-CN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3.</a:t>
                      </a:r>
                      <a:r>
                        <a:rPr lang="zh-CN" altLang="en-US" sz="2400" dirty="0"/>
                        <a:t>所有项目都为必填项，不可为空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勋章列表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——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展示本类中已经有的勋章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创建勋章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11</a:t>
                      </a:r>
                      <a:r>
                        <a:rPr lang="zh-CN" altLang="en-US" sz="2400" dirty="0"/>
                        <a:t>（创建勋章界面）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点击后进入页面点击后进入页面</a:t>
                      </a:r>
                      <a:r>
                        <a:rPr lang="en-US" altLang="zh-CN" sz="2400" dirty="0"/>
                        <a:t>11</a:t>
                      </a:r>
                      <a:r>
                        <a:rPr lang="zh-CN" altLang="en-US" sz="2400" dirty="0"/>
                        <a:t>（创建勋章界面），完成信息后可创建一枚勋章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从其他类中选择勋章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1584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17</a:t>
                      </a:r>
                      <a:r>
                        <a:rPr lang="zh-CN" altLang="en-US" sz="2400" dirty="0"/>
                        <a:t>（从其他类中选择勋章界面）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点击后进入页面点击后进入页面</a:t>
                      </a:r>
                      <a:r>
                        <a:rPr lang="en-US" altLang="zh-CN" sz="2400" dirty="0"/>
                        <a:t>17</a:t>
                      </a:r>
                      <a:r>
                        <a:rPr lang="zh-CN" altLang="en-US" sz="2400" dirty="0"/>
                        <a:t>（从其他类中选择勋章界面），选择勋章到本类中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“取消”按钮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8</a:t>
                      </a:r>
                      <a:r>
                        <a:rPr lang="zh-CN" altLang="en-US" sz="2400" dirty="0"/>
                        <a:t>（勋章分类界面）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放弃修改，不将当前所做修改提交至数据库 </a:t>
                      </a:r>
                      <a:endParaRPr lang="en-US" altLang="zh-CN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2.</a:t>
                      </a:r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8</a:t>
                      </a:r>
                      <a:r>
                        <a:rPr lang="zh-CN" altLang="en-US" sz="2400" dirty="0"/>
                        <a:t>（勋章分类界面）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“保存”按钮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8</a:t>
                      </a:r>
                      <a:r>
                        <a:rPr lang="zh-CN" altLang="en-US" sz="2400" dirty="0"/>
                        <a:t>（勋章分类界面）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将当前所做修改提交至数据库 </a:t>
                      </a:r>
                      <a:endParaRPr lang="en-US" altLang="zh-CN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2.</a:t>
                      </a:r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8</a:t>
                      </a:r>
                      <a:r>
                        <a:rPr lang="zh-CN" altLang="en-US" sz="2400" dirty="0"/>
                        <a:t>（勋章分类界面）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</a:tbl>
          </a:graphicData>
        </a:graphic>
      </p:graphicFrame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75" y="836771"/>
            <a:ext cx="13075026" cy="7377589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85177" y="0"/>
            <a:ext cx="121576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11-</a:t>
            </a:r>
            <a:r>
              <a:rPr lang="zh-CN" altLang="en-US" sz="3200" dirty="0"/>
              <a:t>创建勋章</a:t>
            </a:r>
            <a:r>
              <a:rPr lang="en-US" altLang="zh-CN" sz="3200" dirty="0"/>
              <a:t>-</a:t>
            </a:r>
            <a:r>
              <a:rPr lang="zh-CN" altLang="en-US" sz="3200" dirty="0"/>
              <a:t>编辑勋章界面</a:t>
            </a:r>
            <a:endParaRPr lang="zh-CN" altLang="en-US" sz="32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5" y="848201"/>
            <a:ext cx="13226404" cy="7488079"/>
          </a:xfrm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0" y="9127947"/>
          <a:ext cx="15840075" cy="5974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057"/>
                <a:gridCol w="2695246"/>
                <a:gridCol w="4171153"/>
                <a:gridCol w="7073619"/>
              </a:tblGrid>
              <a:tr h="810722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序号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需求点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交互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功能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/>
                        <a:t>内容填写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——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创建新勋章时，进入该页面为全空；编辑勋章时，进入该页面展示其原来内容</a:t>
                      </a:r>
                      <a:endParaRPr lang="en-US" altLang="zh-CN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2.</a:t>
                      </a:r>
                      <a:r>
                        <a:rPr lang="zh-CN" altLang="en-US" sz="2400" dirty="0"/>
                        <a:t>点击对应框即可填写对应内容</a:t>
                      </a:r>
                      <a:endParaRPr lang="en-US" altLang="zh-CN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3.</a:t>
                      </a:r>
                      <a:r>
                        <a:rPr lang="zh-CN" altLang="en-US" sz="2400" dirty="0"/>
                        <a:t>所有项目都为必填项，不可为空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上传图片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点击后进入文件选择系统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点击后进入手机</a:t>
                      </a:r>
                      <a:r>
                        <a:rPr lang="en-US" altLang="zh-CN" sz="2400" dirty="0"/>
                        <a:t>/</a:t>
                      </a:r>
                      <a:r>
                        <a:rPr lang="zh-CN" altLang="en-US" sz="2400" dirty="0"/>
                        <a:t>电脑系统文件选择系统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该勋章对应公告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——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根据每枚勋章的图片，名称，描述自动生成，可以进行改动，当用户获得新勋章时接收邮件的内容</a:t>
                      </a:r>
                      <a:endParaRPr lang="en-US" altLang="zh-CN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/>
                        <a:t>详情可见页面</a:t>
                      </a:r>
                      <a:r>
                        <a:rPr lang="en-US" altLang="zh-CN" sz="2400" dirty="0"/>
                        <a:t>20</a:t>
                      </a:r>
                      <a:r>
                        <a:rPr lang="zh-CN" altLang="en-US" sz="2400" dirty="0"/>
                        <a:t>（获得勋章公告）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85177" y="0"/>
            <a:ext cx="121576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12-</a:t>
            </a:r>
            <a:r>
              <a:rPr lang="zh-CN" altLang="en-US" sz="3200" dirty="0"/>
              <a:t>从其他类中选择勋章界面</a:t>
            </a:r>
            <a:endParaRPr lang="zh-CN" altLang="en-US" sz="320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0" y="9127947"/>
          <a:ext cx="15840075" cy="566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057"/>
                <a:gridCol w="2695246"/>
                <a:gridCol w="4171153"/>
                <a:gridCol w="7073619"/>
              </a:tblGrid>
              <a:tr h="810722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序号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需求点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交互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功能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/>
                        <a:t>根据关键词选择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点击后展示对应的列表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根据类</a:t>
                      </a:r>
                      <a:r>
                        <a:rPr lang="en-US" altLang="zh-CN" sz="2400" dirty="0"/>
                        <a:t>/</a:t>
                      </a:r>
                      <a:r>
                        <a:rPr lang="zh-CN" altLang="en-US" sz="2400" dirty="0"/>
                        <a:t>勋章进行选择，点击后展示相应的列表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/>
                        <a:t>选择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——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点击即进行选择，选择后添加到右侧已选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展示已选择勋章数量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——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根据选择情况，实时变动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删除（取消）已选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——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点击即为取消选择，从右侧已选中删除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</a:tbl>
          </a:graphicData>
        </a:graphic>
      </p:graphicFrame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00" y="812006"/>
            <a:ext cx="13695725" cy="7737634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85177" y="0"/>
            <a:ext cx="121576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13-</a:t>
            </a:r>
            <a:r>
              <a:rPr lang="zh-CN" altLang="en-US" sz="3200" dirty="0"/>
              <a:t>批量编辑勋章</a:t>
            </a:r>
            <a:endParaRPr lang="zh-CN" altLang="en-US" sz="320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0" y="9127947"/>
          <a:ext cx="15840075" cy="451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057"/>
                <a:gridCol w="2695246"/>
                <a:gridCol w="4171153"/>
                <a:gridCol w="7073619"/>
              </a:tblGrid>
              <a:tr h="810722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序号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需求点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交互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功能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/>
                        <a:t>展示管理员姓名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——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展示管理员名称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“登出”按钮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2</a:t>
                      </a:r>
                      <a:r>
                        <a:rPr lang="zh-CN" altLang="en-US" sz="2400" dirty="0"/>
                        <a:t>（登录界面）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点击后登出当前账号，跳转至登录界面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导航栏：主页按钮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点击后在页面</a:t>
                      </a:r>
                      <a:r>
                        <a:rPr lang="en-US" altLang="zh-CN" sz="2400" dirty="0"/>
                        <a:t>1</a:t>
                      </a:r>
                      <a:r>
                        <a:rPr lang="zh-CN" altLang="en-US" sz="2400" dirty="0"/>
                        <a:t>（主页）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导航栏，点击后进入页面</a:t>
                      </a:r>
                      <a:r>
                        <a:rPr lang="en-US" altLang="zh-CN" sz="2400" dirty="0"/>
                        <a:t>1</a:t>
                      </a:r>
                      <a:r>
                        <a:rPr lang="zh-CN" altLang="en-US" sz="2400" dirty="0"/>
                        <a:t>（主页）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</a:tbl>
          </a:graphicData>
        </a:graphic>
      </p:graphicFrame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94" y="801528"/>
            <a:ext cx="13134498" cy="7397591"/>
          </a:xfrm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0" y="9127947"/>
          <a:ext cx="15840075" cy="4755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057"/>
                <a:gridCol w="2695246"/>
                <a:gridCol w="4171153"/>
                <a:gridCol w="7073619"/>
              </a:tblGrid>
              <a:tr h="810722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序号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需求点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交互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功能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/>
                        <a:t>下拉选框，进行勋章分类选择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点击后会出现下拉选框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 当所选择勋章类别相同时，显示其类别；不同时显示</a:t>
                      </a:r>
                      <a:r>
                        <a:rPr lang="en-US" altLang="zh-CN" sz="2400" dirty="0"/>
                        <a:t>——</a:t>
                      </a:r>
                      <a:endParaRPr lang="en-US" altLang="zh-CN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2.</a:t>
                      </a:r>
                      <a:r>
                        <a:rPr lang="zh-CN" altLang="en-US" sz="2400" dirty="0"/>
                        <a:t>当需要批量修改勋章类别时点击，点击后会出现下拉选框，内有勋章类别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修改勋章状态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可左右点击滑动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当有统一修改勋章状态时点击，做统一修改可以直接忽略此部分</a:t>
                      </a:r>
                      <a:endParaRPr lang="en-US" altLang="zh-CN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2.</a:t>
                      </a:r>
                      <a:r>
                        <a:rPr lang="zh-CN" altLang="en-US" sz="2400" dirty="0"/>
                        <a:t>勋章状态有两种：在线</a:t>
                      </a:r>
                      <a:r>
                        <a:rPr lang="en-US" altLang="zh-CN" sz="2400" dirty="0"/>
                        <a:t>/</a:t>
                      </a:r>
                      <a:r>
                        <a:rPr lang="zh-CN" altLang="en-US" sz="2400" dirty="0"/>
                        <a:t>不在线（表示该勋章是否被用户可见）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85177" y="0"/>
            <a:ext cx="121576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14-</a:t>
            </a:r>
            <a:r>
              <a:rPr lang="zh-CN" altLang="en-US" sz="3200" dirty="0"/>
              <a:t>获奖管理</a:t>
            </a:r>
            <a:r>
              <a:rPr lang="en-US" altLang="zh-CN" sz="3200" dirty="0"/>
              <a:t>by</a:t>
            </a:r>
            <a:r>
              <a:rPr lang="zh-CN" altLang="en-US" sz="3200" dirty="0"/>
              <a:t>勋章</a:t>
            </a:r>
            <a:endParaRPr lang="zh-CN" altLang="en-US" sz="320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0" y="9127947"/>
          <a:ext cx="15840075" cy="6401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057"/>
                <a:gridCol w="2695246"/>
                <a:gridCol w="4171153"/>
                <a:gridCol w="7073619"/>
              </a:tblGrid>
              <a:tr h="810722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序号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需求点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交互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功能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/>
                        <a:t>排序功能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——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根据获得人数的多少可进行排序展示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获得该勋章的用户信息展示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16</a:t>
                      </a:r>
                      <a:r>
                        <a:rPr lang="zh-CN" altLang="en-US" sz="2400" dirty="0"/>
                        <a:t>（详细获奖状况）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16</a:t>
                      </a:r>
                      <a:r>
                        <a:rPr lang="zh-CN" altLang="en-US" sz="2400" dirty="0"/>
                        <a:t>（详细获奖状况），可以看到获得该勋章的用户信息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版面切换按钮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点击后在页面</a:t>
                      </a:r>
                      <a:r>
                        <a:rPr lang="en-US" altLang="zh-CN" sz="2400" dirty="0"/>
                        <a:t>14</a:t>
                      </a:r>
                      <a:r>
                        <a:rPr lang="zh-CN" altLang="en-US" sz="2400" dirty="0"/>
                        <a:t>、页面</a:t>
                      </a:r>
                      <a:r>
                        <a:rPr lang="en-US" altLang="zh-CN" sz="2400" dirty="0"/>
                        <a:t>15</a:t>
                      </a:r>
                      <a:r>
                        <a:rPr lang="zh-CN" altLang="en-US" sz="2400" dirty="0"/>
                        <a:t>之间切换（</a:t>
                      </a:r>
                      <a:r>
                        <a:rPr lang="en-US" altLang="zh-CN" sz="2400" dirty="0"/>
                        <a:t>by</a:t>
                      </a:r>
                      <a:r>
                        <a:rPr lang="zh-CN" altLang="en-US" sz="2400" dirty="0"/>
                        <a:t>勋章</a:t>
                      </a:r>
                      <a:r>
                        <a:rPr lang="en-US" altLang="zh-CN" sz="2400" dirty="0"/>
                        <a:t>/</a:t>
                      </a:r>
                      <a:r>
                        <a:rPr lang="zh-CN" altLang="en-US" sz="2400" dirty="0"/>
                        <a:t>用户）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版面切换，点击后在页面</a:t>
                      </a:r>
                      <a:r>
                        <a:rPr lang="en-US" altLang="zh-CN" sz="2400" dirty="0"/>
                        <a:t>14</a:t>
                      </a:r>
                      <a:r>
                        <a:rPr lang="zh-CN" altLang="en-US" sz="2400" dirty="0"/>
                        <a:t>、页面</a:t>
                      </a:r>
                      <a:r>
                        <a:rPr lang="en-US" altLang="zh-CN" sz="2400" dirty="0"/>
                        <a:t>15</a:t>
                      </a:r>
                      <a:r>
                        <a:rPr lang="zh-CN" altLang="en-US" sz="2400" dirty="0"/>
                        <a:t>之间切换（</a:t>
                      </a:r>
                      <a:r>
                        <a:rPr lang="en-US" altLang="zh-CN" sz="2400" dirty="0"/>
                        <a:t>by</a:t>
                      </a:r>
                      <a:r>
                        <a:rPr lang="zh-CN" altLang="en-US" sz="2400" dirty="0"/>
                        <a:t>勋章</a:t>
                      </a:r>
                      <a:r>
                        <a:rPr lang="en-US" altLang="zh-CN" sz="2400" dirty="0"/>
                        <a:t>/</a:t>
                      </a:r>
                      <a:r>
                        <a:rPr lang="zh-CN" altLang="en-US" sz="2400" dirty="0"/>
                        <a:t>用户）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添加获奖状况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17</a:t>
                      </a:r>
                      <a:r>
                        <a:rPr lang="zh-CN" altLang="en-US" sz="2400" dirty="0"/>
                        <a:t>（添加获奖情况界面）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17</a:t>
                      </a:r>
                      <a:r>
                        <a:rPr lang="zh-CN" altLang="en-US" sz="2400" dirty="0"/>
                        <a:t>（添加获奖情况界面）</a:t>
                      </a:r>
                      <a:endParaRPr lang="en-US" altLang="zh-CN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/>
                        <a:t>），填写后新增了获奖状况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</a:tbl>
          </a:graphicData>
        </a:graphic>
      </p:graphicFrame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5" y="806373"/>
            <a:ext cx="13662025" cy="7693576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85177" y="0"/>
            <a:ext cx="121576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15-</a:t>
            </a:r>
            <a:r>
              <a:rPr lang="zh-CN" altLang="en-US" sz="3200" dirty="0"/>
              <a:t>获奖管理</a:t>
            </a:r>
            <a:r>
              <a:rPr lang="en-US" altLang="zh-CN" sz="3200" dirty="0"/>
              <a:t>by</a:t>
            </a:r>
            <a:r>
              <a:rPr lang="zh-CN" altLang="en-US" sz="3200" dirty="0"/>
              <a:t>用户</a:t>
            </a:r>
            <a:endParaRPr lang="zh-CN" altLang="en-US" sz="32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5" y="964552"/>
            <a:ext cx="13662025" cy="7700711"/>
          </a:xfrm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0" y="9127947"/>
          <a:ext cx="15840075" cy="6401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057"/>
                <a:gridCol w="2695246"/>
                <a:gridCol w="4171153"/>
                <a:gridCol w="7073619"/>
              </a:tblGrid>
              <a:tr h="810722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序号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需求点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交互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功能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/>
                        <a:t>排序功能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——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根据获得人数的多少可进行排序展示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获得该勋章的用户信息展示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16</a:t>
                      </a:r>
                      <a:r>
                        <a:rPr lang="zh-CN" altLang="en-US" sz="2400" dirty="0"/>
                        <a:t>（详细获奖状况）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16</a:t>
                      </a:r>
                      <a:r>
                        <a:rPr lang="zh-CN" altLang="en-US" sz="2400" dirty="0"/>
                        <a:t>（详细获奖状况），可以看到获得该勋章的用户信息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版面切换按钮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点击后在页面</a:t>
                      </a:r>
                      <a:r>
                        <a:rPr lang="en-US" altLang="zh-CN" sz="2400" dirty="0"/>
                        <a:t>14</a:t>
                      </a:r>
                      <a:r>
                        <a:rPr lang="zh-CN" altLang="en-US" sz="2400" dirty="0"/>
                        <a:t>、页面</a:t>
                      </a:r>
                      <a:r>
                        <a:rPr lang="en-US" altLang="zh-CN" sz="2400" dirty="0"/>
                        <a:t>15</a:t>
                      </a:r>
                      <a:r>
                        <a:rPr lang="zh-CN" altLang="en-US" sz="2400" dirty="0"/>
                        <a:t>之间切换（</a:t>
                      </a:r>
                      <a:r>
                        <a:rPr lang="en-US" altLang="zh-CN" sz="2400" dirty="0"/>
                        <a:t>by</a:t>
                      </a:r>
                      <a:r>
                        <a:rPr lang="zh-CN" altLang="en-US" sz="2400" dirty="0"/>
                        <a:t>勋章</a:t>
                      </a:r>
                      <a:r>
                        <a:rPr lang="en-US" altLang="zh-CN" sz="2400" dirty="0"/>
                        <a:t>/</a:t>
                      </a:r>
                      <a:r>
                        <a:rPr lang="zh-CN" altLang="en-US" sz="2400" dirty="0"/>
                        <a:t>用户）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版面切换，点击后在页面</a:t>
                      </a:r>
                      <a:r>
                        <a:rPr lang="en-US" altLang="zh-CN" sz="2400" dirty="0"/>
                        <a:t>14</a:t>
                      </a:r>
                      <a:r>
                        <a:rPr lang="zh-CN" altLang="en-US" sz="2400" dirty="0"/>
                        <a:t>、页面</a:t>
                      </a:r>
                      <a:r>
                        <a:rPr lang="en-US" altLang="zh-CN" sz="2400" dirty="0"/>
                        <a:t>15</a:t>
                      </a:r>
                      <a:r>
                        <a:rPr lang="zh-CN" altLang="en-US" sz="2400" dirty="0"/>
                        <a:t>之间切换（</a:t>
                      </a:r>
                      <a:r>
                        <a:rPr lang="en-US" altLang="zh-CN" sz="2400" dirty="0"/>
                        <a:t>by</a:t>
                      </a:r>
                      <a:r>
                        <a:rPr lang="zh-CN" altLang="en-US" sz="2400" dirty="0"/>
                        <a:t>勋章</a:t>
                      </a:r>
                      <a:r>
                        <a:rPr lang="en-US" altLang="zh-CN" sz="2400" dirty="0"/>
                        <a:t>/</a:t>
                      </a:r>
                      <a:r>
                        <a:rPr lang="zh-CN" altLang="en-US" sz="2400" dirty="0"/>
                        <a:t>用户）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添加获奖状况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17</a:t>
                      </a:r>
                      <a:r>
                        <a:rPr lang="zh-CN" altLang="en-US" sz="2400" dirty="0"/>
                        <a:t>（添加获奖情况界面）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17</a:t>
                      </a:r>
                      <a:r>
                        <a:rPr lang="zh-CN" altLang="en-US" sz="2400" dirty="0"/>
                        <a:t>（添加获奖情况界面）</a:t>
                      </a:r>
                      <a:endParaRPr lang="en-US" altLang="zh-CN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/>
                        <a:t>），填写后新增了获奖状况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85177" y="0"/>
            <a:ext cx="121576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16-</a:t>
            </a:r>
            <a:r>
              <a:rPr lang="zh-CN" altLang="en-US" sz="3200" dirty="0"/>
              <a:t>详细获奖状况</a:t>
            </a:r>
            <a:endParaRPr lang="zh-CN" altLang="en-US" sz="320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0" y="9127947"/>
          <a:ext cx="15840075" cy="7316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057"/>
                <a:gridCol w="2695246"/>
                <a:gridCol w="4171153"/>
                <a:gridCol w="7073619"/>
              </a:tblGrid>
              <a:tr h="810722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序号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需求点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交互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功能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/>
                        <a:t>选择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——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单点每行进行单选，</a:t>
                      </a:r>
                      <a:r>
                        <a:rPr lang="en-US" altLang="zh-CN" sz="2400" dirty="0"/>
                        <a:t>ID</a:t>
                      </a:r>
                      <a:r>
                        <a:rPr lang="zh-CN" altLang="en-US" sz="2400" dirty="0"/>
                        <a:t>前复选框表示本页内全选</a:t>
                      </a:r>
                      <a:r>
                        <a:rPr lang="en-US" altLang="zh-CN" sz="2400" dirty="0"/>
                        <a:t>/</a:t>
                      </a:r>
                      <a:r>
                        <a:rPr lang="zh-CN" altLang="en-US" sz="2400" dirty="0"/>
                        <a:t>全不选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批量删除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5</a:t>
                      </a:r>
                      <a:r>
                        <a:rPr lang="zh-CN" altLang="en-US" sz="2400" dirty="0"/>
                        <a:t>（确认删除界面）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多选（</a:t>
                      </a:r>
                      <a:r>
                        <a:rPr lang="en-US" altLang="zh-CN" sz="2400" dirty="0"/>
                        <a:t>2</a:t>
                      </a:r>
                      <a:r>
                        <a:rPr lang="zh-CN" altLang="en-US" sz="2400" dirty="0"/>
                        <a:t>及</a:t>
                      </a:r>
                      <a:r>
                        <a:rPr lang="en-US" altLang="zh-CN" sz="2400" dirty="0"/>
                        <a:t>2</a:t>
                      </a:r>
                      <a:r>
                        <a:rPr lang="zh-CN" altLang="en-US" sz="2400" dirty="0"/>
                        <a:t>以上）之后出现</a:t>
                      </a:r>
                      <a:endParaRPr lang="en-US" altLang="zh-CN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2.</a:t>
                      </a:r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5</a:t>
                      </a:r>
                      <a:r>
                        <a:rPr lang="zh-CN" altLang="en-US" sz="2400" dirty="0"/>
                        <a:t>（确认删除界面）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“删除”按钮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5</a:t>
                      </a:r>
                      <a:r>
                        <a:rPr lang="zh-CN" altLang="en-US" sz="2400" dirty="0"/>
                        <a:t>（确认删除界面）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删除单个勋章信息，点击后进入页面</a:t>
                      </a:r>
                      <a:r>
                        <a:rPr lang="en-US" altLang="zh-CN" sz="2400" dirty="0"/>
                        <a:t>5</a:t>
                      </a:r>
                      <a:r>
                        <a:rPr lang="zh-CN" altLang="en-US" sz="2400" dirty="0"/>
                        <a:t>（确认删除界面）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版面切换按钮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点击后在页面</a:t>
                      </a:r>
                      <a:r>
                        <a:rPr lang="en-US" altLang="zh-CN" sz="2400" dirty="0"/>
                        <a:t>14</a:t>
                      </a:r>
                      <a:r>
                        <a:rPr lang="zh-CN" altLang="en-US" sz="2400" dirty="0"/>
                        <a:t>、页面</a:t>
                      </a:r>
                      <a:r>
                        <a:rPr lang="en-US" altLang="zh-CN" sz="2400" dirty="0"/>
                        <a:t>15</a:t>
                      </a:r>
                      <a:r>
                        <a:rPr lang="zh-CN" altLang="en-US" sz="2400" dirty="0"/>
                        <a:t>之间切换（</a:t>
                      </a:r>
                      <a:r>
                        <a:rPr lang="en-US" altLang="zh-CN" sz="2400" dirty="0"/>
                        <a:t>by</a:t>
                      </a:r>
                      <a:r>
                        <a:rPr lang="zh-CN" altLang="en-US" sz="2400" dirty="0"/>
                        <a:t>勋章</a:t>
                      </a:r>
                      <a:r>
                        <a:rPr lang="en-US" altLang="zh-CN" sz="2400" dirty="0"/>
                        <a:t>/</a:t>
                      </a:r>
                      <a:r>
                        <a:rPr lang="zh-CN" altLang="en-US" sz="2400" dirty="0"/>
                        <a:t>用户）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版面切换，点击后在页面</a:t>
                      </a:r>
                      <a:r>
                        <a:rPr lang="en-US" altLang="zh-CN" sz="2400" dirty="0"/>
                        <a:t>14</a:t>
                      </a:r>
                      <a:r>
                        <a:rPr lang="zh-CN" altLang="en-US" sz="2400" dirty="0"/>
                        <a:t>、页面</a:t>
                      </a:r>
                      <a:r>
                        <a:rPr lang="en-US" altLang="zh-CN" sz="2400" dirty="0"/>
                        <a:t>15</a:t>
                      </a:r>
                      <a:r>
                        <a:rPr lang="zh-CN" altLang="en-US" sz="2400" dirty="0"/>
                        <a:t>之间切换（</a:t>
                      </a:r>
                      <a:r>
                        <a:rPr lang="en-US" altLang="zh-CN" sz="2400" dirty="0"/>
                        <a:t>by</a:t>
                      </a:r>
                      <a:r>
                        <a:rPr lang="zh-CN" altLang="en-US" sz="2400" dirty="0"/>
                        <a:t>勋章</a:t>
                      </a:r>
                      <a:r>
                        <a:rPr lang="en-US" altLang="zh-CN" sz="2400" dirty="0"/>
                        <a:t>/</a:t>
                      </a:r>
                      <a:r>
                        <a:rPr lang="zh-CN" altLang="en-US" sz="2400" dirty="0"/>
                        <a:t>用户）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添加获奖状况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17</a:t>
                      </a:r>
                      <a:r>
                        <a:rPr lang="zh-CN" altLang="en-US" sz="2400" dirty="0"/>
                        <a:t>（添加获奖情况界面）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17</a:t>
                      </a:r>
                      <a:r>
                        <a:rPr lang="zh-CN" altLang="en-US" sz="2400" dirty="0"/>
                        <a:t>（添加获奖情况界面）</a:t>
                      </a:r>
                      <a:endParaRPr lang="en-US" altLang="zh-CN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/>
                        <a:t>），填写后新增了获奖状况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</a:tbl>
          </a:graphicData>
        </a:graphic>
      </p:graphicFrame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922031"/>
            <a:ext cx="13896975" cy="7797284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85177" y="0"/>
            <a:ext cx="121576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17-</a:t>
            </a:r>
            <a:r>
              <a:rPr lang="zh-CN" altLang="en-US" sz="3200" dirty="0"/>
              <a:t>添加获奖情况界面</a:t>
            </a:r>
            <a:endParaRPr lang="zh-CN" altLang="en-US" sz="320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0" y="9127947"/>
          <a:ext cx="15840075" cy="5608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057"/>
                <a:gridCol w="2695246"/>
                <a:gridCol w="4171153"/>
                <a:gridCol w="7073619"/>
              </a:tblGrid>
              <a:tr h="810722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序号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需求点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交互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功能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/>
                        <a:t>根据关键词选择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点击后展示对应的列表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根据用户</a:t>
                      </a:r>
                      <a:r>
                        <a:rPr lang="en-US" altLang="zh-CN" sz="2400" dirty="0"/>
                        <a:t>/</a:t>
                      </a:r>
                      <a:r>
                        <a:rPr lang="zh-CN" altLang="en-US" sz="2400" dirty="0"/>
                        <a:t>勋章进行选择，点击后展示相应的列表和已选情况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/>
                        <a:t>确认已选信息并发送公告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点击后发送公告并返回至上一页面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点击会发送公告至用户的邮箱（公告内容为每个勋章内设置的公告，点击时间为发送时间）</a:t>
                      </a:r>
                      <a:endParaRPr lang="en-US" altLang="zh-CN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2.</a:t>
                      </a:r>
                      <a:r>
                        <a:rPr lang="zh-CN" altLang="en-US" sz="2400" dirty="0"/>
                        <a:t>完成发送后跳转至上一页面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选择文件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点击后进入文件选择系统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点击后进入手机</a:t>
                      </a:r>
                      <a:r>
                        <a:rPr lang="en-US" altLang="zh-CN" sz="2400" dirty="0"/>
                        <a:t>/</a:t>
                      </a:r>
                      <a:r>
                        <a:rPr lang="zh-CN" altLang="en-US" sz="2400" dirty="0"/>
                        <a:t>电脑系统文件选择系统，选择格式正确的文件</a:t>
                      </a:r>
                      <a:endParaRPr lang="en-US" altLang="zh-CN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2.</a:t>
                      </a:r>
                      <a:r>
                        <a:rPr lang="zh-CN" altLang="en-US" sz="2400" dirty="0"/>
                        <a:t>文件描述：</a:t>
                      </a:r>
                      <a:r>
                        <a:rPr lang="en-US" altLang="zh-CN" sz="2400" dirty="0"/>
                        <a:t>.</a:t>
                      </a:r>
                      <a:r>
                        <a:rPr lang="en-US" altLang="zh-CN" sz="2400" dirty="0" err="1"/>
                        <a:t>xls</a:t>
                      </a:r>
                      <a:r>
                        <a:rPr lang="zh-CN" altLang="en-US" sz="2400" dirty="0"/>
                        <a:t>格式，表头：勋章</a:t>
                      </a:r>
                      <a:r>
                        <a:rPr lang="en-US" altLang="zh-CN" sz="2400" dirty="0"/>
                        <a:t>ID</a:t>
                      </a:r>
                      <a:r>
                        <a:rPr lang="zh-CN" altLang="en-US" sz="2400" dirty="0"/>
                        <a:t>，勋章名，学号，用户姓名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</a:tr>
            </a:tbl>
          </a:graphicData>
        </a:graphic>
      </p:graphicFrame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5" y="795856"/>
            <a:ext cx="13973175" cy="7868796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85177" y="0"/>
            <a:ext cx="121576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18-</a:t>
            </a:r>
            <a:r>
              <a:rPr lang="zh-CN" altLang="en-US" sz="3200" dirty="0"/>
              <a:t>公告管理</a:t>
            </a:r>
            <a:endParaRPr lang="zh-CN" altLang="en-US" sz="320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0" y="9127947"/>
          <a:ext cx="15840075" cy="8169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057"/>
                <a:gridCol w="2695246"/>
                <a:gridCol w="4171153"/>
                <a:gridCol w="7073619"/>
              </a:tblGrid>
              <a:tr h="810722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序号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需求点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交互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功能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/>
                        <a:t>选择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——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单点每行进行单选，</a:t>
                      </a:r>
                      <a:r>
                        <a:rPr lang="en-US" altLang="zh-CN" sz="2400" dirty="0"/>
                        <a:t>ID</a:t>
                      </a:r>
                      <a:r>
                        <a:rPr lang="zh-CN" altLang="en-US" sz="2400" dirty="0"/>
                        <a:t>前复选框表示本页内全选</a:t>
                      </a:r>
                      <a:r>
                        <a:rPr lang="en-US" altLang="zh-CN" sz="2400" dirty="0"/>
                        <a:t>/</a:t>
                      </a:r>
                      <a:r>
                        <a:rPr lang="zh-CN" altLang="en-US" sz="2400" dirty="0"/>
                        <a:t>全不选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批量删除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5</a:t>
                      </a:r>
                      <a:r>
                        <a:rPr lang="zh-CN" altLang="en-US" sz="2400" dirty="0"/>
                        <a:t>（确认删除界面）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多选（</a:t>
                      </a:r>
                      <a:r>
                        <a:rPr lang="en-US" altLang="zh-CN" sz="2400" dirty="0"/>
                        <a:t>2</a:t>
                      </a:r>
                      <a:r>
                        <a:rPr lang="zh-CN" altLang="en-US" sz="2400" dirty="0"/>
                        <a:t>及</a:t>
                      </a:r>
                      <a:r>
                        <a:rPr lang="en-US" altLang="zh-CN" sz="2400" dirty="0"/>
                        <a:t>2</a:t>
                      </a:r>
                      <a:r>
                        <a:rPr lang="zh-CN" altLang="en-US" sz="2400" dirty="0"/>
                        <a:t>以上）之后出现</a:t>
                      </a:r>
                      <a:endParaRPr lang="en-US" altLang="zh-CN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2.</a:t>
                      </a:r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5</a:t>
                      </a:r>
                      <a:r>
                        <a:rPr lang="zh-CN" altLang="en-US" sz="2400" dirty="0"/>
                        <a:t>（确认删除界面）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修改勋章状态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可左右点击滑动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勋章状态有两种：在线</a:t>
                      </a:r>
                      <a:r>
                        <a:rPr lang="en-US" altLang="zh-CN" sz="2400" dirty="0"/>
                        <a:t>/</a:t>
                      </a:r>
                      <a:r>
                        <a:rPr lang="zh-CN" altLang="en-US" sz="2400" dirty="0"/>
                        <a:t>不在线（表示该勋章是否对用户显示），左右滑动改变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“修改”按钮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19</a:t>
                      </a:r>
                      <a:r>
                        <a:rPr lang="zh-CN" altLang="en-US" sz="2400" dirty="0"/>
                        <a:t>（编辑公告界面）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修改公告，点击后进入页面</a:t>
                      </a:r>
                      <a:r>
                        <a:rPr lang="en-US" altLang="zh-CN" sz="2400" dirty="0"/>
                        <a:t>19</a:t>
                      </a:r>
                      <a:r>
                        <a:rPr lang="zh-CN" altLang="en-US" sz="2400" dirty="0"/>
                        <a:t>（编辑公告界面）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“删除”按钮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5</a:t>
                      </a:r>
                      <a:r>
                        <a:rPr lang="zh-CN" altLang="en-US" sz="2400" dirty="0"/>
                        <a:t>（确认删除界面）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删除单个勋章信息，点击后进入页面</a:t>
                      </a:r>
                      <a:r>
                        <a:rPr lang="en-US" altLang="zh-CN" sz="2400" dirty="0"/>
                        <a:t>5</a:t>
                      </a:r>
                      <a:r>
                        <a:rPr lang="zh-CN" altLang="en-US" sz="2400" dirty="0"/>
                        <a:t>（确认删除界面）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创建公告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19</a:t>
                      </a:r>
                      <a:r>
                        <a:rPr lang="zh-CN" altLang="en-US" sz="2400" dirty="0"/>
                        <a:t>（编辑公告界面）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创建公告，点击后进入页面</a:t>
                      </a:r>
                      <a:r>
                        <a:rPr lang="en-US" altLang="zh-CN" sz="2400" dirty="0"/>
                        <a:t>19</a:t>
                      </a:r>
                      <a:r>
                        <a:rPr lang="zh-CN" altLang="en-US" sz="2400" dirty="0"/>
                        <a:t>（编辑公告界面）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</a:tr>
            </a:tbl>
          </a:graphicData>
        </a:graphic>
      </p:graphicFrame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1020045"/>
            <a:ext cx="13662025" cy="767263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85177" y="0"/>
            <a:ext cx="121576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1-</a:t>
            </a:r>
            <a:r>
              <a:rPr lang="zh-CN" altLang="en-US" sz="3200" dirty="0"/>
              <a:t>主页</a:t>
            </a:r>
            <a:endParaRPr lang="zh-CN" altLang="en-US" sz="3200" dirty="0"/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77" y="946725"/>
            <a:ext cx="13019551" cy="7354229"/>
          </a:xfrm>
        </p:spPr>
      </p:pic>
      <p:graphicFrame>
        <p:nvGraphicFramePr>
          <p:cNvPr id="16" name="表格 1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0" y="9127947"/>
          <a:ext cx="15840075" cy="10671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057"/>
                <a:gridCol w="2695246"/>
                <a:gridCol w="4171153"/>
                <a:gridCol w="7073619"/>
              </a:tblGrid>
              <a:tr h="810722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序号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需求点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交互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功能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/>
                        <a:t>展示管理员姓名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——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展示管理员名称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“登出”按钮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2</a:t>
                      </a:r>
                      <a:r>
                        <a:rPr lang="zh-CN" altLang="en-US" sz="2400" dirty="0"/>
                        <a:t>（登录界面）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点击后登出当前账号，跳转至登录界面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导航栏：主页按钮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点击后在页面</a:t>
                      </a:r>
                      <a:r>
                        <a:rPr lang="en-US" altLang="zh-CN" sz="2400" dirty="0"/>
                        <a:t>1</a:t>
                      </a:r>
                      <a:r>
                        <a:rPr lang="zh-CN" altLang="en-US" sz="2400" dirty="0"/>
                        <a:t>（主页）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导航栏，点击后进入页面</a:t>
                      </a:r>
                      <a:r>
                        <a:rPr lang="en-US" altLang="zh-CN" sz="2400" dirty="0"/>
                        <a:t>1</a:t>
                      </a:r>
                      <a:r>
                        <a:rPr lang="zh-CN" altLang="en-US" sz="2400" dirty="0"/>
                        <a:t>（主页）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导航栏：用户管理按钮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3</a:t>
                      </a:r>
                      <a:r>
                        <a:rPr lang="zh-CN" altLang="en-US" sz="2400" dirty="0"/>
                        <a:t>（用户管理界面）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导航栏，点击后进入页面</a:t>
                      </a:r>
                      <a:r>
                        <a:rPr lang="en-US" altLang="zh-CN" sz="2400" dirty="0"/>
                        <a:t>3</a:t>
                      </a:r>
                      <a:r>
                        <a:rPr lang="zh-CN" altLang="en-US" sz="2400" dirty="0"/>
                        <a:t>（用户管理界面）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导航栏：勋章管理按钮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8</a:t>
                      </a:r>
                      <a:r>
                        <a:rPr lang="zh-CN" altLang="en-US" sz="2400" dirty="0"/>
                        <a:t>（勋章管理界面）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导航栏，点击后进入页面</a:t>
                      </a:r>
                      <a:r>
                        <a:rPr lang="en-US" altLang="zh-CN" sz="2400" dirty="0"/>
                        <a:t>8</a:t>
                      </a:r>
                      <a:r>
                        <a:rPr lang="zh-CN" altLang="en-US" sz="2400" dirty="0"/>
                        <a:t>（勋章管理界面）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导航栏：获奖管理按钮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15</a:t>
                      </a:r>
                      <a:r>
                        <a:rPr lang="zh-CN" altLang="en-US" sz="2400" dirty="0"/>
                        <a:t>（获奖管理界面）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导航栏，点击后进入页面</a:t>
                      </a:r>
                      <a:r>
                        <a:rPr lang="en-US" altLang="zh-CN" sz="2400" dirty="0"/>
                        <a:t>15</a:t>
                      </a:r>
                      <a:r>
                        <a:rPr lang="zh-CN" altLang="en-US" sz="2400" dirty="0"/>
                        <a:t>（获奖管理界面）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导航栏：公告管理按钮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18</a:t>
                      </a:r>
                      <a:r>
                        <a:rPr lang="zh-CN" altLang="en-US" sz="2400" dirty="0"/>
                        <a:t>（公告管理界面）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导航栏，点击后进入页面</a:t>
                      </a:r>
                      <a:r>
                        <a:rPr lang="en-US" altLang="zh-CN" sz="2400" dirty="0"/>
                        <a:t>18</a:t>
                      </a:r>
                      <a:r>
                        <a:rPr lang="zh-CN" altLang="en-US" sz="2400" dirty="0"/>
                        <a:t>（公告管理界面）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282425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基本信息展示部分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——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展示总用户数量，总勋章数量，总勋章类别数量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85177" y="0"/>
            <a:ext cx="121576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19-</a:t>
            </a:r>
            <a:r>
              <a:rPr lang="zh-CN" altLang="en-US" sz="3200" dirty="0"/>
              <a:t>编辑公告</a:t>
            </a:r>
            <a:endParaRPr lang="zh-CN" altLang="en-US" sz="320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0" y="9127947"/>
          <a:ext cx="15840075" cy="2804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057"/>
                <a:gridCol w="2695246"/>
                <a:gridCol w="4171153"/>
                <a:gridCol w="7073619"/>
              </a:tblGrid>
              <a:tr h="810722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序号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需求点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交互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功能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/>
                        <a:t>内容填写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——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创建新公告时，进入该页面为全空；编辑公告时，进入该页面展示其原来内容</a:t>
                      </a:r>
                      <a:endParaRPr lang="en-US" altLang="zh-CN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2.</a:t>
                      </a:r>
                      <a:r>
                        <a:rPr lang="zh-CN" altLang="en-US" sz="2400" dirty="0"/>
                        <a:t>点击对应框即可填写对应内容</a:t>
                      </a:r>
                      <a:endParaRPr lang="en-US" altLang="zh-CN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3.</a:t>
                      </a:r>
                      <a:r>
                        <a:rPr lang="zh-CN" altLang="en-US" sz="2400" dirty="0"/>
                        <a:t>所有项目都为必填项，不可为空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</a:tr>
            </a:tbl>
          </a:graphicData>
        </a:graphic>
      </p:graphicFrame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584775"/>
            <a:ext cx="13840467" cy="7784745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85177" y="0"/>
            <a:ext cx="121576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20-</a:t>
            </a:r>
            <a:r>
              <a:rPr lang="zh-CN" altLang="en-US" sz="3200" dirty="0"/>
              <a:t>获得勋章公告</a:t>
            </a:r>
            <a:endParaRPr lang="zh-CN" altLang="en-US" sz="320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0" y="9127947"/>
          <a:ext cx="15840075" cy="646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057"/>
                <a:gridCol w="2695246"/>
                <a:gridCol w="4171153"/>
                <a:gridCol w="7073619"/>
              </a:tblGrid>
              <a:tr h="810722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序号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需求点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交互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功能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/>
                        <a:t>填充勋章描述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——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此部分填充达成成就，即勋章描述</a:t>
                      </a:r>
                      <a:endParaRPr lang="en-US" altLang="zh-CN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/>
                        <a:t>例：恭喜您</a:t>
                      </a:r>
                      <a:r>
                        <a:rPr lang="en-US" altLang="zh-CN" sz="2400" dirty="0"/>
                        <a:t>{</a:t>
                      </a:r>
                      <a:r>
                        <a:rPr lang="zh-CN" altLang="en-US" sz="2400" dirty="0"/>
                        <a:t>成为学生创新实践中心科技协会正式成员</a:t>
                      </a:r>
                      <a:r>
                        <a:rPr lang="en-US" altLang="zh-CN" sz="2400" dirty="0"/>
                        <a:t>}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/>
                        <a:t>填充勋章名称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——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此部分填充勋章名称</a:t>
                      </a:r>
                      <a:endParaRPr lang="en-US" altLang="zh-CN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/>
                        <a:t>例：获得</a:t>
                      </a:r>
                      <a:r>
                        <a:rPr lang="en-US" altLang="zh-CN" sz="2400" dirty="0"/>
                        <a:t>【{</a:t>
                      </a:r>
                      <a:r>
                        <a:rPr lang="zh-CN" altLang="en-US" sz="2400" dirty="0"/>
                        <a:t>科协成员</a:t>
                      </a:r>
                      <a:r>
                        <a:rPr lang="en-US" altLang="zh-CN" sz="2400" dirty="0"/>
                        <a:t>}】</a:t>
                      </a:r>
                      <a:r>
                        <a:rPr lang="zh-CN" altLang="en-US" sz="2400" dirty="0"/>
                        <a:t>勋章一枚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/>
                        <a:t>填充勋章图片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——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此部分填充勋章图片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/>
                        <a:t>状态设为用户不可见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——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此公告作为每个勋章自动生成公告的模板，其中</a:t>
                      </a:r>
                      <a:r>
                        <a:rPr lang="en-US" altLang="zh-CN" sz="2400" dirty="0"/>
                        <a:t>{}</a:t>
                      </a:r>
                      <a:r>
                        <a:rPr lang="zh-CN" altLang="en-US" sz="2400" dirty="0"/>
                        <a:t>部分用于匹配相应内容。默认对用户为不可见状态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</a:tr>
            </a:tbl>
          </a:graphicData>
        </a:graphic>
      </p:graphicFrame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5" y="773781"/>
            <a:ext cx="13662025" cy="7686926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85177" y="0"/>
            <a:ext cx="121576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2-</a:t>
            </a:r>
            <a:r>
              <a:rPr lang="zh-CN" altLang="en-US" sz="3200" dirty="0"/>
              <a:t>登录界面</a:t>
            </a:r>
            <a:endParaRPr lang="zh-CN" altLang="en-US" sz="320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0" y="9127947"/>
          <a:ext cx="15840075" cy="2011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057"/>
                <a:gridCol w="2695246"/>
                <a:gridCol w="4396297"/>
                <a:gridCol w="6848475"/>
              </a:tblGrid>
              <a:tr h="810722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序号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需求点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交互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功能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/>
                        <a:t>“提交”按钮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1</a:t>
                      </a:r>
                      <a:r>
                        <a:rPr lang="zh-CN" altLang="en-US" sz="2400" dirty="0"/>
                        <a:t>（主页）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登入，完善信息后提交进入页面</a:t>
                      </a:r>
                      <a:r>
                        <a:rPr lang="en-US" altLang="zh-CN" sz="2400" dirty="0"/>
                        <a:t>1</a:t>
                      </a:r>
                      <a:r>
                        <a:rPr lang="zh-CN" altLang="en-US" sz="2400" dirty="0"/>
                        <a:t>（主页）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</a:tbl>
          </a:graphicData>
        </a:graphic>
      </p:graphicFrame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84" y="1112043"/>
            <a:ext cx="13405115" cy="75720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85177" y="0"/>
            <a:ext cx="121576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3-</a:t>
            </a:r>
            <a:r>
              <a:rPr lang="zh-CN" altLang="en-US" sz="3200" dirty="0"/>
              <a:t>用户管理界面</a:t>
            </a:r>
            <a:endParaRPr lang="zh-CN" altLang="en-US" sz="320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0" y="8825276"/>
          <a:ext cx="15840075" cy="10974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057"/>
                <a:gridCol w="2695246"/>
                <a:gridCol w="4171153"/>
                <a:gridCol w="7073619"/>
              </a:tblGrid>
              <a:tr h="830034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序号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需求点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交互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功能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85706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/>
                        <a:t>选择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——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单点每行进行单选，</a:t>
                      </a:r>
                      <a:r>
                        <a:rPr lang="en-US" altLang="zh-CN" sz="2400" dirty="0"/>
                        <a:t>ID</a:t>
                      </a:r>
                      <a:r>
                        <a:rPr lang="zh-CN" altLang="en-US" sz="2400" dirty="0"/>
                        <a:t>前复选框表示本页内全选</a:t>
                      </a:r>
                      <a:r>
                        <a:rPr lang="en-US" altLang="zh-CN" sz="2400" dirty="0"/>
                        <a:t>/</a:t>
                      </a:r>
                      <a:r>
                        <a:rPr lang="zh-CN" altLang="en-US" sz="2400" dirty="0"/>
                        <a:t>全不选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85706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批量修改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4</a:t>
                      </a:r>
                      <a:r>
                        <a:rPr lang="zh-CN" altLang="en-US" sz="2400" dirty="0"/>
                        <a:t>（批量修改用户界面）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多选（</a:t>
                      </a:r>
                      <a:r>
                        <a:rPr lang="en-US" altLang="zh-CN" sz="2400" dirty="0"/>
                        <a:t>2</a:t>
                      </a:r>
                      <a:r>
                        <a:rPr lang="zh-CN" altLang="en-US" sz="2400" dirty="0"/>
                        <a:t>及</a:t>
                      </a:r>
                      <a:r>
                        <a:rPr lang="en-US" altLang="zh-CN" sz="2400" dirty="0"/>
                        <a:t>2</a:t>
                      </a:r>
                      <a:r>
                        <a:rPr lang="zh-CN" altLang="en-US" sz="2400" dirty="0"/>
                        <a:t>以上）之后出现</a:t>
                      </a:r>
                      <a:endParaRPr lang="en-US" altLang="zh-CN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2.</a:t>
                      </a:r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4</a:t>
                      </a:r>
                      <a:r>
                        <a:rPr lang="zh-CN" altLang="en-US" sz="2400" dirty="0"/>
                        <a:t>（批量修改用户界面）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</a:tr>
              <a:tr h="1185706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批量删除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5</a:t>
                      </a:r>
                      <a:r>
                        <a:rPr lang="zh-CN" altLang="en-US" sz="2400" dirty="0"/>
                        <a:t>（确认删除界面）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多选（</a:t>
                      </a:r>
                      <a:r>
                        <a:rPr lang="en-US" altLang="zh-CN" sz="2400" dirty="0"/>
                        <a:t>2</a:t>
                      </a:r>
                      <a:r>
                        <a:rPr lang="zh-CN" altLang="en-US" sz="2400" dirty="0"/>
                        <a:t>及</a:t>
                      </a:r>
                      <a:r>
                        <a:rPr lang="en-US" altLang="zh-CN" sz="2400" dirty="0"/>
                        <a:t>2</a:t>
                      </a:r>
                      <a:r>
                        <a:rPr lang="zh-CN" altLang="en-US" sz="2400" dirty="0"/>
                        <a:t>以上）之后出现</a:t>
                      </a:r>
                      <a:endParaRPr lang="en-US" altLang="zh-CN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2.</a:t>
                      </a:r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5</a:t>
                      </a:r>
                      <a:r>
                        <a:rPr lang="zh-CN" altLang="en-US" sz="2400" dirty="0"/>
                        <a:t>（确认删除界面）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</a:tr>
              <a:tr h="1185706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搜索框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——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根据关键词进行检索（学号，姓名，时间</a:t>
                      </a:r>
                      <a:r>
                        <a:rPr lang="en-US" altLang="zh-CN" sz="2400" dirty="0"/>
                        <a:t>-</a:t>
                      </a:r>
                      <a:r>
                        <a:rPr lang="zh-CN" altLang="en-US" sz="2400" dirty="0"/>
                        <a:t>模糊查询）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85706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“修改”按钮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6</a:t>
                      </a:r>
                      <a:r>
                        <a:rPr lang="zh-CN" altLang="en-US" sz="2400" dirty="0"/>
                        <a:t>（编辑用户信息界面）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修改单条用户信息，点击后进入页面</a:t>
                      </a:r>
                      <a:r>
                        <a:rPr lang="en-US" altLang="zh-CN" sz="2400" dirty="0"/>
                        <a:t>6</a:t>
                      </a:r>
                      <a:r>
                        <a:rPr lang="zh-CN" altLang="en-US" sz="2400" dirty="0"/>
                        <a:t>（编辑用户信息界面）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</a:tr>
              <a:tr h="1185706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“删除”按钮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5</a:t>
                      </a:r>
                      <a:r>
                        <a:rPr lang="zh-CN" altLang="en-US" sz="2400" dirty="0"/>
                        <a:t>（确认删除界面）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删除单条用户信息，点击后进入页面</a:t>
                      </a:r>
                      <a:r>
                        <a:rPr lang="en-US" altLang="zh-CN" sz="2400" dirty="0"/>
                        <a:t>5</a:t>
                      </a:r>
                      <a:r>
                        <a:rPr lang="zh-CN" altLang="en-US" sz="2400" dirty="0"/>
                        <a:t>（确认删除界面）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85706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创建用户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7</a:t>
                      </a:r>
                      <a:r>
                        <a:rPr lang="zh-CN" altLang="en-US" sz="2400" dirty="0"/>
                        <a:t>（创建用户界面）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7</a:t>
                      </a:r>
                      <a:r>
                        <a:rPr lang="zh-CN" altLang="en-US" sz="2400" dirty="0"/>
                        <a:t>（创建用户界面），完成信息后可创建一名用户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54137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通过文件导入用户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点击后进入文件选择系统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点击后进入手机</a:t>
                      </a:r>
                      <a:r>
                        <a:rPr lang="en-US" altLang="zh-CN" sz="2400" dirty="0"/>
                        <a:t>/</a:t>
                      </a:r>
                      <a:r>
                        <a:rPr lang="zh-CN" altLang="en-US" sz="2400" dirty="0"/>
                        <a:t>电脑系统文件选择系统</a:t>
                      </a:r>
                      <a:endParaRPr lang="en-US" altLang="zh-CN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2.</a:t>
                      </a:r>
                      <a:r>
                        <a:rPr lang="zh-CN" altLang="en-US" sz="2400" dirty="0"/>
                        <a:t>文件描述：</a:t>
                      </a:r>
                      <a:r>
                        <a:rPr lang="en-US" altLang="zh-CN" sz="2400" dirty="0"/>
                        <a:t>.</a:t>
                      </a:r>
                      <a:r>
                        <a:rPr lang="en-US" altLang="zh-CN" sz="2400" dirty="0" err="1"/>
                        <a:t>xls</a:t>
                      </a:r>
                      <a:r>
                        <a:rPr lang="zh-CN" altLang="en-US" sz="2400" dirty="0"/>
                        <a:t>格式，表头：学号，姓名，班级，密码，用户角色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</a:tr>
            </a:tbl>
          </a:graphicData>
        </a:graphic>
      </p:graphicFrame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70" y="801529"/>
            <a:ext cx="13304150" cy="750546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85177" y="0"/>
            <a:ext cx="121576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4-</a:t>
            </a:r>
            <a:r>
              <a:rPr lang="zh-CN" altLang="en-US" sz="3200" dirty="0"/>
              <a:t>批量编辑用户信息界面</a:t>
            </a:r>
            <a:endParaRPr lang="zh-CN" altLang="en-US" sz="320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0" y="9127947"/>
          <a:ext cx="15840075" cy="1036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057"/>
                <a:gridCol w="2695246"/>
                <a:gridCol w="4171153"/>
                <a:gridCol w="7073619"/>
              </a:tblGrid>
              <a:tr h="810722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序号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需求点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交互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功能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/>
                        <a:t>下拉选框，进行用户角色选择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点击后会出现下拉选框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 当所选择用户角色相同时，显示其角色；不同时显示</a:t>
                      </a:r>
                      <a:r>
                        <a:rPr lang="en-US" altLang="zh-CN" sz="2400" dirty="0"/>
                        <a:t>——</a:t>
                      </a:r>
                      <a:endParaRPr lang="en-US" altLang="zh-CN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2.</a:t>
                      </a:r>
                      <a:r>
                        <a:rPr lang="zh-CN" altLang="en-US" sz="2400" dirty="0"/>
                        <a:t>当需要批量修改用户角色时点击，点击后会出现下拉选框，内有用户角色（超级管理员，管理员，普通用户）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内容填写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给当前所选择用户统一修改密码</a:t>
                      </a:r>
                      <a:endParaRPr lang="en-US" altLang="zh-CN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2.</a:t>
                      </a:r>
                      <a:r>
                        <a:rPr lang="zh-CN" altLang="en-US" sz="2400" dirty="0"/>
                        <a:t>有修改打算时点击，不做统一修改密码可以直接忽略此部分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修改用户状态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可左右点击滑动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当有统一修改用户状态时点击，做统一修改可以直接忽略此部分</a:t>
                      </a:r>
                      <a:endParaRPr lang="en-US" altLang="zh-CN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2.</a:t>
                      </a:r>
                      <a:r>
                        <a:rPr lang="zh-CN" altLang="en-US" sz="2400" dirty="0"/>
                        <a:t>用户状态有两种：在线</a:t>
                      </a:r>
                      <a:r>
                        <a:rPr lang="en-US" altLang="zh-CN" sz="2400" dirty="0"/>
                        <a:t>/</a:t>
                      </a:r>
                      <a:r>
                        <a:rPr lang="zh-CN" altLang="en-US" sz="2400" dirty="0"/>
                        <a:t>不在线（表示该账户是否出现在系统）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“确认”按钮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3</a:t>
                      </a:r>
                      <a:r>
                        <a:rPr lang="zh-CN" altLang="en-US" sz="2400" dirty="0"/>
                        <a:t>（用户管理界面）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将当前所做修改提交至数据库 </a:t>
                      </a:r>
                      <a:endParaRPr lang="en-US" altLang="zh-CN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2.</a:t>
                      </a:r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3</a:t>
                      </a:r>
                      <a:r>
                        <a:rPr lang="zh-CN" altLang="en-US" sz="2400" dirty="0"/>
                        <a:t>（用户管理界面）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“取消”按钮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3</a:t>
                      </a:r>
                      <a:r>
                        <a:rPr lang="zh-CN" altLang="en-US" sz="2400" dirty="0"/>
                        <a:t>（用户管理界面）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放弃修改，不将当前所做修改提交至数据库 </a:t>
                      </a:r>
                      <a:endParaRPr lang="en-US" altLang="zh-CN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2.</a:t>
                      </a:r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3</a:t>
                      </a:r>
                      <a:r>
                        <a:rPr lang="zh-CN" altLang="en-US" sz="2400" dirty="0"/>
                        <a:t>（用户管理界面）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“取消”按钮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3</a:t>
                      </a:r>
                      <a:r>
                        <a:rPr lang="zh-CN" altLang="en-US" sz="2400" dirty="0"/>
                        <a:t>（用户管理界面）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放弃修改，不将当前所做修改提交至数据库 </a:t>
                      </a:r>
                      <a:endParaRPr lang="en-US" altLang="zh-CN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2.</a:t>
                      </a:r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3</a:t>
                      </a:r>
                      <a:r>
                        <a:rPr lang="zh-CN" altLang="en-US" sz="2400" dirty="0"/>
                        <a:t>（用户管理界面）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</a:tbl>
          </a:graphicData>
        </a:graphic>
      </p:graphicFrame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69" y="847248"/>
            <a:ext cx="13453045" cy="7595711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85177" y="0"/>
            <a:ext cx="121576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5-</a:t>
            </a:r>
            <a:r>
              <a:rPr lang="zh-CN" altLang="en-US" sz="3200" dirty="0"/>
              <a:t>确认删除界面</a:t>
            </a:r>
            <a:endParaRPr lang="zh-CN" altLang="en-US" sz="320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0" y="9127947"/>
          <a:ext cx="15840075" cy="566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057"/>
                <a:gridCol w="2695246"/>
                <a:gridCol w="4171153"/>
                <a:gridCol w="7073619"/>
              </a:tblGrid>
              <a:tr h="810722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序号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需求点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交互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功能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“确认”按钮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x</a:t>
                      </a:r>
                      <a:r>
                        <a:rPr lang="zh-CN" altLang="en-US" sz="2400" dirty="0"/>
                        <a:t>（上一界面）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确认删除所选内容</a:t>
                      </a:r>
                      <a:endParaRPr lang="en-US" altLang="zh-CN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2.</a:t>
                      </a:r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x</a:t>
                      </a:r>
                      <a:r>
                        <a:rPr lang="zh-CN" altLang="en-US" sz="2400" dirty="0"/>
                        <a:t>（上一界面）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“取消”按钮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x</a:t>
                      </a:r>
                      <a:r>
                        <a:rPr lang="zh-CN" altLang="en-US" sz="2400" dirty="0"/>
                        <a:t>（上一界面）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放弃删除</a:t>
                      </a:r>
                      <a:endParaRPr lang="en-US" altLang="zh-CN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2.</a:t>
                      </a:r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x</a:t>
                      </a:r>
                      <a:r>
                        <a:rPr lang="zh-CN" altLang="en-US" sz="2400" dirty="0"/>
                        <a:t>（上一界面）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“取消”按钮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x</a:t>
                      </a:r>
                      <a:r>
                        <a:rPr lang="zh-CN" altLang="en-US" sz="2400" dirty="0"/>
                        <a:t>（上一界面）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放弃删除</a:t>
                      </a:r>
                      <a:endParaRPr lang="en-US" altLang="zh-CN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2.</a:t>
                      </a:r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x</a:t>
                      </a:r>
                      <a:r>
                        <a:rPr lang="zh-CN" altLang="en-US" sz="2400" dirty="0"/>
                        <a:t>（上一界面）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文本内容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——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展示所框选内容（单项</a:t>
                      </a:r>
                      <a:r>
                        <a:rPr lang="en-US" altLang="zh-CN" sz="2400" dirty="0"/>
                        <a:t>/</a:t>
                      </a:r>
                      <a:r>
                        <a:rPr lang="zh-CN" altLang="en-US" sz="2400" dirty="0"/>
                        <a:t>多项，用户</a:t>
                      </a:r>
                      <a:r>
                        <a:rPr lang="en-US" altLang="zh-CN" sz="2400" dirty="0"/>
                        <a:t>/</a:t>
                      </a:r>
                      <a:r>
                        <a:rPr lang="zh-CN" altLang="en-US" sz="2400" dirty="0"/>
                        <a:t>勋章</a:t>
                      </a:r>
                      <a:r>
                        <a:rPr lang="en-US" altLang="zh-CN" sz="2400" dirty="0"/>
                        <a:t>……</a:t>
                      </a:r>
                      <a:r>
                        <a:rPr lang="zh-CN" altLang="en-US" sz="2400" dirty="0"/>
                        <a:t>）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</a:tbl>
          </a:graphicData>
        </a:graphic>
      </p:graphicFrame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35" y="876776"/>
            <a:ext cx="13015118" cy="732234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85177" y="0"/>
            <a:ext cx="121576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6-</a:t>
            </a:r>
            <a:r>
              <a:rPr lang="zh-CN" altLang="en-US" sz="3200" dirty="0"/>
              <a:t>编辑用户信息界面</a:t>
            </a:r>
            <a:endParaRPr lang="zh-CN" altLang="en-US" sz="320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0" y="9127947"/>
          <a:ext cx="15840075" cy="2804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057"/>
                <a:gridCol w="2695246"/>
                <a:gridCol w="4171153"/>
                <a:gridCol w="7073619"/>
              </a:tblGrid>
              <a:tr h="810722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序号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需求点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交互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功能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/>
                        <a:t>内容填写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——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点击页面展示数据库中原本信息</a:t>
                      </a:r>
                      <a:endParaRPr lang="en-US" altLang="zh-CN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2.</a:t>
                      </a:r>
                      <a:r>
                        <a:rPr lang="zh-CN" altLang="en-US" sz="2400" dirty="0"/>
                        <a:t>点击对应框即可填写对应内容</a:t>
                      </a:r>
                      <a:endParaRPr lang="en-US" altLang="zh-CN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3.</a:t>
                      </a:r>
                      <a:r>
                        <a:rPr lang="zh-CN" altLang="en-US" sz="2400" dirty="0"/>
                        <a:t>学号、姓名、班级不可为空，其他项可以为空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</a:tr>
            </a:tbl>
          </a:graphicData>
        </a:graphic>
      </p:graphicFrame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43" y="896778"/>
            <a:ext cx="13210219" cy="7409021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85177" y="0"/>
            <a:ext cx="121576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7-</a:t>
            </a:r>
            <a:r>
              <a:rPr lang="zh-CN" altLang="en-US" sz="3200" dirty="0"/>
              <a:t>创建用户界面</a:t>
            </a:r>
            <a:endParaRPr lang="zh-CN" altLang="en-US" sz="320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0" y="9127947"/>
          <a:ext cx="15840075" cy="2072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057"/>
                <a:gridCol w="2695246"/>
                <a:gridCol w="4171153"/>
                <a:gridCol w="7073619"/>
              </a:tblGrid>
              <a:tr h="810722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序号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需求点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交互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功能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/>
                        <a:t>内容填写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——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1..</a:t>
                      </a:r>
                      <a:r>
                        <a:rPr lang="zh-CN" altLang="en-US" sz="2400" dirty="0"/>
                        <a:t>点击对应框即可填写对应内容</a:t>
                      </a:r>
                      <a:endParaRPr lang="en-US" altLang="zh-CN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2.</a:t>
                      </a:r>
                      <a:r>
                        <a:rPr lang="zh-CN" altLang="en-US" sz="2400" dirty="0"/>
                        <a:t>所有项目都为必填项，不可为空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</a:tr>
            </a:tbl>
          </a:graphicData>
        </a:graphic>
      </p:graphicFrame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44" y="969168"/>
            <a:ext cx="13519436" cy="762691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85177" y="0"/>
            <a:ext cx="121576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8-</a:t>
            </a:r>
            <a:r>
              <a:rPr lang="zh-CN" altLang="en-US" sz="3200" dirty="0"/>
              <a:t>勋章管理界面</a:t>
            </a:r>
            <a:r>
              <a:rPr lang="en-US" altLang="zh-CN" sz="3200" dirty="0"/>
              <a:t>-</a:t>
            </a:r>
            <a:r>
              <a:rPr lang="zh-CN" altLang="en-US" sz="3200" dirty="0"/>
              <a:t>勋章分类列表</a:t>
            </a:r>
            <a:endParaRPr lang="zh-CN" altLang="en-US" sz="32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6" y="872014"/>
            <a:ext cx="13431203" cy="7555052"/>
          </a:xfrm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0" y="9127947"/>
          <a:ext cx="15840075" cy="9388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057"/>
                <a:gridCol w="2695246"/>
                <a:gridCol w="3817177"/>
                <a:gridCol w="7427595"/>
              </a:tblGrid>
              <a:tr h="810722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序号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需求点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交互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功能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/>
                        <a:t>下拉列表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点开后会有勋章列表展示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点击后会有该勋章分类的勋章列表展示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修改勋章分类状态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可左右点击滑动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勋章分类状态有两种：在线</a:t>
                      </a:r>
                      <a:r>
                        <a:rPr lang="en-US" altLang="zh-CN" sz="2400" dirty="0"/>
                        <a:t>/</a:t>
                      </a:r>
                      <a:r>
                        <a:rPr lang="zh-CN" altLang="en-US" sz="2400" dirty="0"/>
                        <a:t>不在线（表示该分类及下属勋章是否对用户显示），左右滑动改变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“修改”按钮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10</a:t>
                      </a:r>
                      <a:r>
                        <a:rPr lang="zh-CN" altLang="en-US" sz="2400" dirty="0"/>
                        <a:t>（编辑分类信息界面）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修改勋章分类信息，点击后进入页面</a:t>
                      </a:r>
                      <a:r>
                        <a:rPr lang="en-US" altLang="zh-CN" sz="2400" dirty="0"/>
                        <a:t>10</a:t>
                      </a:r>
                      <a:r>
                        <a:rPr lang="zh-CN" altLang="en-US" sz="2400" dirty="0"/>
                        <a:t>（编辑分类信息界面）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所属勋章展示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9</a:t>
                      </a:r>
                      <a:r>
                        <a:rPr lang="zh-CN" altLang="en-US" sz="2400" dirty="0"/>
                        <a:t>（勋章列表）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9</a:t>
                      </a:r>
                      <a:r>
                        <a:rPr lang="zh-CN" altLang="en-US" sz="2400" dirty="0"/>
                        <a:t>（勋章列表），可以看到所属分类下的勋章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“删除”按钮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5</a:t>
                      </a:r>
                      <a:r>
                        <a:rPr lang="zh-CN" altLang="en-US" sz="2400" dirty="0"/>
                        <a:t>（确认删除界面）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删除单条用户信息，点击后进入页面</a:t>
                      </a:r>
                      <a:r>
                        <a:rPr lang="en-US" altLang="zh-CN" sz="2400" dirty="0"/>
                        <a:t>5</a:t>
                      </a:r>
                      <a:r>
                        <a:rPr lang="zh-CN" altLang="en-US" sz="2400" dirty="0"/>
                        <a:t>（确认删除界面）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创建分类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10</a:t>
                      </a:r>
                      <a:r>
                        <a:rPr lang="zh-CN" altLang="en-US" sz="2400" dirty="0"/>
                        <a:t>（编辑分类信息界面）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10</a:t>
                      </a:r>
                      <a:r>
                        <a:rPr lang="zh-CN" altLang="en-US" sz="2400" dirty="0"/>
                        <a:t>（编辑分类信息界面）完成信息后可创建一个新的分类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  <a:tr h="115811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创建勋章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10</a:t>
                      </a:r>
                      <a:r>
                        <a:rPr lang="zh-CN" altLang="en-US" sz="2400" dirty="0"/>
                        <a:t>（编辑勋章信息界面）</a:t>
                      </a:r>
                      <a:endParaRPr lang="en-US" altLang="zh-CN" sz="2400" dirty="0"/>
                    </a:p>
                  </a:txBody>
                  <a:tcPr marL="487815" marR="487815" marT="243908" marB="2439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1.</a:t>
                      </a:r>
                      <a:r>
                        <a:rPr lang="zh-CN" altLang="en-US" sz="2400" dirty="0"/>
                        <a:t>点击后进入页面</a:t>
                      </a:r>
                      <a:r>
                        <a:rPr lang="en-US" altLang="zh-CN" sz="2400" dirty="0"/>
                        <a:t>10</a:t>
                      </a:r>
                      <a:r>
                        <a:rPr lang="zh-CN" altLang="en-US" sz="2400" dirty="0"/>
                        <a:t>（编辑勋章信息界面），完成信息后可创建一枚勋章</a:t>
                      </a:r>
                      <a:endParaRPr lang="zh-CN" altLang="en-US" sz="2400" dirty="0"/>
                    </a:p>
                  </a:txBody>
                  <a:tcPr marL="487815" marR="487815" marT="243908" marB="243908"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{0772ce29-7452-4448-847c-8141d726e982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4939</Words>
  <Application>WPS 演示</Application>
  <PresentationFormat>自定义</PresentationFormat>
  <Paragraphs>948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Calibri Light</vt:lpstr>
      <vt:lpstr>等线 Light</vt:lpstr>
      <vt:lpstr>微软雅黑</vt:lpstr>
      <vt:lpstr>Arial Unicode MS</vt:lpstr>
      <vt:lpstr>Calibri</vt:lpstr>
      <vt:lpstr>等线</vt:lpstr>
      <vt:lpstr>Office 主题​​</vt:lpstr>
      <vt:lpstr>SIPC勋章墙_v1.0.0 B端PRD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苏 溧</dc:creator>
  <cp:lastModifiedBy>ZhaoHe</cp:lastModifiedBy>
  <cp:revision>119</cp:revision>
  <dcterms:created xsi:type="dcterms:W3CDTF">2020-10-25T15:55:00Z</dcterms:created>
  <dcterms:modified xsi:type="dcterms:W3CDTF">2020-10-28T07:33:38Z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