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3004800" cy="9753600"/>
  <p:notesSz cx="130048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4240" y="685800"/>
            <a:ext cx="865631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600" y="2657348"/>
            <a:ext cx="8971915" cy="278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3142358"/>
            <a:ext cx="10346690" cy="2470150"/>
          </a:xfrm>
          <a:prstGeom prst="rect">
            <a:avLst/>
          </a:prstGeom>
        </p:spPr>
        <p:txBody>
          <a:bodyPr vert="horz" wrap="square" lIns="0" tIns="502284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3955"/>
              </a:spcBef>
            </a:pPr>
            <a:r>
              <a:rPr spc="70" dirty="0"/>
              <a:t>HELM</a:t>
            </a:r>
            <a:endParaRPr spc="70" dirty="0"/>
          </a:p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sz="3450" spc="35" dirty="0"/>
              <a:t>Application </a:t>
            </a:r>
            <a:r>
              <a:rPr sz="3450" spc="30" dirty="0"/>
              <a:t>deployment </a:t>
            </a:r>
            <a:r>
              <a:rPr sz="3450" dirty="0"/>
              <a:t>management </a:t>
            </a:r>
            <a:r>
              <a:rPr sz="3450" spc="35" dirty="0"/>
              <a:t>for</a:t>
            </a:r>
            <a:r>
              <a:rPr sz="3450" spc="-110" dirty="0"/>
              <a:t> </a:t>
            </a:r>
            <a:r>
              <a:rPr sz="3450" spc="5" dirty="0"/>
              <a:t>Kubernetes</a:t>
            </a:r>
            <a:endParaRPr sz="3450"/>
          </a:p>
        </p:txBody>
      </p:sp>
      <p:sp>
        <p:nvSpPr>
          <p:cNvPr id="3" name="object 3"/>
          <p:cNvSpPr/>
          <p:nvPr/>
        </p:nvSpPr>
        <p:spPr>
          <a:xfrm>
            <a:off x="9496245" y="652364"/>
            <a:ext cx="2453136" cy="25514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698500"/>
            <a:ext cx="24638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685800"/>
            <a:ext cx="68002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What </a:t>
            </a:r>
            <a:r>
              <a:rPr spc="150" dirty="0"/>
              <a:t>is</a:t>
            </a:r>
            <a:r>
              <a:rPr spc="-220" dirty="0"/>
              <a:t> </a:t>
            </a:r>
            <a:r>
              <a:rPr spc="85" dirty="0"/>
              <a:t>Helm?</a:t>
            </a:r>
            <a:endParaRPr spc="85" dirty="0"/>
          </a:p>
        </p:txBody>
      </p:sp>
      <p:sp>
        <p:nvSpPr>
          <p:cNvPr id="3" name="object 3"/>
          <p:cNvSpPr txBox="1"/>
          <p:nvPr/>
        </p:nvSpPr>
        <p:spPr>
          <a:xfrm>
            <a:off x="495300" y="2434633"/>
            <a:ext cx="11822430" cy="639762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68300" indent="-355600" defTabSz="-635">
              <a:lnSpc>
                <a:spcPct val="100000"/>
              </a:lnSpc>
              <a:spcBef>
                <a:spcPts val="1680"/>
              </a:spcBef>
              <a:buSzPct val="145000"/>
              <a:buChar char="•"/>
              <a:tabLst>
                <a:tab pos="368300" algn="l"/>
              </a:tabLst>
            </a:pPr>
            <a:r>
              <a:rPr sz="2550" spc="5" dirty="0">
                <a:latin typeface="Arial" panose="020B0604020202020204"/>
                <a:cs typeface="Arial" panose="020B0604020202020204"/>
              </a:rPr>
              <a:t>Helm </a:t>
            </a:r>
            <a:r>
              <a:rPr sz="2550" dirty="0">
                <a:latin typeface="Arial" panose="020B0604020202020204"/>
                <a:cs typeface="Arial" panose="020B0604020202020204"/>
              </a:rPr>
              <a:t>is </a:t>
            </a:r>
            <a:r>
              <a:rPr sz="2550" spc="-45" dirty="0">
                <a:latin typeface="Arial" panose="020B0604020202020204"/>
                <a:cs typeface="Arial" panose="020B0604020202020204"/>
              </a:rPr>
              <a:t>a </a:t>
            </a:r>
            <a:r>
              <a:rPr sz="2550" b="1" i="1" spc="25" dirty="0">
                <a:latin typeface="Arial" panose="020B0604020202020204"/>
                <a:cs typeface="Arial" panose="020B0604020202020204"/>
              </a:rPr>
              <a:t>Package </a:t>
            </a:r>
            <a:r>
              <a:rPr sz="2550" b="1" i="1" spc="50" dirty="0">
                <a:latin typeface="Arial" panose="020B0604020202020204"/>
                <a:cs typeface="Arial" panose="020B0604020202020204"/>
              </a:rPr>
              <a:t>Manager </a:t>
            </a:r>
            <a:r>
              <a:rPr sz="2550" spc="30" dirty="0">
                <a:latin typeface="Arial" panose="020B0604020202020204"/>
                <a:cs typeface="Arial" panose="020B0604020202020204"/>
              </a:rPr>
              <a:t>for</a:t>
            </a:r>
            <a:r>
              <a:rPr sz="255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10" dirty="0">
                <a:latin typeface="Arial" panose="020B0604020202020204"/>
                <a:cs typeface="Arial" panose="020B0604020202020204"/>
              </a:rPr>
              <a:t>Kubernetes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 marL="812800" lvl="1" indent="-355600" defTabSz="-635">
              <a:lnSpc>
                <a:spcPct val="100000"/>
              </a:lnSpc>
              <a:spcBef>
                <a:spcPts val="3440"/>
              </a:spcBef>
              <a:buSzPct val="145000"/>
              <a:buChar char="•"/>
              <a:tabLst>
                <a:tab pos="812800" algn="l"/>
              </a:tabLst>
            </a:pPr>
            <a:r>
              <a:rPr sz="2550" spc="20" dirty="0">
                <a:latin typeface="Arial" panose="020B0604020202020204"/>
                <a:cs typeface="Arial" panose="020B0604020202020204"/>
              </a:rPr>
              <a:t>package </a:t>
            </a:r>
            <a:r>
              <a:rPr sz="2550" spc="25" dirty="0">
                <a:latin typeface="Arial" panose="020B0604020202020204"/>
                <a:cs typeface="Arial" panose="020B0604020202020204"/>
              </a:rPr>
              <a:t>multiple </a:t>
            </a:r>
            <a:r>
              <a:rPr sz="2550" spc="5" dirty="0">
                <a:latin typeface="Arial" panose="020B0604020202020204"/>
                <a:cs typeface="Arial" panose="020B0604020202020204"/>
              </a:rPr>
              <a:t>K8s </a:t>
            </a:r>
            <a:r>
              <a:rPr sz="2550" spc="-5" dirty="0">
                <a:latin typeface="Arial" panose="020B0604020202020204"/>
                <a:cs typeface="Arial" panose="020B0604020202020204"/>
              </a:rPr>
              <a:t>resources </a:t>
            </a:r>
            <a:r>
              <a:rPr sz="2550" spc="35" dirty="0">
                <a:latin typeface="Arial" panose="020B0604020202020204"/>
                <a:cs typeface="Arial" panose="020B0604020202020204"/>
              </a:rPr>
              <a:t>into </a:t>
            </a:r>
            <a:r>
              <a:rPr sz="2550" spc="-45" dirty="0">
                <a:latin typeface="Arial" panose="020B0604020202020204"/>
                <a:cs typeface="Arial" panose="020B0604020202020204"/>
              </a:rPr>
              <a:t>a </a:t>
            </a:r>
            <a:r>
              <a:rPr sz="2550" dirty="0">
                <a:latin typeface="Arial" panose="020B0604020202020204"/>
                <a:cs typeface="Arial" panose="020B0604020202020204"/>
              </a:rPr>
              <a:t>single </a:t>
            </a:r>
            <a:r>
              <a:rPr sz="2550" spc="20" dirty="0">
                <a:latin typeface="Arial" panose="020B0604020202020204"/>
                <a:cs typeface="Arial" panose="020B0604020202020204"/>
              </a:rPr>
              <a:t>logical </a:t>
            </a:r>
            <a:r>
              <a:rPr sz="2550" spc="30" dirty="0">
                <a:latin typeface="Arial" panose="020B0604020202020204"/>
                <a:cs typeface="Arial" panose="020B0604020202020204"/>
              </a:rPr>
              <a:t>deployment </a:t>
            </a:r>
            <a:r>
              <a:rPr sz="2550" spc="20" dirty="0">
                <a:latin typeface="Arial" panose="020B0604020202020204"/>
                <a:cs typeface="Arial" panose="020B0604020202020204"/>
              </a:rPr>
              <a:t>unit:</a:t>
            </a:r>
            <a:r>
              <a:rPr sz="255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550" b="1" i="1" spc="40" dirty="0">
                <a:latin typeface="Arial" panose="020B0604020202020204"/>
                <a:cs typeface="Arial" panose="020B0604020202020204"/>
              </a:rPr>
              <a:t>Chart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 marL="812800" lvl="1" indent="-355600" defTabSz="-635">
              <a:lnSpc>
                <a:spcPct val="100000"/>
              </a:lnSpc>
              <a:spcBef>
                <a:spcPts val="3540"/>
              </a:spcBef>
              <a:buSzPct val="145000"/>
              <a:buChar char="•"/>
              <a:tabLst>
                <a:tab pos="812800" algn="l"/>
              </a:tabLst>
            </a:pPr>
            <a:r>
              <a:rPr sz="2550" spc="10" dirty="0">
                <a:latin typeface="Arial" panose="020B0604020202020204"/>
                <a:cs typeface="Arial" panose="020B0604020202020204"/>
              </a:rPr>
              <a:t>… </a:t>
            </a:r>
            <a:r>
              <a:rPr sz="2550" spc="65" dirty="0">
                <a:latin typeface="Arial" panose="020B0604020202020204"/>
                <a:cs typeface="Arial" panose="020B0604020202020204"/>
              </a:rPr>
              <a:t>but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it’s </a:t>
            </a:r>
            <a:r>
              <a:rPr sz="2550" b="1" spc="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255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just </a:t>
            </a:r>
            <a:r>
              <a:rPr sz="2550" spc="-45" dirty="0">
                <a:latin typeface="Arial" panose="020B0604020202020204"/>
                <a:cs typeface="Arial" panose="020B0604020202020204"/>
              </a:rPr>
              <a:t>a </a:t>
            </a:r>
            <a:r>
              <a:rPr sz="2550" i="1" spc="-25" dirty="0">
                <a:latin typeface="Arial" panose="020B0604020202020204"/>
                <a:cs typeface="Arial" panose="020B0604020202020204"/>
              </a:rPr>
              <a:t>Package</a:t>
            </a:r>
            <a:r>
              <a:rPr sz="2550" i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550" i="1" spc="-10" dirty="0">
                <a:latin typeface="Arial" panose="020B0604020202020204"/>
                <a:cs typeface="Arial" panose="020B0604020202020204"/>
              </a:rPr>
              <a:t>Manager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 marL="368300" indent="-355600" defTabSz="-635">
              <a:lnSpc>
                <a:spcPct val="100000"/>
              </a:lnSpc>
              <a:spcBef>
                <a:spcPts val="3540"/>
              </a:spcBef>
              <a:buSzPct val="145000"/>
              <a:buChar char="•"/>
              <a:tabLst>
                <a:tab pos="368300" algn="l"/>
              </a:tabLst>
            </a:pPr>
            <a:r>
              <a:rPr sz="2550" spc="5" dirty="0">
                <a:latin typeface="Arial" panose="020B0604020202020204"/>
                <a:cs typeface="Arial" panose="020B0604020202020204"/>
              </a:rPr>
              <a:t>Helm </a:t>
            </a:r>
            <a:r>
              <a:rPr sz="2550" dirty="0">
                <a:latin typeface="Arial" panose="020B0604020202020204"/>
                <a:cs typeface="Arial" panose="020B0604020202020204"/>
              </a:rPr>
              <a:t>is </a:t>
            </a:r>
            <a:r>
              <a:rPr sz="2550" spc="-45" dirty="0">
                <a:latin typeface="Arial" panose="020B0604020202020204"/>
                <a:cs typeface="Arial" panose="020B0604020202020204"/>
              </a:rPr>
              <a:t>a </a:t>
            </a:r>
            <a:r>
              <a:rPr sz="2550" b="1" i="1" spc="10" dirty="0">
                <a:latin typeface="Arial" panose="020B0604020202020204"/>
                <a:cs typeface="Arial" panose="020B0604020202020204"/>
              </a:rPr>
              <a:t>Deployment </a:t>
            </a:r>
            <a:r>
              <a:rPr sz="2550" b="1" i="1" spc="55" dirty="0">
                <a:latin typeface="Arial" panose="020B0604020202020204"/>
                <a:cs typeface="Arial" panose="020B0604020202020204"/>
              </a:rPr>
              <a:t>Management </a:t>
            </a:r>
            <a:r>
              <a:rPr sz="2550" spc="30" dirty="0">
                <a:latin typeface="Arial" panose="020B0604020202020204"/>
                <a:cs typeface="Arial" panose="020B0604020202020204"/>
              </a:rPr>
              <a:t>for</a:t>
            </a:r>
            <a:r>
              <a:rPr sz="25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10" dirty="0">
                <a:latin typeface="Arial" panose="020B0604020202020204"/>
                <a:cs typeface="Arial" panose="020B0604020202020204"/>
              </a:rPr>
              <a:t>Kubernetes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 marL="812800" lvl="1" indent="-355600" defTabSz="-635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812800" algn="l"/>
              </a:tabLst>
            </a:pPr>
            <a:r>
              <a:rPr sz="2550" spc="75" dirty="0">
                <a:latin typeface="Arial" panose="020B0604020202020204"/>
                <a:cs typeface="Arial" panose="020B0604020202020204"/>
              </a:rPr>
              <a:t>do </a:t>
            </a:r>
            <a:r>
              <a:rPr sz="2550" spc="-45" dirty="0">
                <a:latin typeface="Arial" panose="020B0604020202020204"/>
                <a:cs typeface="Arial" panose="020B0604020202020204"/>
              </a:rPr>
              <a:t>a </a:t>
            </a:r>
            <a:r>
              <a:rPr sz="2550" dirty="0">
                <a:latin typeface="Arial" panose="020B0604020202020204"/>
                <a:cs typeface="Arial" panose="020B0604020202020204"/>
              </a:rPr>
              <a:t>repeatable</a:t>
            </a:r>
            <a:r>
              <a:rPr sz="255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30" dirty="0">
                <a:latin typeface="Arial" panose="020B0604020202020204"/>
                <a:cs typeface="Arial" panose="020B0604020202020204"/>
              </a:rPr>
              <a:t>deployment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 marL="812800" lvl="1" indent="-355600" defTabSz="-635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12800" algn="l"/>
              </a:tabLst>
            </a:pPr>
            <a:r>
              <a:rPr sz="2550" spc="10" dirty="0">
                <a:latin typeface="Arial" panose="020B0604020202020204"/>
                <a:cs typeface="Arial" panose="020B0604020202020204"/>
              </a:rPr>
              <a:t>management </a:t>
            </a:r>
            <a:r>
              <a:rPr sz="2550" spc="15" dirty="0">
                <a:latin typeface="Arial" panose="020B0604020202020204"/>
                <a:cs typeface="Arial" panose="020B0604020202020204"/>
              </a:rPr>
              <a:t>dependencies: </a:t>
            </a:r>
            <a:r>
              <a:rPr sz="2550" spc="-25" dirty="0">
                <a:latin typeface="Arial" panose="020B0604020202020204"/>
                <a:cs typeface="Arial" panose="020B0604020202020204"/>
              </a:rPr>
              <a:t>reuse </a:t>
            </a:r>
            <a:r>
              <a:rPr sz="2550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55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-25" dirty="0">
                <a:latin typeface="Arial" panose="020B0604020202020204"/>
                <a:cs typeface="Arial" panose="020B0604020202020204"/>
              </a:rPr>
              <a:t>share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 marL="812800" lvl="1" indent="-355600" defTabSz="-635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812800" algn="l"/>
              </a:tabLst>
            </a:pPr>
            <a:r>
              <a:rPr sz="2550" spc="-5" dirty="0">
                <a:latin typeface="Arial" panose="020B0604020202020204"/>
                <a:cs typeface="Arial" panose="020B0604020202020204"/>
              </a:rPr>
              <a:t>manage </a:t>
            </a:r>
            <a:r>
              <a:rPr sz="2550" spc="25" dirty="0">
                <a:latin typeface="Arial" panose="020B0604020202020204"/>
                <a:cs typeface="Arial" panose="020B0604020202020204"/>
              </a:rPr>
              <a:t>multiple</a:t>
            </a:r>
            <a:r>
              <a:rPr sz="2550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25" dirty="0">
                <a:latin typeface="Arial" panose="020B0604020202020204"/>
                <a:cs typeface="Arial" panose="020B0604020202020204"/>
              </a:rPr>
              <a:t>configurations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 marL="812800" lvl="1" indent="-355600" defTabSz="-635">
              <a:lnSpc>
                <a:spcPct val="100000"/>
              </a:lnSpc>
              <a:spcBef>
                <a:spcPts val="3540"/>
              </a:spcBef>
              <a:buSzPct val="145000"/>
              <a:buChar char="•"/>
              <a:tabLst>
                <a:tab pos="812800" algn="l"/>
              </a:tabLst>
            </a:pPr>
            <a:r>
              <a:rPr sz="2550" spc="30" dirty="0">
                <a:latin typeface="Arial" panose="020B0604020202020204"/>
                <a:cs typeface="Arial" panose="020B0604020202020204"/>
              </a:rPr>
              <a:t>update, </a:t>
            </a:r>
            <a:r>
              <a:rPr sz="2550" spc="25" dirty="0">
                <a:latin typeface="Arial" panose="020B0604020202020204"/>
                <a:cs typeface="Arial" panose="020B0604020202020204"/>
              </a:rPr>
              <a:t>rollback </a:t>
            </a:r>
            <a:r>
              <a:rPr sz="2550" spc="20" dirty="0">
                <a:latin typeface="Arial" panose="020B0604020202020204"/>
                <a:cs typeface="Arial" panose="020B0604020202020204"/>
              </a:rPr>
              <a:t>and </a:t>
            </a:r>
            <a:r>
              <a:rPr sz="2550" spc="35" dirty="0">
                <a:latin typeface="Arial" panose="020B0604020202020204"/>
                <a:cs typeface="Arial" panose="020B0604020202020204"/>
              </a:rPr>
              <a:t>test </a:t>
            </a:r>
            <a:r>
              <a:rPr sz="2550" spc="30" dirty="0">
                <a:latin typeface="Arial" panose="020B0604020202020204"/>
                <a:cs typeface="Arial" panose="020B0604020202020204"/>
              </a:rPr>
              <a:t>application deployments</a:t>
            </a:r>
            <a:r>
              <a:rPr sz="255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-40" dirty="0">
                <a:latin typeface="Arial" panose="020B0604020202020204"/>
                <a:cs typeface="Arial" panose="020B0604020202020204"/>
              </a:rPr>
              <a:t>(</a:t>
            </a:r>
            <a:r>
              <a:rPr sz="2550" b="1" i="1" spc="-40" dirty="0">
                <a:latin typeface="Arial" panose="020B0604020202020204"/>
                <a:cs typeface="Arial" panose="020B0604020202020204"/>
              </a:rPr>
              <a:t>Releases</a:t>
            </a:r>
            <a:r>
              <a:rPr sz="2550" spc="-40" dirty="0">
                <a:latin typeface="Arial" panose="020B0604020202020204"/>
                <a:cs typeface="Arial" panose="020B0604020202020204"/>
              </a:rPr>
              <a:t>)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685800"/>
            <a:ext cx="74974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65" dirty="0"/>
              <a:t> </a:t>
            </a:r>
            <a:r>
              <a:rPr spc="190" dirty="0"/>
              <a:t>Dictionary</a:t>
            </a:r>
            <a:endParaRPr spc="19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369206"/>
            <a:ext cx="10979785" cy="5840095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457200" indent="-444500" defTabSz="-635">
              <a:lnSpc>
                <a:spcPct val="100000"/>
              </a:lnSpc>
              <a:spcBef>
                <a:spcPts val="2045"/>
              </a:spcBef>
              <a:buSzPct val="145000"/>
              <a:buFont typeface="Arial" panose="020B0604020202020204"/>
              <a:buChar char="•"/>
              <a:tabLst>
                <a:tab pos="457200" algn="l"/>
              </a:tabLst>
            </a:pPr>
            <a:r>
              <a:rPr sz="3200" b="1" i="1" spc="45" dirty="0">
                <a:latin typeface="Arial" panose="020B0604020202020204"/>
                <a:cs typeface="Arial" panose="020B0604020202020204"/>
              </a:rPr>
              <a:t>Chart </a:t>
            </a:r>
            <a:r>
              <a:rPr sz="3200" spc="175" dirty="0">
                <a:latin typeface="Arial" panose="020B0604020202020204"/>
                <a:cs typeface="Arial" panose="020B0604020202020204"/>
              </a:rPr>
              <a:t>-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a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package;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bundle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of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Kubernetes</a:t>
            </a:r>
            <a:r>
              <a:rPr sz="32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resources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260"/>
              </a:spcBef>
              <a:buSzPct val="145000"/>
              <a:buFont typeface="Arial" panose="020B0604020202020204"/>
              <a:buChar char="•"/>
              <a:tabLst>
                <a:tab pos="457200" algn="l"/>
              </a:tabLst>
            </a:pPr>
            <a:r>
              <a:rPr sz="3200" b="1" i="1" spc="5" dirty="0">
                <a:latin typeface="Arial" panose="020B0604020202020204"/>
                <a:cs typeface="Arial" panose="020B0604020202020204"/>
              </a:rPr>
              <a:t>Release </a:t>
            </a:r>
            <a:r>
              <a:rPr sz="3200" spc="175" dirty="0">
                <a:latin typeface="Arial" panose="020B0604020202020204"/>
                <a:cs typeface="Arial" panose="020B0604020202020204"/>
              </a:rPr>
              <a:t>-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a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chart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instance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loaded </a:t>
            </a:r>
            <a:r>
              <a:rPr sz="3200" spc="40" dirty="0">
                <a:latin typeface="Arial" panose="020B0604020202020204"/>
                <a:cs typeface="Arial" panose="020B0604020202020204"/>
              </a:rPr>
              <a:t>into</a:t>
            </a:r>
            <a:r>
              <a:rPr sz="32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Kubernetes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901700" marR="5080" lvl="1" indent="-444500" defTabSz="-635">
              <a:lnSpc>
                <a:spcPct val="102000"/>
              </a:lnSpc>
              <a:spcBef>
                <a:spcPts val="4095"/>
              </a:spcBef>
              <a:buSzPct val="145000"/>
              <a:buChar char="•"/>
              <a:tabLst>
                <a:tab pos="901700" algn="l"/>
              </a:tabLst>
            </a:pPr>
            <a:r>
              <a:rPr sz="3200" spc="-15" dirty="0">
                <a:latin typeface="Arial" panose="020B0604020202020204"/>
                <a:cs typeface="Arial" panose="020B0604020202020204"/>
              </a:rPr>
              <a:t>same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chart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can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be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installed 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several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times </a:t>
            </a:r>
            <a:r>
              <a:rPr sz="3200" spc="40" dirty="0">
                <a:latin typeface="Arial" panose="020B0604020202020204"/>
                <a:cs typeface="Arial" panose="020B0604020202020204"/>
              </a:rPr>
              <a:t>into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the</a:t>
            </a:r>
            <a:r>
              <a:rPr sz="32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same 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cluster;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each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will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have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it’s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own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200" i="1" spc="-70" dirty="0">
                <a:latin typeface="Arial" panose="020B0604020202020204"/>
                <a:cs typeface="Arial" panose="020B0604020202020204"/>
              </a:rPr>
              <a:t>Release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457200" indent="-444500" defTabSz="-635">
              <a:lnSpc>
                <a:spcPct val="100000"/>
              </a:lnSpc>
              <a:buSzPct val="145000"/>
              <a:buFont typeface="Arial" panose="020B0604020202020204"/>
              <a:buChar char="•"/>
              <a:tabLst>
                <a:tab pos="457200" algn="l"/>
              </a:tabLst>
            </a:pPr>
            <a:r>
              <a:rPr sz="3200" b="1" i="1" spc="-25" dirty="0">
                <a:latin typeface="Arial" panose="020B0604020202020204"/>
                <a:cs typeface="Arial" panose="020B0604020202020204"/>
              </a:rPr>
              <a:t>Repository </a:t>
            </a:r>
            <a:r>
              <a:rPr sz="3200" spc="175" dirty="0">
                <a:latin typeface="Arial" panose="020B0604020202020204"/>
                <a:cs typeface="Arial" panose="020B0604020202020204"/>
              </a:rPr>
              <a:t>-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a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repository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of 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published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Charts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marR="361950" indent="-444500" defTabSz="-635">
              <a:lnSpc>
                <a:spcPts val="3800"/>
              </a:lnSpc>
              <a:spcBef>
                <a:spcPts val="4420"/>
              </a:spcBef>
              <a:buSzPct val="145000"/>
              <a:buFont typeface="Arial" panose="020B0604020202020204"/>
              <a:buChar char="•"/>
              <a:tabLst>
                <a:tab pos="457200" algn="l"/>
              </a:tabLst>
            </a:pPr>
            <a:r>
              <a:rPr sz="3200" b="1" i="1" spc="-10" dirty="0">
                <a:latin typeface="Arial" panose="020B0604020202020204"/>
                <a:cs typeface="Arial" panose="020B0604020202020204"/>
              </a:rPr>
              <a:t>Template </a:t>
            </a:r>
            <a:r>
              <a:rPr sz="3200" spc="175" dirty="0">
                <a:latin typeface="Arial" panose="020B0604020202020204"/>
                <a:cs typeface="Arial" panose="020B0604020202020204"/>
              </a:rPr>
              <a:t>-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a </a:t>
            </a:r>
            <a:r>
              <a:rPr sz="3200" dirty="0">
                <a:latin typeface="Arial" panose="020B0604020202020204"/>
                <a:cs typeface="Arial" panose="020B0604020202020204"/>
              </a:rPr>
              <a:t>K8s 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configuration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file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mixed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with</a:t>
            </a:r>
            <a:r>
              <a:rPr sz="32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Go/Sprig 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template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685800"/>
            <a:ext cx="7929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kube</a:t>
            </a:r>
            <a:r>
              <a:rPr spc="275" dirty="0"/>
              <a:t>r</a:t>
            </a:r>
            <a:r>
              <a:rPr spc="190" dirty="0"/>
              <a:t>netes/helm</a:t>
            </a:r>
            <a:endParaRPr spc="19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365265"/>
            <a:ext cx="10918190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0" indent="-444500" defTabSz="-635">
              <a:lnSpc>
                <a:spcPct val="100000"/>
              </a:lnSpc>
              <a:spcBef>
                <a:spcPts val="1975"/>
              </a:spcBef>
              <a:buSzPct val="145000"/>
              <a:buChar char="•"/>
              <a:tabLst>
                <a:tab pos="457200" algn="l"/>
              </a:tabLst>
            </a:pPr>
            <a:r>
              <a:rPr sz="3200" dirty="0">
                <a:latin typeface="Arial" panose="020B0604020202020204"/>
                <a:cs typeface="Arial" panose="020B0604020202020204"/>
              </a:rPr>
              <a:t>Helm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was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jointly 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started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by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Google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and</a:t>
            </a:r>
            <a:r>
              <a:rPr sz="32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Deis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457200" algn="l"/>
              </a:tabLst>
            </a:pPr>
            <a:r>
              <a:rPr sz="3200" dirty="0">
                <a:latin typeface="Arial" panose="020B0604020202020204"/>
                <a:cs typeface="Arial" panose="020B0604020202020204"/>
              </a:rPr>
              <a:t>Helm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a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Kubernetes </a:t>
            </a:r>
            <a:r>
              <a:rPr sz="3200" spc="40" dirty="0">
                <a:latin typeface="Arial" panose="020B0604020202020204"/>
                <a:cs typeface="Arial" panose="020B0604020202020204"/>
              </a:rPr>
              <a:t>project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now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(managed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by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CNCF)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15" dirty="0">
                <a:latin typeface="Arial" panose="020B0604020202020204"/>
                <a:cs typeface="Arial" panose="020B0604020202020204"/>
              </a:rPr>
              <a:t>Active </a:t>
            </a:r>
            <a:r>
              <a:rPr sz="3200" spc="40" dirty="0">
                <a:latin typeface="Arial" panose="020B0604020202020204"/>
                <a:cs typeface="Arial" panose="020B0604020202020204"/>
              </a:rPr>
              <a:t>community: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Google, </a:t>
            </a:r>
            <a:r>
              <a:rPr sz="3200" spc="45" dirty="0">
                <a:latin typeface="Arial" panose="020B0604020202020204"/>
                <a:cs typeface="Arial" panose="020B0604020202020204"/>
              </a:rPr>
              <a:t>Microsoft,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Bitnami,</a:t>
            </a:r>
            <a:r>
              <a:rPr sz="32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…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457200" algn="l"/>
              </a:tabLst>
            </a:pPr>
            <a:r>
              <a:rPr sz="3200" u="heavy" spc="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kubeapps.io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75" dirty="0">
                <a:latin typeface="Arial" panose="020B0604020202020204"/>
                <a:cs typeface="Arial" panose="020B0604020202020204"/>
              </a:rPr>
              <a:t>- 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curated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list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(repository)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of </a:t>
            </a:r>
            <a:r>
              <a:rPr sz="3200" dirty="0">
                <a:latin typeface="Arial" panose="020B0604020202020204"/>
                <a:cs typeface="Arial" panose="020B0604020202020204"/>
              </a:rPr>
              <a:t>Helm</a:t>
            </a:r>
            <a:r>
              <a:rPr sz="32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Charts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-25" dirty="0">
                <a:latin typeface="Arial" panose="020B0604020202020204"/>
                <a:cs typeface="Arial" panose="020B0604020202020204"/>
              </a:rPr>
              <a:t>Works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with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any </a:t>
            </a:r>
            <a:r>
              <a:rPr sz="3200" dirty="0">
                <a:latin typeface="Arial" panose="020B0604020202020204"/>
                <a:cs typeface="Arial" panose="020B0604020202020204"/>
              </a:rPr>
              <a:t>K8s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cluster: </a:t>
            </a:r>
            <a:r>
              <a:rPr sz="3200" dirty="0">
                <a:latin typeface="Arial" panose="020B0604020202020204"/>
                <a:cs typeface="Arial" panose="020B0604020202020204"/>
              </a:rPr>
              <a:t>K8s,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Minikube, </a:t>
            </a:r>
            <a:r>
              <a:rPr sz="3200" spc="-60" dirty="0">
                <a:latin typeface="Arial" panose="020B0604020202020204"/>
                <a:cs typeface="Arial" panose="020B0604020202020204"/>
              </a:rPr>
              <a:t>GKE,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ACS,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…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685800"/>
            <a:ext cx="84391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90" dirty="0"/>
              <a:t> </a:t>
            </a:r>
            <a:r>
              <a:rPr spc="185" dirty="0"/>
              <a:t>Architecture</a:t>
            </a:r>
            <a:endParaRPr spc="185" dirty="0"/>
          </a:p>
        </p:txBody>
      </p:sp>
      <p:sp>
        <p:nvSpPr>
          <p:cNvPr id="3" name="object 3"/>
          <p:cNvSpPr/>
          <p:nvPr/>
        </p:nvSpPr>
        <p:spPr>
          <a:xfrm>
            <a:off x="123967" y="2552700"/>
            <a:ext cx="12544348" cy="60796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64886" y="9067800"/>
            <a:ext cx="2675255" cy="495300"/>
          </a:xfrm>
          <a:custGeom>
            <a:avLst/>
            <a:gdLst/>
            <a:ahLst/>
            <a:cxnLst/>
            <a:rect l="l" t="t" r="r" b="b"/>
            <a:pathLst>
              <a:path w="2675254" h="495300">
                <a:moveTo>
                  <a:pt x="0" y="0"/>
                </a:moveTo>
                <a:lnTo>
                  <a:pt x="2675026" y="0"/>
                </a:lnTo>
                <a:lnTo>
                  <a:pt x="2675026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21300" y="9042400"/>
            <a:ext cx="2372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C66"/>
                </a:solidFill>
                <a:latin typeface="Courier New" panose="02070309020205020404"/>
                <a:cs typeface="Courier New" panose="02070309020205020404"/>
              </a:rPr>
              <a:t>$ </a:t>
            </a:r>
            <a:r>
              <a:rPr sz="2800" spc="-5" dirty="0">
                <a:solidFill>
                  <a:srgbClr val="FFFC66"/>
                </a:solidFill>
                <a:latin typeface="Courier New" panose="02070309020205020404"/>
                <a:cs typeface="Courier New" panose="02070309020205020404"/>
              </a:rPr>
              <a:t>helm</a:t>
            </a:r>
            <a:r>
              <a:rPr sz="2800" spc="-105" dirty="0">
                <a:solidFill>
                  <a:srgbClr val="FFFC6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C66"/>
                </a:solidFill>
                <a:latin typeface="Courier New" panose="02070309020205020404"/>
                <a:cs typeface="Courier New" panose="02070309020205020404"/>
              </a:rPr>
              <a:t>init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266700"/>
            <a:ext cx="86683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14" dirty="0"/>
              <a:t>Chart </a:t>
            </a:r>
            <a:r>
              <a:rPr sz="6400" spc="150" dirty="0"/>
              <a:t>Project</a:t>
            </a:r>
            <a:r>
              <a:rPr sz="6400" spc="-150" dirty="0"/>
              <a:t> </a:t>
            </a:r>
            <a:r>
              <a:rPr sz="6400" spc="140" dirty="0"/>
              <a:t>Structure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0" y="1549400"/>
            <a:ext cx="13004800" cy="812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600" y="393700"/>
            <a:ext cx="5426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Using</a:t>
            </a:r>
            <a:r>
              <a:rPr spc="-80" dirty="0"/>
              <a:t> </a:t>
            </a:r>
            <a:r>
              <a:rPr spc="110" dirty="0"/>
              <a:t>Helm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1848383" y="2032000"/>
            <a:ext cx="9308465" cy="7416800"/>
          </a:xfrm>
          <a:prstGeom prst="rect">
            <a:avLst/>
          </a:prstGeom>
          <a:ln w="12700">
            <a:solidFill>
              <a:srgbClr val="0076BA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83515">
              <a:lnSpc>
                <a:spcPts val="2570"/>
              </a:lnSpc>
              <a:spcBef>
                <a:spcPts val="100"/>
              </a:spcBef>
            </a:pP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install helm</a:t>
            </a:r>
            <a:r>
              <a:rPr sz="2200" b="1" i="1" spc="-20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83515" defTabSz="-635">
              <a:lnSpc>
                <a:spcPts val="2570"/>
              </a:lnSpc>
              <a:tabLst>
                <a:tab pos="2530475" algn="l"/>
              </a:tabLst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brew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install	kubernetes-helm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0" y="3043994"/>
            <a:ext cx="352107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install helm</a:t>
            </a:r>
            <a:r>
              <a:rPr sz="2200" b="1" i="1" spc="-100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server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helm</a:t>
            </a:r>
            <a:r>
              <a:rPr sz="22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init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2000" y="3996494"/>
            <a:ext cx="184467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show</a:t>
            </a:r>
            <a:r>
              <a:rPr sz="2200" b="1" i="1" spc="-105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help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helm</a:t>
            </a:r>
            <a:r>
              <a:rPr sz="22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solidFill>
                  <a:srgbClr val="006DBC"/>
                </a:solidFill>
                <a:latin typeface="Courier New" panose="02070309020205020404"/>
                <a:cs typeface="Courier New" panose="02070309020205020404"/>
              </a:rPr>
              <a:t>--help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2000" y="4948994"/>
            <a:ext cx="318579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show helm</a:t>
            </a:r>
            <a:r>
              <a:rPr sz="2200" b="1" i="1" spc="-100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helm</a:t>
            </a:r>
            <a:r>
              <a:rPr sz="22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version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2000" y="5901494"/>
            <a:ext cx="821499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install shell autocompletion; add it to</a:t>
            </a:r>
            <a:r>
              <a:rPr sz="2200" b="1" i="1" spc="-80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.bashrc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defTabSz="-635">
              <a:lnSpc>
                <a:spcPts val="2570"/>
              </a:lnSpc>
              <a:tabLst>
                <a:tab pos="1173480" algn="l"/>
              </a:tabLst>
            </a:pPr>
            <a:r>
              <a:rPr sz="2200" b="1" dirty="0">
                <a:solidFill>
                  <a:srgbClr val="006DBC"/>
                </a:solidFill>
                <a:latin typeface="Courier New" panose="02070309020205020404"/>
                <a:cs typeface="Courier New" panose="02070309020205020404"/>
              </a:rPr>
              <a:t>source	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&lt;(helm completion</a:t>
            </a:r>
            <a:r>
              <a:rPr sz="22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bash)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2000" y="6853994"/>
            <a:ext cx="301815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create new</a:t>
            </a:r>
            <a:r>
              <a:rPr sz="2200" b="1" i="1" spc="-100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chart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helm create</a:t>
            </a:r>
            <a:r>
              <a:rPr sz="22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mydemo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2000" y="7806494"/>
            <a:ext cx="888682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deploy new</a:t>
            </a:r>
            <a:r>
              <a:rPr sz="2200" b="1" i="1" spc="-20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release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defTabSz="-635">
              <a:lnSpc>
                <a:spcPts val="2570"/>
              </a:lnSpc>
              <a:tabLst>
                <a:tab pos="3352800" algn="l"/>
                <a:tab pos="8215630" algn="l"/>
              </a:tabLst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hel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m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 instal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l </a:t>
            </a:r>
            <a:r>
              <a:rPr sz="2200" b="1" dirty="0">
                <a:solidFill>
                  <a:srgbClr val="006DBC"/>
                </a:solidFill>
                <a:latin typeface="Courier New" panose="02070309020205020404"/>
                <a:cs typeface="Courier New" panose="02070309020205020404"/>
              </a:rPr>
              <a:t>--name	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myreleas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 mydem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o </a:t>
            </a:r>
            <a:r>
              <a:rPr sz="2200" b="1" dirty="0">
                <a:solidFill>
                  <a:srgbClr val="006DBC"/>
                </a:solidFill>
                <a:latin typeface="Courier New" panose="02070309020205020404"/>
                <a:cs typeface="Courier New" panose="02070309020205020404"/>
              </a:rPr>
              <a:t>--namespace	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demo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2000" y="8758994"/>
            <a:ext cx="318579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list all</a:t>
            </a:r>
            <a:r>
              <a:rPr sz="2200" b="1" i="1" spc="-100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helm list</a:t>
            </a:r>
            <a:r>
              <a:rPr sz="22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solidFill>
                  <a:srgbClr val="006DBC"/>
                </a:solidFill>
                <a:latin typeface="Courier New" panose="02070309020205020404"/>
                <a:cs typeface="Courier New" panose="02070309020205020404"/>
              </a:rPr>
              <a:t>--all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0562" y="2933700"/>
            <a:ext cx="8994775" cy="901700"/>
          </a:xfrm>
          <a:custGeom>
            <a:avLst/>
            <a:gdLst/>
            <a:ahLst/>
            <a:cxnLst/>
            <a:rect l="l" t="t" r="r" b="b"/>
            <a:pathLst>
              <a:path w="8994775" h="901700">
                <a:moveTo>
                  <a:pt x="0" y="901700"/>
                </a:moveTo>
                <a:lnTo>
                  <a:pt x="8994482" y="901700"/>
                </a:lnTo>
                <a:lnTo>
                  <a:pt x="8994482" y="0"/>
                </a:lnTo>
                <a:lnTo>
                  <a:pt x="0" y="0"/>
                </a:lnTo>
                <a:lnTo>
                  <a:pt x="0" y="901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60562" y="3835400"/>
            <a:ext cx="8994775" cy="876300"/>
          </a:xfrm>
          <a:custGeom>
            <a:avLst/>
            <a:gdLst/>
            <a:ahLst/>
            <a:cxnLst/>
            <a:rect l="l" t="t" r="r" b="b"/>
            <a:pathLst>
              <a:path w="8994775" h="876300">
                <a:moveTo>
                  <a:pt x="0" y="876300"/>
                </a:moveTo>
                <a:lnTo>
                  <a:pt x="8994482" y="876300"/>
                </a:lnTo>
                <a:lnTo>
                  <a:pt x="8994482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60562" y="4711700"/>
            <a:ext cx="8994775" cy="914400"/>
          </a:xfrm>
          <a:custGeom>
            <a:avLst/>
            <a:gdLst/>
            <a:ahLst/>
            <a:cxnLst/>
            <a:rect l="l" t="t" r="r" b="b"/>
            <a:pathLst>
              <a:path w="8994775" h="914400">
                <a:moveTo>
                  <a:pt x="0" y="914400"/>
                </a:moveTo>
                <a:lnTo>
                  <a:pt x="8994482" y="914400"/>
                </a:lnTo>
                <a:lnTo>
                  <a:pt x="899448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0562" y="5626100"/>
            <a:ext cx="8994775" cy="929005"/>
          </a:xfrm>
          <a:custGeom>
            <a:avLst/>
            <a:gdLst/>
            <a:ahLst/>
            <a:cxnLst/>
            <a:rect l="l" t="t" r="r" b="b"/>
            <a:pathLst>
              <a:path w="8994775" h="929004">
                <a:moveTo>
                  <a:pt x="0" y="0"/>
                </a:moveTo>
                <a:lnTo>
                  <a:pt x="8994482" y="0"/>
                </a:lnTo>
                <a:lnTo>
                  <a:pt x="8994482" y="928979"/>
                </a:lnTo>
                <a:lnTo>
                  <a:pt x="0" y="9289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60562" y="6629400"/>
            <a:ext cx="8994775" cy="929005"/>
          </a:xfrm>
          <a:custGeom>
            <a:avLst/>
            <a:gdLst/>
            <a:ahLst/>
            <a:cxnLst/>
            <a:rect l="l" t="t" r="r" b="b"/>
            <a:pathLst>
              <a:path w="8994775" h="929004">
                <a:moveTo>
                  <a:pt x="0" y="0"/>
                </a:moveTo>
                <a:lnTo>
                  <a:pt x="8994482" y="0"/>
                </a:lnTo>
                <a:lnTo>
                  <a:pt x="8994482" y="928979"/>
                </a:lnTo>
                <a:lnTo>
                  <a:pt x="0" y="9289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60562" y="7632700"/>
            <a:ext cx="8994775" cy="860425"/>
          </a:xfrm>
          <a:custGeom>
            <a:avLst/>
            <a:gdLst/>
            <a:ahLst/>
            <a:cxnLst/>
            <a:rect l="l" t="t" r="r" b="b"/>
            <a:pathLst>
              <a:path w="8994775" h="860425">
                <a:moveTo>
                  <a:pt x="0" y="860078"/>
                </a:moveTo>
                <a:lnTo>
                  <a:pt x="8994482" y="860078"/>
                </a:lnTo>
                <a:lnTo>
                  <a:pt x="8994482" y="0"/>
                </a:lnTo>
                <a:lnTo>
                  <a:pt x="0" y="0"/>
                </a:lnTo>
                <a:lnTo>
                  <a:pt x="0" y="860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60562" y="8492778"/>
            <a:ext cx="8994775" cy="929005"/>
          </a:xfrm>
          <a:custGeom>
            <a:avLst/>
            <a:gdLst/>
            <a:ahLst/>
            <a:cxnLst/>
            <a:rect l="l" t="t" r="r" b="b"/>
            <a:pathLst>
              <a:path w="8994775" h="929004">
                <a:moveTo>
                  <a:pt x="0" y="0"/>
                </a:moveTo>
                <a:lnTo>
                  <a:pt x="8994482" y="0"/>
                </a:lnTo>
                <a:lnTo>
                  <a:pt x="8994482" y="928984"/>
                </a:lnTo>
                <a:lnTo>
                  <a:pt x="0" y="928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769619"/>
            <a:ext cx="10906760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145" dirty="0"/>
              <a:t>Dependency</a:t>
            </a:r>
            <a:r>
              <a:rPr sz="7050" spc="-25" dirty="0"/>
              <a:t> </a:t>
            </a:r>
            <a:r>
              <a:rPr sz="7050" spc="145" dirty="0"/>
              <a:t>Management</a:t>
            </a:r>
            <a:endParaRPr sz="7050"/>
          </a:p>
        </p:txBody>
      </p:sp>
      <p:sp>
        <p:nvSpPr>
          <p:cNvPr id="3" name="object 3"/>
          <p:cNvSpPr txBox="1"/>
          <p:nvPr/>
        </p:nvSpPr>
        <p:spPr>
          <a:xfrm>
            <a:off x="990600" y="2391541"/>
            <a:ext cx="5835015" cy="274320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457200" indent="-444500" defTabSz="-635">
              <a:lnSpc>
                <a:spcPct val="100000"/>
              </a:lnSpc>
              <a:spcBef>
                <a:spcPts val="1765"/>
              </a:spcBef>
              <a:buSzPct val="145000"/>
              <a:buChar char="•"/>
              <a:tabLst>
                <a:tab pos="457200" algn="l"/>
              </a:tabLst>
            </a:pPr>
            <a:r>
              <a:rPr sz="3200" dirty="0">
                <a:latin typeface="Arial" panose="020B0604020202020204"/>
                <a:cs typeface="Arial" panose="020B0604020202020204"/>
              </a:rPr>
              <a:t>Helm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subcharts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386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requirements.yaml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06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helm dependency</a:t>
            </a:r>
            <a:r>
              <a:rPr sz="32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--help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0" y="685800"/>
            <a:ext cx="48253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Templates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338989"/>
            <a:ext cx="10925810" cy="5845175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457200" indent="-444500" defTabSz="-635">
              <a:lnSpc>
                <a:spcPct val="100000"/>
              </a:lnSpc>
              <a:spcBef>
                <a:spcPts val="218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-60" dirty="0">
                <a:latin typeface="Arial" panose="020B0604020202020204"/>
                <a:cs typeface="Arial" panose="020B0604020202020204"/>
              </a:rPr>
              <a:t>The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Go </a:t>
            </a:r>
            <a:r>
              <a:rPr sz="3200" spc="-50" dirty="0">
                <a:latin typeface="Arial" panose="020B0604020202020204"/>
                <a:cs typeface="Arial" panose="020B0604020202020204"/>
              </a:rPr>
              <a:t>Template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language: </a:t>
            </a:r>
            <a:r>
              <a:rPr sz="3200" spc="-5" dirty="0">
                <a:solidFill>
                  <a:srgbClr val="1DB100"/>
                </a:solidFill>
                <a:latin typeface="Courier New" panose="02070309020205020404"/>
                <a:cs typeface="Courier New" panose="02070309020205020404"/>
              </a:rPr>
              <a:t>{{.foo </a:t>
            </a:r>
            <a:r>
              <a:rPr sz="3200" dirty="0">
                <a:solidFill>
                  <a:srgbClr val="1DB10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105" dirty="0">
                <a:solidFill>
                  <a:srgbClr val="1DB1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DB100"/>
                </a:solidFill>
                <a:latin typeface="Courier New" panose="02070309020205020404"/>
                <a:cs typeface="Courier New" panose="02070309020205020404"/>
              </a:rPr>
              <a:t>quote}}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57200" marR="5080" indent="-444500" defTabSz="-635">
              <a:lnSpc>
                <a:spcPts val="3800"/>
              </a:lnSpc>
              <a:spcBef>
                <a:spcPts val="462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-45" dirty="0">
                <a:latin typeface="Arial" panose="020B0604020202020204"/>
                <a:cs typeface="Arial" panose="020B0604020202020204"/>
              </a:rPr>
              <a:t>Variables,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simple </a:t>
            </a:r>
            <a:r>
              <a:rPr sz="3200" spc="40" dirty="0">
                <a:latin typeface="Arial" panose="020B0604020202020204"/>
                <a:cs typeface="Arial" panose="020B0604020202020204"/>
              </a:rPr>
              <a:t>control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structures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(looping, 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conditionals, 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nesting)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57200" indent="-444500" defTabSz="-635">
              <a:lnSpc>
                <a:spcPct val="100000"/>
              </a:lnSpc>
              <a:buSzPct val="145000"/>
              <a:buChar char="•"/>
              <a:tabLst>
                <a:tab pos="457200" algn="l"/>
              </a:tabLst>
            </a:pPr>
            <a:r>
              <a:rPr sz="3200" spc="-10" dirty="0">
                <a:latin typeface="Arial" panose="020B0604020202020204"/>
                <a:cs typeface="Arial" panose="020B0604020202020204"/>
              </a:rPr>
              <a:t>Pipelines </a:t>
            </a:r>
            <a:r>
              <a:rPr sz="3200" spc="175" dirty="0">
                <a:latin typeface="Arial" panose="020B0604020202020204"/>
                <a:cs typeface="Arial" panose="020B0604020202020204"/>
              </a:rPr>
              <a:t>-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chain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together templates</a:t>
            </a:r>
            <a:r>
              <a:rPr sz="32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functions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15" dirty="0">
                <a:latin typeface="Arial" panose="020B0604020202020204"/>
                <a:cs typeface="Arial" panose="020B0604020202020204"/>
              </a:rPr>
              <a:t>50+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functions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from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Go/Sprig </a:t>
            </a:r>
            <a:r>
              <a:rPr sz="3200" spc="-50" dirty="0">
                <a:latin typeface="Arial" panose="020B0604020202020204"/>
                <a:cs typeface="Arial" panose="020B0604020202020204"/>
              </a:rPr>
              <a:t>Template</a:t>
            </a:r>
            <a:r>
              <a:rPr sz="32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libraries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901700" marR="711835" lvl="1" indent="-444500" defTabSz="-635">
              <a:lnSpc>
                <a:spcPts val="3800"/>
              </a:lnSpc>
              <a:spcBef>
                <a:spcPts val="4320"/>
              </a:spcBef>
              <a:buSzPct val="145000"/>
              <a:buChar char="•"/>
              <a:tabLst>
                <a:tab pos="901700" algn="l"/>
              </a:tabLst>
            </a:pPr>
            <a:r>
              <a:rPr sz="3200" spc="20" dirty="0">
                <a:latin typeface="Arial" panose="020B0604020202020204"/>
                <a:cs typeface="Arial" panose="020B0604020202020204"/>
              </a:rPr>
              <a:t>date,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string,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conversions, 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encoding,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reflection,</a:t>
            </a:r>
            <a:r>
              <a:rPr sz="32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data 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structures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(list,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dict),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math,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crypto,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semver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700" y="685800"/>
            <a:ext cx="30759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V</a:t>
            </a:r>
            <a:r>
              <a:rPr spc="85" dirty="0"/>
              <a:t>alues</a:t>
            </a:r>
            <a:endParaRPr spc="8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365265"/>
            <a:ext cx="10053320" cy="48901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0" indent="-444500" defTabSz="-635">
              <a:lnSpc>
                <a:spcPct val="100000"/>
              </a:lnSpc>
              <a:spcBef>
                <a:spcPts val="1975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20" dirty="0">
                <a:latin typeface="Arial" panose="020B0604020202020204"/>
                <a:cs typeface="Arial" panose="020B0604020202020204"/>
              </a:rPr>
              <a:t>Specify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values </a:t>
            </a:r>
            <a:r>
              <a:rPr sz="3200" spc="40" dirty="0">
                <a:latin typeface="Arial" panose="020B0604020202020204"/>
                <a:cs typeface="Arial" panose="020B0604020202020204"/>
              </a:rPr>
              <a:t>that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should be injected </a:t>
            </a:r>
            <a:r>
              <a:rPr sz="3200" spc="40" dirty="0">
                <a:latin typeface="Arial" panose="020B0604020202020204"/>
                <a:cs typeface="Arial" panose="020B0604020202020204"/>
              </a:rPr>
              <a:t>into</a:t>
            </a:r>
            <a:r>
              <a:rPr sz="3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templates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5" dirty="0">
                <a:latin typeface="Arial" panose="020B0604020202020204"/>
                <a:cs typeface="Arial" panose="020B0604020202020204"/>
              </a:rPr>
              <a:t>Simple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YAML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with</a:t>
            </a:r>
            <a:r>
              <a:rPr sz="32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50" dirty="0">
                <a:latin typeface="Arial" panose="020B0604020202020204"/>
                <a:cs typeface="Arial" panose="020B0604020202020204"/>
              </a:rPr>
              <a:t>“namespaces”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-35" dirty="0">
                <a:latin typeface="Arial" panose="020B0604020202020204"/>
                <a:cs typeface="Arial" panose="020B0604020202020204"/>
              </a:rPr>
              <a:t>Each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subchart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can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have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its 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own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values.yaml</a:t>
            </a:r>
            <a:r>
              <a:rPr sz="3200" spc="-11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46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-25" dirty="0">
                <a:latin typeface="Arial" panose="020B0604020202020204"/>
                <a:cs typeface="Arial" panose="020B0604020202020204"/>
              </a:rPr>
              <a:t>Can use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multiple </a:t>
            </a:r>
            <a:r>
              <a:rPr sz="3200" spc="-85" dirty="0">
                <a:latin typeface="Arial" panose="020B0604020202020204"/>
                <a:cs typeface="Arial" panose="020B0604020202020204"/>
              </a:rPr>
              <a:t>Values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files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57200" indent="-444500" defTabSz="-635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-25" dirty="0">
                <a:latin typeface="Arial" panose="020B0604020202020204"/>
                <a:cs typeface="Arial" panose="020B0604020202020204"/>
              </a:rPr>
              <a:t>Can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override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individual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value 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for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 install/update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685800"/>
            <a:ext cx="57467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85" dirty="0"/>
              <a:t> </a:t>
            </a:r>
            <a:r>
              <a:rPr spc="204" dirty="0"/>
              <a:t>Hooks</a:t>
            </a:r>
            <a:endParaRPr spc="204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5375147"/>
            <a:ext cx="4876165" cy="12058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0200" marR="5080" indent="-317500" defTabSz="-635">
              <a:lnSpc>
                <a:spcPct val="101000"/>
              </a:lnSpc>
              <a:spcBef>
                <a:spcPts val="85"/>
              </a:spcBef>
              <a:buSzPct val="145000"/>
              <a:buChar char="•"/>
              <a:tabLst>
                <a:tab pos="330200" algn="l"/>
              </a:tabLst>
            </a:pPr>
            <a:r>
              <a:rPr sz="2550" spc="-35" dirty="0">
                <a:latin typeface="Arial" panose="020B0604020202020204"/>
                <a:cs typeface="Arial" panose="020B0604020202020204"/>
              </a:rPr>
              <a:t>The </a:t>
            </a:r>
            <a:r>
              <a:rPr sz="2550" spc="5" dirty="0">
                <a:latin typeface="Arial" panose="020B0604020202020204"/>
                <a:cs typeface="Arial" panose="020B0604020202020204"/>
              </a:rPr>
              <a:t>resources </a:t>
            </a:r>
            <a:r>
              <a:rPr sz="2550" spc="45" dirty="0">
                <a:latin typeface="Arial" panose="020B0604020202020204"/>
                <a:cs typeface="Arial" panose="020B0604020202020204"/>
              </a:rPr>
              <a:t>that </a:t>
            </a:r>
            <a:r>
              <a:rPr sz="2550" spc="-35" dirty="0">
                <a:latin typeface="Arial" panose="020B0604020202020204"/>
                <a:cs typeface="Arial" panose="020B0604020202020204"/>
              </a:rPr>
              <a:t>a </a:t>
            </a:r>
            <a:r>
              <a:rPr sz="2550" spc="45" dirty="0">
                <a:latin typeface="Arial" panose="020B0604020202020204"/>
                <a:cs typeface="Arial" panose="020B0604020202020204"/>
              </a:rPr>
              <a:t>hook  </a:t>
            </a:r>
            <a:r>
              <a:rPr sz="2550" spc="10" dirty="0">
                <a:latin typeface="Arial" panose="020B0604020202020204"/>
                <a:cs typeface="Arial" panose="020B0604020202020204"/>
              </a:rPr>
              <a:t>creates </a:t>
            </a:r>
            <a:r>
              <a:rPr sz="2550" spc="-40" dirty="0">
                <a:latin typeface="Arial" panose="020B0604020202020204"/>
                <a:cs typeface="Arial" panose="020B0604020202020204"/>
              </a:rPr>
              <a:t>are </a:t>
            </a:r>
            <a:r>
              <a:rPr sz="2550" spc="55" dirty="0">
                <a:latin typeface="Arial" panose="020B0604020202020204"/>
                <a:cs typeface="Arial" panose="020B0604020202020204"/>
              </a:rPr>
              <a:t>not </a:t>
            </a:r>
            <a:r>
              <a:rPr sz="2550" spc="45" dirty="0">
                <a:latin typeface="Arial" panose="020B0604020202020204"/>
                <a:cs typeface="Arial" panose="020B0604020202020204"/>
              </a:rPr>
              <a:t>tracked </a:t>
            </a:r>
            <a:r>
              <a:rPr sz="2550" spc="30" dirty="0">
                <a:latin typeface="Arial" panose="020B0604020202020204"/>
                <a:cs typeface="Arial" panose="020B0604020202020204"/>
              </a:rPr>
              <a:t>or  </a:t>
            </a:r>
            <a:r>
              <a:rPr sz="2550" spc="20" dirty="0">
                <a:latin typeface="Arial" panose="020B0604020202020204"/>
                <a:cs typeface="Arial" panose="020B0604020202020204"/>
              </a:rPr>
              <a:t>managed </a:t>
            </a:r>
            <a:r>
              <a:rPr sz="2550" spc="-15" dirty="0">
                <a:latin typeface="Arial" panose="020B0604020202020204"/>
                <a:cs typeface="Arial" panose="020B0604020202020204"/>
              </a:rPr>
              <a:t>as </a:t>
            </a:r>
            <a:r>
              <a:rPr sz="2550" spc="45" dirty="0">
                <a:latin typeface="Arial" panose="020B0604020202020204"/>
                <a:cs typeface="Arial" panose="020B0604020202020204"/>
              </a:rPr>
              <a:t>part </a:t>
            </a:r>
            <a:r>
              <a:rPr sz="2550" spc="55" dirty="0">
                <a:latin typeface="Arial" panose="020B0604020202020204"/>
                <a:cs typeface="Arial" panose="020B0604020202020204"/>
              </a:rPr>
              <a:t>of </a:t>
            </a:r>
            <a:r>
              <a:rPr sz="2550" spc="25" dirty="0">
                <a:latin typeface="Arial" panose="020B0604020202020204"/>
                <a:cs typeface="Arial" panose="020B0604020202020204"/>
              </a:rPr>
              <a:t>the</a:t>
            </a:r>
            <a:r>
              <a:rPr sz="255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-25" dirty="0">
                <a:latin typeface="Arial" panose="020B0604020202020204"/>
                <a:cs typeface="Arial" panose="020B0604020202020204"/>
              </a:rPr>
              <a:t>release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51759" y="2328025"/>
            <a:ext cx="2063150" cy="21472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67500" y="6388100"/>
            <a:ext cx="14224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58200" y="6388100"/>
            <a:ext cx="14224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40179" y="7231011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56664" y="0"/>
                </a:lnTo>
                <a:lnTo>
                  <a:pt x="369364" y="0"/>
                </a:lnTo>
              </a:path>
            </a:pathLst>
          </a:custGeom>
          <a:ln w="25400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96846" y="71700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027867" y="6388100"/>
            <a:ext cx="1418132" cy="1420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56457" y="7231011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78913" y="0"/>
                </a:lnTo>
                <a:lnTo>
                  <a:pt x="1091613" y="0"/>
                </a:lnTo>
              </a:path>
            </a:pathLst>
          </a:custGeom>
          <a:ln w="25400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35360" y="71700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248900" y="7264400"/>
            <a:ext cx="407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4D7F"/>
                </a:solidFill>
                <a:latin typeface="Arial" panose="020B0604020202020204"/>
                <a:cs typeface="Arial" panose="020B0604020202020204"/>
              </a:rPr>
              <a:t>...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99490" y="4470260"/>
            <a:ext cx="1416685" cy="1849755"/>
          </a:xfrm>
          <a:custGeom>
            <a:avLst/>
            <a:gdLst/>
            <a:ahLst/>
            <a:cxnLst/>
            <a:rect l="l" t="t" r="r" b="b"/>
            <a:pathLst>
              <a:path w="1416684" h="1849754">
                <a:moveTo>
                  <a:pt x="1416493" y="0"/>
                </a:moveTo>
                <a:lnTo>
                  <a:pt x="7722" y="1839190"/>
                </a:lnTo>
                <a:lnTo>
                  <a:pt x="0" y="1849272"/>
                </a:lnTo>
              </a:path>
            </a:pathLst>
          </a:custGeom>
          <a:ln w="25400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33081" y="6272390"/>
            <a:ext cx="122555" cy="133985"/>
          </a:xfrm>
          <a:custGeom>
            <a:avLst/>
            <a:gdLst/>
            <a:ahLst/>
            <a:cxnLst/>
            <a:rect l="l" t="t" r="r" b="b"/>
            <a:pathLst>
              <a:path w="122554" h="133985">
                <a:moveTo>
                  <a:pt x="25742" y="0"/>
                </a:moveTo>
                <a:lnTo>
                  <a:pt x="0" y="133857"/>
                </a:lnTo>
                <a:lnTo>
                  <a:pt x="122529" y="74142"/>
                </a:lnTo>
                <a:lnTo>
                  <a:pt x="25742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0200" marR="4119880" indent="-317500" defTabSz="-635">
              <a:lnSpc>
                <a:spcPct val="101000"/>
              </a:lnSpc>
              <a:spcBef>
                <a:spcPts val="85"/>
              </a:spcBef>
              <a:buSzPct val="145000"/>
              <a:buChar char="•"/>
              <a:tabLst>
                <a:tab pos="330200" algn="l"/>
              </a:tabLst>
            </a:pPr>
            <a:r>
              <a:rPr sz="2550" spc="15" dirty="0"/>
              <a:t>Perform </a:t>
            </a:r>
            <a:r>
              <a:rPr sz="2550" spc="60" dirty="0"/>
              <a:t>"operation" </a:t>
            </a:r>
            <a:r>
              <a:rPr sz="2550" spc="30" dirty="0"/>
              <a:t>at</a:t>
            </a:r>
            <a:r>
              <a:rPr sz="2550" spc="-95" dirty="0"/>
              <a:t> </a:t>
            </a:r>
            <a:r>
              <a:rPr sz="2550" spc="45" dirty="0"/>
              <a:t>specific  </a:t>
            </a:r>
            <a:r>
              <a:rPr sz="2550" spc="55" dirty="0"/>
              <a:t>point of </a:t>
            </a:r>
            <a:r>
              <a:rPr sz="2550" spc="-25" dirty="0"/>
              <a:t>release</a:t>
            </a:r>
            <a:r>
              <a:rPr sz="2550" spc="-110" dirty="0"/>
              <a:t> </a:t>
            </a:r>
            <a:r>
              <a:rPr sz="2550" spc="25" dirty="0"/>
              <a:t>lifecycle</a:t>
            </a:r>
            <a:endParaRPr sz="2550"/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30200" marR="4554855" indent="-317500" defTabSz="-635">
              <a:lnSpc>
                <a:spcPct val="101000"/>
              </a:lnSpc>
              <a:buSzPct val="145000"/>
              <a:buChar char="•"/>
              <a:tabLst>
                <a:tab pos="330200" algn="l"/>
              </a:tabLst>
            </a:pPr>
            <a:r>
              <a:rPr sz="2550" spc="50" dirty="0"/>
              <a:t>"Operation" </a:t>
            </a:r>
            <a:r>
              <a:rPr sz="2550" spc="25" dirty="0"/>
              <a:t>can </a:t>
            </a:r>
            <a:r>
              <a:rPr sz="2550" spc="35" dirty="0"/>
              <a:t>be </a:t>
            </a:r>
            <a:r>
              <a:rPr sz="2550" spc="-5" dirty="0"/>
              <a:t>any</a:t>
            </a:r>
            <a:r>
              <a:rPr sz="2550" spc="-114" dirty="0"/>
              <a:t> </a:t>
            </a:r>
            <a:r>
              <a:rPr sz="2550" spc="10" dirty="0"/>
              <a:t>K8s  </a:t>
            </a:r>
            <a:r>
              <a:rPr sz="2550" spc="5" dirty="0"/>
              <a:t>resource: </a:t>
            </a:r>
            <a:r>
              <a:rPr sz="2550" spc="45" dirty="0"/>
              <a:t>job, </a:t>
            </a:r>
            <a:r>
              <a:rPr sz="2550" spc="55" dirty="0"/>
              <a:t>config-map,  </a:t>
            </a:r>
            <a:r>
              <a:rPr sz="2550" spc="15" dirty="0"/>
              <a:t>secret, </a:t>
            </a:r>
            <a:r>
              <a:rPr sz="2550" spc="70" dirty="0"/>
              <a:t>pod,</a:t>
            </a:r>
            <a:r>
              <a:rPr sz="2550" spc="-15" dirty="0"/>
              <a:t> </a:t>
            </a:r>
            <a:r>
              <a:rPr sz="2550" spc="5" dirty="0"/>
              <a:t>...</a:t>
            </a:r>
            <a:endParaRPr sz="2550"/>
          </a:p>
          <a:p>
            <a:pPr marL="7645400" marR="5080" algn="r">
              <a:lnSpc>
                <a:spcPts val="1700"/>
              </a:lnSpc>
              <a:spcBef>
                <a:spcPts val="30"/>
              </a:spcBef>
            </a:pPr>
            <a:r>
              <a:rPr sz="1400" b="1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b="1" spc="-30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400" b="1" spc="10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e/post-install  </a:t>
            </a:r>
            <a:r>
              <a:rPr sz="1400" b="1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b="1" spc="-30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400" b="1" spc="25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e/post-delete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4400" y="5422900"/>
            <a:ext cx="152082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1400" b="1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b="1" spc="-30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400" b="1" spc="15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e/post-upgrade  </a:t>
            </a:r>
            <a:r>
              <a:rPr sz="1400" b="1" spc="10" dirty="0">
                <a:solidFill>
                  <a:srgbClr val="007BA3"/>
                </a:solidFill>
                <a:latin typeface="Arial" panose="020B0604020202020204"/>
                <a:cs typeface="Arial" panose="020B0604020202020204"/>
              </a:rPr>
              <a:t>pre/post-rollback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100" y="8229600"/>
            <a:ext cx="6324600" cy="104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5100" y="7023100"/>
            <a:ext cx="6324600" cy="1079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647700"/>
            <a:ext cx="4090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5" dirty="0"/>
              <a:t>About</a:t>
            </a:r>
            <a:r>
              <a:rPr sz="6000" spc="-95" dirty="0"/>
              <a:t> </a:t>
            </a:r>
            <a:r>
              <a:rPr sz="6000" dirty="0"/>
              <a:t>me…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04800" y="2006600"/>
            <a:ext cx="6931025" cy="594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 defTabSz="-635">
              <a:lnSpc>
                <a:spcPct val="100000"/>
              </a:lnSpc>
              <a:spcBef>
                <a:spcPts val="100"/>
              </a:spcBef>
              <a:buSzPct val="97000"/>
              <a:buChar char="•"/>
              <a:tabLst>
                <a:tab pos="241935" algn="l"/>
              </a:tabLst>
            </a:pPr>
            <a:r>
              <a:rPr sz="3600" spc="-5" dirty="0">
                <a:latin typeface="Arial" panose="020B0604020202020204"/>
                <a:cs typeface="Arial" panose="020B0604020202020204"/>
              </a:rPr>
              <a:t>Chief </a:t>
            </a:r>
            <a:r>
              <a:rPr sz="3600" dirty="0">
                <a:latin typeface="Arial" panose="020B0604020202020204"/>
                <a:cs typeface="Arial" panose="020B0604020202020204"/>
              </a:rPr>
              <a:t>of </a:t>
            </a:r>
            <a:r>
              <a:rPr sz="3600" spc="-10" dirty="0">
                <a:latin typeface="Arial" panose="020B0604020202020204"/>
                <a:cs typeface="Arial" panose="020B0604020202020204"/>
              </a:rPr>
              <a:t>Research</a:t>
            </a:r>
            <a:r>
              <a:rPr sz="3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35" dirty="0">
                <a:latin typeface="Arial" panose="020B0604020202020204"/>
                <a:cs typeface="Arial" panose="020B0604020202020204"/>
              </a:rPr>
              <a:t>@</a:t>
            </a:r>
            <a:r>
              <a:rPr sz="3600" u="heavy" spc="-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codefresh.io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241935" indent="-229235" defTabSz="-635">
              <a:lnSpc>
                <a:spcPct val="100000"/>
              </a:lnSpc>
              <a:buSzPct val="97000"/>
              <a:buChar char="•"/>
              <a:tabLst>
                <a:tab pos="241935" algn="l"/>
              </a:tabLst>
            </a:pPr>
            <a:r>
              <a:rPr sz="3600" u="heavy" spc="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github.com/alexei-led/pumba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41935" indent="-229235" defTabSz="-635">
              <a:lnSpc>
                <a:spcPct val="100000"/>
              </a:lnSpc>
              <a:spcBef>
                <a:spcPts val="380"/>
              </a:spcBef>
              <a:buSzPct val="97000"/>
              <a:buChar char="•"/>
              <a:tabLst>
                <a:tab pos="241935" algn="l"/>
              </a:tabLst>
            </a:pPr>
            <a:r>
              <a:rPr sz="3600" u="heavy" spc="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github.com/codefresh-io/microci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241935" indent="-229235" defTabSz="-635">
              <a:lnSpc>
                <a:spcPct val="100000"/>
              </a:lnSpc>
              <a:buSzPct val="97000"/>
              <a:buChar char="•"/>
              <a:tabLst>
                <a:tab pos="241935" algn="l"/>
              </a:tabLst>
            </a:pPr>
            <a:r>
              <a:rPr sz="3600" spc="55" dirty="0">
                <a:latin typeface="Arial" panose="020B0604020202020204"/>
                <a:cs typeface="Arial" panose="020B0604020202020204"/>
              </a:rPr>
              <a:t>#docker </a:t>
            </a:r>
            <a:r>
              <a:rPr sz="3600" spc="-5" dirty="0">
                <a:latin typeface="Arial" panose="020B0604020202020204"/>
                <a:cs typeface="Arial" panose="020B0604020202020204"/>
              </a:rPr>
              <a:t>#k8s </a:t>
            </a:r>
            <a:r>
              <a:rPr sz="3600" spc="55" dirty="0">
                <a:latin typeface="Arial" panose="020B0604020202020204"/>
                <a:cs typeface="Arial" panose="020B0604020202020204"/>
              </a:rPr>
              <a:t>#golang</a:t>
            </a:r>
            <a:r>
              <a:rPr sz="3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5" dirty="0">
                <a:latin typeface="Arial" panose="020B0604020202020204"/>
                <a:cs typeface="Arial" panose="020B0604020202020204"/>
              </a:rPr>
              <a:t>#aws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241935" indent="-229235" defTabSz="-635">
              <a:lnSpc>
                <a:spcPct val="100000"/>
              </a:lnSpc>
              <a:buSzPct val="97000"/>
              <a:buChar char="•"/>
              <a:tabLst>
                <a:tab pos="241935" algn="l"/>
              </a:tabLst>
            </a:pPr>
            <a:r>
              <a:rPr sz="3600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medium.com/@alexeiled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241935" indent="-229235" defTabSz="-635">
              <a:lnSpc>
                <a:spcPct val="100000"/>
              </a:lnSpc>
              <a:buSzPct val="97000"/>
              <a:buChar char="•"/>
              <a:tabLst>
                <a:tab pos="241935" algn="l"/>
              </a:tabLst>
            </a:pPr>
            <a:r>
              <a:rPr sz="3600" u="heavy" spc="-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@alexeiled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2400" y="1968500"/>
            <a:ext cx="3835400" cy="6400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46898" y="1881276"/>
            <a:ext cx="4088409" cy="7077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5115" y="3011553"/>
            <a:ext cx="6874569" cy="5965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6400" y="3530600"/>
            <a:ext cx="58420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40800" y="3530600"/>
            <a:ext cx="58420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05400" y="5918200"/>
            <a:ext cx="58420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96400" y="5918200"/>
            <a:ext cx="58420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13600" y="8331200"/>
            <a:ext cx="58420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88400" y="8470900"/>
            <a:ext cx="40259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8200" y="685800"/>
            <a:ext cx="8789035" cy="182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Demo: </a:t>
            </a:r>
            <a:r>
              <a:rPr spc="70" dirty="0"/>
              <a:t>Voting</a:t>
            </a:r>
            <a:r>
              <a:rPr spc="-165" dirty="0"/>
              <a:t> </a:t>
            </a:r>
            <a:r>
              <a:rPr spc="290" dirty="0"/>
              <a:t>App</a:t>
            </a:r>
            <a:endParaRPr spc="290" dirty="0"/>
          </a:p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2400" b="1" u="heavy" spc="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https://github.com/alexei-led/example-voting-app/tree/helm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0" y="685800"/>
            <a:ext cx="47307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75" dirty="0"/>
              <a:t> </a:t>
            </a:r>
            <a:r>
              <a:rPr spc="145" dirty="0"/>
              <a:t>Tips</a:t>
            </a:r>
            <a:endParaRPr spc="14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626867"/>
            <a:ext cx="10916920" cy="6149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1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b="1" i="1" spc="35" dirty="0">
                <a:latin typeface="Arial" panose="020B0604020202020204"/>
                <a:cs typeface="Arial" panose="020B0604020202020204"/>
              </a:rPr>
              <a:t>Chart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each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(micro)service;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keep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2000" dirty="0">
                <a:latin typeface="Arial" panose="020B0604020202020204"/>
                <a:cs typeface="Arial" panose="020B0604020202020204"/>
              </a:rPr>
              <a:t>same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Git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repository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2732405" defTabSz="-635">
              <a:lnSpc>
                <a:spcPct val="213000"/>
              </a:lnSpc>
              <a:buSzPct val="95000"/>
              <a:buAutoNum type="arabicPeriod"/>
              <a:tabLst>
                <a:tab pos="2286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Learn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practice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Go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Template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language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(and 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Sprig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template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library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)  </a:t>
            </a:r>
            <a:r>
              <a:rPr sz="2000" dirty="0">
                <a:latin typeface="Arial" panose="020B0604020202020204"/>
                <a:cs typeface="Arial" panose="020B0604020202020204"/>
              </a:rPr>
              <a:t>3.Use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Helm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hooks 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control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release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flow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52400" indent="-139700" defTabSz="-635">
              <a:lnSpc>
                <a:spcPct val="100000"/>
              </a:lnSpc>
              <a:buSzPct val="95000"/>
              <a:buAutoNum type="arabicPeriod" startAt="4"/>
              <a:tabLst>
                <a:tab pos="2286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Use </a:t>
            </a:r>
            <a:r>
              <a:rPr sz="2000" b="1" spc="5" dirty="0">
                <a:latin typeface="Courier New" panose="02070309020205020404"/>
                <a:cs typeface="Courier New" panose="02070309020205020404"/>
              </a:rPr>
              <a:t>helm test</a:t>
            </a:r>
            <a:r>
              <a:rPr sz="2000" b="1" spc="-7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validate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releases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AutoNum type="arabicPeriod" startAt="4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52400" marR="387985" indent="-139700" defTabSz="-635">
              <a:lnSpc>
                <a:spcPct val="104000"/>
              </a:lnSpc>
              <a:buSzPct val="95000"/>
              <a:buAutoNum type="arabicPeriod" startAt="4"/>
              <a:tabLst>
                <a:tab pos="228600" algn="l"/>
                <a:tab pos="7275830" algn="l"/>
              </a:tabLst>
            </a:pPr>
            <a:r>
              <a:rPr sz="2000" spc="35" dirty="0">
                <a:latin typeface="Arial" panose="020B0604020202020204"/>
                <a:cs typeface="Arial" panose="020B0604020202020204"/>
              </a:rPr>
              <a:t>Host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your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own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Helm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repository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private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charts;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just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serve	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index.html</a:t>
            </a:r>
            <a:r>
              <a:rPr sz="2000" spc="-7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packaged 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charts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(can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hosted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AWS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S3,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Google Storage,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GH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pages,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other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web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server)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AutoNum type="arabicPeriod" startAt="4"/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52400" indent="-139700" defTabSz="-635">
              <a:lnSpc>
                <a:spcPct val="100000"/>
              </a:lnSpc>
              <a:buSzPct val="95000"/>
              <a:buAutoNum type="arabicPeriod" startAt="4"/>
              <a:tabLst>
                <a:tab pos="228600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Manage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environments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with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multiple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Values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files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60" dirty="0">
                <a:latin typeface="Arial" panose="020B0604020202020204"/>
                <a:cs typeface="Arial" panose="020B0604020202020204"/>
              </a:rPr>
              <a:t>7.(!)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Do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not </a:t>
            </a:r>
            <a:r>
              <a:rPr sz="2000" spc="50" dirty="0">
                <a:latin typeface="Arial" panose="020B0604020202020204"/>
                <a:cs typeface="Arial" panose="020B0604020202020204"/>
              </a:rPr>
              <a:t>commit 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secrets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into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GitHub;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encrypt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secrets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with </a:t>
            </a:r>
            <a:r>
              <a:rPr sz="2000" b="1" i="1" spc="-40" dirty="0">
                <a:latin typeface="Arial" panose="020B0604020202020204"/>
                <a:cs typeface="Arial" panose="020B0604020202020204"/>
              </a:rPr>
              <a:t>sops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similar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tool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52400" marR="5080" indent="-139700" defTabSz="-635">
              <a:lnSpc>
                <a:spcPct val="100000"/>
              </a:lnSpc>
              <a:buSzPct val="95000"/>
              <a:buAutoNum type="arabicPeriod" startAt="8"/>
              <a:tabLst>
                <a:tab pos="228600" algn="l"/>
              </a:tabLst>
            </a:pPr>
            <a:r>
              <a:rPr sz="2000" spc="15" dirty="0">
                <a:latin typeface="Arial" panose="020B0604020202020204"/>
                <a:cs typeface="Arial" panose="020B0604020202020204"/>
              </a:rPr>
              <a:t>Follow 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community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Helm 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best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practices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and conventions: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take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look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at </a:t>
            </a:r>
            <a:r>
              <a:rPr sz="2000" u="heavy" spc="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docs</a:t>
            </a:r>
            <a:r>
              <a:rPr sz="2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kubernetes/  charts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examples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 panose="020B0604020202020204"/>
              <a:buAutoNum type="arabicPeriod" startAt="8"/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52400" indent="-139700" defTabSz="-635">
              <a:lnSpc>
                <a:spcPct val="100000"/>
              </a:lnSpc>
              <a:spcBef>
                <a:spcPts val="5"/>
              </a:spcBef>
              <a:buSzPct val="95000"/>
              <a:buAutoNum type="arabicPeriod" startAt="8"/>
              <a:tabLst>
                <a:tab pos="2286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Use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helm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template plugin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debug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Helm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Charts;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use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--dry-run</a:t>
            </a:r>
            <a:r>
              <a:rPr sz="2000" spc="-8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flag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50" dirty="0"/>
              <a:t> </a:t>
            </a:r>
            <a:r>
              <a:rPr spc="70" dirty="0"/>
              <a:t>Weaknesses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398705"/>
            <a:ext cx="10942955" cy="608584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393700" indent="-381000" defTabSz="-635">
              <a:lnSpc>
                <a:spcPct val="100000"/>
              </a:lnSpc>
              <a:spcBef>
                <a:spcPts val="1860"/>
              </a:spcBef>
              <a:buSzPct val="145000"/>
              <a:buChar char="•"/>
              <a:tabLst>
                <a:tab pos="393700" algn="l"/>
              </a:tabLst>
            </a:pPr>
            <a:r>
              <a:rPr sz="2750" spc="25" dirty="0">
                <a:latin typeface="Arial" panose="020B0604020202020204"/>
                <a:cs typeface="Arial" panose="020B0604020202020204"/>
              </a:rPr>
              <a:t>Project </a:t>
            </a:r>
            <a:r>
              <a:rPr sz="2750" spc="-5" dirty="0">
                <a:latin typeface="Arial" panose="020B0604020202020204"/>
                <a:cs typeface="Arial" panose="020B0604020202020204"/>
              </a:rPr>
              <a:t>relative </a:t>
            </a:r>
            <a:r>
              <a:rPr sz="2750" spc="40" dirty="0">
                <a:latin typeface="Arial" panose="020B0604020202020204"/>
                <a:cs typeface="Arial" panose="020B0604020202020204"/>
              </a:rPr>
              <a:t>immaturity </a:t>
            </a:r>
            <a:r>
              <a:rPr sz="2750" spc="165" dirty="0">
                <a:latin typeface="Arial" panose="020B0604020202020204"/>
                <a:cs typeface="Arial" panose="020B0604020202020204"/>
              </a:rPr>
              <a:t>- </a:t>
            </a:r>
            <a:r>
              <a:rPr sz="2750" spc="95" dirty="0">
                <a:latin typeface="Arial" panose="020B0604020202020204"/>
                <a:cs typeface="Arial" panose="020B0604020202020204"/>
              </a:rPr>
              <a:t>it's </a:t>
            </a:r>
            <a:r>
              <a:rPr sz="2750" spc="-35" dirty="0">
                <a:latin typeface="Arial" panose="020B0604020202020204"/>
                <a:cs typeface="Arial" panose="020B0604020202020204"/>
              </a:rPr>
              <a:t>a </a:t>
            </a:r>
            <a:r>
              <a:rPr sz="2750" spc="35" dirty="0">
                <a:latin typeface="Arial" panose="020B0604020202020204"/>
                <a:cs typeface="Arial" panose="020B0604020202020204"/>
              </a:rPr>
              <a:t>young</a:t>
            </a:r>
            <a:r>
              <a:rPr sz="275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2750" spc="50" dirty="0">
                <a:latin typeface="Arial" panose="020B0604020202020204"/>
                <a:cs typeface="Arial" panose="020B0604020202020204"/>
              </a:rPr>
              <a:t>project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393700" indent="-381000" defTabSz="-635">
              <a:lnSpc>
                <a:spcPct val="100000"/>
              </a:lnSpc>
              <a:spcBef>
                <a:spcPts val="3800"/>
              </a:spcBef>
              <a:buSzPct val="145000"/>
              <a:buChar char="•"/>
              <a:tabLst>
                <a:tab pos="393700" algn="l"/>
              </a:tabLst>
            </a:pPr>
            <a:r>
              <a:rPr sz="2750" spc="45" dirty="0">
                <a:latin typeface="Arial" panose="020B0604020202020204"/>
                <a:cs typeface="Arial" panose="020B0604020202020204"/>
              </a:rPr>
              <a:t>No </a:t>
            </a:r>
            <a:r>
              <a:rPr sz="2750" spc="55" dirty="0">
                <a:latin typeface="Arial" panose="020B0604020202020204"/>
                <a:cs typeface="Arial" panose="020B0604020202020204"/>
              </a:rPr>
              <a:t>built-in </a:t>
            </a:r>
            <a:r>
              <a:rPr sz="2750" spc="20" dirty="0">
                <a:latin typeface="Arial" panose="020B0604020202020204"/>
                <a:cs typeface="Arial" panose="020B0604020202020204"/>
              </a:rPr>
              <a:t>environment</a:t>
            </a:r>
            <a:r>
              <a:rPr sz="2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750" spc="65" dirty="0">
                <a:latin typeface="Arial" panose="020B0604020202020204"/>
                <a:cs typeface="Arial" panose="020B0604020202020204"/>
              </a:rPr>
              <a:t>support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393700" indent="-381000" defTabSz="-635">
              <a:lnSpc>
                <a:spcPct val="100000"/>
              </a:lnSpc>
              <a:spcBef>
                <a:spcPts val="3700"/>
              </a:spcBef>
              <a:buSzPct val="145000"/>
              <a:buChar char="•"/>
              <a:tabLst>
                <a:tab pos="393700" algn="l"/>
              </a:tabLst>
            </a:pPr>
            <a:r>
              <a:rPr sz="2750" spc="35" dirty="0">
                <a:latin typeface="Arial" panose="020B0604020202020204"/>
                <a:cs typeface="Arial" panose="020B0604020202020204"/>
              </a:rPr>
              <a:t>Non </a:t>
            </a:r>
            <a:r>
              <a:rPr sz="2750" spc="25" dirty="0">
                <a:latin typeface="Arial" panose="020B0604020202020204"/>
                <a:cs typeface="Arial" panose="020B0604020202020204"/>
              </a:rPr>
              <a:t>informative </a:t>
            </a:r>
            <a:r>
              <a:rPr sz="2750" spc="40" dirty="0">
                <a:latin typeface="Arial" panose="020B0604020202020204"/>
                <a:cs typeface="Arial" panose="020B0604020202020204"/>
              </a:rPr>
              <a:t>logs on </a:t>
            </a:r>
            <a:r>
              <a:rPr sz="2750" spc="-5" dirty="0">
                <a:latin typeface="Arial" panose="020B0604020202020204"/>
                <a:cs typeface="Arial" panose="020B0604020202020204"/>
              </a:rPr>
              <a:t>failures </a:t>
            </a:r>
            <a:r>
              <a:rPr sz="2750" spc="35" dirty="0">
                <a:latin typeface="Arial" panose="020B0604020202020204"/>
                <a:cs typeface="Arial" panose="020B0604020202020204"/>
              </a:rPr>
              <a:t>(it's </a:t>
            </a:r>
            <a:r>
              <a:rPr sz="2750" spc="10" dirty="0">
                <a:latin typeface="Arial" panose="020B0604020202020204"/>
                <a:cs typeface="Arial" panose="020B0604020202020204"/>
              </a:rPr>
              <a:t>also </a:t>
            </a:r>
            <a:r>
              <a:rPr sz="2750" spc="-35" dirty="0">
                <a:latin typeface="Arial" panose="020B0604020202020204"/>
                <a:cs typeface="Arial" panose="020B0604020202020204"/>
              </a:rPr>
              <a:t>a </a:t>
            </a:r>
            <a:r>
              <a:rPr sz="2750" spc="15" dirty="0">
                <a:latin typeface="Arial" panose="020B0604020202020204"/>
                <a:cs typeface="Arial" panose="020B0604020202020204"/>
              </a:rPr>
              <a:t>K8s</a:t>
            </a:r>
            <a:r>
              <a:rPr sz="2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750" spc="-30" dirty="0">
                <a:latin typeface="Arial" panose="020B0604020202020204"/>
                <a:cs typeface="Arial" panose="020B0604020202020204"/>
              </a:rPr>
              <a:t>issue)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393700" indent="-381000" defTabSz="-635">
              <a:lnSpc>
                <a:spcPct val="100000"/>
              </a:lnSpc>
              <a:spcBef>
                <a:spcPts val="3800"/>
              </a:spcBef>
              <a:buSzPct val="145000"/>
              <a:buChar char="•"/>
              <a:tabLst>
                <a:tab pos="393700" algn="l"/>
              </a:tabLst>
            </a:pPr>
            <a:r>
              <a:rPr sz="2750" spc="-45" dirty="0">
                <a:latin typeface="Arial" panose="020B0604020202020204"/>
                <a:cs typeface="Arial" panose="020B0604020202020204"/>
              </a:rPr>
              <a:t>Weak </a:t>
            </a:r>
            <a:r>
              <a:rPr sz="2750" spc="15" dirty="0">
                <a:latin typeface="Arial" panose="020B0604020202020204"/>
                <a:cs typeface="Arial" panose="020B0604020202020204"/>
              </a:rPr>
              <a:t>linter: </a:t>
            </a:r>
            <a:r>
              <a:rPr sz="2750" spc="80" dirty="0">
                <a:latin typeface="Arial" panose="020B0604020202020204"/>
                <a:cs typeface="Arial" panose="020B0604020202020204"/>
              </a:rPr>
              <a:t>too </a:t>
            </a:r>
            <a:r>
              <a:rPr sz="2750" spc="20" dirty="0">
                <a:latin typeface="Arial" panose="020B0604020202020204"/>
                <a:cs typeface="Arial" panose="020B0604020202020204"/>
              </a:rPr>
              <a:t>many </a:t>
            </a:r>
            <a:r>
              <a:rPr sz="2750" spc="5" dirty="0">
                <a:latin typeface="Arial" panose="020B0604020202020204"/>
                <a:cs typeface="Arial" panose="020B0604020202020204"/>
              </a:rPr>
              <a:t>errors </a:t>
            </a:r>
            <a:r>
              <a:rPr sz="2750" spc="50" dirty="0">
                <a:latin typeface="Arial" panose="020B0604020202020204"/>
                <a:cs typeface="Arial" panose="020B0604020202020204"/>
              </a:rPr>
              <a:t>skip </a:t>
            </a:r>
            <a:r>
              <a:rPr sz="2750" spc="20" dirty="0">
                <a:latin typeface="Arial" panose="020B0604020202020204"/>
                <a:cs typeface="Arial" panose="020B0604020202020204"/>
              </a:rPr>
              <a:t>linter</a:t>
            </a:r>
            <a:r>
              <a:rPr sz="275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750" spc="50" dirty="0">
                <a:latin typeface="Arial" panose="020B0604020202020204"/>
                <a:cs typeface="Arial" panose="020B0604020202020204"/>
              </a:rPr>
              <a:t>checks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393700" indent="-381000" defTabSz="-635">
              <a:lnSpc>
                <a:spcPct val="100000"/>
              </a:lnSpc>
              <a:spcBef>
                <a:spcPts val="3700"/>
              </a:spcBef>
              <a:buSzPct val="145000"/>
              <a:buChar char="•"/>
              <a:tabLst>
                <a:tab pos="393700" algn="l"/>
              </a:tabLst>
            </a:pPr>
            <a:r>
              <a:rPr sz="2750" spc="20" dirty="0">
                <a:latin typeface="Arial" panose="020B0604020202020204"/>
                <a:cs typeface="Arial" panose="020B0604020202020204"/>
              </a:rPr>
              <a:t>Open</a:t>
            </a:r>
            <a:r>
              <a:rPr sz="2750" dirty="0">
                <a:latin typeface="Arial" panose="020B0604020202020204"/>
                <a:cs typeface="Arial" panose="020B0604020202020204"/>
              </a:rPr>
              <a:t> Issues: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838200" lvl="1" indent="-381000" defTabSz="-635">
              <a:lnSpc>
                <a:spcPct val="100000"/>
              </a:lnSpc>
              <a:spcBef>
                <a:spcPts val="3800"/>
              </a:spcBef>
              <a:buSzPct val="145000"/>
              <a:buFont typeface="Arial" panose="020B0604020202020204"/>
              <a:buChar char="•"/>
              <a:tabLst>
                <a:tab pos="838200" algn="l"/>
              </a:tabLst>
            </a:pPr>
            <a:r>
              <a:rPr sz="2750" i="1" spc="25" dirty="0">
                <a:latin typeface="Arial" panose="020B0604020202020204"/>
                <a:cs typeface="Arial" panose="020B0604020202020204"/>
              </a:rPr>
              <a:t>subcharts </a:t>
            </a:r>
            <a:r>
              <a:rPr sz="2750" spc="-40" dirty="0">
                <a:latin typeface="Arial" panose="020B0604020202020204"/>
                <a:cs typeface="Arial" panose="020B0604020202020204"/>
              </a:rPr>
              <a:t>are </a:t>
            </a:r>
            <a:r>
              <a:rPr sz="2750" spc="25" dirty="0">
                <a:latin typeface="Arial" panose="020B0604020202020204"/>
                <a:cs typeface="Arial" panose="020B0604020202020204"/>
              </a:rPr>
              <a:t>ignored </a:t>
            </a:r>
            <a:r>
              <a:rPr sz="2750" spc="30" dirty="0">
                <a:latin typeface="Arial" panose="020B0604020202020204"/>
                <a:cs typeface="Arial" panose="020B0604020202020204"/>
              </a:rPr>
              <a:t>when </a:t>
            </a:r>
            <a:r>
              <a:rPr sz="2750" dirty="0">
                <a:latin typeface="Arial" panose="020B0604020202020204"/>
                <a:cs typeface="Arial" panose="020B0604020202020204"/>
              </a:rPr>
              <a:t>there </a:t>
            </a:r>
            <a:r>
              <a:rPr sz="2750" spc="10" dirty="0">
                <a:latin typeface="Arial" panose="020B0604020202020204"/>
                <a:cs typeface="Arial" panose="020B0604020202020204"/>
              </a:rPr>
              <a:t>is </a:t>
            </a:r>
            <a:r>
              <a:rPr sz="2750" spc="-35" dirty="0">
                <a:latin typeface="Arial" panose="020B0604020202020204"/>
                <a:cs typeface="Arial" panose="020B0604020202020204"/>
              </a:rPr>
              <a:t>a</a:t>
            </a:r>
            <a:r>
              <a:rPr sz="2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750" i="1" spc="5" dirty="0">
                <a:latin typeface="Arial" panose="020B0604020202020204"/>
                <a:cs typeface="Arial" panose="020B0604020202020204"/>
              </a:rPr>
              <a:t>requirements.yaml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838200" lvl="1" indent="-381000" defTabSz="-635">
              <a:lnSpc>
                <a:spcPct val="100000"/>
              </a:lnSpc>
              <a:spcBef>
                <a:spcPts val="3800"/>
              </a:spcBef>
              <a:buSzPct val="145000"/>
              <a:buChar char="•"/>
              <a:tabLst>
                <a:tab pos="838200" algn="l"/>
              </a:tabLst>
            </a:pPr>
            <a:r>
              <a:rPr sz="2750" spc="30" dirty="0">
                <a:latin typeface="Arial" panose="020B0604020202020204"/>
                <a:cs typeface="Arial" panose="020B0604020202020204"/>
              </a:rPr>
              <a:t>the </a:t>
            </a:r>
            <a:r>
              <a:rPr sz="2750" i="1" spc="45" dirty="0">
                <a:latin typeface="Arial" panose="020B0604020202020204"/>
                <a:cs typeface="Arial" panose="020B0604020202020204"/>
              </a:rPr>
              <a:t>--recreate-pods </a:t>
            </a:r>
            <a:r>
              <a:rPr sz="2750" spc="45" dirty="0">
                <a:latin typeface="Arial" panose="020B0604020202020204"/>
                <a:cs typeface="Arial" panose="020B0604020202020204"/>
              </a:rPr>
              <a:t>tag </a:t>
            </a:r>
            <a:r>
              <a:rPr sz="2750" spc="10" dirty="0">
                <a:latin typeface="Arial" panose="020B0604020202020204"/>
                <a:cs typeface="Arial" panose="020B0604020202020204"/>
              </a:rPr>
              <a:t>is </a:t>
            </a:r>
            <a:r>
              <a:rPr sz="2750" spc="40" dirty="0">
                <a:latin typeface="Arial" panose="020B0604020202020204"/>
                <a:cs typeface="Arial" panose="020B0604020202020204"/>
              </a:rPr>
              <a:t>does </a:t>
            </a:r>
            <a:r>
              <a:rPr sz="2750" spc="65" dirty="0">
                <a:latin typeface="Arial" panose="020B0604020202020204"/>
                <a:cs typeface="Arial" panose="020B0604020202020204"/>
              </a:rPr>
              <a:t>not </a:t>
            </a:r>
            <a:r>
              <a:rPr sz="2750" dirty="0">
                <a:latin typeface="Arial" panose="020B0604020202020204"/>
                <a:cs typeface="Arial" panose="020B0604020202020204"/>
              </a:rPr>
              <a:t>recreate </a:t>
            </a:r>
            <a:r>
              <a:rPr sz="2750" spc="80" dirty="0">
                <a:latin typeface="Arial" panose="020B0604020202020204"/>
                <a:cs typeface="Arial" panose="020B0604020202020204"/>
              </a:rPr>
              <a:t>pods </a:t>
            </a:r>
            <a:r>
              <a:rPr sz="2750" spc="60" dirty="0">
                <a:latin typeface="Arial" panose="020B0604020202020204"/>
                <a:cs typeface="Arial" panose="020B0604020202020204"/>
              </a:rPr>
              <a:t>of</a:t>
            </a:r>
            <a:r>
              <a:rPr sz="27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750" i="1" spc="10" dirty="0">
                <a:latin typeface="Arial" panose="020B0604020202020204"/>
                <a:cs typeface="Arial" panose="020B0604020202020204"/>
              </a:rPr>
              <a:t>statefulsets</a:t>
            </a:r>
            <a:endParaRPr sz="27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3700" y="127000"/>
            <a:ext cx="7137400" cy="3213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54500" y="3987800"/>
            <a:ext cx="44958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4229100"/>
            <a:ext cx="8382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Kubernetes</a:t>
            </a:r>
            <a:r>
              <a:rPr spc="-80" dirty="0"/>
              <a:t> </a:t>
            </a:r>
            <a:r>
              <a:rPr spc="175" dirty="0"/>
              <a:t>recap</a:t>
            </a:r>
            <a:endParaRPr spc="1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685800"/>
            <a:ext cx="97923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What </a:t>
            </a:r>
            <a:r>
              <a:rPr spc="150" dirty="0"/>
              <a:t>is</a:t>
            </a:r>
            <a:r>
              <a:rPr spc="-195" dirty="0"/>
              <a:t> </a:t>
            </a:r>
            <a:r>
              <a:rPr spc="155" dirty="0"/>
              <a:t>Kubernetes?</a:t>
            </a:r>
            <a:endParaRPr spc="15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3149600"/>
            <a:ext cx="5137785" cy="5151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236855" indent="-342900" defTabSz="-635">
              <a:lnSpc>
                <a:spcPct val="101000"/>
              </a:lnSpc>
              <a:spcBef>
                <a:spcPts val="60"/>
              </a:spcBef>
              <a:buSzPct val="145000"/>
              <a:buChar char="•"/>
              <a:tabLst>
                <a:tab pos="355600" algn="l"/>
              </a:tabLst>
            </a:pPr>
            <a:r>
              <a:rPr sz="2800" spc="5" dirty="0">
                <a:latin typeface="Arial" panose="020B0604020202020204"/>
                <a:cs typeface="Arial" panose="020B0604020202020204"/>
              </a:rPr>
              <a:t>Kubernetes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container  orchestration.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It’s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how </a:t>
            </a:r>
            <a:r>
              <a:rPr sz="2800" spc="75" dirty="0">
                <a:latin typeface="Arial" panose="020B0604020202020204"/>
                <a:cs typeface="Arial" panose="020B0604020202020204"/>
              </a:rPr>
              <a:t>to</a:t>
            </a:r>
            <a:r>
              <a:rPr sz="2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run  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containers 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at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scale.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panose="020B0604020202020204"/>
              <a:buChar char="•"/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355600" marR="110490" indent="-342900" defTabSz="-635">
              <a:lnSpc>
                <a:spcPct val="101000"/>
              </a:lnSpc>
              <a:buSzPct val="145000"/>
              <a:buChar char="•"/>
              <a:tabLst>
                <a:tab pos="3556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It’s 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a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very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active 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open-source  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platform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with 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lots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of  </a:t>
            </a:r>
            <a:r>
              <a:rPr sz="2800" spc="40" dirty="0">
                <a:latin typeface="Arial" panose="020B0604020202020204"/>
                <a:cs typeface="Arial" panose="020B0604020202020204"/>
              </a:rPr>
              <a:t>contributors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panose="020B0604020202020204"/>
              <a:buChar char="•"/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defTabSz="-635">
              <a:lnSpc>
                <a:spcPct val="101000"/>
              </a:lnSpc>
              <a:spcBef>
                <a:spcPts val="5"/>
              </a:spcBef>
              <a:buSzPct val="145000"/>
              <a:buChar char="•"/>
              <a:tabLst>
                <a:tab pos="35560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Originally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developed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by  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Google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donated </a:t>
            </a:r>
            <a:r>
              <a:rPr sz="2800" spc="75" dirty="0">
                <a:latin typeface="Arial" panose="020B0604020202020204"/>
                <a:cs typeface="Arial" panose="020B0604020202020204"/>
              </a:rPr>
              <a:t>to </a:t>
            </a:r>
            <a:r>
              <a:rPr sz="2800" spc="30" dirty="0">
                <a:latin typeface="Arial" panose="020B0604020202020204"/>
                <a:cs typeface="Arial" panose="020B0604020202020204"/>
              </a:rPr>
              <a:t>Cloud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Native </a:t>
            </a:r>
            <a:r>
              <a:rPr sz="2800" spc="40" dirty="0">
                <a:latin typeface="Arial" panose="020B0604020202020204"/>
                <a:cs typeface="Arial" panose="020B0604020202020204"/>
              </a:rPr>
              <a:t>Computing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Foundation  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(Linux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Foundation)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685800"/>
            <a:ext cx="78003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K8s</a:t>
            </a:r>
            <a:r>
              <a:rPr spc="-80" dirty="0"/>
              <a:t> </a:t>
            </a:r>
            <a:r>
              <a:rPr spc="185" dirty="0"/>
              <a:t>Architecture</a:t>
            </a:r>
            <a:endParaRPr spc="185" dirty="0"/>
          </a:p>
        </p:txBody>
      </p:sp>
      <p:sp>
        <p:nvSpPr>
          <p:cNvPr id="3" name="object 3"/>
          <p:cNvSpPr/>
          <p:nvPr/>
        </p:nvSpPr>
        <p:spPr>
          <a:xfrm>
            <a:off x="2568733" y="3250527"/>
            <a:ext cx="7756525" cy="543997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8148" y="88081"/>
            <a:ext cx="6338079" cy="95422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685800"/>
            <a:ext cx="93605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Kubernetes</a:t>
            </a:r>
            <a:r>
              <a:rPr spc="-80" dirty="0"/>
              <a:t> </a:t>
            </a:r>
            <a:r>
              <a:rPr spc="210" dirty="0"/>
              <a:t>Objects</a:t>
            </a:r>
            <a:endParaRPr spc="210" dirty="0"/>
          </a:p>
        </p:txBody>
      </p:sp>
      <p:sp>
        <p:nvSpPr>
          <p:cNvPr id="3" name="object 3"/>
          <p:cNvSpPr/>
          <p:nvPr/>
        </p:nvSpPr>
        <p:spPr>
          <a:xfrm>
            <a:off x="266700" y="1841500"/>
            <a:ext cx="7886700" cy="3517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40800" y="3797300"/>
            <a:ext cx="3867533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7918" y="5382431"/>
            <a:ext cx="6692681" cy="3777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00786" y="8994278"/>
            <a:ext cx="873760" cy="340360"/>
          </a:xfrm>
          <a:custGeom>
            <a:avLst/>
            <a:gdLst/>
            <a:ahLst/>
            <a:cxnLst/>
            <a:rect l="l" t="t" r="r" b="b"/>
            <a:pathLst>
              <a:path w="873759" h="340359">
                <a:moveTo>
                  <a:pt x="0" y="0"/>
                </a:moveTo>
                <a:lnTo>
                  <a:pt x="873277" y="0"/>
                </a:lnTo>
                <a:lnTo>
                  <a:pt x="873277" y="340221"/>
                </a:lnTo>
                <a:lnTo>
                  <a:pt x="0" y="3402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41475" y="8153400"/>
            <a:ext cx="1331125" cy="133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25875" y="8153400"/>
            <a:ext cx="1331125" cy="133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59075" y="8153400"/>
            <a:ext cx="1331125" cy="133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241875" y="8153400"/>
            <a:ext cx="1331125" cy="133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20915" y="5350827"/>
            <a:ext cx="1270000" cy="779780"/>
          </a:xfrm>
          <a:custGeom>
            <a:avLst/>
            <a:gdLst/>
            <a:ahLst/>
            <a:cxnLst/>
            <a:rect l="l" t="t" r="r" b="b"/>
            <a:pathLst>
              <a:path w="1270000" h="779779">
                <a:moveTo>
                  <a:pt x="291211" y="0"/>
                </a:moveTo>
                <a:lnTo>
                  <a:pt x="978788" y="0"/>
                </a:lnTo>
                <a:lnTo>
                  <a:pt x="1034383" y="222"/>
                </a:lnTo>
                <a:lnTo>
                  <a:pt x="1078667" y="1783"/>
                </a:lnTo>
                <a:lnTo>
                  <a:pt x="1149700" y="14270"/>
                </a:lnTo>
                <a:lnTo>
                  <a:pt x="1184533" y="31474"/>
                </a:lnTo>
                <a:lnTo>
                  <a:pt x="1214467" y="55532"/>
                </a:lnTo>
                <a:lnTo>
                  <a:pt x="1238525" y="85466"/>
                </a:lnTo>
                <a:lnTo>
                  <a:pt x="1255729" y="120299"/>
                </a:lnTo>
                <a:lnTo>
                  <a:pt x="1268216" y="191494"/>
                </a:lnTo>
                <a:lnTo>
                  <a:pt x="1269777" y="236161"/>
                </a:lnTo>
                <a:lnTo>
                  <a:pt x="1270000" y="292505"/>
                </a:lnTo>
                <a:lnTo>
                  <a:pt x="1270000" y="487945"/>
                </a:lnTo>
                <a:lnTo>
                  <a:pt x="1269777" y="543539"/>
                </a:lnTo>
                <a:lnTo>
                  <a:pt x="1268216" y="587822"/>
                </a:lnTo>
                <a:lnTo>
                  <a:pt x="1255729" y="658856"/>
                </a:lnTo>
                <a:lnTo>
                  <a:pt x="1238525" y="693690"/>
                </a:lnTo>
                <a:lnTo>
                  <a:pt x="1214467" y="723624"/>
                </a:lnTo>
                <a:lnTo>
                  <a:pt x="1184533" y="747681"/>
                </a:lnTo>
                <a:lnTo>
                  <a:pt x="1149700" y="764885"/>
                </a:lnTo>
                <a:lnTo>
                  <a:pt x="1078505" y="777371"/>
                </a:lnTo>
                <a:lnTo>
                  <a:pt x="1033838" y="778932"/>
                </a:lnTo>
                <a:lnTo>
                  <a:pt x="977494" y="779155"/>
                </a:lnTo>
                <a:lnTo>
                  <a:pt x="291211" y="779155"/>
                </a:lnTo>
                <a:lnTo>
                  <a:pt x="235616" y="778932"/>
                </a:lnTo>
                <a:lnTo>
                  <a:pt x="191332" y="777371"/>
                </a:lnTo>
                <a:lnTo>
                  <a:pt x="120299" y="764885"/>
                </a:lnTo>
                <a:lnTo>
                  <a:pt x="85466" y="747681"/>
                </a:lnTo>
                <a:lnTo>
                  <a:pt x="55532" y="723624"/>
                </a:lnTo>
                <a:lnTo>
                  <a:pt x="31474" y="693690"/>
                </a:lnTo>
                <a:lnTo>
                  <a:pt x="14270" y="658856"/>
                </a:lnTo>
                <a:lnTo>
                  <a:pt x="1783" y="587661"/>
                </a:lnTo>
                <a:lnTo>
                  <a:pt x="222" y="542993"/>
                </a:lnTo>
                <a:lnTo>
                  <a:pt x="0" y="486650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25400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98167" y="5382482"/>
            <a:ext cx="1273810" cy="361950"/>
          </a:xfrm>
          <a:custGeom>
            <a:avLst/>
            <a:gdLst/>
            <a:ahLst/>
            <a:cxnLst/>
            <a:rect l="l" t="t" r="r" b="b"/>
            <a:pathLst>
              <a:path w="1273809" h="361950">
                <a:moveTo>
                  <a:pt x="0" y="361765"/>
                </a:moveTo>
                <a:lnTo>
                  <a:pt x="1267351" y="1735"/>
                </a:lnTo>
                <a:lnTo>
                  <a:pt x="12734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55111" y="5347563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0" y="0"/>
                </a:moveTo>
                <a:lnTo>
                  <a:pt x="20827" y="73291"/>
                </a:lnTo>
                <a:lnTo>
                  <a:pt x="83705" y="15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02739" y="5862154"/>
            <a:ext cx="1270635" cy="639445"/>
          </a:xfrm>
          <a:custGeom>
            <a:avLst/>
            <a:gdLst/>
            <a:ahLst/>
            <a:cxnLst/>
            <a:rect l="l" t="t" r="r" b="b"/>
            <a:pathLst>
              <a:path w="1270634" h="639445">
                <a:moveTo>
                  <a:pt x="0" y="0"/>
                </a:moveTo>
                <a:lnTo>
                  <a:pt x="1264563" y="636337"/>
                </a:lnTo>
                <a:lnTo>
                  <a:pt x="1270235" y="6391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50171" y="6464452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79">
                <a:moveTo>
                  <a:pt x="34251" y="0"/>
                </a:moveTo>
                <a:lnTo>
                  <a:pt x="0" y="68072"/>
                </a:lnTo>
                <a:lnTo>
                  <a:pt x="85204" y="68287"/>
                </a:lnTo>
                <a:lnTo>
                  <a:pt x="34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73900" y="5511800"/>
            <a:ext cx="1162685" cy="924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2400" marR="138430" algn="ctr">
              <a:lnSpc>
                <a:spcPct val="101000"/>
              </a:lnSpc>
              <a:spcBef>
                <a:spcPts val="80"/>
              </a:spcBef>
            </a:pPr>
            <a:r>
              <a:rPr sz="1400" spc="60" dirty="0">
                <a:solidFill>
                  <a:srgbClr val="004D7F"/>
                </a:solidFill>
                <a:latin typeface="Arial" panose="020B0604020202020204"/>
                <a:cs typeface="Arial" panose="020B0604020202020204"/>
              </a:rPr>
              <a:t>wo</a:t>
            </a:r>
            <a:r>
              <a:rPr sz="1400" dirty="0">
                <a:solidFill>
                  <a:srgbClr val="004D7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400" spc="65" dirty="0">
                <a:solidFill>
                  <a:srgbClr val="004D7F"/>
                </a:solidFill>
                <a:latin typeface="Arial" panose="020B0604020202020204"/>
                <a:cs typeface="Arial" panose="020B0604020202020204"/>
              </a:rPr>
              <a:t>dp</a:t>
            </a:r>
            <a:r>
              <a:rPr sz="1400" spc="10" dirty="0">
                <a:solidFill>
                  <a:srgbClr val="004D7F"/>
                </a:solidFill>
                <a:latin typeface="Arial" panose="020B0604020202020204"/>
                <a:cs typeface="Arial" panose="020B0604020202020204"/>
              </a:rPr>
              <a:t>ress  </a:t>
            </a:r>
            <a:r>
              <a:rPr sz="1400" spc="25" dirty="0">
                <a:solidFill>
                  <a:srgbClr val="004D7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210.14.128.31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95019"/>
            <a:ext cx="11007725" cy="1037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650" spc="75" dirty="0"/>
              <a:t>K8s </a:t>
            </a:r>
            <a:r>
              <a:rPr sz="6650" spc="150" dirty="0"/>
              <a:t>Deployment</a:t>
            </a:r>
            <a:r>
              <a:rPr sz="6650" spc="-145" dirty="0"/>
              <a:t> </a:t>
            </a:r>
            <a:r>
              <a:rPr sz="6650" spc="80" dirty="0"/>
              <a:t>Challenges</a:t>
            </a:r>
            <a:endParaRPr sz="6650"/>
          </a:p>
        </p:txBody>
      </p:sp>
      <p:sp>
        <p:nvSpPr>
          <p:cNvPr id="3" name="object 3"/>
          <p:cNvSpPr txBox="1"/>
          <p:nvPr/>
        </p:nvSpPr>
        <p:spPr>
          <a:xfrm>
            <a:off x="990600" y="2486554"/>
            <a:ext cx="8868410" cy="629285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66700" indent="-254000" defTabSz="-635">
              <a:lnSpc>
                <a:spcPct val="100000"/>
              </a:lnSpc>
              <a:spcBef>
                <a:spcPts val="1220"/>
              </a:spcBef>
              <a:buSzPct val="147000"/>
              <a:buChar char="•"/>
              <a:tabLst>
                <a:tab pos="266700" algn="l"/>
              </a:tabLst>
            </a:pPr>
            <a:r>
              <a:rPr sz="1800" spc="30" dirty="0">
                <a:latin typeface="Arial" panose="020B0604020202020204"/>
                <a:cs typeface="Arial" panose="020B0604020202020204"/>
              </a:rPr>
              <a:t>Move </a:t>
            </a:r>
            <a:r>
              <a:rPr sz="1800" spc="6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microservice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architecture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 lvl="1" indent="-254000" defTabSz="-635">
              <a:lnSpc>
                <a:spcPct val="100000"/>
              </a:lnSpc>
              <a:spcBef>
                <a:spcPts val="2440"/>
              </a:spcBef>
              <a:buSzPct val="147000"/>
              <a:buChar char="•"/>
              <a:tabLst>
                <a:tab pos="711200" algn="l"/>
              </a:tabLst>
            </a:pPr>
            <a:r>
              <a:rPr sz="1800" spc="30" dirty="0">
                <a:latin typeface="Arial" panose="020B0604020202020204"/>
                <a:cs typeface="Arial" panose="020B0604020202020204"/>
              </a:rPr>
              <a:t>application consists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from multiple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35" dirty="0">
                <a:latin typeface="Arial" panose="020B0604020202020204"/>
                <a:cs typeface="Arial" panose="020B0604020202020204"/>
              </a:rPr>
              <a:t>components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 lvl="1" indent="-254000" defTabSz="-635">
              <a:lnSpc>
                <a:spcPct val="100000"/>
              </a:lnSpc>
              <a:spcBef>
                <a:spcPts val="2340"/>
              </a:spcBef>
              <a:buSzPct val="147000"/>
              <a:buChar char="•"/>
              <a:tabLst>
                <a:tab pos="711200" algn="l"/>
              </a:tabLst>
            </a:pPr>
            <a:r>
              <a:rPr sz="1800" spc="10" dirty="0">
                <a:latin typeface="Arial" panose="020B0604020202020204"/>
                <a:cs typeface="Arial" panose="020B0604020202020204"/>
              </a:rPr>
              <a:t>each </a:t>
            </a:r>
            <a:r>
              <a:rPr sz="1800" spc="40" dirty="0">
                <a:latin typeface="Arial" panose="020B0604020202020204"/>
                <a:cs typeface="Arial" panose="020B0604020202020204"/>
              </a:rPr>
              <a:t>component </a:t>
            </a:r>
            <a:r>
              <a:rPr sz="1800" dirty="0">
                <a:latin typeface="Arial" panose="020B0604020202020204"/>
                <a:cs typeface="Arial" panose="020B0604020202020204"/>
              </a:rPr>
              <a:t>has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its </a:t>
            </a:r>
            <a:r>
              <a:rPr sz="1800" spc="45" dirty="0">
                <a:latin typeface="Arial" panose="020B0604020202020204"/>
                <a:cs typeface="Arial" panose="020B0604020202020204"/>
              </a:rPr>
              <a:t>own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resources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and can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be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scaled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individually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700" indent="-254000" defTabSz="-635">
              <a:lnSpc>
                <a:spcPct val="100000"/>
              </a:lnSpc>
              <a:spcBef>
                <a:spcPts val="2440"/>
              </a:spcBef>
              <a:buSzPct val="147000"/>
              <a:buChar char="•"/>
              <a:tabLst>
                <a:tab pos="266700" algn="l"/>
              </a:tabLst>
            </a:pPr>
            <a:r>
              <a:rPr sz="1800" spc="5" dirty="0">
                <a:latin typeface="Arial" panose="020B0604020202020204"/>
                <a:cs typeface="Arial" panose="020B0604020202020204"/>
              </a:rPr>
              <a:t>It’s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hard </a:t>
            </a:r>
            <a:r>
              <a:rPr sz="1800" spc="60" dirty="0">
                <a:latin typeface="Arial" panose="020B0604020202020204"/>
                <a:cs typeface="Arial" panose="020B0604020202020204"/>
              </a:rPr>
              <a:t>to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 lvl="1" indent="-254000" defTabSz="-635">
              <a:lnSpc>
                <a:spcPct val="100000"/>
              </a:lnSpc>
              <a:spcBef>
                <a:spcPts val="2440"/>
              </a:spcBef>
              <a:buSzPct val="147000"/>
              <a:buChar char="•"/>
              <a:tabLst>
                <a:tab pos="711200" algn="l"/>
              </a:tabLst>
            </a:pPr>
            <a:r>
              <a:rPr sz="1800" spc="20" dirty="0">
                <a:latin typeface="Arial" panose="020B0604020202020204"/>
                <a:cs typeface="Arial" panose="020B0604020202020204"/>
              </a:rPr>
              <a:t>…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manage,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edit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update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multiple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K8s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configurations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 lvl="1" indent="-254000" defTabSz="-635">
              <a:lnSpc>
                <a:spcPct val="100000"/>
              </a:lnSpc>
              <a:spcBef>
                <a:spcPts val="2440"/>
              </a:spcBef>
              <a:buSzPct val="147000"/>
              <a:buChar char="•"/>
              <a:tabLst>
                <a:tab pos="711200" algn="l"/>
              </a:tabLst>
            </a:pPr>
            <a:r>
              <a:rPr sz="1800" spc="20" dirty="0">
                <a:latin typeface="Arial" panose="020B0604020202020204"/>
                <a:cs typeface="Arial" panose="020B0604020202020204"/>
              </a:rPr>
              <a:t>…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deploy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multiple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K8s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configuration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as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SINGLE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application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 lvl="1" indent="-254000" defTabSz="-635">
              <a:lnSpc>
                <a:spcPct val="100000"/>
              </a:lnSpc>
              <a:spcBef>
                <a:spcPts val="2440"/>
              </a:spcBef>
              <a:buSzPct val="147000"/>
              <a:buChar char="•"/>
              <a:tabLst>
                <a:tab pos="711200" algn="l"/>
              </a:tabLst>
            </a:pPr>
            <a:r>
              <a:rPr sz="1800" spc="20" dirty="0">
                <a:latin typeface="Arial" panose="020B0604020202020204"/>
                <a:cs typeface="Arial" panose="020B0604020202020204"/>
              </a:rPr>
              <a:t>…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share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reuse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K8s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configurations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applications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 lvl="1" indent="-254000" defTabSz="-635">
              <a:lnSpc>
                <a:spcPct val="100000"/>
              </a:lnSpc>
              <a:spcBef>
                <a:spcPts val="2440"/>
              </a:spcBef>
              <a:buSzPct val="147000"/>
              <a:buChar char="•"/>
              <a:tabLst>
                <a:tab pos="711200" algn="l"/>
              </a:tabLst>
            </a:pPr>
            <a:r>
              <a:rPr sz="1800" spc="20" dirty="0">
                <a:latin typeface="Arial" panose="020B0604020202020204"/>
                <a:cs typeface="Arial" panose="020B0604020202020204"/>
              </a:rPr>
              <a:t>…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parametrize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40" dirty="0">
                <a:latin typeface="Arial" panose="020B0604020202020204"/>
                <a:cs typeface="Arial" panose="020B0604020202020204"/>
              </a:rPr>
              <a:t>support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multiple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environments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 lvl="1" indent="-254000" defTabSz="-635">
              <a:lnSpc>
                <a:spcPct val="100000"/>
              </a:lnSpc>
              <a:spcBef>
                <a:spcPts val="2440"/>
              </a:spcBef>
              <a:buSzPct val="147000"/>
              <a:buChar char="•"/>
              <a:tabLst>
                <a:tab pos="711200" algn="l"/>
              </a:tabLst>
            </a:pPr>
            <a:r>
              <a:rPr sz="1800" spc="20" dirty="0">
                <a:latin typeface="Arial" panose="020B0604020202020204"/>
                <a:cs typeface="Arial" panose="020B0604020202020204"/>
              </a:rPr>
              <a:t>…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manage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application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releases: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rollout, rollback,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diﬀ,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history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 lvl="1" indent="-254000" defTabSz="-635">
              <a:lnSpc>
                <a:spcPct val="100000"/>
              </a:lnSpc>
              <a:spcBef>
                <a:spcPts val="2440"/>
              </a:spcBef>
              <a:buSzPct val="147000"/>
              <a:buChar char="•"/>
              <a:tabLst>
                <a:tab pos="711200" algn="l"/>
              </a:tabLst>
            </a:pPr>
            <a:r>
              <a:rPr sz="1800" spc="20" dirty="0">
                <a:latin typeface="Arial" panose="020B0604020202020204"/>
                <a:cs typeface="Arial" panose="020B0604020202020204"/>
              </a:rPr>
              <a:t>…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define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deployment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lifecycle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(control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operations </a:t>
            </a:r>
            <a:r>
              <a:rPr sz="1800" spc="6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be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run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diﬀerent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85" dirty="0">
                <a:latin typeface="Arial" panose="020B0604020202020204"/>
                <a:cs typeface="Arial" panose="020B0604020202020204"/>
              </a:rPr>
              <a:t>phases)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 lvl="1" indent="-254000" defTabSz="-635">
              <a:lnSpc>
                <a:spcPct val="100000"/>
              </a:lnSpc>
              <a:spcBef>
                <a:spcPts val="2440"/>
              </a:spcBef>
              <a:buSzPct val="147000"/>
              <a:buChar char="•"/>
              <a:tabLst>
                <a:tab pos="711200" algn="l"/>
              </a:tabLst>
            </a:pPr>
            <a:r>
              <a:rPr sz="1800" spc="20" dirty="0">
                <a:latin typeface="Arial" panose="020B0604020202020204"/>
                <a:cs typeface="Arial" panose="020B0604020202020204"/>
              </a:rPr>
              <a:t>…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validate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release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state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after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deployment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6896100"/>
            <a:ext cx="959993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00"/>
              </a:spcBef>
            </a:pPr>
            <a:r>
              <a:rPr sz="4800" b="1" spc="40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Helm </a:t>
            </a:r>
            <a:r>
              <a:rPr sz="4800" spc="85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makes </a:t>
            </a:r>
            <a:r>
              <a:rPr sz="4800" spc="175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4800" b="1" spc="-25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easy </a:t>
            </a:r>
            <a:r>
              <a:rPr sz="4800" spc="220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4800" spc="140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4800" spc="-550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105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using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4800" b="1" spc="15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Kubernetes </a:t>
            </a:r>
            <a:r>
              <a:rPr sz="4800" spc="175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4800" b="1" spc="-5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real</a:t>
            </a:r>
            <a:r>
              <a:rPr sz="4800" b="1" spc="-254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140" dirty="0">
                <a:solidFill>
                  <a:srgbClr val="0076BA"/>
                </a:solidFill>
                <a:latin typeface="Arial" panose="020B0604020202020204"/>
                <a:cs typeface="Arial" panose="020B0604020202020204"/>
              </a:rPr>
              <a:t>applications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8500" y="495300"/>
            <a:ext cx="6527800" cy="5905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4555</Words>
  <Application>WPS 演示</Application>
  <PresentationFormat>On-screen Show (4:3)</PresentationFormat>
  <Paragraphs>177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/>
      <vt:lpstr>Arial Unicode MS</vt:lpstr>
      <vt:lpstr>Courier New</vt:lpstr>
      <vt:lpstr>Segoe Print</vt:lpstr>
      <vt:lpstr>Office Theme</vt:lpstr>
      <vt:lpstr>Application deployment management for Kubernetes</vt:lpstr>
      <vt:lpstr>About me…</vt:lpstr>
      <vt:lpstr>Kubernetes recap</vt:lpstr>
      <vt:lpstr>What is Kubernetes?</vt:lpstr>
      <vt:lpstr>K8s Architecture</vt:lpstr>
      <vt:lpstr>PowerPoint 演示文稿</vt:lpstr>
      <vt:lpstr>Kubernetes Objects</vt:lpstr>
      <vt:lpstr>K8s Deployment Challenges</vt:lpstr>
      <vt:lpstr>PowerPoint 演示文稿</vt:lpstr>
      <vt:lpstr>What is Helm?</vt:lpstr>
      <vt:lpstr>Helm Dictionary</vt:lpstr>
      <vt:lpstr>kubernetes/helm</vt:lpstr>
      <vt:lpstr>Helm Architecture</vt:lpstr>
      <vt:lpstr>Chart Project Structure</vt:lpstr>
      <vt:lpstr>Using Helm</vt:lpstr>
      <vt:lpstr>Dependency Management</vt:lpstr>
      <vt:lpstr>Templates</vt:lpstr>
      <vt:lpstr>Values</vt:lpstr>
      <vt:lpstr>Helm Hooks</vt:lpstr>
      <vt:lpstr>https://github.com/alexei-led/example-voting-app/tree/helm</vt:lpstr>
      <vt:lpstr>Helm Tips</vt:lpstr>
      <vt:lpstr>Helm Weaknesses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Application deployment management for Kubernetes</dc:title>
  <dc:creator/>
  <cp:lastModifiedBy>Huabing Zhao</cp:lastModifiedBy>
  <cp:revision>2</cp:revision>
  <dcterms:created xsi:type="dcterms:W3CDTF">2018-04-18T04:50:37Z</dcterms:created>
  <dcterms:modified xsi:type="dcterms:W3CDTF">2018-04-18T06:36:58Z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2018-04-18T00:00:00Z</vt:filetime>
  </property>
  <property fmtid="{D5CDD505-2E9C-101B-9397-08002B2CF9AE}" pid="3" name="KSOProductBuildVer">
    <vt:lpwstr>2052-10.8.0.6308</vt:lpwstr>
  </property>
</Properties>
</file>