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 varScale="1">
        <p:scale>
          <a:sx n="108" d="100"/>
          <a:sy n="108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FBAD8-1185-49A6-8E08-18408663B7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23037-7A90-4DB9-AF0E-92068115FB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23037-7A90-4DB9-AF0E-92068115FB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octodex.github.com/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hyperlink" Target="https://gitee.com/" TargetMode="External"/><Relationship Id="rId1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AutoShape 6">
            <a:hlinkClick r:id="rId1" action="ppaction://hlinksldjump"/>
          </p:cNvPr>
          <p:cNvSpPr>
            <a:spLocks noChangeArrowheads="1"/>
          </p:cNvSpPr>
          <p:nvPr/>
        </p:nvSpPr>
        <p:spPr bwMode="gray">
          <a:xfrm>
            <a:off x="1822450" y="50990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algn="l" eaLnBrk="0" hangingPunct="0"/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解决冲突（必会）</a:t>
            </a:r>
            <a:endParaRPr lang="en-US" altLang="zh-CN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9" name="AutoShape 7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2317750" y="42719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algn="l" eaLnBrk="0" hangingPunct="0"/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代码提交（必会）</a:t>
            </a:r>
            <a:endParaRPr lang="en-US" altLang="zh-CN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2" name="AutoShape 10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1765300" y="1820863"/>
            <a:ext cx="4750916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altLang="zh-CN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github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gitee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简介（了解）</a:t>
            </a:r>
            <a:endParaRPr lang="en-US" altLang="zh-CN" b="1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grpSp>
        <p:nvGrpSpPr>
          <p:cNvPr id="13" name="Group 11"/>
          <p:cNvGrpSpPr/>
          <p:nvPr/>
        </p:nvGrpSpPr>
        <p:grpSpPr bwMode="auto">
          <a:xfrm>
            <a:off x="1447800" y="1909763"/>
            <a:ext cx="381000" cy="381000"/>
            <a:chOff x="2078" y="1680"/>
            <a:chExt cx="1615" cy="1615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18"/>
          <p:cNvGrpSpPr/>
          <p:nvPr/>
        </p:nvGrpSpPr>
        <p:grpSpPr bwMode="auto">
          <a:xfrm>
            <a:off x="1981200" y="2697163"/>
            <a:ext cx="381000" cy="381000"/>
            <a:chOff x="2078" y="1680"/>
            <a:chExt cx="1615" cy="1615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25"/>
          <p:cNvGrpSpPr/>
          <p:nvPr/>
        </p:nvGrpSpPr>
        <p:grpSpPr bwMode="auto">
          <a:xfrm>
            <a:off x="2133600" y="3535363"/>
            <a:ext cx="381000" cy="381000"/>
            <a:chOff x="2078" y="1680"/>
            <a:chExt cx="1615" cy="1615"/>
          </a:xfrm>
        </p:grpSpPr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" name="Group 32"/>
          <p:cNvGrpSpPr/>
          <p:nvPr/>
        </p:nvGrpSpPr>
        <p:grpSpPr bwMode="auto">
          <a:xfrm>
            <a:off x="1981200" y="4373563"/>
            <a:ext cx="381000" cy="381000"/>
            <a:chOff x="2078" y="1680"/>
            <a:chExt cx="1615" cy="1615"/>
          </a:xfrm>
        </p:grpSpPr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1" name="Group 39"/>
          <p:cNvGrpSpPr/>
          <p:nvPr/>
        </p:nvGrpSpPr>
        <p:grpSpPr bwMode="auto">
          <a:xfrm>
            <a:off x="1524000" y="5148263"/>
            <a:ext cx="355600" cy="381000"/>
            <a:chOff x="2078" y="1680"/>
            <a:chExt cx="1615" cy="1615"/>
          </a:xfrm>
        </p:grpSpPr>
        <p:sp>
          <p:nvSpPr>
            <p:cNvPr id="4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4427984" y="11663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目录</a:t>
            </a:r>
            <a:endParaRPr lang="en-US" altLang="zh-CN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9" name="AutoShape 10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361977" y="263296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algn="l" eaLnBrk="0" hangingPunct="0"/>
            <a:r>
              <a:rPr lang="en-US" altLang="zh-CN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github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gitee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账号注册及项目管理（了解）</a:t>
            </a:r>
            <a:endParaRPr lang="zh-CN" altLang="en-US" b="1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80" name="AutoShape 10">
            <a:hlinkClick r:id="rId5" action="ppaction://hlinksldjump"/>
          </p:cNvPr>
          <p:cNvSpPr>
            <a:spLocks noChangeArrowheads="1"/>
          </p:cNvSpPr>
          <p:nvPr/>
        </p:nvSpPr>
        <p:spPr bwMode="gray">
          <a:xfrm>
            <a:off x="2528664" y="349706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algn="l"/>
            <a:r>
              <a:rPr lang="en-US" altLang="zh-CN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  <a:sym typeface="+mn-ea"/>
              </a:rPr>
              <a:t>安装及初始化本地项目（必会）</a:t>
            </a:r>
            <a:endParaRPr lang="zh-CN" altLang="en-US" b="1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endParaRPr lang="zh-CN" altLang="zh-CN">
              <a:cs typeface="Arial" panose="020B0604020202020204" pitchFamily="34" charset="0"/>
            </a:endParaRPr>
          </a:p>
        </p:txBody>
      </p:sp>
      <p:pic>
        <p:nvPicPr>
          <p:cNvPr id="48" name="Picture 2" descr="D:\workspace\jyjy\month1\image\png\git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7704" y="980728"/>
            <a:ext cx="2095500" cy="876300"/>
          </a:xfrm>
          <a:prstGeom prst="rect">
            <a:avLst/>
          </a:prstGeom>
          <a:noFill/>
        </p:spPr>
      </p:pic>
      <p:pic>
        <p:nvPicPr>
          <p:cNvPr id="49" name="Picture 4" descr="D:\workspace\jyjy\month1\image\png\git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564904"/>
            <a:ext cx="2520280" cy="1201936"/>
          </a:xfrm>
          <a:prstGeom prst="rect">
            <a:avLst/>
          </a:prstGeom>
          <a:noFill/>
        </p:spPr>
      </p:pic>
      <p:pic>
        <p:nvPicPr>
          <p:cNvPr id="50" name="Picture 8" descr="D:\workspace\jyjy\month1\image\png\github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980728"/>
            <a:ext cx="2448272" cy="936104"/>
          </a:xfrm>
          <a:prstGeom prst="rect">
            <a:avLst/>
          </a:prstGeom>
          <a:noFill/>
        </p:spPr>
      </p:pic>
      <p:sp>
        <p:nvSpPr>
          <p:cNvPr id="51" name="矩形 50"/>
          <p:cNvSpPr/>
          <p:nvPr/>
        </p:nvSpPr>
        <p:spPr>
          <a:xfrm>
            <a:off x="467544" y="3861048"/>
            <a:ext cx="844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是一款软件，也叫版本控制工具，其他版本控制工具还有</a:t>
            </a:r>
            <a:r>
              <a:rPr lang="en-US" altLang="zh-CN" dirty="0" smtClean="0"/>
              <a:t>svn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cvs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和码云</a:t>
            </a:r>
            <a:r>
              <a:rPr lang="en-US" altLang="zh-CN" dirty="0" smtClean="0"/>
              <a:t>(gitee)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开发代码的托管平</a:t>
            </a:r>
            <a:r>
              <a:rPr lang="zh-CN" altLang="en-US" dirty="0" smtClean="0"/>
              <a:t>台。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67543" y="4869160"/>
            <a:ext cx="8496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github 2008 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日，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正式上线，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日晚，微软宣布，通过</a:t>
            </a:r>
            <a:r>
              <a:rPr lang="en-US" altLang="zh-CN" dirty="0" smtClean="0"/>
              <a:t>75</a:t>
            </a:r>
            <a:r>
              <a:rPr lang="zh-CN" altLang="en-US" dirty="0" smtClean="0"/>
              <a:t>亿美元的股票交易收购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，系统语言为英文。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gitee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年开源中国社区推出的基于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的代码托管服务平台</a:t>
            </a:r>
            <a:r>
              <a:rPr lang="en-US" altLang="zh-CN" dirty="0" smtClean="0"/>
              <a:t>,</a:t>
            </a:r>
            <a:r>
              <a:rPr lang="zh-CN" altLang="en-US" dirty="0" smtClean="0"/>
              <a:t>目前招商银行，中国光大银行，中国联通等多家企业和机构都在使用码云平台。系统语言为中文。</a:t>
            </a:r>
            <a:endParaRPr lang="zh-CN" altLang="en-US" dirty="0"/>
          </a:p>
        </p:txBody>
      </p:sp>
      <p:pic>
        <p:nvPicPr>
          <p:cNvPr id="2050" name="Picture 2" descr="D:\workspace\jyjy\month1\image\png\mayu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2708920"/>
            <a:ext cx="2664296" cy="792088"/>
          </a:xfrm>
          <a:prstGeom prst="rect">
            <a:avLst/>
          </a:prstGeom>
          <a:noFill/>
        </p:spPr>
      </p:pic>
      <p:sp>
        <p:nvSpPr>
          <p:cNvPr id="53" name="右箭头 52"/>
          <p:cNvSpPr/>
          <p:nvPr/>
        </p:nvSpPr>
        <p:spPr>
          <a:xfrm>
            <a:off x="4499992" y="3068960"/>
            <a:ext cx="86409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491880" y="116632"/>
            <a:ext cx="244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dirty="0" smtClean="0">
                <a:solidFill>
                  <a:schemeClr val="tx2"/>
                </a:solidFill>
                <a:cs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、</a:t>
            </a:r>
            <a:r>
              <a:rPr lang="en-US" altLang="zh-CN" b="1" dirty="0" smtClean="0">
                <a:solidFill>
                  <a:schemeClr val="tx2"/>
                </a:solidFill>
                <a:cs typeface="Arial" panose="020B0604020202020204" pitchFamily="34" charset="0"/>
              </a:rPr>
              <a:t>github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、</a:t>
            </a:r>
            <a:r>
              <a:rPr lang="en-US" altLang="zh-CN" b="1" dirty="0" smtClean="0">
                <a:solidFill>
                  <a:schemeClr val="tx2"/>
                </a:solidFill>
                <a:cs typeface="Arial" panose="020B0604020202020204" pitchFamily="34" charset="0"/>
              </a:rPr>
              <a:t>gitee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简介</a:t>
            </a:r>
            <a:endParaRPr lang="en-US" altLang="zh-CN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grpSp>
        <p:nvGrpSpPr>
          <p:cNvPr id="14" name="Group 12"/>
          <p:cNvGrpSpPr/>
          <p:nvPr/>
        </p:nvGrpSpPr>
        <p:grpSpPr>
          <a:xfrm>
            <a:off x="7884368" y="188640"/>
            <a:ext cx="720080" cy="360040"/>
            <a:chOff x="816" y="2304"/>
            <a:chExt cx="1440" cy="448"/>
          </a:xfrm>
        </p:grpSpPr>
        <p:sp>
          <p:nvSpPr>
            <p:cNvPr id="15" name="Freeform 13"/>
            <p:cNvSpPr/>
            <p:nvPr/>
          </p:nvSpPr>
          <p:spPr>
            <a:xfrm>
              <a:off x="901" y="2562"/>
              <a:ext cx="1270" cy="190"/>
            </a:xfrm>
            <a:custGeom>
              <a:avLst/>
              <a:gdLst>
                <a:gd name="txL" fmla="*/ 0 w 1120"/>
                <a:gd name="txT" fmla="*/ 0 h 252"/>
                <a:gd name="txR" fmla="*/ 1120 w 1120"/>
                <a:gd name="txB" fmla="*/ 252 h 252"/>
              </a:gdLst>
              <a:ahLst/>
              <a:cxnLst>
                <a:cxn ang="0">
                  <a:pos x="1440" y="143"/>
                </a:cxn>
                <a:cxn ang="0">
                  <a:pos x="1434" y="142"/>
                </a:cxn>
                <a:cxn ang="0">
                  <a:pos x="1414" y="139"/>
                </a:cxn>
                <a:cxn ang="0">
                  <a:pos x="1381" y="136"/>
                </a:cxn>
                <a:cxn ang="0">
                  <a:pos x="1335" y="132"/>
                </a:cxn>
                <a:cxn ang="0">
                  <a:pos x="1276" y="126"/>
                </a:cxn>
                <a:cxn ang="0">
                  <a:pos x="1207" y="121"/>
                </a:cxn>
                <a:cxn ang="0">
                  <a:pos x="1126" y="116"/>
                </a:cxn>
                <a:cxn ang="0">
                  <a:pos x="1036" y="112"/>
                </a:cxn>
                <a:cxn ang="0">
                  <a:pos x="939" y="108"/>
                </a:cxn>
                <a:cxn ang="0">
                  <a:pos x="831" y="105"/>
                </a:cxn>
                <a:cxn ang="0">
                  <a:pos x="714" y="105"/>
                </a:cxn>
                <a:cxn ang="0">
                  <a:pos x="599" y="105"/>
                </a:cxn>
                <a:cxn ang="0">
                  <a:pos x="493" y="108"/>
                </a:cxn>
                <a:cxn ang="0">
                  <a:pos x="396" y="112"/>
                </a:cxn>
                <a:cxn ang="0">
                  <a:pos x="306" y="116"/>
                </a:cxn>
                <a:cxn ang="0">
                  <a:pos x="229" y="121"/>
                </a:cxn>
                <a:cxn ang="0">
                  <a:pos x="162" y="126"/>
                </a:cxn>
                <a:cxn ang="0">
                  <a:pos x="105" y="132"/>
                </a:cxn>
                <a:cxn ang="0">
                  <a:pos x="59" y="136"/>
                </a:cxn>
                <a:cxn ang="0">
                  <a:pos x="26" y="139"/>
                </a:cxn>
                <a:cxn ang="0">
                  <a:pos x="8" y="142"/>
                </a:cxn>
                <a:cxn ang="0">
                  <a:pos x="0" y="143"/>
                </a:cxn>
                <a:cxn ang="0">
                  <a:pos x="0" y="35"/>
                </a:cxn>
                <a:cxn ang="0">
                  <a:pos x="720" y="0"/>
                </a:cxn>
                <a:cxn ang="0">
                  <a:pos x="1440" y="35"/>
                </a:cxn>
                <a:cxn ang="0">
                  <a:pos x="1440" y="143"/>
                </a:cxn>
                <a:cxn ang="0">
                  <a:pos x="1440" y="143"/>
                </a:cxn>
              </a:cxnLst>
              <a:rect l="txL" t="txT" r="txR" b="tx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>
                <a:alpha val="100000"/>
              </a:srgbClr>
            </a:solidFill>
            <a:ln w="0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Rectangle 14">
              <a:hlinkClick r:id="rId6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目录</a:t>
              </a:r>
              <a:endPara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195736" y="213285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Octocat</a:t>
            </a:r>
            <a:r>
              <a:rPr lang="zh-CN" altLang="en-US" dirty="0" smtClean="0"/>
              <a:t>（章鱼猫）＝ </a:t>
            </a:r>
            <a:r>
              <a:rPr lang="en-US" altLang="zh-CN" dirty="0" smtClean="0"/>
              <a:t>Octopus</a:t>
            </a:r>
            <a:r>
              <a:rPr lang="zh-CN" altLang="en-US" dirty="0" smtClean="0"/>
              <a:t>（章鱼）</a:t>
            </a:r>
            <a:r>
              <a:rPr lang="en-US" altLang="zh-CN" dirty="0" smtClean="0"/>
              <a:t>+ Cat</a:t>
            </a:r>
            <a:r>
              <a:rPr lang="zh-CN" altLang="en-US" dirty="0" smtClean="0"/>
              <a:t>（猫）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539552" y="692696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、注册</a:t>
            </a:r>
            <a:r>
              <a:rPr lang="en-US" altLang="zh-CN" b="1" dirty="0" smtClean="0"/>
              <a:t>GitHub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99592" y="112474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1"/>
              </a:rPr>
              <a:t>https://github.com/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2843808" y="116632"/>
            <a:ext cx="3597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github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、</a:t>
            </a:r>
            <a:r>
              <a:rPr lang="en-US" altLang="zh-CN" b="1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gitee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账号注册及项目管理</a:t>
            </a:r>
            <a:endParaRPr lang="en-US" altLang="zh-CN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61950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、注册</a:t>
            </a:r>
            <a:r>
              <a:rPr lang="en-US" altLang="zh-CN" b="1" dirty="0" smtClean="0"/>
              <a:t>Gitee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99592" y="205155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://gitee.com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39552" y="2483604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、项目管理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99592" y="2915652"/>
            <a:ext cx="7272808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①右上角点击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号，选择“仓库名称”</a:t>
            </a:r>
            <a:endParaRPr lang="zh-CN" altLang="en-US" dirty="0" smtClean="0"/>
          </a:p>
          <a:p>
            <a:r>
              <a:rPr lang="zh-CN" altLang="en-US" dirty="0" smtClean="0"/>
              <a:t>② 输入“仓库名称”</a:t>
            </a:r>
            <a:r>
              <a:rPr lang="en-US" altLang="zh-CN" dirty="0" smtClean="0"/>
              <a:t>-</a:t>
            </a:r>
            <a:r>
              <a:rPr lang="zh-CN" altLang="en-US" dirty="0" smtClean="0"/>
              <a:t>“仓库介绍”</a:t>
            </a:r>
            <a:r>
              <a:rPr lang="en-US" altLang="zh-CN" dirty="0" smtClean="0"/>
              <a:t>-</a:t>
            </a:r>
            <a:r>
              <a:rPr lang="zh-CN" altLang="en-US" dirty="0" smtClean="0"/>
              <a:t>“是否开源”</a:t>
            </a:r>
            <a:r>
              <a:rPr lang="en-US" altLang="zh-CN" dirty="0" smtClean="0"/>
              <a:t>-</a:t>
            </a:r>
            <a:r>
              <a:rPr lang="zh-CN" altLang="en-US" dirty="0" smtClean="0"/>
              <a:t>选择“使用</a:t>
            </a:r>
            <a:r>
              <a:rPr lang="en-US" altLang="zh-CN" dirty="0" smtClean="0"/>
              <a:t>Readme</a:t>
            </a:r>
            <a:r>
              <a:rPr lang="zh-CN" altLang="en-US" dirty="0" smtClean="0"/>
              <a:t>文件初始化这个仓库”，点击“创建”，仓库介绍会出现在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文件中，“选择语言”</a:t>
            </a:r>
            <a:r>
              <a:rPr lang="en-US" altLang="zh-CN" dirty="0" smtClean="0"/>
              <a:t>-</a:t>
            </a:r>
            <a:r>
              <a:rPr lang="zh-CN" altLang="en-US" dirty="0" smtClean="0"/>
              <a:t>项目中所用的语言和“添加 </a:t>
            </a:r>
            <a:r>
              <a:rPr lang="en-US" altLang="zh-CN" dirty="0" smtClean="0"/>
              <a:t>.gitignore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提交时忽略某些文件的配置文件，不选即可，“选择分支模型”默认单分支即可，如果想要创建额外分支，以后用命令创建即可。</a:t>
            </a:r>
            <a:endParaRPr lang="zh-CN" altLang="en-US" dirty="0" smtClean="0"/>
          </a:p>
          <a:p>
            <a:r>
              <a:rPr lang="zh-CN" altLang="en-US" dirty="0" smtClean="0"/>
              <a:t>③</a:t>
            </a:r>
            <a:r>
              <a:rPr lang="zh-CN" altLang="en-US" dirty="0" smtClean="0">
                <a:sym typeface="+mn-ea"/>
              </a:rPr>
              <a:t>进入到新建的仓库中，点击右上角“管理”，在“基础设置”里面可以修改项目信息</a:t>
            </a:r>
            <a:endParaRPr lang="en-US" altLang="zh-CN" dirty="0" smtClean="0"/>
          </a:p>
          <a:p>
            <a:r>
              <a:rPr lang="zh-CN" altLang="en-US" dirty="0" smtClean="0"/>
              <a:t>④进入到新建的仓库中，点击右上角“管理”，在“删除仓库”里面可以删除该项目</a:t>
            </a:r>
            <a:endParaRPr lang="zh-CN" altLang="en-US" dirty="0"/>
          </a:p>
        </p:txBody>
      </p:sp>
      <p:sp>
        <p:nvSpPr>
          <p:cNvPr id="16" name="Freeform 13"/>
          <p:cNvSpPr/>
          <p:nvPr/>
        </p:nvSpPr>
        <p:spPr>
          <a:xfrm>
            <a:off x="7926873" y="395984"/>
            <a:ext cx="635071" cy="152696"/>
          </a:xfrm>
          <a:custGeom>
            <a:avLst/>
            <a:gdLst>
              <a:gd name="txL" fmla="*/ 0 w 1120"/>
              <a:gd name="txT" fmla="*/ 0 h 252"/>
              <a:gd name="txR" fmla="*/ 1120 w 1120"/>
              <a:gd name="txB" fmla="*/ 252 h 252"/>
            </a:gdLst>
            <a:ahLst/>
            <a:cxnLst>
              <a:cxn ang="0">
                <a:pos x="1440" y="143"/>
              </a:cxn>
              <a:cxn ang="0">
                <a:pos x="1434" y="142"/>
              </a:cxn>
              <a:cxn ang="0">
                <a:pos x="1414" y="139"/>
              </a:cxn>
              <a:cxn ang="0">
                <a:pos x="1381" y="136"/>
              </a:cxn>
              <a:cxn ang="0">
                <a:pos x="1335" y="132"/>
              </a:cxn>
              <a:cxn ang="0">
                <a:pos x="1276" y="126"/>
              </a:cxn>
              <a:cxn ang="0">
                <a:pos x="1207" y="121"/>
              </a:cxn>
              <a:cxn ang="0">
                <a:pos x="1126" y="116"/>
              </a:cxn>
              <a:cxn ang="0">
                <a:pos x="1036" y="112"/>
              </a:cxn>
              <a:cxn ang="0">
                <a:pos x="939" y="108"/>
              </a:cxn>
              <a:cxn ang="0">
                <a:pos x="831" y="105"/>
              </a:cxn>
              <a:cxn ang="0">
                <a:pos x="714" y="105"/>
              </a:cxn>
              <a:cxn ang="0">
                <a:pos x="599" y="105"/>
              </a:cxn>
              <a:cxn ang="0">
                <a:pos x="493" y="108"/>
              </a:cxn>
              <a:cxn ang="0">
                <a:pos x="396" y="112"/>
              </a:cxn>
              <a:cxn ang="0">
                <a:pos x="306" y="116"/>
              </a:cxn>
              <a:cxn ang="0">
                <a:pos x="229" y="121"/>
              </a:cxn>
              <a:cxn ang="0">
                <a:pos x="162" y="126"/>
              </a:cxn>
              <a:cxn ang="0">
                <a:pos x="105" y="132"/>
              </a:cxn>
              <a:cxn ang="0">
                <a:pos x="59" y="136"/>
              </a:cxn>
              <a:cxn ang="0">
                <a:pos x="26" y="139"/>
              </a:cxn>
              <a:cxn ang="0">
                <a:pos x="8" y="142"/>
              </a:cxn>
              <a:cxn ang="0">
                <a:pos x="0" y="143"/>
              </a:cxn>
              <a:cxn ang="0">
                <a:pos x="0" y="35"/>
              </a:cxn>
              <a:cxn ang="0">
                <a:pos x="720" y="0"/>
              </a:cxn>
              <a:cxn ang="0">
                <a:pos x="1440" y="35"/>
              </a:cxn>
              <a:cxn ang="0">
                <a:pos x="1440" y="143"/>
              </a:cxn>
              <a:cxn ang="0">
                <a:pos x="1440" y="143"/>
              </a:cxn>
            </a:cxnLst>
            <a:rect l="txL" t="txT" r="txR" b="txB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969696">
              <a:alpha val="100000"/>
            </a:srgbClr>
          </a:solidFill>
          <a:ln w="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Rectangle 14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7884368" y="188640"/>
            <a:ext cx="720080" cy="31583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3529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目录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539552" y="692696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、安装</a:t>
            </a:r>
            <a:r>
              <a:rPr lang="en-US" altLang="zh-CN" b="1" dirty="0" smtClean="0"/>
              <a:t>Git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899592" y="1124744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https://git-scm.com/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3347864" y="116632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dirty="0" smtClean="0">
                <a:solidFill>
                  <a:schemeClr val="tx2"/>
                </a:solidFill>
                <a:cs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安装及初始化本地项目</a:t>
            </a:r>
            <a:endParaRPr lang="en-US" altLang="zh-CN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7584" y="1556792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安装完成后，在开始菜单里找到“</a:t>
            </a:r>
            <a:r>
              <a:rPr lang="en-US" altLang="zh-CN" dirty="0" smtClean="0"/>
              <a:t>Git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“</a:t>
            </a:r>
            <a:r>
              <a:rPr lang="en-US" altLang="zh-CN" dirty="0" smtClean="0"/>
              <a:t>Git Bash</a:t>
            </a:r>
            <a:r>
              <a:rPr lang="zh-CN" altLang="en-US" dirty="0" smtClean="0"/>
              <a:t>”，蹦出一个类似命令行窗口的东西，就说明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安装成功</a:t>
            </a:r>
            <a:endParaRPr lang="en-US" altLang="zh-CN" dirty="0" smtClean="0"/>
          </a:p>
          <a:p>
            <a:r>
              <a:rPr lang="zh-CN" altLang="en-US" dirty="0" smtClean="0"/>
              <a:t>或者打开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，输入“</a:t>
            </a:r>
            <a:r>
              <a:rPr lang="en-US" altLang="zh-CN" dirty="0" smtClean="0"/>
              <a:t>git --version</a:t>
            </a:r>
            <a:r>
              <a:rPr lang="zh-CN" altLang="en-US" dirty="0" smtClean="0"/>
              <a:t>”出现版本号，也说明安装成功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9552" y="2483604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、初始化项目到本地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99592" y="2915653"/>
            <a:ext cx="7272808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以下命令都在“</a:t>
            </a:r>
            <a:r>
              <a:rPr lang="en-US" altLang="zh-CN" dirty="0" smtClean="0"/>
              <a:t>git bash</a:t>
            </a:r>
            <a:r>
              <a:rPr lang="zh-CN" altLang="en-US" dirty="0" smtClean="0"/>
              <a:t>”中操作：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①设置名字和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altLang="zh-CN" dirty="0" smtClean="0"/>
              <a:t>	git 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 --global </a:t>
            </a:r>
            <a:r>
              <a:rPr lang="en-US" altLang="zh-CN" dirty="0" err="1" smtClean="0"/>
              <a:t>user.name</a:t>
            </a:r>
            <a:r>
              <a:rPr lang="en-US" altLang="zh-CN" dirty="0" smtClean="0"/>
              <a:t> </a:t>
            </a:r>
            <a:r>
              <a:rPr lang="zh-CN" altLang="en-US" dirty="0" smtClean="0"/>
              <a:t>你的名字</a:t>
            </a:r>
            <a:endParaRPr lang="en-US" altLang="zh-CN" dirty="0" smtClean="0"/>
          </a:p>
          <a:p>
            <a:r>
              <a:rPr lang="en-US" altLang="zh-CN" dirty="0" smtClean="0"/>
              <a:t>	git 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 --global 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 </a:t>
            </a:r>
            <a:r>
              <a:rPr lang="zh-CN" altLang="en-US" dirty="0" smtClean="0"/>
              <a:t>你的邮箱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②查看所有信息的配</a:t>
            </a:r>
            <a:r>
              <a:rPr lang="zh-CN" altLang="en-US" dirty="0" smtClean="0"/>
              <a:t>置：</a:t>
            </a:r>
            <a:endParaRPr lang="en-US" altLang="zh-CN" dirty="0" smtClean="0"/>
          </a:p>
          <a:p>
            <a:r>
              <a:rPr lang="en-US" altLang="zh-CN" dirty="0" smtClean="0"/>
              <a:t>	 git 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 --list</a:t>
            </a:r>
            <a:endParaRPr lang="en-US" altLang="zh-CN" dirty="0" smtClean="0"/>
          </a:p>
          <a:p>
            <a:r>
              <a:rPr lang="en-US" altLang="zh-CN" dirty="0" smtClean="0"/>
              <a:t>3.生成秘钥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ssh-keygen -t rsa -C ‘上面的邮箱’</a:t>
            </a:r>
            <a:endParaRPr lang="en-US" altLang="zh-CN" dirty="0" smtClean="0"/>
          </a:p>
        </p:txBody>
      </p:sp>
      <p:sp>
        <p:nvSpPr>
          <p:cNvPr id="9" name="下箭头 8"/>
          <p:cNvSpPr/>
          <p:nvPr/>
        </p:nvSpPr>
        <p:spPr>
          <a:xfrm>
            <a:off x="4499992" y="6353944"/>
            <a:ext cx="72008" cy="3874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13"/>
          <p:cNvSpPr/>
          <p:nvPr/>
        </p:nvSpPr>
        <p:spPr>
          <a:xfrm>
            <a:off x="7926873" y="395984"/>
            <a:ext cx="635071" cy="152696"/>
          </a:xfrm>
          <a:custGeom>
            <a:avLst/>
            <a:gdLst>
              <a:gd name="txL" fmla="*/ 0 w 1120"/>
              <a:gd name="txT" fmla="*/ 0 h 252"/>
              <a:gd name="txR" fmla="*/ 1120 w 1120"/>
              <a:gd name="txB" fmla="*/ 252 h 252"/>
            </a:gdLst>
            <a:ahLst/>
            <a:cxnLst>
              <a:cxn ang="0">
                <a:pos x="1440" y="143"/>
              </a:cxn>
              <a:cxn ang="0">
                <a:pos x="1434" y="142"/>
              </a:cxn>
              <a:cxn ang="0">
                <a:pos x="1414" y="139"/>
              </a:cxn>
              <a:cxn ang="0">
                <a:pos x="1381" y="136"/>
              </a:cxn>
              <a:cxn ang="0">
                <a:pos x="1335" y="132"/>
              </a:cxn>
              <a:cxn ang="0">
                <a:pos x="1276" y="126"/>
              </a:cxn>
              <a:cxn ang="0">
                <a:pos x="1207" y="121"/>
              </a:cxn>
              <a:cxn ang="0">
                <a:pos x="1126" y="116"/>
              </a:cxn>
              <a:cxn ang="0">
                <a:pos x="1036" y="112"/>
              </a:cxn>
              <a:cxn ang="0">
                <a:pos x="939" y="108"/>
              </a:cxn>
              <a:cxn ang="0">
                <a:pos x="831" y="105"/>
              </a:cxn>
              <a:cxn ang="0">
                <a:pos x="714" y="105"/>
              </a:cxn>
              <a:cxn ang="0">
                <a:pos x="599" y="105"/>
              </a:cxn>
              <a:cxn ang="0">
                <a:pos x="493" y="108"/>
              </a:cxn>
              <a:cxn ang="0">
                <a:pos x="396" y="112"/>
              </a:cxn>
              <a:cxn ang="0">
                <a:pos x="306" y="116"/>
              </a:cxn>
              <a:cxn ang="0">
                <a:pos x="229" y="121"/>
              </a:cxn>
              <a:cxn ang="0">
                <a:pos x="162" y="126"/>
              </a:cxn>
              <a:cxn ang="0">
                <a:pos x="105" y="132"/>
              </a:cxn>
              <a:cxn ang="0">
                <a:pos x="59" y="136"/>
              </a:cxn>
              <a:cxn ang="0">
                <a:pos x="26" y="139"/>
              </a:cxn>
              <a:cxn ang="0">
                <a:pos x="8" y="142"/>
              </a:cxn>
              <a:cxn ang="0">
                <a:pos x="0" y="143"/>
              </a:cxn>
              <a:cxn ang="0">
                <a:pos x="0" y="35"/>
              </a:cxn>
              <a:cxn ang="0">
                <a:pos x="720" y="0"/>
              </a:cxn>
              <a:cxn ang="0">
                <a:pos x="1440" y="35"/>
              </a:cxn>
              <a:cxn ang="0">
                <a:pos x="1440" y="143"/>
              </a:cxn>
              <a:cxn ang="0">
                <a:pos x="1440" y="143"/>
              </a:cxn>
            </a:cxnLst>
            <a:rect l="txL" t="txT" r="txR" b="txB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969696">
              <a:alpha val="100000"/>
            </a:srgbClr>
          </a:solidFill>
          <a:ln w="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Rectangle 14">
            <a:hlinkClick r:id="rId1" action="ppaction://hlinksldjump"/>
          </p:cNvPr>
          <p:cNvSpPr>
            <a:spLocks noChangeArrowheads="1"/>
          </p:cNvSpPr>
          <p:nvPr/>
        </p:nvSpPr>
        <p:spPr bwMode="gray">
          <a:xfrm>
            <a:off x="7884368" y="188640"/>
            <a:ext cx="720080" cy="31583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3529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目录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395536" y="1272609"/>
            <a:ext cx="828092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④创建</a:t>
            </a:r>
            <a:r>
              <a:rPr lang="en-US" altLang="zh-CN" dirty="0" smtClean="0"/>
              <a:t>SSH Key</a:t>
            </a:r>
            <a:r>
              <a:rPr lang="zh-CN" altLang="en-US" dirty="0" smtClean="0"/>
              <a:t>：</a:t>
            </a:r>
            <a:br>
              <a:rPr lang="zh-CN" altLang="en-US" dirty="0" smtClean="0"/>
            </a:br>
            <a:r>
              <a:rPr lang="zh-CN" altLang="en-US" dirty="0" smtClean="0"/>
              <a:t>        </a:t>
            </a:r>
            <a:r>
              <a:rPr lang="en-US" altLang="zh-CN" dirty="0" smtClean="0"/>
              <a:t>1.  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 -t 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 -C "</a:t>
            </a:r>
            <a:r>
              <a:rPr lang="zh-CN" altLang="en-US" dirty="0" smtClean="0"/>
              <a:t>密钥注释</a:t>
            </a:r>
            <a:r>
              <a:rPr lang="en-US" altLang="zh-CN" dirty="0" smtClean="0"/>
              <a:t>"</a:t>
            </a:r>
            <a:endParaRPr lang="en-US" altLang="zh-CN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2. 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保存目录，默认即可</a:t>
            </a:r>
            <a:endParaRPr lang="zh-CN" altLang="en-US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3. </a:t>
            </a:r>
            <a:r>
              <a:rPr lang="zh-CN" altLang="en-US" dirty="0" smtClean="0"/>
              <a:t>输入密码，默认为空即可</a:t>
            </a:r>
            <a:endParaRPr lang="zh-CN" altLang="en-US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4. </a:t>
            </a:r>
            <a:r>
              <a:rPr lang="zh-CN" altLang="en-US" dirty="0" smtClean="0"/>
              <a:t>再次输入密码，默认为空即可</a:t>
            </a:r>
            <a:endParaRPr lang="zh-CN" altLang="en-US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5. </a:t>
            </a:r>
            <a:r>
              <a:rPr lang="zh-CN" altLang="en-US" dirty="0" smtClean="0"/>
              <a:t>打开目录“</a:t>
            </a:r>
            <a:r>
              <a:rPr lang="en-US" altLang="zh-CN" dirty="0" smtClean="0"/>
              <a:t>C:\Users\Administrator\.ssh</a:t>
            </a:r>
            <a:r>
              <a:rPr lang="zh-CN" altLang="en-US" dirty="0" smtClean="0"/>
              <a:t>”即可看到生成的</a:t>
            </a:r>
            <a:r>
              <a:rPr lang="en-US" altLang="zh-CN" dirty="0" smtClean="0"/>
              <a:t>SSH Key</a:t>
            </a:r>
            <a:endParaRPr lang="en-US" altLang="zh-CN" dirty="0" smtClean="0"/>
          </a:p>
          <a:p>
            <a:r>
              <a:rPr lang="en-US" altLang="zh-CN" dirty="0" smtClean="0"/>
              <a:t>        6. 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ide</a:t>
            </a:r>
            <a:r>
              <a:rPr lang="zh-CN" altLang="en-US" dirty="0" smtClean="0"/>
              <a:t>编辑器或者浏览器打开“</a:t>
            </a:r>
            <a:r>
              <a:rPr lang="en-US" altLang="zh-CN" dirty="0" err="1" smtClean="0"/>
              <a:t>id_rsa.pub</a:t>
            </a:r>
            <a:r>
              <a:rPr lang="zh-CN" altLang="en-US" dirty="0" smtClean="0"/>
              <a:t>”文件</a:t>
            </a:r>
            <a:endParaRPr lang="zh-CN" altLang="en-US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7. </a:t>
            </a:r>
            <a:r>
              <a:rPr lang="zh-CN" altLang="en-US" dirty="0" smtClean="0"/>
              <a:t>复制里面的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</a:t>
            </a:r>
            <a:endParaRPr lang="zh-CN" altLang="en-US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8. </a:t>
            </a:r>
            <a:r>
              <a:rPr lang="zh-CN" altLang="en-US" dirty="0" smtClean="0"/>
              <a:t>点击右上角头像，点击“设置”，点击左侧“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公钥”，输入“标题（随便输入个标识）”</a:t>
            </a:r>
            <a:r>
              <a:rPr lang="en-US" altLang="zh-CN" dirty="0" smtClean="0"/>
              <a:t>-</a:t>
            </a:r>
            <a:r>
              <a:rPr lang="zh-CN" altLang="en-US" dirty="0" smtClean="0"/>
              <a:t>“公钥（里面填刚才复制的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值）”，点击“确定”</a:t>
            </a:r>
            <a:endParaRPr lang="zh-CN" altLang="en-US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9.  </a:t>
            </a:r>
            <a:r>
              <a:rPr lang="zh-CN" altLang="en-US" dirty="0" smtClean="0"/>
              <a:t>输入密码验证一下，就可以成功添加公</a:t>
            </a:r>
            <a:r>
              <a:rPr lang="zh-CN" altLang="en-US" dirty="0" smtClean="0"/>
              <a:t>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⑤从</a:t>
            </a:r>
            <a:r>
              <a:rPr lang="zh-CN" altLang="en-US" dirty="0" smtClean="0"/>
              <a:t>远程库克隆：</a:t>
            </a:r>
            <a:br>
              <a:rPr lang="zh-CN" altLang="en-US" dirty="0" smtClean="0"/>
            </a:br>
            <a:r>
              <a:rPr lang="zh-CN" altLang="en-US" dirty="0" smtClean="0"/>
              <a:t>        </a:t>
            </a:r>
            <a:r>
              <a:rPr lang="en-US" altLang="zh-CN" dirty="0" smtClean="0"/>
              <a:t> git clone git</a:t>
            </a:r>
            <a:r>
              <a:rPr lang="zh-CN" altLang="en-US" dirty="0" smtClean="0"/>
              <a:t>地址</a:t>
            </a:r>
            <a:endParaRPr lang="zh-CN" altLang="en-US" dirty="0" smtClean="0"/>
          </a:p>
        </p:txBody>
      </p:sp>
      <p:sp>
        <p:nvSpPr>
          <p:cNvPr id="54" name="矩形 53"/>
          <p:cNvSpPr/>
          <p:nvPr/>
        </p:nvSpPr>
        <p:spPr>
          <a:xfrm>
            <a:off x="3347864" y="116632"/>
            <a:ext cx="2754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 dirty="0" smtClean="0">
                <a:solidFill>
                  <a:schemeClr val="tx2"/>
                </a:solidFill>
                <a:cs typeface="Arial" panose="020B0604020202020204" pitchFamily="34" charset="0"/>
              </a:rPr>
              <a:t>git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安装及初始化本地项目</a:t>
            </a:r>
            <a:endParaRPr lang="en-US" altLang="zh-CN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0" name="Freeform 13"/>
          <p:cNvSpPr/>
          <p:nvPr/>
        </p:nvSpPr>
        <p:spPr>
          <a:xfrm>
            <a:off x="7926873" y="395984"/>
            <a:ext cx="635071" cy="152696"/>
          </a:xfrm>
          <a:custGeom>
            <a:avLst/>
            <a:gdLst>
              <a:gd name="txL" fmla="*/ 0 w 1120"/>
              <a:gd name="txT" fmla="*/ 0 h 252"/>
              <a:gd name="txR" fmla="*/ 1120 w 1120"/>
              <a:gd name="txB" fmla="*/ 252 h 252"/>
            </a:gdLst>
            <a:ahLst/>
            <a:cxnLst>
              <a:cxn ang="0">
                <a:pos x="1440" y="143"/>
              </a:cxn>
              <a:cxn ang="0">
                <a:pos x="1434" y="142"/>
              </a:cxn>
              <a:cxn ang="0">
                <a:pos x="1414" y="139"/>
              </a:cxn>
              <a:cxn ang="0">
                <a:pos x="1381" y="136"/>
              </a:cxn>
              <a:cxn ang="0">
                <a:pos x="1335" y="132"/>
              </a:cxn>
              <a:cxn ang="0">
                <a:pos x="1276" y="126"/>
              </a:cxn>
              <a:cxn ang="0">
                <a:pos x="1207" y="121"/>
              </a:cxn>
              <a:cxn ang="0">
                <a:pos x="1126" y="116"/>
              </a:cxn>
              <a:cxn ang="0">
                <a:pos x="1036" y="112"/>
              </a:cxn>
              <a:cxn ang="0">
                <a:pos x="939" y="108"/>
              </a:cxn>
              <a:cxn ang="0">
                <a:pos x="831" y="105"/>
              </a:cxn>
              <a:cxn ang="0">
                <a:pos x="714" y="105"/>
              </a:cxn>
              <a:cxn ang="0">
                <a:pos x="599" y="105"/>
              </a:cxn>
              <a:cxn ang="0">
                <a:pos x="493" y="108"/>
              </a:cxn>
              <a:cxn ang="0">
                <a:pos x="396" y="112"/>
              </a:cxn>
              <a:cxn ang="0">
                <a:pos x="306" y="116"/>
              </a:cxn>
              <a:cxn ang="0">
                <a:pos x="229" y="121"/>
              </a:cxn>
              <a:cxn ang="0">
                <a:pos x="162" y="126"/>
              </a:cxn>
              <a:cxn ang="0">
                <a:pos x="105" y="132"/>
              </a:cxn>
              <a:cxn ang="0">
                <a:pos x="59" y="136"/>
              </a:cxn>
              <a:cxn ang="0">
                <a:pos x="26" y="139"/>
              </a:cxn>
              <a:cxn ang="0">
                <a:pos x="8" y="142"/>
              </a:cxn>
              <a:cxn ang="0">
                <a:pos x="0" y="143"/>
              </a:cxn>
              <a:cxn ang="0">
                <a:pos x="0" y="35"/>
              </a:cxn>
              <a:cxn ang="0">
                <a:pos x="720" y="0"/>
              </a:cxn>
              <a:cxn ang="0">
                <a:pos x="1440" y="35"/>
              </a:cxn>
              <a:cxn ang="0">
                <a:pos x="1440" y="143"/>
              </a:cxn>
              <a:cxn ang="0">
                <a:pos x="1440" y="143"/>
              </a:cxn>
            </a:cxnLst>
            <a:rect l="txL" t="txT" r="txR" b="txB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969696">
              <a:alpha val="100000"/>
            </a:srgbClr>
          </a:solidFill>
          <a:ln w="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Rectangle 14">
            <a:hlinkClick r:id="rId1" action="ppaction://hlinksldjump"/>
          </p:cNvPr>
          <p:cNvSpPr>
            <a:spLocks noChangeArrowheads="1"/>
          </p:cNvSpPr>
          <p:nvPr/>
        </p:nvSpPr>
        <p:spPr bwMode="gray">
          <a:xfrm>
            <a:off x="7884368" y="188640"/>
            <a:ext cx="720080" cy="31583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3529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目录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539552" y="692696"/>
            <a:ext cx="74168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①把文件添加到版本库：</a:t>
            </a:r>
            <a:endParaRPr lang="en-US" altLang="zh-CN" dirty="0" smtClean="0"/>
          </a:p>
          <a:p>
            <a:r>
              <a:rPr lang="zh-CN" altLang="en-US" dirty="0" smtClean="0"/>
              <a:t>         </a:t>
            </a:r>
            <a:r>
              <a:rPr lang="en-US" altLang="zh-CN" dirty="0" smtClean="0"/>
              <a:t>git add 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r>
              <a:rPr lang="zh-CN" altLang="en-US" dirty="0" smtClean="0"/>
              <a:t>或者</a:t>
            </a:r>
            <a:r>
              <a:rPr lang="zh-CN" altLang="en-US" dirty="0" smtClean="0"/>
              <a:t>添</a:t>
            </a:r>
            <a:r>
              <a:rPr lang="zh-CN" altLang="en-US" dirty="0" smtClean="0"/>
              <a:t>加所有文件：</a:t>
            </a:r>
            <a:endParaRPr lang="en-US" altLang="zh-CN" dirty="0" smtClean="0"/>
          </a:p>
          <a:p>
            <a:r>
              <a:rPr lang="zh-CN" altLang="en-US" dirty="0" smtClean="0"/>
              <a:t>         </a:t>
            </a:r>
            <a:r>
              <a:rPr lang="en-US" altLang="zh-CN" dirty="0" smtClean="0"/>
              <a:t>git add .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zh-CN" altLang="en-US" dirty="0" smtClean="0"/>
              <a:t>查看暂存区中文件信息：</a:t>
            </a:r>
            <a:endParaRPr lang="en-US" altLang="zh-CN" dirty="0" smtClean="0"/>
          </a:p>
          <a:p>
            <a:r>
              <a:rPr lang="zh-CN" altLang="en-US" dirty="0" smtClean="0"/>
              <a:t>        </a:t>
            </a:r>
            <a:r>
              <a:rPr lang="en-US" altLang="zh-CN" dirty="0" smtClean="0"/>
              <a:t> git 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-files</a:t>
            </a:r>
            <a:endParaRPr lang="en-US" altLang="zh-CN" dirty="0" smtClean="0"/>
          </a:p>
          <a:p>
            <a:r>
              <a:rPr lang="zh-CN" altLang="en-US" dirty="0" smtClean="0"/>
              <a:t>③撤销指定暂存区中文件：</a:t>
            </a:r>
            <a:endParaRPr lang="en-US" altLang="zh-CN" dirty="0" smtClean="0"/>
          </a:p>
          <a:p>
            <a:r>
              <a:rPr lang="zh-CN" altLang="en-US" dirty="0" smtClean="0"/>
              <a:t>        </a:t>
            </a:r>
            <a:r>
              <a:rPr lang="en-US" altLang="zh-CN" dirty="0" smtClean="0"/>
              <a:t> git reset HEAD -- filename</a:t>
            </a:r>
            <a:endParaRPr lang="en-US" altLang="zh-CN" dirty="0" smtClean="0"/>
          </a:p>
          <a:p>
            <a:r>
              <a:rPr lang="zh-CN" altLang="en-US" dirty="0" smtClean="0"/>
              <a:t>或者</a:t>
            </a:r>
            <a:r>
              <a:rPr lang="zh-CN" altLang="en-US" dirty="0" smtClean="0"/>
              <a:t>撤</a:t>
            </a:r>
            <a:r>
              <a:rPr lang="zh-CN" altLang="en-US" dirty="0" smtClean="0"/>
              <a:t>销所有暂存区中文件</a:t>
            </a:r>
            <a:endParaRPr lang="zh-CN" altLang="en-US" dirty="0" smtClean="0"/>
          </a:p>
          <a:p>
            <a:r>
              <a:rPr lang="zh-CN" altLang="en-US" dirty="0" smtClean="0"/>
              <a:t>        </a:t>
            </a:r>
            <a:r>
              <a:rPr lang="en-US" altLang="zh-CN" dirty="0" smtClean="0"/>
              <a:t> git reset HEAD </a:t>
            </a:r>
            <a:r>
              <a:rPr lang="en-US" altLang="zh-CN" dirty="0" smtClean="0"/>
              <a:t>--</a:t>
            </a:r>
            <a:endParaRPr lang="en-US" altLang="zh-CN" dirty="0" smtClean="0"/>
          </a:p>
          <a:p>
            <a:r>
              <a:rPr lang="zh-CN" altLang="en-US" dirty="0" smtClean="0"/>
              <a:t>④提交版本日志</a:t>
            </a:r>
            <a:endParaRPr lang="zh-CN" altLang="en-US" dirty="0" smtClean="0"/>
          </a:p>
          <a:p>
            <a:r>
              <a:rPr lang="zh-CN" altLang="en-US" dirty="0" smtClean="0"/>
              <a:t>        </a:t>
            </a:r>
            <a:r>
              <a:rPr lang="en-US" altLang="zh-CN" dirty="0" smtClean="0"/>
              <a:t> git commit -m "wrote a readme file"</a:t>
            </a:r>
            <a:endParaRPr lang="en-US" altLang="zh-CN" dirty="0" smtClean="0"/>
          </a:p>
          <a:p>
            <a:r>
              <a:rPr lang="en-US" altLang="zh-CN" dirty="0" smtClean="0"/>
              <a:t>         -m </a:t>
            </a:r>
            <a:r>
              <a:rPr lang="zh-CN" altLang="en-US" dirty="0" smtClean="0"/>
              <a:t>参数表示可以直接输入后面的</a:t>
            </a:r>
            <a:r>
              <a:rPr lang="en-US" altLang="zh-CN" dirty="0" smtClean="0"/>
              <a:t>message</a:t>
            </a:r>
            <a:endParaRPr lang="en-US" altLang="zh-CN" dirty="0" smtClean="0"/>
          </a:p>
          <a:p>
            <a:r>
              <a:rPr lang="zh-CN" altLang="en-US" dirty="0" smtClean="0"/>
              <a:t>⑤更新远程库内容：</a:t>
            </a:r>
            <a:endParaRPr lang="zh-CN" altLang="en-US" dirty="0" smtClean="0"/>
          </a:p>
          <a:p>
            <a:r>
              <a:rPr lang="en-US" altLang="zh-CN" dirty="0" smtClean="0"/>
              <a:t>        git pull origin </a:t>
            </a:r>
            <a:r>
              <a:rPr lang="en-US" altLang="zh-CN" dirty="0" smtClean="0"/>
              <a:t>master</a:t>
            </a:r>
            <a:endParaRPr lang="en-US" altLang="zh-CN" dirty="0" smtClean="0"/>
          </a:p>
          <a:p>
            <a:r>
              <a:rPr lang="zh-CN" altLang="en-US" dirty="0" smtClean="0"/>
              <a:t>⑥把本地库的所有内容推送到远程库上：</a:t>
            </a:r>
            <a:endParaRPr lang="en-US" altLang="zh-CN" dirty="0" smtClean="0"/>
          </a:p>
          <a:p>
            <a:r>
              <a:rPr lang="en-US" altLang="zh-CN" dirty="0" smtClean="0"/>
              <a:t>        git push -u origin master</a:t>
            </a:r>
            <a:endParaRPr lang="en-US" altLang="zh-CN" dirty="0" smtClean="0"/>
          </a:p>
          <a:p>
            <a:r>
              <a:rPr lang="en-US" altLang="zh-CN" dirty="0" smtClean="0"/>
              <a:t>       - </a:t>
            </a:r>
            <a:r>
              <a:rPr lang="zh-CN" altLang="en-US" dirty="0" smtClean="0"/>
              <a:t>第一次推送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分支时可以使用</a:t>
            </a:r>
            <a:r>
              <a:rPr lang="en-US" altLang="zh-CN" dirty="0" smtClean="0"/>
              <a:t>-u</a:t>
            </a:r>
            <a:r>
              <a:rPr lang="zh-CN" altLang="en-US" dirty="0" smtClean="0"/>
              <a:t>选项指定一个默认主机，这样后面就可以不加任何参数使用</a:t>
            </a:r>
            <a:r>
              <a:rPr lang="en-US" altLang="zh-CN" dirty="0" smtClean="0"/>
              <a:t>git push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54" name="矩形 53"/>
          <p:cNvSpPr/>
          <p:nvPr/>
        </p:nvSpPr>
        <p:spPr>
          <a:xfrm>
            <a:off x="3707904" y="11663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代码提交</a:t>
            </a:r>
            <a:endParaRPr lang="en-US" altLang="zh-CN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4" name="Freeform 13"/>
          <p:cNvSpPr/>
          <p:nvPr/>
        </p:nvSpPr>
        <p:spPr>
          <a:xfrm>
            <a:off x="7926873" y="395984"/>
            <a:ext cx="635071" cy="152696"/>
          </a:xfrm>
          <a:custGeom>
            <a:avLst/>
            <a:gdLst>
              <a:gd name="txL" fmla="*/ 0 w 1120"/>
              <a:gd name="txT" fmla="*/ 0 h 252"/>
              <a:gd name="txR" fmla="*/ 1120 w 1120"/>
              <a:gd name="txB" fmla="*/ 252 h 252"/>
            </a:gdLst>
            <a:ahLst/>
            <a:cxnLst>
              <a:cxn ang="0">
                <a:pos x="1440" y="143"/>
              </a:cxn>
              <a:cxn ang="0">
                <a:pos x="1434" y="142"/>
              </a:cxn>
              <a:cxn ang="0">
                <a:pos x="1414" y="139"/>
              </a:cxn>
              <a:cxn ang="0">
                <a:pos x="1381" y="136"/>
              </a:cxn>
              <a:cxn ang="0">
                <a:pos x="1335" y="132"/>
              </a:cxn>
              <a:cxn ang="0">
                <a:pos x="1276" y="126"/>
              </a:cxn>
              <a:cxn ang="0">
                <a:pos x="1207" y="121"/>
              </a:cxn>
              <a:cxn ang="0">
                <a:pos x="1126" y="116"/>
              </a:cxn>
              <a:cxn ang="0">
                <a:pos x="1036" y="112"/>
              </a:cxn>
              <a:cxn ang="0">
                <a:pos x="939" y="108"/>
              </a:cxn>
              <a:cxn ang="0">
                <a:pos x="831" y="105"/>
              </a:cxn>
              <a:cxn ang="0">
                <a:pos x="714" y="105"/>
              </a:cxn>
              <a:cxn ang="0">
                <a:pos x="599" y="105"/>
              </a:cxn>
              <a:cxn ang="0">
                <a:pos x="493" y="108"/>
              </a:cxn>
              <a:cxn ang="0">
                <a:pos x="396" y="112"/>
              </a:cxn>
              <a:cxn ang="0">
                <a:pos x="306" y="116"/>
              </a:cxn>
              <a:cxn ang="0">
                <a:pos x="229" y="121"/>
              </a:cxn>
              <a:cxn ang="0">
                <a:pos x="162" y="126"/>
              </a:cxn>
              <a:cxn ang="0">
                <a:pos x="105" y="132"/>
              </a:cxn>
              <a:cxn ang="0">
                <a:pos x="59" y="136"/>
              </a:cxn>
              <a:cxn ang="0">
                <a:pos x="26" y="139"/>
              </a:cxn>
              <a:cxn ang="0">
                <a:pos x="8" y="142"/>
              </a:cxn>
              <a:cxn ang="0">
                <a:pos x="0" y="143"/>
              </a:cxn>
              <a:cxn ang="0">
                <a:pos x="0" y="35"/>
              </a:cxn>
              <a:cxn ang="0">
                <a:pos x="720" y="0"/>
              </a:cxn>
              <a:cxn ang="0">
                <a:pos x="1440" y="35"/>
              </a:cxn>
              <a:cxn ang="0">
                <a:pos x="1440" y="143"/>
              </a:cxn>
              <a:cxn ang="0">
                <a:pos x="1440" y="143"/>
              </a:cxn>
            </a:cxnLst>
            <a:rect l="txL" t="txT" r="txR" b="txB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969696">
              <a:alpha val="100000"/>
            </a:srgbClr>
          </a:solidFill>
          <a:ln w="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Rectangle 14">
            <a:hlinkClick r:id="rId1" action="ppaction://hlinksldjump"/>
          </p:cNvPr>
          <p:cNvSpPr>
            <a:spLocks noChangeArrowheads="1"/>
          </p:cNvSpPr>
          <p:nvPr/>
        </p:nvSpPr>
        <p:spPr bwMode="gray">
          <a:xfrm>
            <a:off x="7884368" y="188640"/>
            <a:ext cx="720080" cy="31583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3529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目录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9992" y="620688"/>
            <a:ext cx="442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淘宝商户发货流程：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、按订单从仓库中选出用户商品放到某个地方①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、选完后核对这个地方的商品是否正确</a:t>
            </a:r>
            <a:r>
              <a:rPr lang="zh-CN" altLang="en-US" dirty="0" smtClean="0"/>
              <a:t>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、如果不正确需要撤回重新选</a:t>
            </a:r>
            <a:r>
              <a:rPr lang="zh-CN" altLang="en-US" dirty="0" smtClean="0"/>
              <a:t>取</a:t>
            </a:r>
            <a:r>
              <a:rPr lang="zh-CN" altLang="en-US" dirty="0" smtClean="0"/>
              <a:t>③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、如果都没问题，就写一个完成的备</a:t>
            </a:r>
            <a:r>
              <a:rPr lang="zh-CN" altLang="en-US" dirty="0" smtClean="0"/>
              <a:t>注</a:t>
            </a:r>
            <a:r>
              <a:rPr lang="zh-CN" altLang="en-US" dirty="0" smtClean="0"/>
              <a:t>④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、查看同事是不是也操作过这个清单</a:t>
            </a:r>
            <a:r>
              <a:rPr lang="zh-CN" altLang="en-US" dirty="0" smtClean="0"/>
              <a:t>⑤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、都没问题了就直接发</a:t>
            </a:r>
            <a:r>
              <a:rPr lang="zh-CN" altLang="en-US" dirty="0" smtClean="0"/>
              <a:t>货</a:t>
            </a:r>
            <a:r>
              <a:rPr lang="zh-CN" altLang="en-US" dirty="0" smtClean="0"/>
              <a:t>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2815590" y="1661795"/>
            <a:ext cx="4694555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①冲突的形式：</a:t>
            </a:r>
            <a:br>
              <a:rPr lang="zh-CN" altLang="en-US" dirty="0" smtClean="0"/>
            </a:br>
            <a:r>
              <a:rPr lang="zh-CN" altLang="en-US" dirty="0" smtClean="0"/>
              <a:t>       </a:t>
            </a:r>
            <a:r>
              <a:rPr lang="en-US" altLang="zh-CN" dirty="0" smtClean="0"/>
              <a:t>&lt;&lt;&lt;&lt;&lt;&lt;&lt; HEAD</a:t>
            </a:r>
            <a:endParaRPr lang="en-US" altLang="zh-CN" dirty="0" smtClean="0"/>
          </a:p>
          <a:p>
            <a:r>
              <a:rPr lang="en-US" altLang="zh-CN" dirty="0" smtClean="0"/>
              <a:t>       </a:t>
            </a:r>
            <a:r>
              <a:rPr lang="zh-CN" altLang="en-US" dirty="0" smtClean="0"/>
              <a:t>你要提交的代码</a:t>
            </a:r>
            <a:endParaRPr lang="en-US" altLang="zh-CN" dirty="0" smtClean="0"/>
          </a:p>
          <a:p>
            <a:r>
              <a:rPr lang="en-US" altLang="zh-CN" dirty="0" smtClean="0"/>
              <a:t>       =======</a:t>
            </a:r>
            <a:endParaRPr lang="en-US" altLang="zh-CN" dirty="0" smtClean="0"/>
          </a:p>
          <a:p>
            <a:r>
              <a:rPr lang="en-US" altLang="zh-CN" dirty="0" smtClean="0"/>
              <a:t>       </a:t>
            </a:r>
            <a:r>
              <a:rPr lang="zh-CN" altLang="en-US" dirty="0" smtClean="0"/>
              <a:t>同事提交的代码</a:t>
            </a:r>
            <a:endParaRPr lang="en-US" altLang="zh-CN" dirty="0" smtClean="0"/>
          </a:p>
          <a:p>
            <a:r>
              <a:rPr lang="en-US" altLang="zh-CN" dirty="0" smtClean="0"/>
              <a:t>       &gt;&gt;&gt;&gt;&gt;&gt;&gt;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②将冲突手动解决后，得重新提交：</a:t>
            </a:r>
            <a:endParaRPr lang="en-US" altLang="zh-CN" dirty="0" smtClean="0"/>
          </a:p>
          <a:p>
            <a:r>
              <a:rPr lang="en-US" altLang="zh-CN" dirty="0" smtClean="0"/>
              <a:t>       git add </a:t>
            </a:r>
            <a:r>
              <a:rPr lang="zh-CN" altLang="en-US" dirty="0" smtClean="0"/>
              <a:t>文件名</a:t>
            </a:r>
            <a:endParaRPr lang="en-US" altLang="zh-CN" dirty="0" smtClean="0"/>
          </a:p>
          <a:p>
            <a:r>
              <a:rPr lang="en-US" altLang="zh-CN" dirty="0" smtClean="0"/>
              <a:t>       git commit -m "conflict fixed"</a:t>
            </a:r>
            <a:endParaRPr lang="en-US" altLang="zh-CN" dirty="0" smtClean="0"/>
          </a:p>
          <a:p>
            <a:r>
              <a:rPr lang="en-US" altLang="zh-CN" dirty="0" smtClean="0"/>
              <a:t>       git push</a:t>
            </a:r>
            <a:endParaRPr lang="en-US" altLang="zh-CN" dirty="0" smtClean="0"/>
          </a:p>
        </p:txBody>
      </p:sp>
      <p:sp>
        <p:nvSpPr>
          <p:cNvPr id="54" name="矩形 53"/>
          <p:cNvSpPr/>
          <p:nvPr/>
        </p:nvSpPr>
        <p:spPr>
          <a:xfrm>
            <a:off x="3419872" y="116632"/>
            <a:ext cx="230425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冲突解</a:t>
            </a:r>
            <a:r>
              <a:rPr lang="zh-CN" altLang="en-US" b="1" dirty="0" smtClean="0">
                <a:solidFill>
                  <a:schemeClr val="tx2"/>
                </a:solidFill>
                <a:cs typeface="Arial" panose="020B0604020202020204" pitchFamily="34" charset="0"/>
              </a:rPr>
              <a:t>决</a:t>
            </a:r>
            <a:endParaRPr lang="en-US" altLang="zh-CN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Freeform 13"/>
          <p:cNvSpPr/>
          <p:nvPr/>
        </p:nvSpPr>
        <p:spPr>
          <a:xfrm>
            <a:off x="7926873" y="395984"/>
            <a:ext cx="635071" cy="152696"/>
          </a:xfrm>
          <a:custGeom>
            <a:avLst/>
            <a:gdLst>
              <a:gd name="txL" fmla="*/ 0 w 1120"/>
              <a:gd name="txT" fmla="*/ 0 h 252"/>
              <a:gd name="txR" fmla="*/ 1120 w 1120"/>
              <a:gd name="txB" fmla="*/ 252 h 252"/>
            </a:gdLst>
            <a:ahLst/>
            <a:cxnLst>
              <a:cxn ang="0">
                <a:pos x="1440" y="143"/>
              </a:cxn>
              <a:cxn ang="0">
                <a:pos x="1434" y="142"/>
              </a:cxn>
              <a:cxn ang="0">
                <a:pos x="1414" y="139"/>
              </a:cxn>
              <a:cxn ang="0">
                <a:pos x="1381" y="136"/>
              </a:cxn>
              <a:cxn ang="0">
                <a:pos x="1335" y="132"/>
              </a:cxn>
              <a:cxn ang="0">
                <a:pos x="1276" y="126"/>
              </a:cxn>
              <a:cxn ang="0">
                <a:pos x="1207" y="121"/>
              </a:cxn>
              <a:cxn ang="0">
                <a:pos x="1126" y="116"/>
              </a:cxn>
              <a:cxn ang="0">
                <a:pos x="1036" y="112"/>
              </a:cxn>
              <a:cxn ang="0">
                <a:pos x="939" y="108"/>
              </a:cxn>
              <a:cxn ang="0">
                <a:pos x="831" y="105"/>
              </a:cxn>
              <a:cxn ang="0">
                <a:pos x="714" y="105"/>
              </a:cxn>
              <a:cxn ang="0">
                <a:pos x="599" y="105"/>
              </a:cxn>
              <a:cxn ang="0">
                <a:pos x="493" y="108"/>
              </a:cxn>
              <a:cxn ang="0">
                <a:pos x="396" y="112"/>
              </a:cxn>
              <a:cxn ang="0">
                <a:pos x="306" y="116"/>
              </a:cxn>
              <a:cxn ang="0">
                <a:pos x="229" y="121"/>
              </a:cxn>
              <a:cxn ang="0">
                <a:pos x="162" y="126"/>
              </a:cxn>
              <a:cxn ang="0">
                <a:pos x="105" y="132"/>
              </a:cxn>
              <a:cxn ang="0">
                <a:pos x="59" y="136"/>
              </a:cxn>
              <a:cxn ang="0">
                <a:pos x="26" y="139"/>
              </a:cxn>
              <a:cxn ang="0">
                <a:pos x="8" y="142"/>
              </a:cxn>
              <a:cxn ang="0">
                <a:pos x="0" y="143"/>
              </a:cxn>
              <a:cxn ang="0">
                <a:pos x="0" y="35"/>
              </a:cxn>
              <a:cxn ang="0">
                <a:pos x="720" y="0"/>
              </a:cxn>
              <a:cxn ang="0">
                <a:pos x="1440" y="35"/>
              </a:cxn>
              <a:cxn ang="0">
                <a:pos x="1440" y="143"/>
              </a:cxn>
              <a:cxn ang="0">
                <a:pos x="1440" y="143"/>
              </a:cxn>
            </a:cxnLst>
            <a:rect l="txL" t="txT" r="txR" b="txB"/>
            <a:pathLst>
              <a:path w="1120" h="252">
                <a:moveTo>
                  <a:pt x="1120" y="252"/>
                </a:moveTo>
                <a:lnTo>
                  <a:pt x="1116" y="250"/>
                </a:lnTo>
                <a:lnTo>
                  <a:pt x="1100" y="246"/>
                </a:lnTo>
                <a:lnTo>
                  <a:pt x="1074" y="240"/>
                </a:lnTo>
                <a:lnTo>
                  <a:pt x="1038" y="232"/>
                </a:lnTo>
                <a:lnTo>
                  <a:pt x="992" y="222"/>
                </a:lnTo>
                <a:lnTo>
                  <a:pt x="938" y="212"/>
                </a:lnTo>
                <a:lnTo>
                  <a:pt x="876" y="204"/>
                </a:lnTo>
                <a:lnTo>
                  <a:pt x="806" y="196"/>
                </a:lnTo>
                <a:lnTo>
                  <a:pt x="730" y="190"/>
                </a:lnTo>
                <a:lnTo>
                  <a:pt x="646" y="184"/>
                </a:lnTo>
                <a:lnTo>
                  <a:pt x="556" y="184"/>
                </a:lnTo>
                <a:lnTo>
                  <a:pt x="466" y="184"/>
                </a:lnTo>
                <a:lnTo>
                  <a:pt x="384" y="190"/>
                </a:lnTo>
                <a:lnTo>
                  <a:pt x="308" y="196"/>
                </a:lnTo>
                <a:lnTo>
                  <a:pt x="238" y="204"/>
                </a:lnTo>
                <a:lnTo>
                  <a:pt x="178" y="212"/>
                </a:lnTo>
                <a:lnTo>
                  <a:pt x="126" y="222"/>
                </a:lnTo>
                <a:lnTo>
                  <a:pt x="82" y="232"/>
                </a:lnTo>
                <a:lnTo>
                  <a:pt x="46" y="240"/>
                </a:lnTo>
                <a:lnTo>
                  <a:pt x="20" y="246"/>
                </a:lnTo>
                <a:lnTo>
                  <a:pt x="6" y="250"/>
                </a:lnTo>
                <a:lnTo>
                  <a:pt x="0" y="252"/>
                </a:lnTo>
                <a:lnTo>
                  <a:pt x="0" y="62"/>
                </a:lnTo>
                <a:lnTo>
                  <a:pt x="560" y="0"/>
                </a:lnTo>
                <a:lnTo>
                  <a:pt x="1120" y="62"/>
                </a:lnTo>
                <a:lnTo>
                  <a:pt x="1120" y="252"/>
                </a:lnTo>
                <a:close/>
              </a:path>
            </a:pathLst>
          </a:custGeom>
          <a:solidFill>
            <a:srgbClr val="969696">
              <a:alpha val="100000"/>
            </a:srgbClr>
          </a:solidFill>
          <a:ln w="0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Rectangle 14">
            <a:hlinkClick r:id="rId1" action="ppaction://hlinksldjump"/>
          </p:cNvPr>
          <p:cNvSpPr>
            <a:spLocks noChangeArrowheads="1"/>
          </p:cNvSpPr>
          <p:nvPr/>
        </p:nvSpPr>
        <p:spPr bwMode="gray">
          <a:xfrm>
            <a:off x="7884368" y="188640"/>
            <a:ext cx="720080" cy="31583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3529"/>
                  <a:invGamma/>
                </a:scheme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目录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2119</Words>
  <Application>WPS 演示</Application>
  <PresentationFormat>全屏显示(4:3)</PresentationFormat>
  <Paragraphs>132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┣┏海绵宝宝┓┫</cp:lastModifiedBy>
  <cp:revision>289</cp:revision>
  <dcterms:created xsi:type="dcterms:W3CDTF">2020-06-17T01:21:00Z</dcterms:created>
  <dcterms:modified xsi:type="dcterms:W3CDTF">2020-08-03T14:09:24Z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