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0E0C9E-0766-4EAE-A7C6-F7A81677D013}"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CA577-6078-4D28-9E13-CCBAC56C0A6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E0C9E-0766-4EAE-A7C6-F7A81677D013}" type="datetimeFigureOut">
              <a:rPr lang="zh-CN" altLang="en-US" smtClean="0"/>
              <a:t>2019/5/20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CA577-6078-4D28-9E13-CCBAC56C0A6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10.wmf"/><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9.wmf"/><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4.wmf"/><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5.wmf"/><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slide" Target="slide10.xml"/><Relationship Id="rId7" Type="http://schemas.openxmlformats.org/officeDocument/2006/relationships/image" Target="../media/image4.wmf"/><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9.wmf"/><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8.xml"/><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image" Target="../media/image3.wmf"/><Relationship Id="rId4" Type="http://schemas.openxmlformats.org/officeDocument/2006/relationships/slide" Target="slide10.xml"/><Relationship Id="rId9"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15.wmf"/><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14.wmf"/><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10.wmf"/><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5.wmf"/><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8.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image" Target="../media/image3.wmf"/><Relationship Id="rId4" Type="http://schemas.openxmlformats.org/officeDocument/2006/relationships/slide" Target="slide10.xml"/><Relationship Id="rId9" Type="http://schemas.openxmlformats.org/officeDocument/2006/relationships/image" Target="../media/image4.wmf"/></Relationships>
</file>

<file path=ppt/slides/_rels/slide1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8.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image" Target="../media/image3.wmf"/><Relationship Id="rId4" Type="http://schemas.openxmlformats.org/officeDocument/2006/relationships/slide" Target="slide10.xml"/><Relationship Id="rId9" Type="http://schemas.openxmlformats.org/officeDocument/2006/relationships/image" Target="../media/image4.wmf"/></Relationships>
</file>

<file path=ppt/slides/_rels/slide1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8.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image" Target="../media/image3.wmf"/><Relationship Id="rId4" Type="http://schemas.openxmlformats.org/officeDocument/2006/relationships/slide" Target="slide10.xml"/><Relationship Id="rId9" Type="http://schemas.openxmlformats.org/officeDocument/2006/relationships/image" Target="../media/image4.wmf"/></Relationships>
</file>

<file path=ppt/slides/_rels/slide1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8.xml"/><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image" Target="../media/image3.wmf"/><Relationship Id="rId4" Type="http://schemas.openxmlformats.org/officeDocument/2006/relationships/slide" Target="slide10.xml"/><Relationship Id="rId9" Type="http://schemas.openxmlformats.org/officeDocument/2006/relationships/image" Target="../media/image4.wmf"/></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3.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image" Target="../media/image2.wmf"/><Relationship Id="rId5" Type="http://schemas.openxmlformats.org/officeDocument/2006/relationships/slide" Target="slide2.xml"/><Relationship Id="rId4"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5.wmf"/><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slide" Target="slide4.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4.wmf"/><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7.wmf"/><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4.wmf"/><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5.wmf"/><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slide" Target="slide10.xml"/><Relationship Id="rId7" Type="http://schemas.openxmlformats.org/officeDocument/2006/relationships/slide" Target="slide4.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35838;&#20214;/vb/2006-2007.2vb/vb&#31616;&#25945;&#26448;/ch1to3/V6bc01-01.VBP" TargetMode="External"/><Relationship Id="rId5" Type="http://schemas.openxmlformats.org/officeDocument/2006/relationships/image" Target="../media/image8.wmf"/><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txBox="1">
            <a:spLocks noGrp="1" noChangeArrowheads="1"/>
          </p:cNvSpPr>
          <p:nvPr/>
        </p:nvSpPr>
        <p:spPr bwMode="auto">
          <a:xfrm>
            <a:off x="6553200" y="6248400"/>
            <a:ext cx="1905000" cy="457200"/>
          </a:xfrm>
          <a:prstGeom prst="rect">
            <a:avLst/>
          </a:prstGeom>
          <a:noFill/>
          <a:ln w="9525">
            <a:noFill/>
            <a:miter lim="800000"/>
            <a:headEnd/>
            <a:tailEnd/>
          </a:ln>
          <a:effectLst/>
        </p:spPr>
        <p:txBody>
          <a:bodyPr lIns="92075" tIns="46038" rIns="92075" bIns="46038" anchor="b"/>
          <a:lstStyle/>
          <a:p>
            <a:pPr algn="r"/>
            <a:fld id="{7B953047-D930-4058-9697-A954D71A2457}" type="slidenum">
              <a:rPr lang="en-US" sz="1400">
                <a:solidFill>
                  <a:schemeClr val="tx1"/>
                </a:solidFill>
              </a:rPr>
              <a:pPr algn="r"/>
              <a:t>1</a:t>
            </a:fld>
            <a:endParaRPr lang="en-US" sz="1400">
              <a:solidFill>
                <a:schemeClr val="tx1"/>
              </a:solidFill>
            </a:endParaRPr>
          </a:p>
        </p:txBody>
      </p:sp>
      <p:pic>
        <p:nvPicPr>
          <p:cNvPr id="4099" name="Picture 2"/>
          <p:cNvPicPr>
            <a:picLocks noChangeArrowheads="1"/>
          </p:cNvPicPr>
          <p:nvPr/>
        </p:nvPicPr>
        <p:blipFill>
          <a:blip r:embed="rId2"/>
          <a:srcRect/>
          <a:stretch>
            <a:fillRect/>
          </a:stretch>
        </p:blipFill>
        <p:spPr bwMode="auto">
          <a:xfrm>
            <a:off x="5702300" y="6045200"/>
            <a:ext cx="3441700" cy="812800"/>
          </a:xfrm>
          <a:prstGeom prst="rect">
            <a:avLst/>
          </a:prstGeom>
          <a:noFill/>
          <a:ln w="9525">
            <a:noFill/>
            <a:miter lim="800000"/>
            <a:headEnd/>
            <a:tailEnd/>
          </a:ln>
          <a:effectLst/>
        </p:spPr>
      </p:pic>
      <p:sp>
        <p:nvSpPr>
          <p:cNvPr id="4100" name="Rectangle 5"/>
          <p:cNvSpPr>
            <a:spLocks noChangeArrowheads="1"/>
          </p:cNvSpPr>
          <p:nvPr/>
        </p:nvSpPr>
        <p:spPr bwMode="auto">
          <a:xfrm>
            <a:off x="395288" y="333375"/>
            <a:ext cx="8229600" cy="6019800"/>
          </a:xfrm>
          <a:prstGeom prst="rect">
            <a:avLst/>
          </a:prstGeom>
          <a:noFill/>
          <a:ln w="9525">
            <a:noFill/>
            <a:miter lim="800000"/>
            <a:headEnd/>
            <a:tailEnd/>
          </a:ln>
          <a:effectLst/>
        </p:spPr>
        <p:txBody>
          <a:bodyPr/>
          <a:lstStyle/>
          <a:p>
            <a:pPr algn="ctr">
              <a:spcBef>
                <a:spcPct val="20000"/>
              </a:spcBef>
              <a:buSzPct val="85000"/>
            </a:pPr>
            <a:r>
              <a:rPr lang="en-US" sz="3900" i="1">
                <a:solidFill>
                  <a:srgbClr val="FF3300"/>
                </a:solidFill>
              </a:rPr>
              <a:t>Visual Basic    </a:t>
            </a:r>
            <a:r>
              <a:rPr lang="zh-CN" altLang="en-US" sz="3900" i="1">
                <a:solidFill>
                  <a:srgbClr val="FF3300"/>
                </a:solidFill>
              </a:rPr>
              <a:t>程序设计简明教程</a:t>
            </a:r>
            <a:endParaRPr lang="zh-CN" altLang="en-US" sz="2800">
              <a:solidFill>
                <a:schemeClr val="tx1"/>
              </a:solidFill>
            </a:endParaRPr>
          </a:p>
          <a:p>
            <a:pPr>
              <a:spcBef>
                <a:spcPct val="20000"/>
              </a:spcBef>
              <a:buSzPct val="85000"/>
            </a:pPr>
            <a:r>
              <a:rPr lang="zh-CN" altLang="en-US" sz="2800">
                <a:solidFill>
                  <a:schemeClr val="tx1"/>
                </a:solidFill>
              </a:rPr>
              <a:t>		</a:t>
            </a:r>
            <a:r>
              <a:rPr lang="zh-CN" altLang="en-US" sz="2400">
                <a:solidFill>
                  <a:schemeClr val="tx1"/>
                </a:solidFill>
                <a:latin typeface="楷体_GB2312" pitchFamily="1" charset="-122"/>
                <a:ea typeface="楷体_GB2312" pitchFamily="1" charset="-122"/>
                <a:hlinkClick r:id="rId3" action="ppaction://hlinksldjump"/>
              </a:rPr>
              <a:t>第一章  </a:t>
            </a:r>
            <a:r>
              <a:rPr lang="en-US" sz="2400">
                <a:solidFill>
                  <a:schemeClr val="tx1"/>
                </a:solidFill>
                <a:latin typeface="楷体_GB2312" pitchFamily="1" charset="-122"/>
                <a:ea typeface="楷体_GB2312" pitchFamily="1" charset="-122"/>
                <a:hlinkClick r:id="rId3" action="ppaction://hlinksldjump"/>
              </a:rPr>
              <a:t>Visual Basic</a:t>
            </a:r>
            <a:r>
              <a:rPr lang="zh-CN" altLang="en-US" sz="2400">
                <a:solidFill>
                  <a:schemeClr val="tx1"/>
                </a:solidFill>
                <a:latin typeface="楷体_GB2312" pitchFamily="1" charset="-122"/>
                <a:ea typeface="楷体_GB2312" pitchFamily="1" charset="-122"/>
                <a:hlinkClick r:id="rId3" action="ppaction://hlinksldjump"/>
              </a:rPr>
              <a:t>程序设计概述</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2</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第二章  </a:t>
            </a:r>
            <a:r>
              <a:rPr lang="en-US" sz="2400">
                <a:solidFill>
                  <a:schemeClr val="tx1"/>
                </a:solidFill>
                <a:latin typeface="楷体_GB2312" pitchFamily="1" charset="-122"/>
                <a:ea typeface="楷体_GB2312" pitchFamily="1" charset="-122"/>
                <a:hlinkClick r:id="" action="ppaction://noaction"/>
              </a:rPr>
              <a:t>VB</a:t>
            </a:r>
            <a:r>
              <a:rPr lang="zh-CN" altLang="en-US" sz="2400">
                <a:solidFill>
                  <a:schemeClr val="tx1"/>
                </a:solidFill>
                <a:latin typeface="楷体_GB2312" pitchFamily="1" charset="-122"/>
                <a:ea typeface="楷体_GB2312" pitchFamily="1" charset="-122"/>
                <a:hlinkClick r:id="" action="ppaction://noaction"/>
              </a:rPr>
              <a:t>简单的程序设计</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6</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第三章  </a:t>
            </a:r>
            <a:r>
              <a:rPr lang="en-US" sz="2400">
                <a:solidFill>
                  <a:schemeClr val="tx1"/>
                </a:solidFill>
                <a:latin typeface="楷体_GB2312" pitchFamily="1" charset="-122"/>
                <a:ea typeface="楷体_GB2312" pitchFamily="1" charset="-122"/>
                <a:hlinkClick r:id="" action="ppaction://noaction"/>
              </a:rPr>
              <a:t>VB</a:t>
            </a:r>
            <a:r>
              <a:rPr lang="zh-CN" altLang="en-US" sz="2400">
                <a:solidFill>
                  <a:schemeClr val="tx1"/>
                </a:solidFill>
                <a:latin typeface="楷体_GB2312" pitchFamily="1" charset="-122"/>
                <a:ea typeface="楷体_GB2312" pitchFamily="1" charset="-122"/>
                <a:hlinkClick r:id="" action="ppaction://noaction"/>
              </a:rPr>
              <a:t>语言基础</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4</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第四章  基本的控制结构</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8</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第五章  数组</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5</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第六章  过程</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4</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第七章  常用控件</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2</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第八章  界面设计</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2</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第九章  文件</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2</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第十章  图形</a:t>
            </a:r>
            <a:r>
              <a:rPr lang="zh-CN" altLang="en-US" sz="2400">
                <a:solidFill>
                  <a:schemeClr val="tx1"/>
                </a:solidFill>
                <a:latin typeface="楷体_GB2312" pitchFamily="1" charset="-122"/>
                <a:ea typeface="楷体_GB2312" pitchFamily="1" charset="-122"/>
              </a:rPr>
              <a:t>（</a:t>
            </a:r>
            <a:r>
              <a:rPr lang="en-US" sz="2400">
                <a:solidFill>
                  <a:schemeClr val="tx1"/>
                </a:solidFill>
                <a:latin typeface="楷体_GB2312" pitchFamily="1" charset="-122"/>
                <a:ea typeface="楷体_GB2312" pitchFamily="1" charset="-122"/>
              </a:rPr>
              <a:t>1</a:t>
            </a:r>
            <a:r>
              <a:rPr lang="zh-CN" altLang="en-US" sz="2400">
                <a:solidFill>
                  <a:schemeClr val="tx1"/>
                </a:solidFill>
                <a:latin typeface="楷体_GB2312" pitchFamily="1" charset="-122"/>
                <a:ea typeface="楷体_GB2312" pitchFamily="1" charset="-122"/>
              </a:rPr>
              <a:t>）</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chemeClr val="tx1"/>
                </a:solidFill>
                <a:latin typeface="楷体_GB2312" pitchFamily="1" charset="-122"/>
                <a:ea typeface="楷体_GB2312" pitchFamily="1" charset="-122"/>
                <a:hlinkClick r:id="" action="ppaction://noaction"/>
              </a:rPr>
              <a:t>第十一章</a:t>
            </a:r>
            <a:r>
              <a:rPr lang="zh-CN" altLang="en-US" sz="2400" u="sng">
                <a:solidFill>
                  <a:schemeClr val="tx1"/>
                </a:solidFill>
                <a:latin typeface="楷体_GB2312" pitchFamily="1" charset="-122"/>
                <a:ea typeface="楷体_GB2312" pitchFamily="1" charset="-122"/>
                <a:hlinkClick r:id="" action="ppaction://noaction"/>
              </a:rPr>
              <a:t>  </a:t>
            </a:r>
            <a:r>
              <a:rPr lang="zh-CN" altLang="en-US" sz="2400">
                <a:solidFill>
                  <a:schemeClr val="tx1"/>
                </a:solidFill>
                <a:latin typeface="楷体_GB2312" pitchFamily="1" charset="-122"/>
                <a:ea typeface="楷体_GB2312" pitchFamily="1" charset="-122"/>
                <a:hlinkClick r:id="" action="ppaction://noaction"/>
              </a:rPr>
              <a:t>数据库技术</a:t>
            </a:r>
            <a:r>
              <a:rPr lang="zh-CN" altLang="en-US" sz="2400">
                <a:solidFill>
                  <a:schemeClr val="tx1"/>
                </a:solidFill>
                <a:latin typeface="楷体_GB2312" pitchFamily="1" charset="-122"/>
                <a:ea typeface="楷体_GB2312" pitchFamily="1" charset="-122"/>
              </a:rPr>
              <a:t>（自学）</a:t>
            </a:r>
          </a:p>
          <a:p>
            <a:pPr>
              <a:spcBef>
                <a:spcPct val="20000"/>
              </a:spcBef>
              <a:buSzPct val="85000"/>
            </a:pPr>
            <a:r>
              <a:rPr lang="zh-CN" altLang="en-US" sz="2400">
                <a:solidFill>
                  <a:schemeClr val="tx1"/>
                </a:solidFill>
                <a:latin typeface="楷体_GB2312" pitchFamily="1" charset="-122"/>
                <a:ea typeface="楷体_GB2312" pitchFamily="1" charset="-122"/>
              </a:rPr>
              <a:t>           </a:t>
            </a:r>
            <a:r>
              <a:rPr lang="zh-CN" altLang="en-US" sz="2400">
                <a:solidFill>
                  <a:srgbClr val="0C0400"/>
                </a:solidFill>
                <a:latin typeface="楷体_GB2312" pitchFamily="1" charset="-122"/>
                <a:ea typeface="楷体_GB2312" pitchFamily="1" charset="-122"/>
                <a:hlinkClick r:id="" action="ppaction://noaction"/>
              </a:rPr>
              <a:t>第十二章 系统开发案例 </a:t>
            </a:r>
            <a:r>
              <a:rPr lang="zh-CN" altLang="en-US" sz="2400">
                <a:solidFill>
                  <a:srgbClr val="0C0400"/>
                </a:solidFill>
                <a:latin typeface="楷体_GB2312" pitchFamily="1" charset="-122"/>
                <a:ea typeface="楷体_GB2312" pitchFamily="1" charset="-122"/>
              </a:rPr>
              <a:t>（</a:t>
            </a:r>
            <a:r>
              <a:rPr lang="zh-CN" altLang="en-US" sz="2400">
                <a:solidFill>
                  <a:schemeClr val="tx1"/>
                </a:solidFill>
                <a:latin typeface="楷体_GB2312" pitchFamily="1" charset="-122"/>
                <a:ea typeface="楷体_GB2312" pitchFamily="1" charset="-122"/>
              </a:rPr>
              <a:t>自学</a:t>
            </a:r>
            <a:r>
              <a:rPr lang="zh-CN" altLang="en-US" sz="2400">
                <a:solidFill>
                  <a:srgbClr val="0C0400"/>
                </a:solidFill>
                <a:latin typeface="楷体_GB2312" pitchFamily="1" charset="-122"/>
                <a:ea typeface="楷体_GB2312" pitchFamily="1" charset="-122"/>
              </a:rPr>
              <a:t>）</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9AC9FDEA-6FEA-40EC-88A4-40322B0F1338}" type="slidenum">
              <a:rPr lang="en-US" sz="1400">
                <a:solidFill>
                  <a:srgbClr val="5BA36C"/>
                </a:solidFill>
              </a:rPr>
              <a:pPr algn="r"/>
              <a:t>10</a:t>
            </a:fld>
            <a:endParaRPr lang="en-US" sz="1400">
              <a:solidFill>
                <a:srgbClr val="5BA36C"/>
              </a:solidFill>
            </a:endParaRPr>
          </a:p>
        </p:txBody>
      </p:sp>
      <p:sp>
        <p:nvSpPr>
          <p:cNvPr id="13315" name="Rectangle 2">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13316" name="Rectangle 3">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13317" name="Picture 4">
            <a:hlinkClick r:id="" action="ppaction://hlinkshowjump?jump=nextslide"/>
          </p:cNvPr>
          <p:cNvPicPr>
            <a:picLocks noChangeArrowheads="1"/>
          </p:cNvPicPr>
          <p:nvPr/>
        </p:nvPicPr>
        <p:blipFill>
          <a:blip r:embed="rId4"/>
          <a:srcRect/>
          <a:stretch>
            <a:fillRect/>
          </a:stretch>
        </p:blipFill>
        <p:spPr bwMode="auto">
          <a:xfrm>
            <a:off x="7086600" y="6248400"/>
            <a:ext cx="1620838" cy="334963"/>
          </a:xfrm>
          <a:prstGeom prst="rect">
            <a:avLst/>
          </a:prstGeom>
          <a:noFill/>
          <a:ln w="9525">
            <a:noFill/>
            <a:miter lim="800000"/>
            <a:headEnd/>
            <a:tailEnd/>
          </a:ln>
          <a:effectLst/>
        </p:spPr>
      </p:pic>
      <p:pic>
        <p:nvPicPr>
          <p:cNvPr id="13318" name="Picture 5">
            <a:hlinkClick r:id="" action="ppaction://hlinkshowjump?jump=previousslide"/>
          </p:cNvPr>
          <p:cNvPicPr>
            <a:picLocks noChangeArrowheads="1"/>
          </p:cNvPicPr>
          <p:nvPr/>
        </p:nvPicPr>
        <p:blipFill>
          <a:blip r:embed="rId5"/>
          <a:srcRect/>
          <a:stretch>
            <a:fillRect/>
          </a:stretch>
        </p:blipFill>
        <p:spPr bwMode="auto">
          <a:xfrm>
            <a:off x="5554663" y="6248400"/>
            <a:ext cx="1620837" cy="334963"/>
          </a:xfrm>
          <a:prstGeom prst="rect">
            <a:avLst/>
          </a:prstGeom>
          <a:noFill/>
          <a:ln w="9525">
            <a:noFill/>
            <a:miter lim="800000"/>
            <a:headEnd/>
            <a:tailEnd/>
          </a:ln>
          <a:effectLst/>
        </p:spPr>
      </p:pic>
      <p:sp>
        <p:nvSpPr>
          <p:cNvPr id="13319" name="Rectangle 6">
            <a:hlinkClick r:id="" action="ppaction://hlinkshowjump?jump=previousslide"/>
          </p:cNvPr>
          <p:cNvSpPr>
            <a:spLocks noChangeArrowheads="1"/>
          </p:cNvSpPr>
          <p:nvPr/>
        </p:nvSpPr>
        <p:spPr bwMode="auto">
          <a:xfrm>
            <a:off x="60118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13320"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13321" name="Rectangle 8"/>
          <p:cNvSpPr>
            <a:spLocks noChangeArrowheads="1"/>
          </p:cNvSpPr>
          <p:nvPr/>
        </p:nvSpPr>
        <p:spPr bwMode="auto">
          <a:xfrm>
            <a:off x="457200" y="1219200"/>
            <a:ext cx="8153400" cy="4362450"/>
          </a:xfrm>
          <a:prstGeom prst="rect">
            <a:avLst/>
          </a:prstGeom>
          <a:noFill/>
          <a:ln w="9525">
            <a:noFill/>
            <a:miter lim="800000"/>
            <a:headEnd/>
            <a:tailEnd/>
          </a:ln>
          <a:effectLst/>
        </p:spPr>
        <p:txBody>
          <a:bodyPr lIns="92075" tIns="46038" rIns="92075" bIns="46038">
            <a:spAutoFit/>
          </a:bodyPr>
          <a:lstStyle/>
          <a:p>
            <a:pPr marL="342900" indent="-342900"/>
            <a:r>
              <a:rPr lang="en-US" sz="2800">
                <a:solidFill>
                  <a:srgbClr val="0C0400"/>
                </a:solidFill>
                <a:latin typeface="宋体" pitchFamily="2" charset="-122"/>
              </a:rPr>
              <a:t>2 </a:t>
            </a:r>
            <a:r>
              <a:rPr lang="zh-CN" altLang="en-US" sz="2800">
                <a:solidFill>
                  <a:srgbClr val="0C0400"/>
                </a:solidFill>
                <a:latin typeface="宋体" pitchFamily="2" charset="-122"/>
              </a:rPr>
              <a:t>功能特点</a:t>
            </a:r>
          </a:p>
          <a:p>
            <a:pPr marL="342900" indent="-342900" algn="just"/>
            <a:r>
              <a:rPr lang="en-US" sz="2800">
                <a:solidFill>
                  <a:srgbClr val="0C0400"/>
                </a:solidFill>
                <a:latin typeface="宋体" pitchFamily="2" charset="-122"/>
              </a:rPr>
              <a:t>1) </a:t>
            </a:r>
            <a:r>
              <a:rPr lang="zh-CN" altLang="en-US" sz="2800">
                <a:solidFill>
                  <a:srgbClr val="0C0400"/>
                </a:solidFill>
                <a:latin typeface="宋体" pitchFamily="2" charset="-122"/>
              </a:rPr>
              <a:t>具有面向对象的可视化设计工具</a:t>
            </a:r>
          </a:p>
          <a:p>
            <a:pPr marL="342900" indent="-342900" algn="just"/>
            <a:r>
              <a:rPr lang="en-US" sz="2800">
                <a:solidFill>
                  <a:srgbClr val="0C0400"/>
                </a:solidFill>
                <a:latin typeface="宋体" pitchFamily="2" charset="-122"/>
              </a:rPr>
              <a:t>2) </a:t>
            </a:r>
            <a:r>
              <a:rPr lang="zh-CN" altLang="en-US" sz="2800">
                <a:solidFill>
                  <a:srgbClr val="0C0400"/>
                </a:solidFill>
                <a:latin typeface="宋体" pitchFamily="2" charset="-122"/>
              </a:rPr>
              <a:t>事件驱动的编程机制</a:t>
            </a:r>
          </a:p>
          <a:p>
            <a:pPr marL="342900" indent="-342900" algn="just"/>
            <a:r>
              <a:rPr lang="en-US" sz="2800">
                <a:solidFill>
                  <a:srgbClr val="0C0400"/>
                </a:solidFill>
                <a:latin typeface="宋体" pitchFamily="2" charset="-122"/>
              </a:rPr>
              <a:t>3) </a:t>
            </a:r>
            <a:r>
              <a:rPr lang="zh-CN" altLang="en-US" sz="2800">
                <a:solidFill>
                  <a:srgbClr val="0C0400"/>
                </a:solidFill>
                <a:latin typeface="宋体" pitchFamily="2" charset="-122"/>
              </a:rPr>
              <a:t>提供了易学易用的应用程序集成开发环境</a:t>
            </a:r>
          </a:p>
          <a:p>
            <a:pPr marL="342900" indent="-342900" algn="just"/>
            <a:r>
              <a:rPr lang="en-US" sz="2800">
                <a:solidFill>
                  <a:srgbClr val="0C0400"/>
                </a:solidFill>
                <a:latin typeface="宋体" pitchFamily="2" charset="-122"/>
              </a:rPr>
              <a:t>4) </a:t>
            </a:r>
            <a:r>
              <a:rPr lang="zh-CN" altLang="en-US" sz="2800">
                <a:solidFill>
                  <a:srgbClr val="0C0400"/>
                </a:solidFill>
                <a:latin typeface="宋体" pitchFamily="2" charset="-122"/>
              </a:rPr>
              <a:t>结构化的程序设计语言</a:t>
            </a:r>
          </a:p>
          <a:p>
            <a:pPr marL="342900" indent="-342900" algn="just"/>
            <a:r>
              <a:rPr lang="en-US" sz="2800">
                <a:solidFill>
                  <a:srgbClr val="0C0400"/>
                </a:solidFill>
                <a:latin typeface="宋体" pitchFamily="2" charset="-122"/>
              </a:rPr>
              <a:t>5) </a:t>
            </a:r>
            <a:r>
              <a:rPr lang="zh-CN" altLang="en-US" sz="2800">
                <a:solidFill>
                  <a:srgbClr val="0C0400"/>
                </a:solidFill>
                <a:latin typeface="宋体" pitchFamily="2" charset="-122"/>
              </a:rPr>
              <a:t>强大的数据库功能</a:t>
            </a:r>
          </a:p>
          <a:p>
            <a:pPr marL="342900" indent="-342900" algn="just"/>
            <a:r>
              <a:rPr lang="en-US" sz="2800">
                <a:solidFill>
                  <a:srgbClr val="0C0400"/>
                </a:solidFill>
                <a:latin typeface="宋体" pitchFamily="2" charset="-122"/>
              </a:rPr>
              <a:t>6) Active</a:t>
            </a:r>
            <a:r>
              <a:rPr lang="zh-CN" altLang="en-US" sz="2800">
                <a:solidFill>
                  <a:srgbClr val="0C0400"/>
                </a:solidFill>
                <a:latin typeface="宋体" pitchFamily="2" charset="-122"/>
              </a:rPr>
              <a:t>技术</a:t>
            </a:r>
          </a:p>
          <a:p>
            <a:pPr marL="342900" indent="-342900" algn="just"/>
            <a:r>
              <a:rPr lang="en-US" sz="2800">
                <a:solidFill>
                  <a:srgbClr val="0C0400"/>
                </a:solidFill>
                <a:latin typeface="宋体" pitchFamily="2" charset="-122"/>
              </a:rPr>
              <a:t>7) </a:t>
            </a:r>
            <a:r>
              <a:rPr lang="zh-CN" altLang="en-US" sz="2800">
                <a:solidFill>
                  <a:srgbClr val="0C0400"/>
                </a:solidFill>
                <a:latin typeface="宋体" pitchFamily="2" charset="-122"/>
              </a:rPr>
              <a:t>网络功能</a:t>
            </a:r>
          </a:p>
          <a:p>
            <a:pPr marL="342900" indent="-342900" algn="just"/>
            <a:r>
              <a:rPr lang="en-US" sz="2800">
                <a:solidFill>
                  <a:srgbClr val="0C0400"/>
                </a:solidFill>
                <a:latin typeface="宋体" pitchFamily="2" charset="-122"/>
              </a:rPr>
              <a:t>8) </a:t>
            </a:r>
            <a:r>
              <a:rPr lang="zh-CN" altLang="en-US" sz="2800">
                <a:solidFill>
                  <a:srgbClr val="0C0400"/>
                </a:solidFill>
                <a:latin typeface="宋体" pitchFamily="2" charset="-122"/>
              </a:rPr>
              <a:t>多个应用程序向导</a:t>
            </a:r>
          </a:p>
          <a:p>
            <a:pPr marL="342900" indent="-342900"/>
            <a:r>
              <a:rPr lang="en-US" sz="2800">
                <a:solidFill>
                  <a:srgbClr val="0C0400"/>
                </a:solidFill>
                <a:latin typeface="宋体" pitchFamily="2" charset="-122"/>
              </a:rPr>
              <a:t>9) </a:t>
            </a:r>
            <a:r>
              <a:rPr lang="zh-CN" altLang="en-US" sz="2800">
                <a:solidFill>
                  <a:srgbClr val="0C0400"/>
                </a:solidFill>
                <a:latin typeface="宋体" pitchFamily="2" charset="-122"/>
              </a:rPr>
              <a:t>完备的</a:t>
            </a:r>
            <a:r>
              <a:rPr lang="en-US" sz="2800">
                <a:solidFill>
                  <a:srgbClr val="0C0400"/>
                </a:solidFill>
                <a:latin typeface="宋体" pitchFamily="2" charset="-122"/>
              </a:rPr>
              <a:t>Help</a:t>
            </a:r>
            <a:r>
              <a:rPr lang="zh-CN" altLang="en-US" sz="2800">
                <a:solidFill>
                  <a:srgbClr val="0C0400"/>
                </a:solidFill>
                <a:latin typeface="宋体" pitchFamily="2" charset="-122"/>
              </a:rPr>
              <a:t>联机帮助功能 </a:t>
            </a:r>
          </a:p>
        </p:txBody>
      </p:sp>
      <p:grpSp>
        <p:nvGrpSpPr>
          <p:cNvPr id="2" name="Group 11"/>
          <p:cNvGrpSpPr>
            <a:grpSpLocks/>
          </p:cNvGrpSpPr>
          <p:nvPr/>
        </p:nvGrpSpPr>
        <p:grpSpPr bwMode="auto">
          <a:xfrm>
            <a:off x="7239000" y="287338"/>
            <a:ext cx="1620838" cy="503237"/>
            <a:chOff x="0" y="0"/>
            <a:chExt cx="1021" cy="317"/>
          </a:xfrm>
        </p:grpSpPr>
        <p:pic>
          <p:nvPicPr>
            <p:cNvPr id="13323" name="Picture 9">
              <a:hlinkClick r:id="rId6" action="ppaction://hlinksldjump"/>
            </p:cNvPr>
            <p:cNvPicPr>
              <a:picLocks noChangeArrowheads="1"/>
            </p:cNvPicPr>
            <p:nvPr/>
          </p:nvPicPr>
          <p:blipFill>
            <a:blip r:embed="rId7"/>
            <a:srcRect/>
            <a:stretch>
              <a:fillRect/>
            </a:stretch>
          </p:blipFill>
          <p:spPr bwMode="auto">
            <a:xfrm>
              <a:off x="0" y="106"/>
              <a:ext cx="1021" cy="211"/>
            </a:xfrm>
            <a:prstGeom prst="rect">
              <a:avLst/>
            </a:prstGeom>
            <a:noFill/>
            <a:ln w="9525">
              <a:noFill/>
              <a:miter lim="800000"/>
              <a:headEnd/>
              <a:tailEnd/>
            </a:ln>
            <a:effectLst/>
          </p:spPr>
        </p:pic>
        <p:sp>
          <p:nvSpPr>
            <p:cNvPr id="13324" name="Rectangle 10">
              <a:hlinkClick r:id="rId6"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
        <p:nvSpPr>
          <p:cNvPr id="13325" name="Rectangle 12"/>
          <p:cNvSpPr>
            <a:spLocks noGrp="1" noChangeArrowheads="1"/>
          </p:cNvSpPr>
          <p:nvPr>
            <p:ph type="title" idx="4294967295"/>
          </p:nvPr>
        </p:nvSpPr>
        <p:spPr>
          <a:xfrm>
            <a:off x="838200" y="304800"/>
            <a:ext cx="4191000" cy="706438"/>
          </a:xfrm>
          <a:noFill/>
        </p:spPr>
        <p:txBody>
          <a:bodyPr/>
          <a:lstStyle/>
          <a:p>
            <a:pPr eaLnBrk="1" hangingPunct="1"/>
            <a:r>
              <a:rPr lang="en-US" sz="4000" b="1">
                <a:ea typeface="楷体_GB2312" pitchFamily="1" charset="-122"/>
              </a:rPr>
              <a:t>VB</a:t>
            </a:r>
            <a:r>
              <a:rPr lang="zh-CN" altLang="en-US" sz="4000" b="1">
                <a:ea typeface="楷体_GB2312" pitchFamily="1" charset="-122"/>
              </a:rPr>
              <a:t>功能特点</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5C6F0180-0189-47AD-A699-3472055F536D}" type="slidenum">
              <a:rPr lang="en-US" sz="1400">
                <a:solidFill>
                  <a:srgbClr val="5BA36C"/>
                </a:solidFill>
              </a:rPr>
              <a:pPr algn="r"/>
              <a:t>11</a:t>
            </a:fld>
            <a:endParaRPr lang="en-US" sz="1400">
              <a:solidFill>
                <a:srgbClr val="5BA36C"/>
              </a:solidFill>
            </a:endParaRPr>
          </a:p>
        </p:txBody>
      </p:sp>
      <p:sp>
        <p:nvSpPr>
          <p:cNvPr id="14339" name="Rectangle 2">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14340" name="Rectangle 3">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14341" name="Picture 4">
            <a:hlinkClick r:id="" action="ppaction://hlinkshowjump?jump=nextslide"/>
          </p:cNvPr>
          <p:cNvPicPr>
            <a:picLocks noChangeArrowheads="1"/>
          </p:cNvPicPr>
          <p:nvPr/>
        </p:nvPicPr>
        <p:blipFill>
          <a:blip r:embed="rId4"/>
          <a:srcRect/>
          <a:stretch>
            <a:fillRect/>
          </a:stretch>
        </p:blipFill>
        <p:spPr bwMode="auto">
          <a:xfrm>
            <a:off x="7162800" y="6248400"/>
            <a:ext cx="1620838" cy="334963"/>
          </a:xfrm>
          <a:prstGeom prst="rect">
            <a:avLst/>
          </a:prstGeom>
          <a:noFill/>
          <a:ln w="9525">
            <a:noFill/>
            <a:miter lim="800000"/>
            <a:headEnd/>
            <a:tailEnd/>
          </a:ln>
          <a:effectLst/>
        </p:spPr>
      </p:pic>
      <p:pic>
        <p:nvPicPr>
          <p:cNvPr id="14342" name="Picture 5">
            <a:hlinkClick r:id="" action="ppaction://hlinkshowjump?jump=previousslide"/>
          </p:cNvPr>
          <p:cNvPicPr>
            <a:picLocks noChangeArrowheads="1"/>
          </p:cNvPicPr>
          <p:nvPr/>
        </p:nvPicPr>
        <p:blipFill>
          <a:blip r:embed="rId5"/>
          <a:srcRect/>
          <a:stretch>
            <a:fillRect/>
          </a:stretch>
        </p:blipFill>
        <p:spPr bwMode="auto">
          <a:xfrm>
            <a:off x="5630863" y="6248400"/>
            <a:ext cx="1620837" cy="334963"/>
          </a:xfrm>
          <a:prstGeom prst="rect">
            <a:avLst/>
          </a:prstGeom>
          <a:noFill/>
          <a:ln w="9525">
            <a:noFill/>
            <a:miter lim="800000"/>
            <a:headEnd/>
            <a:tailEnd/>
          </a:ln>
          <a:effectLst/>
        </p:spPr>
      </p:pic>
      <p:sp>
        <p:nvSpPr>
          <p:cNvPr id="14343" name="Rectangle 6">
            <a:hlinkClick r:id="" action="ppaction://hlinkshowjump?jump=previousslide"/>
          </p:cNvPr>
          <p:cNvSpPr>
            <a:spLocks noChangeArrowheads="1"/>
          </p:cNvSpPr>
          <p:nvPr/>
        </p:nvSpPr>
        <p:spPr bwMode="auto">
          <a:xfrm>
            <a:off x="60880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14344"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14345" name="Rectangle 8"/>
          <p:cNvSpPr>
            <a:spLocks noGrp="1" noChangeArrowheads="1"/>
          </p:cNvSpPr>
          <p:nvPr>
            <p:ph type="title" idx="4294967295"/>
          </p:nvPr>
        </p:nvSpPr>
        <p:spPr>
          <a:xfrm>
            <a:off x="609600" y="381000"/>
            <a:ext cx="5486400" cy="706438"/>
          </a:xfrm>
          <a:noFill/>
        </p:spPr>
        <p:txBody>
          <a:bodyPr/>
          <a:lstStyle/>
          <a:p>
            <a:pPr eaLnBrk="1" hangingPunct="1"/>
            <a:r>
              <a:rPr lang="en-US" sz="4000" b="1">
                <a:ea typeface="楷体_GB2312" pitchFamily="1" charset="-122"/>
              </a:rPr>
              <a:t>1.3 VB</a:t>
            </a:r>
            <a:r>
              <a:rPr lang="zh-CN" altLang="en-US" sz="4000" b="1">
                <a:ea typeface="楷体_GB2312" pitchFamily="1" charset="-122"/>
              </a:rPr>
              <a:t>的安装和启动</a:t>
            </a:r>
            <a:r>
              <a:rPr lang="zh-CN" altLang="en-US">
                <a:latin typeface="宋体" pitchFamily="2" charset="-122"/>
                <a:ea typeface="宋体" pitchFamily="2" charset="-122"/>
              </a:rPr>
              <a:t> </a:t>
            </a:r>
          </a:p>
        </p:txBody>
      </p:sp>
      <p:sp>
        <p:nvSpPr>
          <p:cNvPr id="14346" name="Rectangle 9"/>
          <p:cNvSpPr>
            <a:spLocks noChangeArrowheads="1"/>
          </p:cNvSpPr>
          <p:nvPr/>
        </p:nvSpPr>
        <p:spPr bwMode="auto">
          <a:xfrm>
            <a:off x="304800" y="1447800"/>
            <a:ext cx="8534400" cy="4333875"/>
          </a:xfrm>
          <a:prstGeom prst="rect">
            <a:avLst/>
          </a:prstGeom>
          <a:noFill/>
          <a:ln w="9525">
            <a:noFill/>
            <a:miter lim="800000"/>
            <a:headEnd/>
            <a:tailEnd/>
          </a:ln>
          <a:effectLst/>
        </p:spPr>
        <p:txBody>
          <a:bodyPr lIns="92075" tIns="165100" rIns="92075" bIns="165100"/>
          <a:lstStyle/>
          <a:p>
            <a:r>
              <a:rPr lang="en-US" sz="2400">
                <a:solidFill>
                  <a:schemeClr val="tx1"/>
                </a:solidFill>
                <a:latin typeface="Arial" pitchFamily="34" charset="0"/>
                <a:ea typeface="黑体" pitchFamily="49" charset="-122"/>
              </a:rPr>
              <a:t>1.3.1  </a:t>
            </a:r>
            <a:r>
              <a:rPr lang="zh-CN" altLang="en-US" sz="2400">
                <a:solidFill>
                  <a:schemeClr val="tx1"/>
                </a:solidFill>
                <a:ea typeface="黑体" pitchFamily="49" charset="-122"/>
              </a:rPr>
              <a:t>安装</a:t>
            </a:r>
          </a:p>
          <a:p>
            <a:pPr algn="just" eaLnBrk="0" hangingPunct="0"/>
            <a:r>
              <a:rPr lang="en-US" sz="2400">
                <a:solidFill>
                  <a:schemeClr val="tx1"/>
                </a:solidFill>
              </a:rPr>
              <a:t>VB6.0</a:t>
            </a:r>
            <a:r>
              <a:rPr lang="zh-CN" altLang="en-US" sz="2400">
                <a:solidFill>
                  <a:schemeClr val="tx1"/>
                </a:solidFill>
              </a:rPr>
              <a:t>是</a:t>
            </a:r>
            <a:r>
              <a:rPr lang="en-US" sz="2400">
                <a:solidFill>
                  <a:schemeClr val="tx1"/>
                </a:solidFill>
              </a:rPr>
              <a:t>Windows</a:t>
            </a:r>
            <a:r>
              <a:rPr lang="zh-CN" altLang="en-US" sz="2400">
                <a:solidFill>
                  <a:schemeClr val="tx1"/>
                </a:solidFill>
              </a:rPr>
              <a:t>下的一个应用程序，有学习版、专业版和企业版三种版本形式。</a:t>
            </a:r>
          </a:p>
          <a:p>
            <a:pPr algn="just" eaLnBrk="0" hangingPunct="0"/>
            <a:r>
              <a:rPr lang="en-US" sz="2400">
                <a:solidFill>
                  <a:schemeClr val="tx1"/>
                </a:solidFill>
              </a:rPr>
              <a:t>VB6.0</a:t>
            </a:r>
            <a:r>
              <a:rPr lang="zh-CN" altLang="en-US" sz="2400">
                <a:solidFill>
                  <a:schemeClr val="tx1"/>
                </a:solidFill>
              </a:rPr>
              <a:t>系统可以在一张</a:t>
            </a:r>
            <a:r>
              <a:rPr lang="en-US" sz="2400">
                <a:solidFill>
                  <a:schemeClr val="tx1"/>
                </a:solidFill>
              </a:rPr>
              <a:t>CD</a:t>
            </a:r>
            <a:r>
              <a:rPr lang="zh-CN" altLang="en-US" sz="2400">
                <a:solidFill>
                  <a:schemeClr val="tx1"/>
                </a:solidFill>
              </a:rPr>
              <a:t>盘上，也可以在</a:t>
            </a:r>
            <a:r>
              <a:rPr lang="en-US" sz="2400">
                <a:solidFill>
                  <a:schemeClr val="tx1"/>
                </a:solidFill>
              </a:rPr>
              <a:t>Visual Studio</a:t>
            </a:r>
            <a:r>
              <a:rPr lang="zh-CN" altLang="en-US" sz="2400">
                <a:solidFill>
                  <a:schemeClr val="tx1"/>
                </a:solidFill>
              </a:rPr>
              <a:t>产品的第一张</a:t>
            </a:r>
            <a:r>
              <a:rPr lang="en-US" sz="2400">
                <a:solidFill>
                  <a:schemeClr val="tx1"/>
                </a:solidFill>
              </a:rPr>
              <a:t>CD</a:t>
            </a:r>
            <a:r>
              <a:rPr lang="zh-CN" altLang="en-US" sz="2400">
                <a:solidFill>
                  <a:schemeClr val="tx1"/>
                </a:solidFill>
              </a:rPr>
              <a:t>盘上。一般都有一个</a:t>
            </a:r>
            <a:r>
              <a:rPr lang="en-US" sz="2400">
                <a:solidFill>
                  <a:schemeClr val="tx1"/>
                </a:solidFill>
              </a:rPr>
              <a:t>VB</a:t>
            </a:r>
            <a:r>
              <a:rPr lang="zh-CN" altLang="en-US" sz="2400">
                <a:solidFill>
                  <a:schemeClr val="tx1"/>
                </a:solidFill>
              </a:rPr>
              <a:t>自动安装程序，也可以执行</a:t>
            </a:r>
            <a:r>
              <a:rPr lang="en-US" sz="2400">
                <a:solidFill>
                  <a:schemeClr val="tx1"/>
                </a:solidFill>
              </a:rPr>
              <a:t>VB6.0</a:t>
            </a:r>
            <a:r>
              <a:rPr lang="zh-CN" altLang="en-US" sz="2400">
                <a:solidFill>
                  <a:schemeClr val="tx1"/>
                </a:solidFill>
              </a:rPr>
              <a:t>子目录下的</a:t>
            </a:r>
            <a:r>
              <a:rPr lang="en-US" sz="2400">
                <a:solidFill>
                  <a:schemeClr val="tx1"/>
                </a:solidFill>
              </a:rPr>
              <a:t>Setup.exe</a:t>
            </a:r>
            <a:r>
              <a:rPr lang="zh-CN" altLang="en-US" sz="2400">
                <a:solidFill>
                  <a:schemeClr val="tx1"/>
                </a:solidFill>
              </a:rPr>
              <a:t>，在安装程序的提示下进行，对初学者可采用</a:t>
            </a:r>
            <a:r>
              <a:rPr lang="zh-CN" altLang="en-US" sz="2400">
                <a:solidFill>
                  <a:srgbClr val="FB2B2B"/>
                </a:solidFill>
              </a:rPr>
              <a:t>典型安装</a:t>
            </a:r>
            <a:r>
              <a:rPr lang="zh-CN" altLang="en-US" sz="2400">
                <a:solidFill>
                  <a:schemeClr val="tx1"/>
                </a:solidFill>
              </a:rPr>
              <a:t>方式。</a:t>
            </a:r>
          </a:p>
          <a:p>
            <a:pPr algn="just" eaLnBrk="0" hangingPunct="0"/>
            <a:endParaRPr lang="zh-CN" altLang="en-US" sz="2400">
              <a:solidFill>
                <a:schemeClr val="tx1"/>
              </a:solidFill>
            </a:endParaRPr>
          </a:p>
          <a:p>
            <a:pPr algn="just" eaLnBrk="0" hangingPunct="0"/>
            <a:r>
              <a:rPr lang="en-US" sz="2400">
                <a:solidFill>
                  <a:schemeClr val="tx1"/>
                </a:solidFill>
              </a:rPr>
              <a:t>VB6.0</a:t>
            </a:r>
            <a:r>
              <a:rPr lang="zh-CN" altLang="en-US" sz="2400">
                <a:solidFill>
                  <a:schemeClr val="tx1"/>
                </a:solidFill>
              </a:rPr>
              <a:t>联机帮助文件都使用</a:t>
            </a:r>
            <a:r>
              <a:rPr lang="en-US" sz="2400">
                <a:solidFill>
                  <a:schemeClr val="tx1"/>
                </a:solidFill>
              </a:rPr>
              <a:t>MSDN</a:t>
            </a:r>
            <a:r>
              <a:rPr lang="zh-CN" altLang="en-US" sz="2400">
                <a:solidFill>
                  <a:schemeClr val="tx1"/>
                </a:solidFill>
              </a:rPr>
              <a:t>文档的帮助方式，</a:t>
            </a:r>
            <a:r>
              <a:rPr lang="zh-CN" altLang="en-US" sz="2400">
                <a:solidFill>
                  <a:srgbClr val="996600"/>
                </a:solidFill>
              </a:rPr>
              <a:t>联机帮助文件不在</a:t>
            </a:r>
            <a:r>
              <a:rPr lang="en-US" sz="2400">
                <a:solidFill>
                  <a:srgbClr val="996600"/>
                </a:solidFill>
              </a:rPr>
              <a:t>VB6.0</a:t>
            </a:r>
            <a:r>
              <a:rPr lang="zh-CN" altLang="en-US" sz="2400">
                <a:solidFill>
                  <a:srgbClr val="996600"/>
                </a:solidFill>
              </a:rPr>
              <a:t>系统盘上</a:t>
            </a:r>
            <a:r>
              <a:rPr lang="zh-CN" altLang="en-US" sz="2400">
                <a:solidFill>
                  <a:schemeClr val="tx1"/>
                </a:solidFill>
              </a:rPr>
              <a:t>，而与</a:t>
            </a:r>
            <a:r>
              <a:rPr lang="en-US" sz="2400">
                <a:solidFill>
                  <a:schemeClr val="tx1"/>
                </a:solidFill>
              </a:rPr>
              <a:t>Visual Studio</a:t>
            </a:r>
            <a:r>
              <a:rPr lang="zh-CN" altLang="en-US" sz="2400">
                <a:solidFill>
                  <a:schemeClr val="tx1"/>
                </a:solidFill>
              </a:rPr>
              <a:t>产品的帮助集合在两张</a:t>
            </a:r>
            <a:r>
              <a:rPr lang="en-US" sz="2400">
                <a:solidFill>
                  <a:schemeClr val="tx1"/>
                </a:solidFill>
              </a:rPr>
              <a:t>CD</a:t>
            </a:r>
            <a:r>
              <a:rPr lang="zh-CN" altLang="en-US" sz="2400">
                <a:solidFill>
                  <a:schemeClr val="tx1"/>
                </a:solidFill>
              </a:rPr>
              <a:t>盘上，在安装过程中，系统会提示插入</a:t>
            </a:r>
            <a:r>
              <a:rPr lang="en-US" sz="2400">
                <a:solidFill>
                  <a:schemeClr val="tx1"/>
                </a:solidFill>
              </a:rPr>
              <a:t>MSDN</a:t>
            </a:r>
            <a:r>
              <a:rPr lang="zh-CN" altLang="en-US" sz="2400">
                <a:solidFill>
                  <a:schemeClr val="tx1"/>
                </a:solidFill>
              </a:rPr>
              <a:t>盘。 </a:t>
            </a:r>
          </a:p>
        </p:txBody>
      </p:sp>
      <p:grpSp>
        <p:nvGrpSpPr>
          <p:cNvPr id="2" name="Group 12"/>
          <p:cNvGrpSpPr>
            <a:grpSpLocks/>
          </p:cNvGrpSpPr>
          <p:nvPr/>
        </p:nvGrpSpPr>
        <p:grpSpPr bwMode="auto">
          <a:xfrm>
            <a:off x="7239000" y="287338"/>
            <a:ext cx="1620838" cy="503237"/>
            <a:chOff x="0" y="0"/>
            <a:chExt cx="1021" cy="317"/>
          </a:xfrm>
        </p:grpSpPr>
        <p:pic>
          <p:nvPicPr>
            <p:cNvPr id="14348" name="Picture 10">
              <a:hlinkClick r:id="rId6" action="ppaction://hlinksldjump"/>
            </p:cNvPr>
            <p:cNvPicPr>
              <a:picLocks noChangeArrowheads="1"/>
            </p:cNvPicPr>
            <p:nvPr/>
          </p:nvPicPr>
          <p:blipFill>
            <a:blip r:embed="rId7"/>
            <a:srcRect/>
            <a:stretch>
              <a:fillRect/>
            </a:stretch>
          </p:blipFill>
          <p:spPr bwMode="auto">
            <a:xfrm>
              <a:off x="0" y="106"/>
              <a:ext cx="1021" cy="211"/>
            </a:xfrm>
            <a:prstGeom prst="rect">
              <a:avLst/>
            </a:prstGeom>
            <a:noFill/>
            <a:ln w="9525">
              <a:noFill/>
              <a:miter lim="800000"/>
              <a:headEnd/>
              <a:tailEnd/>
            </a:ln>
            <a:effectLst/>
          </p:spPr>
        </p:pic>
        <p:sp>
          <p:nvSpPr>
            <p:cNvPr id="14349" name="Rectangle 11">
              <a:hlinkClick r:id="rId6"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150DCD67-BC8D-421F-9C2B-60DC00B9928F}" type="slidenum">
              <a:rPr lang="en-US" sz="1400">
                <a:solidFill>
                  <a:srgbClr val="5BA36C"/>
                </a:solidFill>
              </a:rPr>
              <a:pPr algn="r"/>
              <a:t>12</a:t>
            </a:fld>
            <a:endParaRPr lang="en-US" sz="1400">
              <a:solidFill>
                <a:srgbClr val="5BA36C"/>
              </a:solidFill>
            </a:endParaRPr>
          </a:p>
        </p:txBody>
      </p:sp>
      <p:sp>
        <p:nvSpPr>
          <p:cNvPr id="15363" name="Rectangle 2">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15364" name="Rectangle 3">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15365" name="Picture 4">
            <a:hlinkClick r:id="" action="ppaction://hlinkshowjump?jump=nextslide"/>
          </p:cNvPr>
          <p:cNvPicPr>
            <a:picLocks noChangeArrowheads="1"/>
          </p:cNvPicPr>
          <p:nvPr/>
        </p:nvPicPr>
        <p:blipFill>
          <a:blip r:embed="rId4"/>
          <a:srcRect/>
          <a:stretch>
            <a:fillRect/>
          </a:stretch>
        </p:blipFill>
        <p:spPr bwMode="auto">
          <a:xfrm>
            <a:off x="7086600" y="6248400"/>
            <a:ext cx="1620838" cy="334963"/>
          </a:xfrm>
          <a:prstGeom prst="rect">
            <a:avLst/>
          </a:prstGeom>
          <a:noFill/>
          <a:ln w="9525">
            <a:noFill/>
            <a:miter lim="800000"/>
            <a:headEnd/>
            <a:tailEnd/>
          </a:ln>
          <a:effectLst/>
        </p:spPr>
      </p:pic>
      <p:pic>
        <p:nvPicPr>
          <p:cNvPr id="15366" name="Picture 5">
            <a:hlinkClick r:id="" action="ppaction://hlinkshowjump?jump=previousslide"/>
          </p:cNvPr>
          <p:cNvPicPr>
            <a:picLocks noChangeArrowheads="1"/>
          </p:cNvPicPr>
          <p:nvPr/>
        </p:nvPicPr>
        <p:blipFill>
          <a:blip r:embed="rId5"/>
          <a:srcRect/>
          <a:stretch>
            <a:fillRect/>
          </a:stretch>
        </p:blipFill>
        <p:spPr bwMode="auto">
          <a:xfrm>
            <a:off x="5554663" y="6248400"/>
            <a:ext cx="1620837" cy="334963"/>
          </a:xfrm>
          <a:prstGeom prst="rect">
            <a:avLst/>
          </a:prstGeom>
          <a:noFill/>
          <a:ln w="9525">
            <a:noFill/>
            <a:miter lim="800000"/>
            <a:headEnd/>
            <a:tailEnd/>
          </a:ln>
          <a:effectLst/>
        </p:spPr>
      </p:pic>
      <p:sp>
        <p:nvSpPr>
          <p:cNvPr id="15367" name="Rectangle 6">
            <a:hlinkClick r:id="" action="ppaction://hlinkshowjump?jump=previousslide"/>
          </p:cNvPr>
          <p:cNvSpPr>
            <a:spLocks noChangeArrowheads="1"/>
          </p:cNvSpPr>
          <p:nvPr/>
        </p:nvSpPr>
        <p:spPr bwMode="auto">
          <a:xfrm>
            <a:off x="60118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15368"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15369" name="Rectangle 8"/>
          <p:cNvSpPr>
            <a:spLocks noGrp="1" noChangeArrowheads="1"/>
          </p:cNvSpPr>
          <p:nvPr>
            <p:ph type="title" idx="4294967295"/>
          </p:nvPr>
        </p:nvSpPr>
        <p:spPr>
          <a:xfrm>
            <a:off x="533400" y="381000"/>
            <a:ext cx="4648200" cy="706438"/>
          </a:xfrm>
          <a:noFill/>
        </p:spPr>
        <p:txBody>
          <a:bodyPr/>
          <a:lstStyle/>
          <a:p>
            <a:pPr eaLnBrk="1" hangingPunct="1"/>
            <a:r>
              <a:rPr lang="en-US" sz="4000" b="1">
                <a:ea typeface="楷体_GB2312" pitchFamily="1" charset="-122"/>
              </a:rPr>
              <a:t>1.3.2 </a:t>
            </a:r>
            <a:r>
              <a:rPr lang="zh-CN" altLang="en-US" sz="4000" b="1">
                <a:ea typeface="楷体_GB2312" pitchFamily="1" charset="-122"/>
              </a:rPr>
              <a:t>启动</a:t>
            </a:r>
            <a:r>
              <a:rPr lang="zh-CN" altLang="en-US" sz="4000" b="1">
                <a:latin typeface="华文楷体" pitchFamily="2" charset="-122"/>
                <a:ea typeface="华文楷体" pitchFamily="2" charset="-122"/>
              </a:rPr>
              <a:t> </a:t>
            </a:r>
          </a:p>
        </p:txBody>
      </p:sp>
      <p:sp>
        <p:nvSpPr>
          <p:cNvPr id="15370" name="Rectangle 9"/>
          <p:cNvSpPr>
            <a:spLocks noChangeArrowheads="1"/>
          </p:cNvSpPr>
          <p:nvPr/>
        </p:nvSpPr>
        <p:spPr bwMode="auto">
          <a:xfrm>
            <a:off x="304800" y="1371600"/>
            <a:ext cx="8610600" cy="4838700"/>
          </a:xfrm>
          <a:prstGeom prst="rect">
            <a:avLst/>
          </a:prstGeom>
          <a:noFill/>
          <a:ln w="9525">
            <a:noFill/>
            <a:miter lim="800000"/>
            <a:headEnd/>
            <a:tailEnd/>
          </a:ln>
          <a:effectLst/>
        </p:spPr>
        <p:txBody>
          <a:bodyPr lIns="92075" tIns="46038" rIns="92075" bIns="46038">
            <a:spAutoFit/>
          </a:bodyPr>
          <a:lstStyle/>
          <a:p>
            <a:pPr algn="just"/>
            <a:r>
              <a:rPr lang="zh-CN" altLang="en-US" sz="2400">
                <a:solidFill>
                  <a:schemeClr val="tx1"/>
                </a:solidFill>
              </a:rPr>
              <a:t>选择程序菜单中的</a:t>
            </a:r>
            <a:r>
              <a:rPr lang="en-US" sz="2400">
                <a:solidFill>
                  <a:schemeClr val="tx1"/>
                </a:solidFill>
              </a:rPr>
              <a:t>Microsoft Visual Basic 6.0</a:t>
            </a:r>
            <a:r>
              <a:rPr lang="zh-CN" altLang="en-US" sz="2400">
                <a:solidFill>
                  <a:schemeClr val="tx1"/>
                </a:solidFill>
              </a:rPr>
              <a:t>中文版程序，就可启动</a:t>
            </a:r>
            <a:r>
              <a:rPr lang="en-US" sz="2400">
                <a:solidFill>
                  <a:schemeClr val="tx1"/>
                </a:solidFill>
              </a:rPr>
              <a:t>VB 6.0</a:t>
            </a:r>
            <a:r>
              <a:rPr lang="zh-CN" altLang="en-US" sz="2400">
                <a:solidFill>
                  <a:schemeClr val="tx1"/>
                </a:solidFill>
              </a:rPr>
              <a:t>。</a:t>
            </a:r>
          </a:p>
          <a:p>
            <a:pPr algn="just" eaLnBrk="0" hangingPunct="0"/>
            <a:r>
              <a:rPr lang="zh-CN" altLang="en-US" sz="2400">
                <a:solidFill>
                  <a:schemeClr val="tx1"/>
                </a:solidFill>
              </a:rPr>
              <a:t>在</a:t>
            </a:r>
            <a:r>
              <a:rPr lang="en-US" sz="2400">
                <a:solidFill>
                  <a:schemeClr val="tx1"/>
                </a:solidFill>
              </a:rPr>
              <a:t>VB 6.0</a:t>
            </a:r>
            <a:r>
              <a:rPr lang="zh-CN" altLang="en-US" sz="2400">
                <a:solidFill>
                  <a:schemeClr val="tx1"/>
                </a:solidFill>
              </a:rPr>
              <a:t>窗口列出了</a:t>
            </a:r>
            <a:r>
              <a:rPr lang="en-US" sz="2400">
                <a:solidFill>
                  <a:schemeClr val="tx1"/>
                </a:solidFill>
              </a:rPr>
              <a:t>VB</a:t>
            </a:r>
            <a:r>
              <a:rPr lang="zh-CN" altLang="en-US" sz="2400">
                <a:solidFill>
                  <a:schemeClr val="tx1"/>
                </a:solidFill>
              </a:rPr>
              <a:t>能够建立的应用程序类型，初学者只要选择默认</a:t>
            </a:r>
            <a:r>
              <a:rPr lang="zh-CN" altLang="en-US" sz="2400">
                <a:solidFill>
                  <a:srgbClr val="FB2B2B"/>
                </a:solidFill>
              </a:rPr>
              <a:t>标准</a:t>
            </a:r>
            <a:r>
              <a:rPr lang="en-US" sz="2400">
                <a:solidFill>
                  <a:srgbClr val="FB2B2B"/>
                </a:solidFill>
              </a:rPr>
              <a:t>.EXE</a:t>
            </a:r>
            <a:r>
              <a:rPr lang="zh-CN" altLang="en-US" sz="2400">
                <a:solidFill>
                  <a:schemeClr val="tx1"/>
                </a:solidFill>
              </a:rPr>
              <a:t>。</a:t>
            </a:r>
          </a:p>
          <a:p>
            <a:pPr algn="just" eaLnBrk="0" hangingPunct="0"/>
            <a:endParaRPr lang="zh-CN" altLang="en-US" sz="2400">
              <a:solidFill>
                <a:schemeClr val="tx1"/>
              </a:solidFill>
            </a:endParaRPr>
          </a:p>
          <a:p>
            <a:pPr algn="just" eaLnBrk="0" hangingPunct="0"/>
            <a:r>
              <a:rPr lang="zh-CN" altLang="en-US" sz="2400">
                <a:solidFill>
                  <a:schemeClr val="tx1"/>
                </a:solidFill>
              </a:rPr>
              <a:t>在该窗口中有三个按钮：</a:t>
            </a:r>
          </a:p>
          <a:p>
            <a:pPr algn="just" eaLnBrk="0" hangingPunct="0">
              <a:buFont typeface="Symbol" pitchFamily="18" charset="2"/>
              <a:buChar char="·"/>
            </a:pPr>
            <a:r>
              <a:rPr lang="zh-CN" altLang="en-US" sz="2400">
                <a:solidFill>
                  <a:schemeClr val="tx1"/>
                </a:solidFill>
              </a:rPr>
              <a:t>新建：建立新工程</a:t>
            </a:r>
          </a:p>
          <a:p>
            <a:pPr algn="just" eaLnBrk="0" hangingPunct="0">
              <a:buFont typeface="Symbol" pitchFamily="18" charset="2"/>
              <a:buChar char="·"/>
            </a:pPr>
            <a:r>
              <a:rPr lang="zh-CN" altLang="en-US" sz="2400">
                <a:solidFill>
                  <a:schemeClr val="tx1"/>
                </a:solidFill>
              </a:rPr>
              <a:t>现存：选择和打开现有的工程</a:t>
            </a:r>
          </a:p>
          <a:p>
            <a:pPr algn="just" eaLnBrk="0" hangingPunct="0">
              <a:buFont typeface="Symbol" pitchFamily="18" charset="2"/>
              <a:buChar char="·"/>
            </a:pPr>
            <a:r>
              <a:rPr lang="zh-CN" altLang="en-US" sz="2400">
                <a:solidFill>
                  <a:schemeClr val="tx1"/>
                </a:solidFill>
              </a:rPr>
              <a:t>最新：列出最近使用过的工程</a:t>
            </a:r>
          </a:p>
          <a:p>
            <a:pPr algn="just" eaLnBrk="0" hangingPunct="0"/>
            <a:endParaRPr lang="zh-CN" altLang="en-US" sz="2400">
              <a:solidFill>
                <a:schemeClr val="tx1"/>
              </a:solidFill>
            </a:endParaRPr>
          </a:p>
          <a:p>
            <a:pPr algn="just" eaLnBrk="0" hangingPunct="0"/>
            <a:endParaRPr lang="zh-CN" altLang="en-US" sz="2400">
              <a:solidFill>
                <a:schemeClr val="tx1"/>
              </a:solidFill>
            </a:endParaRPr>
          </a:p>
          <a:p>
            <a:pPr eaLnBrk="0" hangingPunct="0"/>
            <a:r>
              <a:rPr lang="zh-CN" altLang="en-US" sz="2400">
                <a:solidFill>
                  <a:schemeClr val="tx1"/>
                </a:solidFill>
                <a:latin typeface="宋体" pitchFamily="2" charset="-122"/>
              </a:rPr>
              <a:t>单击新建按钮，就可创建该</a:t>
            </a:r>
          </a:p>
          <a:p>
            <a:pPr eaLnBrk="0" hangingPunct="0"/>
            <a:r>
              <a:rPr lang="zh-CN" altLang="en-US" sz="2400">
                <a:solidFill>
                  <a:schemeClr val="tx1"/>
                </a:solidFill>
                <a:latin typeface="宋体" pitchFamily="2" charset="-122"/>
              </a:rPr>
              <a:t>类型的应用程序。</a:t>
            </a:r>
            <a:r>
              <a:rPr lang="zh-CN" altLang="en-US" sz="2400">
                <a:solidFill>
                  <a:schemeClr val="tx1"/>
                </a:solidFill>
              </a:rPr>
              <a:t> </a:t>
            </a:r>
          </a:p>
        </p:txBody>
      </p:sp>
      <p:grpSp>
        <p:nvGrpSpPr>
          <p:cNvPr id="2" name="Group 12"/>
          <p:cNvGrpSpPr>
            <a:grpSpLocks/>
          </p:cNvGrpSpPr>
          <p:nvPr/>
        </p:nvGrpSpPr>
        <p:grpSpPr bwMode="auto">
          <a:xfrm>
            <a:off x="7239000" y="287338"/>
            <a:ext cx="1620838" cy="503237"/>
            <a:chOff x="0" y="0"/>
            <a:chExt cx="1021" cy="317"/>
          </a:xfrm>
        </p:grpSpPr>
        <p:pic>
          <p:nvPicPr>
            <p:cNvPr id="15372" name="Picture 10">
              <a:hlinkClick r:id="rId6" action="ppaction://hlinksldjump"/>
            </p:cNvPr>
            <p:cNvPicPr>
              <a:picLocks noChangeArrowheads="1"/>
            </p:cNvPicPr>
            <p:nvPr/>
          </p:nvPicPr>
          <p:blipFill>
            <a:blip r:embed="rId7"/>
            <a:srcRect/>
            <a:stretch>
              <a:fillRect/>
            </a:stretch>
          </p:blipFill>
          <p:spPr bwMode="auto">
            <a:xfrm>
              <a:off x="0" y="106"/>
              <a:ext cx="1021" cy="211"/>
            </a:xfrm>
            <a:prstGeom prst="rect">
              <a:avLst/>
            </a:prstGeom>
            <a:noFill/>
            <a:ln w="9525">
              <a:noFill/>
              <a:miter lim="800000"/>
              <a:headEnd/>
              <a:tailEnd/>
            </a:ln>
            <a:effectLst/>
          </p:spPr>
        </p:pic>
        <p:sp>
          <p:nvSpPr>
            <p:cNvPr id="15373" name="Rectangle 11">
              <a:hlinkClick r:id="rId6"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pic>
        <p:nvPicPr>
          <p:cNvPr id="15374" name="Picture 13"/>
          <p:cNvPicPr>
            <a:picLocks noChangeArrowheads="1"/>
          </p:cNvPicPr>
          <p:nvPr/>
        </p:nvPicPr>
        <p:blipFill>
          <a:blip r:embed="rId8"/>
          <a:srcRect/>
          <a:stretch>
            <a:fillRect/>
          </a:stretch>
        </p:blipFill>
        <p:spPr bwMode="auto">
          <a:xfrm>
            <a:off x="4724400" y="2524125"/>
            <a:ext cx="4279900" cy="3144838"/>
          </a:xfrm>
          <a:prstGeom prst="rect">
            <a:avLst/>
          </a:prstGeom>
          <a:noFill/>
          <a:ln w="9525">
            <a:noFill/>
            <a:miter lim="800000"/>
            <a:headEnd/>
            <a:tailEnd/>
          </a:ln>
          <a:effectLst/>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7A96CE7C-7C59-42D7-8578-22E968D8314B}" type="slidenum">
              <a:rPr lang="en-US" sz="1400">
                <a:solidFill>
                  <a:srgbClr val="5BA36C"/>
                </a:solidFill>
              </a:rPr>
              <a:pPr algn="r"/>
              <a:t>13</a:t>
            </a:fld>
            <a:endParaRPr lang="en-US" sz="1400">
              <a:solidFill>
                <a:srgbClr val="5BA36C"/>
              </a:solidFill>
            </a:endParaRPr>
          </a:p>
        </p:txBody>
      </p:sp>
      <p:sp>
        <p:nvSpPr>
          <p:cNvPr id="16387" name="Rectangle 2">
            <a:hlinkClick r:id="rId3"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16388" name="Rectangle 3">
            <a:hlinkClick r:id="rId4"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16389" name="Picture 4">
            <a:hlinkClick r:id="" action="ppaction://hlinkshowjump?jump=nextslide"/>
          </p:cNvPr>
          <p:cNvPicPr>
            <a:picLocks noChangeArrowheads="1"/>
          </p:cNvPicPr>
          <p:nvPr/>
        </p:nvPicPr>
        <p:blipFill>
          <a:blip r:embed="rId5"/>
          <a:srcRect/>
          <a:stretch>
            <a:fillRect/>
          </a:stretch>
        </p:blipFill>
        <p:spPr bwMode="auto">
          <a:xfrm>
            <a:off x="7162800" y="6248400"/>
            <a:ext cx="1620838" cy="334963"/>
          </a:xfrm>
          <a:prstGeom prst="rect">
            <a:avLst/>
          </a:prstGeom>
          <a:noFill/>
          <a:ln w="9525">
            <a:noFill/>
            <a:miter lim="800000"/>
            <a:headEnd/>
            <a:tailEnd/>
          </a:ln>
          <a:effectLst/>
        </p:spPr>
      </p:pic>
      <p:pic>
        <p:nvPicPr>
          <p:cNvPr id="16390" name="Picture 5">
            <a:hlinkClick r:id="" action="ppaction://hlinkshowjump?jump=previousslide"/>
          </p:cNvPr>
          <p:cNvPicPr>
            <a:picLocks noChangeArrowheads="1"/>
          </p:cNvPicPr>
          <p:nvPr/>
        </p:nvPicPr>
        <p:blipFill>
          <a:blip r:embed="rId6"/>
          <a:srcRect/>
          <a:stretch>
            <a:fillRect/>
          </a:stretch>
        </p:blipFill>
        <p:spPr bwMode="auto">
          <a:xfrm>
            <a:off x="5630863" y="6248400"/>
            <a:ext cx="1620837" cy="334963"/>
          </a:xfrm>
          <a:prstGeom prst="rect">
            <a:avLst/>
          </a:prstGeom>
          <a:noFill/>
          <a:ln w="9525">
            <a:noFill/>
            <a:miter lim="800000"/>
            <a:headEnd/>
            <a:tailEnd/>
          </a:ln>
          <a:effectLst/>
        </p:spPr>
      </p:pic>
      <p:sp>
        <p:nvSpPr>
          <p:cNvPr id="16391" name="Rectangle 6">
            <a:hlinkClick r:id="" action="ppaction://hlinkshowjump?jump=previousslide"/>
          </p:cNvPr>
          <p:cNvSpPr>
            <a:spLocks noChangeArrowheads="1"/>
          </p:cNvSpPr>
          <p:nvPr/>
        </p:nvSpPr>
        <p:spPr bwMode="auto">
          <a:xfrm>
            <a:off x="60880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16392"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16393" name="Rectangle 8"/>
          <p:cNvSpPr>
            <a:spLocks noGrp="1" noChangeArrowheads="1"/>
          </p:cNvSpPr>
          <p:nvPr>
            <p:ph type="title" idx="4294967295"/>
          </p:nvPr>
        </p:nvSpPr>
        <p:spPr>
          <a:xfrm>
            <a:off x="1066800" y="381000"/>
            <a:ext cx="6400800" cy="706438"/>
          </a:xfrm>
          <a:noFill/>
        </p:spPr>
        <p:txBody>
          <a:bodyPr/>
          <a:lstStyle/>
          <a:p>
            <a:pPr eaLnBrk="1" hangingPunct="1"/>
            <a:r>
              <a:rPr lang="en-US" sz="4000" b="1">
                <a:ea typeface="楷体_GB2312" pitchFamily="1" charset="-122"/>
              </a:rPr>
              <a:t>1.4  </a:t>
            </a:r>
            <a:r>
              <a:rPr lang="zh-CN" altLang="en-US" sz="4000" b="1">
                <a:ea typeface="楷体_GB2312" pitchFamily="1" charset="-122"/>
              </a:rPr>
              <a:t>集成开发环境</a:t>
            </a:r>
            <a:r>
              <a:rPr lang="zh-CN" altLang="en-US" sz="4000" b="1">
                <a:latin typeface="华文楷体" pitchFamily="2" charset="-122"/>
                <a:ea typeface="华文楷体" pitchFamily="2" charset="-122"/>
              </a:rPr>
              <a:t> </a:t>
            </a:r>
          </a:p>
        </p:txBody>
      </p:sp>
      <p:graphicFrame>
        <p:nvGraphicFramePr>
          <p:cNvPr id="16394" name="Object 9"/>
          <p:cNvGraphicFramePr>
            <a:graphicFrameLocks/>
          </p:cNvGraphicFramePr>
          <p:nvPr/>
        </p:nvGraphicFramePr>
        <p:xfrm>
          <a:off x="1524000" y="1447800"/>
          <a:ext cx="6045200" cy="4530725"/>
        </p:xfrm>
        <a:graphic>
          <a:graphicData uri="http://schemas.openxmlformats.org/presentationml/2006/ole">
            <p:oleObj spid="_x0000_s1026" r:id="rId7" imgW="6045517" imgH="4531042" progId="Word.Picture.8">
              <p:embed/>
            </p:oleObj>
          </a:graphicData>
        </a:graphic>
      </p:graphicFrame>
      <p:grpSp>
        <p:nvGrpSpPr>
          <p:cNvPr id="2" name="Group 12"/>
          <p:cNvGrpSpPr>
            <a:grpSpLocks/>
          </p:cNvGrpSpPr>
          <p:nvPr/>
        </p:nvGrpSpPr>
        <p:grpSpPr bwMode="auto">
          <a:xfrm>
            <a:off x="7239000" y="287338"/>
            <a:ext cx="1620838" cy="503237"/>
            <a:chOff x="0" y="0"/>
            <a:chExt cx="1021" cy="317"/>
          </a:xfrm>
        </p:grpSpPr>
        <p:pic>
          <p:nvPicPr>
            <p:cNvPr id="16396" name="Picture 10">
              <a:hlinkClick r:id="rId8" action="ppaction://hlinksldjump"/>
            </p:cNvPr>
            <p:cNvPicPr>
              <a:picLocks noChangeArrowheads="1"/>
            </p:cNvPicPr>
            <p:nvPr/>
          </p:nvPicPr>
          <p:blipFill>
            <a:blip r:embed="rId9"/>
            <a:srcRect/>
            <a:stretch>
              <a:fillRect/>
            </a:stretch>
          </p:blipFill>
          <p:spPr bwMode="auto">
            <a:xfrm>
              <a:off x="0" y="106"/>
              <a:ext cx="1021" cy="211"/>
            </a:xfrm>
            <a:prstGeom prst="rect">
              <a:avLst/>
            </a:prstGeom>
            <a:noFill/>
            <a:ln w="9525">
              <a:noFill/>
              <a:miter lim="800000"/>
              <a:headEnd/>
              <a:tailEnd/>
            </a:ln>
            <a:effectLst/>
          </p:spPr>
        </p:pic>
        <p:sp>
          <p:nvSpPr>
            <p:cNvPr id="16397" name="Rectangle 11">
              <a:hlinkClick r:id="rId8"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E1C2EA26-9A40-430B-A52E-EC7EB836F02A}" type="slidenum">
              <a:rPr lang="en-US" sz="1400">
                <a:solidFill>
                  <a:srgbClr val="5BA36C"/>
                </a:solidFill>
              </a:rPr>
              <a:pPr algn="r"/>
              <a:t>14</a:t>
            </a:fld>
            <a:endParaRPr lang="en-US" sz="1400">
              <a:solidFill>
                <a:srgbClr val="5BA36C"/>
              </a:solidFill>
            </a:endParaRPr>
          </a:p>
        </p:txBody>
      </p:sp>
      <p:sp>
        <p:nvSpPr>
          <p:cNvPr id="17411" name="Rectangle 2">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17412" name="Rectangle 3">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17413" name="Picture 4">
            <a:hlinkClick r:id="" action="ppaction://hlinkshowjump?jump=nextslide"/>
          </p:cNvPr>
          <p:cNvPicPr>
            <a:picLocks noChangeArrowheads="1"/>
          </p:cNvPicPr>
          <p:nvPr/>
        </p:nvPicPr>
        <p:blipFill>
          <a:blip r:embed="rId4"/>
          <a:srcRect/>
          <a:stretch>
            <a:fillRect/>
          </a:stretch>
        </p:blipFill>
        <p:spPr bwMode="auto">
          <a:xfrm>
            <a:off x="7162800" y="6248400"/>
            <a:ext cx="1620838" cy="334963"/>
          </a:xfrm>
          <a:prstGeom prst="rect">
            <a:avLst/>
          </a:prstGeom>
          <a:noFill/>
          <a:ln w="9525">
            <a:noFill/>
            <a:miter lim="800000"/>
            <a:headEnd/>
            <a:tailEnd/>
          </a:ln>
          <a:effectLst/>
        </p:spPr>
      </p:pic>
      <p:pic>
        <p:nvPicPr>
          <p:cNvPr id="17414" name="Picture 5">
            <a:hlinkClick r:id="" action="ppaction://hlinkshowjump?jump=previousslide"/>
          </p:cNvPr>
          <p:cNvPicPr>
            <a:picLocks noChangeArrowheads="1"/>
          </p:cNvPicPr>
          <p:nvPr/>
        </p:nvPicPr>
        <p:blipFill>
          <a:blip r:embed="rId5"/>
          <a:srcRect/>
          <a:stretch>
            <a:fillRect/>
          </a:stretch>
        </p:blipFill>
        <p:spPr bwMode="auto">
          <a:xfrm>
            <a:off x="5630863" y="6248400"/>
            <a:ext cx="1620837" cy="334963"/>
          </a:xfrm>
          <a:prstGeom prst="rect">
            <a:avLst/>
          </a:prstGeom>
          <a:noFill/>
          <a:ln w="9525">
            <a:noFill/>
            <a:miter lim="800000"/>
            <a:headEnd/>
            <a:tailEnd/>
          </a:ln>
          <a:effectLst/>
        </p:spPr>
      </p:pic>
      <p:sp>
        <p:nvSpPr>
          <p:cNvPr id="17415" name="Rectangle 6">
            <a:hlinkClick r:id="" action="ppaction://hlinkshowjump?jump=previousslide"/>
          </p:cNvPr>
          <p:cNvSpPr>
            <a:spLocks noChangeArrowheads="1"/>
          </p:cNvSpPr>
          <p:nvPr/>
        </p:nvSpPr>
        <p:spPr bwMode="auto">
          <a:xfrm>
            <a:off x="60880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17416"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17417" name="Rectangle 8"/>
          <p:cNvSpPr>
            <a:spLocks noChangeArrowheads="1"/>
          </p:cNvSpPr>
          <p:nvPr/>
        </p:nvSpPr>
        <p:spPr bwMode="auto">
          <a:xfrm>
            <a:off x="609600" y="1295400"/>
            <a:ext cx="8077200" cy="4400550"/>
          </a:xfrm>
          <a:prstGeom prst="rect">
            <a:avLst/>
          </a:prstGeom>
          <a:noFill/>
          <a:ln w="9525">
            <a:noFill/>
            <a:miter lim="800000"/>
            <a:headEnd/>
            <a:tailEnd/>
          </a:ln>
          <a:effectLst/>
        </p:spPr>
        <p:txBody>
          <a:bodyPr lIns="92075" tIns="46038" rIns="92075" bIns="46038">
            <a:spAutoFit/>
          </a:bodyPr>
          <a:lstStyle/>
          <a:p>
            <a:pPr>
              <a:lnSpc>
                <a:spcPct val="80000"/>
              </a:lnSpc>
              <a:spcBef>
                <a:spcPct val="20000"/>
              </a:spcBef>
            </a:pPr>
            <a:r>
              <a:rPr lang="en-US" sz="2400">
                <a:solidFill>
                  <a:schemeClr val="tx1"/>
                </a:solidFill>
                <a:latin typeface="楷体_GB2312" pitchFamily="1" charset="-122"/>
                <a:ea typeface="楷体_GB2312" pitchFamily="1" charset="-122"/>
              </a:rPr>
              <a:t>1.</a:t>
            </a:r>
            <a:r>
              <a:rPr lang="zh-CN" altLang="en-US" sz="2400">
                <a:solidFill>
                  <a:schemeClr val="tx1"/>
                </a:solidFill>
                <a:latin typeface="楷体_GB2312" pitchFamily="1" charset="-122"/>
                <a:ea typeface="楷体_GB2312" pitchFamily="1" charset="-122"/>
              </a:rPr>
              <a:t>主窗口</a:t>
            </a:r>
          </a:p>
          <a:p>
            <a:pPr>
              <a:lnSpc>
                <a:spcPct val="80000"/>
              </a:lnSpc>
              <a:spcBef>
                <a:spcPct val="20000"/>
              </a:spcBef>
            </a:pPr>
            <a:r>
              <a:rPr lang="zh-CN" altLang="en-US" sz="2400">
                <a:solidFill>
                  <a:schemeClr val="tx1"/>
                </a:solidFill>
              </a:rPr>
              <a:t>   应用程序窗口由标题栏、菜单栏和工具栏组成</a:t>
            </a:r>
          </a:p>
          <a:p>
            <a:pPr>
              <a:lnSpc>
                <a:spcPct val="80000"/>
              </a:lnSpc>
              <a:spcBef>
                <a:spcPct val="20000"/>
              </a:spcBef>
            </a:pPr>
            <a:r>
              <a:rPr lang="en-US" sz="2400">
                <a:solidFill>
                  <a:schemeClr val="tx1"/>
                </a:solidFill>
                <a:latin typeface="楷体_GB2312" pitchFamily="1" charset="-122"/>
                <a:ea typeface="楷体_GB2312" pitchFamily="1" charset="-122"/>
              </a:rPr>
              <a:t>2.</a:t>
            </a:r>
            <a:r>
              <a:rPr lang="zh-CN" altLang="en-US" sz="2400">
                <a:solidFill>
                  <a:schemeClr val="tx1"/>
                </a:solidFill>
                <a:latin typeface="楷体_GB2312" pitchFamily="1" charset="-122"/>
                <a:ea typeface="楷体_GB2312" pitchFamily="1" charset="-122"/>
              </a:rPr>
              <a:t>窗体</a:t>
            </a:r>
            <a:r>
              <a:rPr lang="en-US" sz="2400">
                <a:solidFill>
                  <a:schemeClr val="tx1"/>
                </a:solidFill>
                <a:latin typeface="楷体_GB2312" pitchFamily="1" charset="-122"/>
                <a:ea typeface="楷体_GB2312" pitchFamily="1" charset="-122"/>
              </a:rPr>
              <a:t>(form)</a:t>
            </a:r>
            <a:r>
              <a:rPr lang="zh-CN" altLang="en-US" sz="2400">
                <a:solidFill>
                  <a:schemeClr val="tx1"/>
                </a:solidFill>
                <a:latin typeface="楷体_GB2312" pitchFamily="1" charset="-122"/>
                <a:ea typeface="楷体_GB2312" pitchFamily="1" charset="-122"/>
              </a:rPr>
              <a:t>窗口</a:t>
            </a:r>
          </a:p>
          <a:p>
            <a:pPr>
              <a:lnSpc>
                <a:spcPct val="80000"/>
              </a:lnSpc>
              <a:spcBef>
                <a:spcPct val="20000"/>
              </a:spcBef>
            </a:pPr>
            <a:r>
              <a:rPr lang="zh-CN" altLang="en-US" sz="2400">
                <a:solidFill>
                  <a:schemeClr val="tx1"/>
                </a:solidFill>
              </a:rPr>
              <a:t>   设计</a:t>
            </a:r>
            <a:r>
              <a:rPr lang="en-US" sz="2400">
                <a:solidFill>
                  <a:schemeClr val="tx1"/>
                </a:solidFill>
              </a:rPr>
              <a:t>vb</a:t>
            </a:r>
            <a:r>
              <a:rPr lang="zh-CN" altLang="en-US" sz="2400">
                <a:solidFill>
                  <a:schemeClr val="tx1"/>
                </a:solidFill>
              </a:rPr>
              <a:t>程序的 界面</a:t>
            </a:r>
          </a:p>
          <a:p>
            <a:pPr>
              <a:lnSpc>
                <a:spcPct val="80000"/>
              </a:lnSpc>
              <a:spcBef>
                <a:spcPct val="20000"/>
              </a:spcBef>
            </a:pPr>
            <a:r>
              <a:rPr lang="en-US" sz="2400">
                <a:solidFill>
                  <a:schemeClr val="tx1"/>
                </a:solidFill>
                <a:latin typeface="楷体_GB2312" pitchFamily="1" charset="-122"/>
                <a:ea typeface="楷体_GB2312" pitchFamily="1" charset="-122"/>
              </a:rPr>
              <a:t>3.</a:t>
            </a:r>
            <a:r>
              <a:rPr lang="zh-CN" altLang="en-US" sz="2400">
                <a:solidFill>
                  <a:schemeClr val="tx1"/>
                </a:solidFill>
                <a:latin typeface="楷体_GB2312" pitchFamily="1" charset="-122"/>
                <a:ea typeface="楷体_GB2312" pitchFamily="1" charset="-122"/>
              </a:rPr>
              <a:t>代码</a:t>
            </a:r>
            <a:r>
              <a:rPr lang="en-US" sz="2400">
                <a:solidFill>
                  <a:schemeClr val="tx1"/>
                </a:solidFill>
                <a:latin typeface="楷体_GB2312" pitchFamily="1" charset="-122"/>
                <a:ea typeface="楷体_GB2312" pitchFamily="1" charset="-122"/>
              </a:rPr>
              <a:t>(code)</a:t>
            </a:r>
            <a:r>
              <a:rPr lang="zh-CN" altLang="en-US" sz="2400">
                <a:solidFill>
                  <a:schemeClr val="tx1"/>
                </a:solidFill>
                <a:latin typeface="楷体_GB2312" pitchFamily="1" charset="-122"/>
                <a:ea typeface="楷体_GB2312" pitchFamily="1" charset="-122"/>
              </a:rPr>
              <a:t>窗口</a:t>
            </a:r>
          </a:p>
          <a:p>
            <a:pPr>
              <a:lnSpc>
                <a:spcPct val="80000"/>
              </a:lnSpc>
              <a:spcBef>
                <a:spcPct val="20000"/>
              </a:spcBef>
            </a:pPr>
            <a:r>
              <a:rPr lang="zh-CN" altLang="en-US" sz="2400">
                <a:solidFill>
                  <a:schemeClr val="tx1"/>
                </a:solidFill>
              </a:rPr>
              <a:t>   编辑窗体、标准模块中的代码</a:t>
            </a:r>
          </a:p>
          <a:p>
            <a:pPr>
              <a:lnSpc>
                <a:spcPct val="80000"/>
              </a:lnSpc>
              <a:spcBef>
                <a:spcPct val="20000"/>
              </a:spcBef>
            </a:pPr>
            <a:r>
              <a:rPr lang="en-US" sz="2400">
                <a:solidFill>
                  <a:schemeClr val="tx1"/>
                </a:solidFill>
                <a:latin typeface="楷体_GB2312" pitchFamily="1" charset="-122"/>
                <a:ea typeface="楷体_GB2312" pitchFamily="1" charset="-122"/>
              </a:rPr>
              <a:t>4.</a:t>
            </a:r>
            <a:r>
              <a:rPr lang="zh-CN" altLang="en-US" sz="2400">
                <a:solidFill>
                  <a:schemeClr val="tx1"/>
                </a:solidFill>
                <a:latin typeface="楷体_GB2312" pitchFamily="1" charset="-122"/>
                <a:ea typeface="楷体_GB2312" pitchFamily="1" charset="-122"/>
              </a:rPr>
              <a:t>属性</a:t>
            </a:r>
            <a:r>
              <a:rPr lang="en-US" sz="2400">
                <a:solidFill>
                  <a:schemeClr val="tx1"/>
                </a:solidFill>
                <a:latin typeface="楷体_GB2312" pitchFamily="1" charset="-122"/>
                <a:ea typeface="楷体_GB2312" pitchFamily="1" charset="-122"/>
              </a:rPr>
              <a:t>(properties)</a:t>
            </a:r>
            <a:r>
              <a:rPr lang="zh-CN" altLang="en-US" sz="2400">
                <a:solidFill>
                  <a:schemeClr val="tx1"/>
                </a:solidFill>
                <a:latin typeface="楷体_GB2312" pitchFamily="1" charset="-122"/>
                <a:ea typeface="楷体_GB2312" pitchFamily="1" charset="-122"/>
              </a:rPr>
              <a:t>窗口</a:t>
            </a:r>
          </a:p>
          <a:p>
            <a:pPr>
              <a:lnSpc>
                <a:spcPct val="80000"/>
              </a:lnSpc>
              <a:spcBef>
                <a:spcPct val="20000"/>
              </a:spcBef>
            </a:pPr>
            <a:r>
              <a:rPr lang="zh-CN" altLang="en-US" sz="2400">
                <a:solidFill>
                  <a:schemeClr val="tx1"/>
                </a:solidFill>
              </a:rPr>
              <a:t>   所有窗体或控件的属性设置</a:t>
            </a:r>
          </a:p>
          <a:p>
            <a:pPr>
              <a:lnSpc>
                <a:spcPct val="80000"/>
              </a:lnSpc>
              <a:spcBef>
                <a:spcPct val="20000"/>
              </a:spcBef>
            </a:pPr>
            <a:r>
              <a:rPr lang="en-US" sz="2400">
                <a:solidFill>
                  <a:schemeClr val="tx1"/>
                </a:solidFill>
                <a:latin typeface="楷体_GB2312" pitchFamily="1" charset="-122"/>
                <a:ea typeface="楷体_GB2312" pitchFamily="1" charset="-122"/>
              </a:rPr>
              <a:t>5.</a:t>
            </a:r>
            <a:r>
              <a:rPr lang="zh-CN" altLang="en-US" sz="2400">
                <a:solidFill>
                  <a:schemeClr val="tx1"/>
                </a:solidFill>
                <a:latin typeface="楷体_GB2312" pitchFamily="1" charset="-122"/>
                <a:ea typeface="楷体_GB2312" pitchFamily="1" charset="-122"/>
              </a:rPr>
              <a:t>工程资源管理器</a:t>
            </a:r>
            <a:r>
              <a:rPr lang="en-US" sz="2400">
                <a:solidFill>
                  <a:schemeClr val="tx1"/>
                </a:solidFill>
                <a:latin typeface="楷体_GB2312" pitchFamily="1" charset="-122"/>
                <a:ea typeface="楷体_GB2312" pitchFamily="1" charset="-122"/>
              </a:rPr>
              <a:t>(project expror)</a:t>
            </a:r>
            <a:r>
              <a:rPr lang="zh-CN" altLang="en-US" sz="2400">
                <a:solidFill>
                  <a:schemeClr val="tx1"/>
                </a:solidFill>
                <a:latin typeface="楷体_GB2312" pitchFamily="1" charset="-122"/>
                <a:ea typeface="楷体_GB2312" pitchFamily="1" charset="-122"/>
              </a:rPr>
              <a:t>窗口</a:t>
            </a:r>
          </a:p>
          <a:p>
            <a:pPr>
              <a:lnSpc>
                <a:spcPct val="80000"/>
              </a:lnSpc>
              <a:spcBef>
                <a:spcPct val="20000"/>
              </a:spcBef>
            </a:pPr>
            <a:r>
              <a:rPr lang="zh-CN" altLang="en-US" sz="2400">
                <a:solidFill>
                  <a:schemeClr val="tx1"/>
                </a:solidFill>
              </a:rPr>
              <a:t>  保存一个应用程序所有的文件</a:t>
            </a:r>
          </a:p>
          <a:p>
            <a:pPr>
              <a:lnSpc>
                <a:spcPct val="80000"/>
              </a:lnSpc>
              <a:spcBef>
                <a:spcPct val="20000"/>
              </a:spcBef>
            </a:pPr>
            <a:r>
              <a:rPr lang="en-US" sz="2400">
                <a:solidFill>
                  <a:schemeClr val="tx1"/>
                </a:solidFill>
                <a:latin typeface="楷体_GB2312" pitchFamily="1" charset="-122"/>
                <a:ea typeface="楷体_GB2312" pitchFamily="1" charset="-122"/>
              </a:rPr>
              <a:t>6. </a:t>
            </a:r>
            <a:r>
              <a:rPr lang="zh-CN" altLang="en-US" sz="2400">
                <a:solidFill>
                  <a:schemeClr val="tx1"/>
                </a:solidFill>
                <a:latin typeface="楷体_GB2312" pitchFamily="1" charset="-122"/>
                <a:ea typeface="楷体_GB2312" pitchFamily="1" charset="-122"/>
              </a:rPr>
              <a:t>工具箱</a:t>
            </a:r>
            <a:r>
              <a:rPr lang="en-US" sz="2400">
                <a:solidFill>
                  <a:schemeClr val="tx1"/>
                </a:solidFill>
                <a:latin typeface="楷体_GB2312" pitchFamily="1" charset="-122"/>
                <a:ea typeface="楷体_GB2312" pitchFamily="1" charset="-122"/>
              </a:rPr>
              <a:t>(toolbox)</a:t>
            </a:r>
            <a:r>
              <a:rPr lang="zh-CN" altLang="en-US" sz="2400">
                <a:solidFill>
                  <a:schemeClr val="tx1"/>
                </a:solidFill>
                <a:latin typeface="楷体_GB2312" pitchFamily="1" charset="-122"/>
                <a:ea typeface="楷体_GB2312" pitchFamily="1" charset="-122"/>
              </a:rPr>
              <a:t>窗口</a:t>
            </a:r>
          </a:p>
          <a:p>
            <a:pPr>
              <a:lnSpc>
                <a:spcPct val="80000"/>
              </a:lnSpc>
              <a:spcBef>
                <a:spcPct val="20000"/>
              </a:spcBef>
            </a:pPr>
            <a:r>
              <a:rPr lang="zh-CN" altLang="en-US" sz="2400">
                <a:solidFill>
                  <a:schemeClr val="tx1"/>
                </a:solidFill>
              </a:rPr>
              <a:t>  显示各种控件的制作工具</a:t>
            </a:r>
            <a:r>
              <a:rPr lang="en-US" sz="2400">
                <a:solidFill>
                  <a:schemeClr val="tx1"/>
                </a:solidFill>
              </a:rPr>
              <a:t>,</a:t>
            </a:r>
            <a:r>
              <a:rPr lang="zh-CN" altLang="en-US" sz="2400">
                <a:solidFill>
                  <a:schemeClr val="tx1"/>
                </a:solidFill>
              </a:rPr>
              <a:t>供用户在窗体上设计</a:t>
            </a:r>
          </a:p>
        </p:txBody>
      </p:sp>
      <p:grpSp>
        <p:nvGrpSpPr>
          <p:cNvPr id="2" name="Group 11"/>
          <p:cNvGrpSpPr>
            <a:grpSpLocks/>
          </p:cNvGrpSpPr>
          <p:nvPr/>
        </p:nvGrpSpPr>
        <p:grpSpPr bwMode="auto">
          <a:xfrm>
            <a:off x="7239000" y="287338"/>
            <a:ext cx="1620838" cy="503237"/>
            <a:chOff x="0" y="0"/>
            <a:chExt cx="1021" cy="317"/>
          </a:xfrm>
        </p:grpSpPr>
        <p:pic>
          <p:nvPicPr>
            <p:cNvPr id="17419" name="Picture 9">
              <a:hlinkClick r:id="rId6" action="ppaction://hlinksldjump"/>
            </p:cNvPr>
            <p:cNvPicPr>
              <a:picLocks noChangeArrowheads="1"/>
            </p:cNvPicPr>
            <p:nvPr/>
          </p:nvPicPr>
          <p:blipFill>
            <a:blip r:embed="rId7"/>
            <a:srcRect/>
            <a:stretch>
              <a:fillRect/>
            </a:stretch>
          </p:blipFill>
          <p:spPr bwMode="auto">
            <a:xfrm>
              <a:off x="0" y="106"/>
              <a:ext cx="1021" cy="211"/>
            </a:xfrm>
            <a:prstGeom prst="rect">
              <a:avLst/>
            </a:prstGeom>
            <a:noFill/>
            <a:ln w="9525">
              <a:noFill/>
              <a:miter lim="800000"/>
              <a:headEnd/>
              <a:tailEnd/>
            </a:ln>
            <a:effectLst/>
          </p:spPr>
        </p:pic>
        <p:sp>
          <p:nvSpPr>
            <p:cNvPr id="17420" name="Rectangle 10">
              <a:hlinkClick r:id="rId6"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809C6E18-90B7-4381-AB72-B2FF73330B9A}" type="slidenum">
              <a:rPr lang="en-US" sz="1400">
                <a:solidFill>
                  <a:srgbClr val="5BA36C"/>
                </a:solidFill>
              </a:rPr>
              <a:pPr algn="r"/>
              <a:t>15</a:t>
            </a:fld>
            <a:endParaRPr lang="en-US" sz="1400">
              <a:solidFill>
                <a:srgbClr val="5BA36C"/>
              </a:solidFill>
            </a:endParaRPr>
          </a:p>
        </p:txBody>
      </p:sp>
      <p:sp>
        <p:nvSpPr>
          <p:cNvPr id="18435" name="Rectangle 2">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18436" name="Rectangle 3">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18437" name="Picture 4">
            <a:hlinkClick r:id="" action="ppaction://hlinkshowjump?jump=nextslide"/>
          </p:cNvPr>
          <p:cNvPicPr>
            <a:picLocks noChangeArrowheads="1"/>
          </p:cNvPicPr>
          <p:nvPr/>
        </p:nvPicPr>
        <p:blipFill>
          <a:blip r:embed="rId4"/>
          <a:srcRect/>
          <a:stretch>
            <a:fillRect/>
          </a:stretch>
        </p:blipFill>
        <p:spPr bwMode="auto">
          <a:xfrm>
            <a:off x="7162800" y="6248400"/>
            <a:ext cx="1620838" cy="334963"/>
          </a:xfrm>
          <a:prstGeom prst="rect">
            <a:avLst/>
          </a:prstGeom>
          <a:noFill/>
          <a:ln w="9525">
            <a:noFill/>
            <a:miter lim="800000"/>
            <a:headEnd/>
            <a:tailEnd/>
          </a:ln>
          <a:effectLst/>
        </p:spPr>
      </p:pic>
      <p:pic>
        <p:nvPicPr>
          <p:cNvPr id="18438" name="Picture 5">
            <a:hlinkClick r:id="" action="ppaction://hlinkshowjump?jump=previousslide"/>
          </p:cNvPr>
          <p:cNvPicPr>
            <a:picLocks noChangeArrowheads="1"/>
          </p:cNvPicPr>
          <p:nvPr/>
        </p:nvPicPr>
        <p:blipFill>
          <a:blip r:embed="rId5"/>
          <a:srcRect/>
          <a:stretch>
            <a:fillRect/>
          </a:stretch>
        </p:blipFill>
        <p:spPr bwMode="auto">
          <a:xfrm>
            <a:off x="5630863" y="6248400"/>
            <a:ext cx="1620837" cy="334963"/>
          </a:xfrm>
          <a:prstGeom prst="rect">
            <a:avLst/>
          </a:prstGeom>
          <a:noFill/>
          <a:ln w="9525">
            <a:noFill/>
            <a:miter lim="800000"/>
            <a:headEnd/>
            <a:tailEnd/>
          </a:ln>
          <a:effectLst/>
        </p:spPr>
      </p:pic>
      <p:sp>
        <p:nvSpPr>
          <p:cNvPr id="18439" name="Rectangle 6">
            <a:hlinkClick r:id="" action="ppaction://hlinkshowjump?jump=previousslide"/>
          </p:cNvPr>
          <p:cNvSpPr>
            <a:spLocks noChangeArrowheads="1"/>
          </p:cNvSpPr>
          <p:nvPr/>
        </p:nvSpPr>
        <p:spPr bwMode="auto">
          <a:xfrm>
            <a:off x="60880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18440"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18441" name="Rectangle 8"/>
          <p:cNvSpPr>
            <a:spLocks noGrp="1" noChangeArrowheads="1"/>
          </p:cNvSpPr>
          <p:nvPr>
            <p:ph type="title" idx="4294967295"/>
          </p:nvPr>
        </p:nvSpPr>
        <p:spPr>
          <a:xfrm>
            <a:off x="1066800" y="381000"/>
            <a:ext cx="6400800" cy="706438"/>
          </a:xfrm>
          <a:noFill/>
        </p:spPr>
        <p:txBody>
          <a:bodyPr/>
          <a:lstStyle/>
          <a:p>
            <a:pPr eaLnBrk="1" hangingPunct="1"/>
            <a:r>
              <a:rPr lang="en-US" sz="4000" b="1">
                <a:ea typeface="楷体_GB2312" pitchFamily="1" charset="-122"/>
              </a:rPr>
              <a:t>1.4.1 </a:t>
            </a:r>
            <a:r>
              <a:rPr lang="zh-CN" altLang="en-US" sz="4000" b="1">
                <a:ea typeface="楷体_GB2312" pitchFamily="1" charset="-122"/>
              </a:rPr>
              <a:t>窗体窗口 </a:t>
            </a:r>
          </a:p>
        </p:txBody>
      </p:sp>
      <p:sp>
        <p:nvSpPr>
          <p:cNvPr id="18442" name="Rectangle 9"/>
          <p:cNvSpPr>
            <a:spLocks noChangeArrowheads="1"/>
          </p:cNvSpPr>
          <p:nvPr/>
        </p:nvSpPr>
        <p:spPr bwMode="auto">
          <a:xfrm>
            <a:off x="762000" y="1524000"/>
            <a:ext cx="7772400" cy="4108450"/>
          </a:xfrm>
          <a:prstGeom prst="rect">
            <a:avLst/>
          </a:prstGeom>
          <a:noFill/>
          <a:ln w="9525">
            <a:noFill/>
            <a:miter lim="800000"/>
            <a:headEnd/>
            <a:tailEnd/>
          </a:ln>
          <a:effectLst/>
        </p:spPr>
        <p:txBody>
          <a:bodyPr lIns="92075" tIns="46038" rIns="92075" bIns="46038">
            <a:spAutoFit/>
          </a:bodyPr>
          <a:lstStyle/>
          <a:p>
            <a:pPr algn="just"/>
            <a:r>
              <a:rPr lang="zh-CN" altLang="en-US" sz="2400">
                <a:solidFill>
                  <a:schemeClr val="tx1"/>
                </a:solidFill>
              </a:rPr>
              <a:t>窗体是建立</a:t>
            </a:r>
            <a:r>
              <a:rPr lang="en-US" sz="2400">
                <a:solidFill>
                  <a:schemeClr val="tx1"/>
                </a:solidFill>
              </a:rPr>
              <a:t>VB</a:t>
            </a:r>
            <a:r>
              <a:rPr lang="zh-CN" altLang="en-US" sz="2400">
                <a:solidFill>
                  <a:schemeClr val="tx1"/>
                </a:solidFill>
              </a:rPr>
              <a:t>应用程序的主要部分，用户通过与窗体上的控制部件交互可得到结果。每个窗体窗口必须有一个惟一的窗体名字，建立窗体时默认名为</a:t>
            </a:r>
            <a:r>
              <a:rPr lang="en-US" sz="2400">
                <a:solidFill>
                  <a:schemeClr val="tx1"/>
                </a:solidFill>
              </a:rPr>
              <a:t>Form1</a:t>
            </a:r>
            <a:r>
              <a:rPr lang="zh-CN" altLang="en-US" sz="2400">
                <a:solidFill>
                  <a:schemeClr val="tx1"/>
                </a:solidFill>
              </a:rPr>
              <a:t>、</a:t>
            </a:r>
            <a:r>
              <a:rPr lang="en-US" sz="2400">
                <a:solidFill>
                  <a:schemeClr val="tx1"/>
                </a:solidFill>
              </a:rPr>
              <a:t>Form2……</a:t>
            </a:r>
          </a:p>
          <a:p>
            <a:pPr eaLnBrk="0" hangingPunct="0"/>
            <a:r>
              <a:rPr lang="zh-CN" altLang="en-US" sz="2400">
                <a:solidFill>
                  <a:schemeClr val="tx1"/>
                </a:solidFill>
                <a:latin typeface="宋体" pitchFamily="2" charset="-122"/>
              </a:rPr>
              <a:t>在设计状态的窗体由网格点构成，方便用户对控件的定位，网格点间距可以通过</a:t>
            </a:r>
            <a:r>
              <a:rPr lang="zh-CN" altLang="en-US" sz="2400">
                <a:solidFill>
                  <a:srgbClr val="FB2B2B"/>
                </a:solidFill>
                <a:latin typeface="宋体" pitchFamily="2" charset="-122"/>
              </a:rPr>
              <a:t>工具</a:t>
            </a:r>
            <a:r>
              <a:rPr lang="en-US" sz="2400">
                <a:solidFill>
                  <a:srgbClr val="FB2B2B"/>
                </a:solidFill>
                <a:latin typeface="宋体" pitchFamily="2" charset="-122"/>
              </a:rPr>
              <a:t>|</a:t>
            </a:r>
            <a:r>
              <a:rPr lang="zh-CN" altLang="en-US" sz="2400">
                <a:solidFill>
                  <a:srgbClr val="FB2B2B"/>
                </a:solidFill>
                <a:latin typeface="宋体" pitchFamily="2" charset="-122"/>
              </a:rPr>
              <a:t>选项</a:t>
            </a:r>
            <a:r>
              <a:rPr lang="zh-CN" altLang="en-US" sz="2400">
                <a:solidFill>
                  <a:schemeClr val="tx1"/>
                </a:solidFill>
                <a:latin typeface="宋体" pitchFamily="2" charset="-122"/>
              </a:rPr>
              <a:t>命令，在通用标签的窗体设置网格中输入宽度和高度来改变；</a:t>
            </a:r>
          </a:p>
          <a:p>
            <a:pPr eaLnBrk="0" hangingPunct="0"/>
            <a:r>
              <a:rPr lang="zh-CN" altLang="en-US" sz="2400">
                <a:solidFill>
                  <a:schemeClr val="tx1"/>
                </a:solidFill>
                <a:latin typeface="宋体" pitchFamily="2" charset="-122"/>
              </a:rPr>
              <a:t>运行时可通过属性控制窗体的可见性</a:t>
            </a:r>
            <a:r>
              <a:rPr lang="en-US" sz="2400">
                <a:solidFill>
                  <a:schemeClr val="tx1"/>
                </a:solidFill>
              </a:rPr>
              <a:t>(</a:t>
            </a:r>
            <a:r>
              <a:rPr lang="zh-CN" altLang="en-US" sz="2400">
                <a:solidFill>
                  <a:schemeClr val="tx1"/>
                </a:solidFill>
                <a:latin typeface="宋体" pitchFamily="2" charset="-122"/>
              </a:rPr>
              <a:t>窗体的网格始终不显示</a:t>
            </a:r>
            <a:r>
              <a:rPr lang="en-US" sz="2400">
                <a:solidFill>
                  <a:schemeClr val="tx1"/>
                </a:solidFill>
              </a:rPr>
              <a:t>)</a:t>
            </a:r>
            <a:r>
              <a:rPr lang="zh-CN" altLang="en-US" sz="2400">
                <a:solidFill>
                  <a:schemeClr val="tx1"/>
                </a:solidFill>
                <a:latin typeface="宋体" pitchFamily="2" charset="-122"/>
              </a:rPr>
              <a:t>。</a:t>
            </a:r>
          </a:p>
          <a:p>
            <a:pPr eaLnBrk="0" hangingPunct="0"/>
            <a:r>
              <a:rPr lang="zh-CN" altLang="en-US" sz="2400">
                <a:solidFill>
                  <a:schemeClr val="tx1"/>
                </a:solidFill>
                <a:latin typeface="宋体" pitchFamily="2" charset="-122"/>
              </a:rPr>
              <a:t>一个应用程序至少有一个窗体窗口，用户可在应用程序中拥有多个窗体窗口。</a:t>
            </a:r>
            <a:r>
              <a:rPr lang="zh-CN" altLang="en-US" sz="2400">
                <a:solidFill>
                  <a:schemeClr val="tx1"/>
                </a:solidFill>
              </a:rPr>
              <a:t> </a:t>
            </a:r>
          </a:p>
        </p:txBody>
      </p:sp>
      <p:grpSp>
        <p:nvGrpSpPr>
          <p:cNvPr id="2" name="Group 12"/>
          <p:cNvGrpSpPr>
            <a:grpSpLocks/>
          </p:cNvGrpSpPr>
          <p:nvPr/>
        </p:nvGrpSpPr>
        <p:grpSpPr bwMode="auto">
          <a:xfrm>
            <a:off x="7239000" y="287338"/>
            <a:ext cx="1620838" cy="503237"/>
            <a:chOff x="0" y="0"/>
            <a:chExt cx="1021" cy="317"/>
          </a:xfrm>
        </p:grpSpPr>
        <p:pic>
          <p:nvPicPr>
            <p:cNvPr id="18444" name="Picture 10">
              <a:hlinkClick r:id="rId6" action="ppaction://hlinksldjump"/>
            </p:cNvPr>
            <p:cNvPicPr>
              <a:picLocks noChangeArrowheads="1"/>
            </p:cNvPicPr>
            <p:nvPr/>
          </p:nvPicPr>
          <p:blipFill>
            <a:blip r:embed="rId7"/>
            <a:srcRect/>
            <a:stretch>
              <a:fillRect/>
            </a:stretch>
          </p:blipFill>
          <p:spPr bwMode="auto">
            <a:xfrm>
              <a:off x="0" y="106"/>
              <a:ext cx="1021" cy="211"/>
            </a:xfrm>
            <a:prstGeom prst="rect">
              <a:avLst/>
            </a:prstGeom>
            <a:noFill/>
            <a:ln w="9525">
              <a:noFill/>
              <a:miter lim="800000"/>
              <a:headEnd/>
              <a:tailEnd/>
            </a:ln>
            <a:effectLst/>
          </p:spPr>
        </p:pic>
        <p:sp>
          <p:nvSpPr>
            <p:cNvPr id="18445" name="Rectangle 11">
              <a:hlinkClick r:id="rId6"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6A553702-EA58-4825-93A4-199CEA558274}" type="slidenum">
              <a:rPr lang="en-US" sz="1400">
                <a:solidFill>
                  <a:srgbClr val="5BA36C"/>
                </a:solidFill>
              </a:rPr>
              <a:pPr algn="r"/>
              <a:t>16</a:t>
            </a:fld>
            <a:endParaRPr lang="en-US" sz="1400">
              <a:solidFill>
                <a:srgbClr val="5BA36C"/>
              </a:solidFill>
            </a:endParaRPr>
          </a:p>
        </p:txBody>
      </p:sp>
      <p:sp>
        <p:nvSpPr>
          <p:cNvPr id="19459" name="Rectangle 2">
            <a:hlinkClick r:id="rId3"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19460" name="Rectangle 3">
            <a:hlinkClick r:id="rId4"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19461" name="Picture 4">
            <a:hlinkClick r:id="" action="ppaction://hlinkshowjump?jump=nextslide"/>
          </p:cNvPr>
          <p:cNvPicPr>
            <a:picLocks noChangeArrowheads="1"/>
          </p:cNvPicPr>
          <p:nvPr/>
        </p:nvPicPr>
        <p:blipFill>
          <a:blip r:embed="rId5"/>
          <a:srcRect/>
          <a:stretch>
            <a:fillRect/>
          </a:stretch>
        </p:blipFill>
        <p:spPr bwMode="auto">
          <a:xfrm>
            <a:off x="7162800" y="6248400"/>
            <a:ext cx="1620838" cy="334963"/>
          </a:xfrm>
          <a:prstGeom prst="rect">
            <a:avLst/>
          </a:prstGeom>
          <a:noFill/>
          <a:ln w="9525">
            <a:noFill/>
            <a:miter lim="800000"/>
            <a:headEnd/>
            <a:tailEnd/>
          </a:ln>
          <a:effectLst/>
        </p:spPr>
      </p:pic>
      <p:pic>
        <p:nvPicPr>
          <p:cNvPr id="19462" name="Picture 5">
            <a:hlinkClick r:id="" action="ppaction://hlinkshowjump?jump=previousslide"/>
          </p:cNvPr>
          <p:cNvPicPr>
            <a:picLocks noChangeArrowheads="1"/>
          </p:cNvPicPr>
          <p:nvPr/>
        </p:nvPicPr>
        <p:blipFill>
          <a:blip r:embed="rId6"/>
          <a:srcRect/>
          <a:stretch>
            <a:fillRect/>
          </a:stretch>
        </p:blipFill>
        <p:spPr bwMode="auto">
          <a:xfrm>
            <a:off x="5630863" y="6248400"/>
            <a:ext cx="1620837" cy="334963"/>
          </a:xfrm>
          <a:prstGeom prst="rect">
            <a:avLst/>
          </a:prstGeom>
          <a:noFill/>
          <a:ln w="9525">
            <a:noFill/>
            <a:miter lim="800000"/>
            <a:headEnd/>
            <a:tailEnd/>
          </a:ln>
          <a:effectLst/>
        </p:spPr>
      </p:pic>
      <p:sp>
        <p:nvSpPr>
          <p:cNvPr id="19463" name="Rectangle 6">
            <a:hlinkClick r:id="" action="ppaction://hlinkshowjump?jump=previousslide"/>
          </p:cNvPr>
          <p:cNvSpPr>
            <a:spLocks noChangeArrowheads="1"/>
          </p:cNvSpPr>
          <p:nvPr/>
        </p:nvSpPr>
        <p:spPr bwMode="auto">
          <a:xfrm>
            <a:off x="60880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19464"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19465" name="Rectangle 8"/>
          <p:cNvSpPr>
            <a:spLocks noGrp="1" noChangeArrowheads="1"/>
          </p:cNvSpPr>
          <p:nvPr>
            <p:ph type="title" idx="4294967295"/>
          </p:nvPr>
        </p:nvSpPr>
        <p:spPr>
          <a:xfrm>
            <a:off x="1066800" y="381000"/>
            <a:ext cx="6400800" cy="706438"/>
          </a:xfrm>
          <a:noFill/>
        </p:spPr>
        <p:txBody>
          <a:bodyPr/>
          <a:lstStyle/>
          <a:p>
            <a:pPr eaLnBrk="1" hangingPunct="1"/>
            <a:r>
              <a:rPr lang="en-US" sz="4000" b="1">
                <a:ea typeface="楷体_GB2312" pitchFamily="1" charset="-122"/>
              </a:rPr>
              <a:t>1.4.2  </a:t>
            </a:r>
            <a:r>
              <a:rPr lang="zh-CN" altLang="en-US" sz="4000" b="1">
                <a:ea typeface="楷体_GB2312" pitchFamily="1" charset="-122"/>
              </a:rPr>
              <a:t>属性窗口</a:t>
            </a:r>
          </a:p>
        </p:txBody>
      </p:sp>
      <p:sp>
        <p:nvSpPr>
          <p:cNvPr id="19466" name="Rectangle 9"/>
          <p:cNvSpPr>
            <a:spLocks noChangeArrowheads="1"/>
          </p:cNvSpPr>
          <p:nvPr/>
        </p:nvSpPr>
        <p:spPr bwMode="auto">
          <a:xfrm>
            <a:off x="381000" y="1828800"/>
            <a:ext cx="2133600" cy="2282825"/>
          </a:xfrm>
          <a:prstGeom prst="rect">
            <a:avLst/>
          </a:prstGeom>
          <a:noFill/>
          <a:ln w="9525">
            <a:noFill/>
            <a:miter lim="800000"/>
            <a:headEnd/>
            <a:tailEnd/>
          </a:ln>
          <a:effectLst/>
        </p:spPr>
        <p:txBody>
          <a:bodyPr lIns="92075" tIns="46038" rIns="92075" bIns="46038">
            <a:spAutoFit/>
          </a:bodyPr>
          <a:lstStyle/>
          <a:p>
            <a:pPr algn="just"/>
            <a:r>
              <a:rPr lang="zh-CN" altLang="en-US" sz="2400">
                <a:solidFill>
                  <a:schemeClr val="tx1"/>
                </a:solidFill>
              </a:rPr>
              <a:t>所有窗体或控件的属性，如颜色、字体、大小等，可以通过属性窗口来修改。</a:t>
            </a:r>
          </a:p>
        </p:txBody>
      </p:sp>
      <p:graphicFrame>
        <p:nvGraphicFramePr>
          <p:cNvPr id="19467" name="Object 10"/>
          <p:cNvGraphicFramePr>
            <a:graphicFrameLocks/>
          </p:cNvGraphicFramePr>
          <p:nvPr/>
        </p:nvGraphicFramePr>
        <p:xfrm>
          <a:off x="2971800" y="1447800"/>
          <a:ext cx="5422900" cy="4386263"/>
        </p:xfrm>
        <a:graphic>
          <a:graphicData uri="http://schemas.openxmlformats.org/presentationml/2006/ole">
            <p:oleObj spid="_x0000_s2050" r:id="rId7" imgW="5423217" imgH="4386580" progId="Word.Picture.8">
              <p:embed/>
            </p:oleObj>
          </a:graphicData>
        </a:graphic>
      </p:graphicFrame>
      <p:grpSp>
        <p:nvGrpSpPr>
          <p:cNvPr id="2" name="Group 13"/>
          <p:cNvGrpSpPr>
            <a:grpSpLocks/>
          </p:cNvGrpSpPr>
          <p:nvPr/>
        </p:nvGrpSpPr>
        <p:grpSpPr bwMode="auto">
          <a:xfrm>
            <a:off x="7239000" y="287338"/>
            <a:ext cx="1620838" cy="503237"/>
            <a:chOff x="0" y="0"/>
            <a:chExt cx="1021" cy="317"/>
          </a:xfrm>
        </p:grpSpPr>
        <p:pic>
          <p:nvPicPr>
            <p:cNvPr id="19469" name="Picture 11">
              <a:hlinkClick r:id="rId8" action="ppaction://hlinksldjump"/>
            </p:cNvPr>
            <p:cNvPicPr>
              <a:picLocks noChangeArrowheads="1"/>
            </p:cNvPicPr>
            <p:nvPr/>
          </p:nvPicPr>
          <p:blipFill>
            <a:blip r:embed="rId9"/>
            <a:srcRect/>
            <a:stretch>
              <a:fillRect/>
            </a:stretch>
          </p:blipFill>
          <p:spPr bwMode="auto">
            <a:xfrm>
              <a:off x="0" y="106"/>
              <a:ext cx="1021" cy="211"/>
            </a:xfrm>
            <a:prstGeom prst="rect">
              <a:avLst/>
            </a:prstGeom>
            <a:noFill/>
            <a:ln w="9525">
              <a:noFill/>
              <a:miter lim="800000"/>
              <a:headEnd/>
              <a:tailEnd/>
            </a:ln>
            <a:effectLst/>
          </p:spPr>
        </p:pic>
        <p:sp>
          <p:nvSpPr>
            <p:cNvPr id="19470" name="Rectangle 12">
              <a:hlinkClick r:id="rId8"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4E2F4C4A-FE02-4166-BC22-61D900D02EF0}" type="slidenum">
              <a:rPr lang="en-US" sz="1400">
                <a:solidFill>
                  <a:srgbClr val="5BA36C"/>
                </a:solidFill>
              </a:rPr>
              <a:pPr algn="r"/>
              <a:t>17</a:t>
            </a:fld>
            <a:endParaRPr lang="en-US" sz="1400">
              <a:solidFill>
                <a:srgbClr val="5BA36C"/>
              </a:solidFill>
            </a:endParaRPr>
          </a:p>
        </p:txBody>
      </p:sp>
      <p:sp>
        <p:nvSpPr>
          <p:cNvPr id="20483" name="Rectangle 2">
            <a:hlinkClick r:id="rId3"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20484" name="Rectangle 3">
            <a:hlinkClick r:id="rId4"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20485" name="Picture 4">
            <a:hlinkClick r:id="" action="ppaction://hlinkshowjump?jump=nextslide"/>
          </p:cNvPr>
          <p:cNvPicPr>
            <a:picLocks noChangeArrowheads="1"/>
          </p:cNvPicPr>
          <p:nvPr/>
        </p:nvPicPr>
        <p:blipFill>
          <a:blip r:embed="rId5"/>
          <a:srcRect/>
          <a:stretch>
            <a:fillRect/>
          </a:stretch>
        </p:blipFill>
        <p:spPr bwMode="auto">
          <a:xfrm>
            <a:off x="7162800" y="6248400"/>
            <a:ext cx="1620838" cy="334963"/>
          </a:xfrm>
          <a:prstGeom prst="rect">
            <a:avLst/>
          </a:prstGeom>
          <a:noFill/>
          <a:ln w="9525">
            <a:noFill/>
            <a:miter lim="800000"/>
            <a:headEnd/>
            <a:tailEnd/>
          </a:ln>
          <a:effectLst/>
        </p:spPr>
      </p:pic>
      <p:pic>
        <p:nvPicPr>
          <p:cNvPr id="20486" name="Picture 5">
            <a:hlinkClick r:id="" action="ppaction://hlinkshowjump?jump=previousslide"/>
          </p:cNvPr>
          <p:cNvPicPr>
            <a:picLocks noChangeArrowheads="1"/>
          </p:cNvPicPr>
          <p:nvPr/>
        </p:nvPicPr>
        <p:blipFill>
          <a:blip r:embed="rId6"/>
          <a:srcRect/>
          <a:stretch>
            <a:fillRect/>
          </a:stretch>
        </p:blipFill>
        <p:spPr bwMode="auto">
          <a:xfrm>
            <a:off x="5630863" y="6248400"/>
            <a:ext cx="1620837" cy="334963"/>
          </a:xfrm>
          <a:prstGeom prst="rect">
            <a:avLst/>
          </a:prstGeom>
          <a:noFill/>
          <a:ln w="9525">
            <a:noFill/>
            <a:miter lim="800000"/>
            <a:headEnd/>
            <a:tailEnd/>
          </a:ln>
          <a:effectLst/>
        </p:spPr>
      </p:pic>
      <p:sp>
        <p:nvSpPr>
          <p:cNvPr id="20487" name="Rectangle 6">
            <a:hlinkClick r:id="" action="ppaction://hlinkshowjump?jump=previousslide"/>
          </p:cNvPr>
          <p:cNvSpPr>
            <a:spLocks noChangeArrowheads="1"/>
          </p:cNvSpPr>
          <p:nvPr/>
        </p:nvSpPr>
        <p:spPr bwMode="auto">
          <a:xfrm>
            <a:off x="60880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20488"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20489" name="Rectangle 8"/>
          <p:cNvSpPr>
            <a:spLocks noGrp="1" noChangeArrowheads="1"/>
          </p:cNvSpPr>
          <p:nvPr>
            <p:ph type="title" idx="4294967295"/>
          </p:nvPr>
        </p:nvSpPr>
        <p:spPr>
          <a:xfrm>
            <a:off x="533400" y="381000"/>
            <a:ext cx="6858000" cy="706438"/>
          </a:xfrm>
          <a:noFill/>
        </p:spPr>
        <p:txBody>
          <a:bodyPr/>
          <a:lstStyle/>
          <a:p>
            <a:pPr eaLnBrk="1" hangingPunct="1"/>
            <a:r>
              <a:rPr lang="en-US" sz="4000" b="1">
                <a:ea typeface="楷体_GB2312" pitchFamily="1" charset="-122"/>
              </a:rPr>
              <a:t>1.4.3 </a:t>
            </a:r>
            <a:r>
              <a:rPr lang="zh-CN" altLang="en-US" sz="4000" b="1">
                <a:ea typeface="楷体_GB2312" pitchFamily="1" charset="-122"/>
              </a:rPr>
              <a:t>工程资源管理器窗口</a:t>
            </a:r>
            <a:r>
              <a:rPr lang="zh-CN" altLang="en-US" sz="4000" b="1">
                <a:latin typeface="华文楷体" pitchFamily="2" charset="-122"/>
                <a:ea typeface="华文楷体" pitchFamily="2" charset="-122"/>
              </a:rPr>
              <a:t> </a:t>
            </a:r>
          </a:p>
        </p:txBody>
      </p:sp>
      <p:sp>
        <p:nvSpPr>
          <p:cNvPr id="20490" name="Rectangle 9"/>
          <p:cNvSpPr>
            <a:spLocks noChangeArrowheads="1"/>
          </p:cNvSpPr>
          <p:nvPr/>
        </p:nvSpPr>
        <p:spPr bwMode="auto">
          <a:xfrm>
            <a:off x="304800" y="1676400"/>
            <a:ext cx="2362200" cy="2647950"/>
          </a:xfrm>
          <a:prstGeom prst="rect">
            <a:avLst/>
          </a:prstGeom>
          <a:noFill/>
          <a:ln w="9525">
            <a:noFill/>
            <a:miter lim="800000"/>
            <a:headEnd/>
            <a:tailEnd/>
          </a:ln>
          <a:effectLst/>
        </p:spPr>
        <p:txBody>
          <a:bodyPr lIns="92075" tIns="46038" rIns="92075" bIns="46038">
            <a:spAutoFit/>
          </a:bodyPr>
          <a:lstStyle/>
          <a:p>
            <a:r>
              <a:rPr lang="zh-CN" altLang="en-US" sz="2400">
                <a:solidFill>
                  <a:schemeClr val="tx1"/>
                </a:solidFill>
                <a:latin typeface="宋体" pitchFamily="2" charset="-122"/>
              </a:rPr>
              <a:t>工程资源管理器窗口保存一个应用程序所有属性以及组成这个应用程序所有的文件。工程文件的扩展名为 </a:t>
            </a:r>
            <a:r>
              <a:rPr lang="en-US" sz="2400">
                <a:solidFill>
                  <a:srgbClr val="FB2B2B"/>
                </a:solidFill>
              </a:rPr>
              <a:t>.VBP</a:t>
            </a:r>
            <a:r>
              <a:rPr lang="zh-CN" altLang="en-US" sz="2400">
                <a:solidFill>
                  <a:schemeClr val="tx1"/>
                </a:solidFill>
                <a:latin typeface="宋体" pitchFamily="2" charset="-122"/>
              </a:rPr>
              <a:t>。</a:t>
            </a:r>
            <a:r>
              <a:rPr lang="zh-CN" altLang="en-US" sz="2400">
                <a:solidFill>
                  <a:schemeClr val="tx1"/>
                </a:solidFill>
              </a:rPr>
              <a:t> </a:t>
            </a:r>
          </a:p>
        </p:txBody>
      </p:sp>
      <p:graphicFrame>
        <p:nvGraphicFramePr>
          <p:cNvPr id="20491" name="Object 10"/>
          <p:cNvGraphicFramePr>
            <a:graphicFrameLocks/>
          </p:cNvGraphicFramePr>
          <p:nvPr/>
        </p:nvGraphicFramePr>
        <p:xfrm>
          <a:off x="2898775" y="1522413"/>
          <a:ext cx="5656263" cy="4433887"/>
        </p:xfrm>
        <a:graphic>
          <a:graphicData uri="http://schemas.openxmlformats.org/presentationml/2006/ole">
            <p:oleObj spid="_x0000_s3074" r:id="rId7" imgW="5656580" imgH="4434205" progId="Word.Picture.8">
              <p:embed/>
            </p:oleObj>
          </a:graphicData>
        </a:graphic>
      </p:graphicFrame>
      <p:grpSp>
        <p:nvGrpSpPr>
          <p:cNvPr id="2" name="Group 13"/>
          <p:cNvGrpSpPr>
            <a:grpSpLocks/>
          </p:cNvGrpSpPr>
          <p:nvPr/>
        </p:nvGrpSpPr>
        <p:grpSpPr bwMode="auto">
          <a:xfrm>
            <a:off x="7239000" y="287338"/>
            <a:ext cx="1620838" cy="503237"/>
            <a:chOff x="0" y="0"/>
            <a:chExt cx="1021" cy="317"/>
          </a:xfrm>
        </p:grpSpPr>
        <p:pic>
          <p:nvPicPr>
            <p:cNvPr id="20493" name="Picture 11">
              <a:hlinkClick r:id="rId8" action="ppaction://hlinksldjump"/>
            </p:cNvPr>
            <p:cNvPicPr>
              <a:picLocks noChangeArrowheads="1"/>
            </p:cNvPicPr>
            <p:nvPr/>
          </p:nvPicPr>
          <p:blipFill>
            <a:blip r:embed="rId9"/>
            <a:srcRect/>
            <a:stretch>
              <a:fillRect/>
            </a:stretch>
          </p:blipFill>
          <p:spPr bwMode="auto">
            <a:xfrm>
              <a:off x="0" y="106"/>
              <a:ext cx="1021" cy="211"/>
            </a:xfrm>
            <a:prstGeom prst="rect">
              <a:avLst/>
            </a:prstGeom>
            <a:noFill/>
            <a:ln w="9525">
              <a:noFill/>
              <a:miter lim="800000"/>
              <a:headEnd/>
              <a:tailEnd/>
            </a:ln>
            <a:effectLst/>
          </p:spPr>
        </p:pic>
        <p:sp>
          <p:nvSpPr>
            <p:cNvPr id="20494" name="Rectangle 12">
              <a:hlinkClick r:id="rId8"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B0C3DA9A-B376-4850-BA66-483152E59AF1}" type="slidenum">
              <a:rPr lang="en-US" sz="1400">
                <a:solidFill>
                  <a:srgbClr val="5BA36C"/>
                </a:solidFill>
              </a:rPr>
              <a:pPr algn="r"/>
              <a:t>18</a:t>
            </a:fld>
            <a:endParaRPr lang="en-US" sz="1400">
              <a:solidFill>
                <a:srgbClr val="5BA36C"/>
              </a:solidFill>
            </a:endParaRPr>
          </a:p>
        </p:txBody>
      </p:sp>
      <p:sp>
        <p:nvSpPr>
          <p:cNvPr id="21507" name="Rectangle 2">
            <a:hlinkClick r:id="rId3"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21508" name="Rectangle 3">
            <a:hlinkClick r:id="rId4"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21509" name="Picture 4">
            <a:hlinkClick r:id="" action="ppaction://hlinkshowjump?jump=nextslide"/>
          </p:cNvPr>
          <p:cNvPicPr>
            <a:picLocks noChangeArrowheads="1"/>
          </p:cNvPicPr>
          <p:nvPr/>
        </p:nvPicPr>
        <p:blipFill>
          <a:blip r:embed="rId5"/>
          <a:srcRect/>
          <a:stretch>
            <a:fillRect/>
          </a:stretch>
        </p:blipFill>
        <p:spPr bwMode="auto">
          <a:xfrm>
            <a:off x="7162800" y="6248400"/>
            <a:ext cx="1620838" cy="334963"/>
          </a:xfrm>
          <a:prstGeom prst="rect">
            <a:avLst/>
          </a:prstGeom>
          <a:noFill/>
          <a:ln w="9525">
            <a:noFill/>
            <a:miter lim="800000"/>
            <a:headEnd/>
            <a:tailEnd/>
          </a:ln>
          <a:effectLst/>
        </p:spPr>
      </p:pic>
      <p:pic>
        <p:nvPicPr>
          <p:cNvPr id="21510" name="Picture 5">
            <a:hlinkClick r:id="" action="ppaction://hlinkshowjump?jump=previousslide"/>
          </p:cNvPr>
          <p:cNvPicPr>
            <a:picLocks noChangeArrowheads="1"/>
          </p:cNvPicPr>
          <p:nvPr/>
        </p:nvPicPr>
        <p:blipFill>
          <a:blip r:embed="rId6"/>
          <a:srcRect/>
          <a:stretch>
            <a:fillRect/>
          </a:stretch>
        </p:blipFill>
        <p:spPr bwMode="auto">
          <a:xfrm>
            <a:off x="5630863" y="6248400"/>
            <a:ext cx="1620837" cy="334963"/>
          </a:xfrm>
          <a:prstGeom prst="rect">
            <a:avLst/>
          </a:prstGeom>
          <a:noFill/>
          <a:ln w="9525">
            <a:noFill/>
            <a:miter lim="800000"/>
            <a:headEnd/>
            <a:tailEnd/>
          </a:ln>
          <a:effectLst/>
        </p:spPr>
      </p:pic>
      <p:sp>
        <p:nvSpPr>
          <p:cNvPr id="21511" name="Rectangle 6">
            <a:hlinkClick r:id="" action="ppaction://hlinkshowjump?jump=previousslide"/>
          </p:cNvPr>
          <p:cNvSpPr>
            <a:spLocks noChangeArrowheads="1"/>
          </p:cNvSpPr>
          <p:nvPr/>
        </p:nvSpPr>
        <p:spPr bwMode="auto">
          <a:xfrm>
            <a:off x="60880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21512"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21513" name="Rectangle 8"/>
          <p:cNvSpPr>
            <a:spLocks noGrp="1" noChangeArrowheads="1"/>
          </p:cNvSpPr>
          <p:nvPr>
            <p:ph type="title" idx="4294967295"/>
          </p:nvPr>
        </p:nvSpPr>
        <p:spPr>
          <a:xfrm>
            <a:off x="1066800" y="381000"/>
            <a:ext cx="6400800" cy="706438"/>
          </a:xfrm>
          <a:noFill/>
        </p:spPr>
        <p:txBody>
          <a:bodyPr/>
          <a:lstStyle/>
          <a:p>
            <a:pPr eaLnBrk="1" hangingPunct="1"/>
            <a:r>
              <a:rPr lang="en-US" sz="4000" b="1">
                <a:ea typeface="楷体_GB2312" pitchFamily="1" charset="-122"/>
              </a:rPr>
              <a:t>1.4.4  </a:t>
            </a:r>
            <a:r>
              <a:rPr lang="zh-CN" altLang="en-US" sz="4000" b="1">
                <a:ea typeface="楷体_GB2312" pitchFamily="1" charset="-122"/>
              </a:rPr>
              <a:t>代码窗口</a:t>
            </a:r>
            <a:r>
              <a:rPr lang="zh-CN" altLang="en-US" sz="4000" b="1">
                <a:latin typeface="华文楷体" pitchFamily="2" charset="-122"/>
                <a:ea typeface="华文楷体" pitchFamily="2" charset="-122"/>
              </a:rPr>
              <a:t> </a:t>
            </a:r>
          </a:p>
        </p:txBody>
      </p:sp>
      <p:sp>
        <p:nvSpPr>
          <p:cNvPr id="21514" name="Rectangle 9"/>
          <p:cNvSpPr>
            <a:spLocks noChangeArrowheads="1"/>
          </p:cNvSpPr>
          <p:nvPr/>
        </p:nvSpPr>
        <p:spPr bwMode="auto">
          <a:xfrm>
            <a:off x="228600" y="1289050"/>
            <a:ext cx="8458200" cy="2282825"/>
          </a:xfrm>
          <a:prstGeom prst="rect">
            <a:avLst/>
          </a:prstGeom>
          <a:noFill/>
          <a:ln w="9525">
            <a:noFill/>
            <a:miter lim="800000"/>
            <a:headEnd/>
            <a:tailEnd/>
          </a:ln>
          <a:effectLst/>
        </p:spPr>
        <p:txBody>
          <a:bodyPr lIns="92075" tIns="46038" rIns="92075" bIns="46038">
            <a:spAutoFit/>
          </a:bodyPr>
          <a:lstStyle/>
          <a:p>
            <a:pPr algn="just"/>
            <a:r>
              <a:rPr lang="zh-CN" altLang="en-US" sz="2400">
                <a:solidFill>
                  <a:schemeClr val="tx1"/>
                </a:solidFill>
              </a:rPr>
              <a:t>代码窗口用来显示和编辑程序代码。打开代码窗口方法：</a:t>
            </a:r>
          </a:p>
          <a:p>
            <a:pPr algn="just" eaLnBrk="0" hangingPunct="0"/>
            <a:r>
              <a:rPr lang="en-US" sz="2400">
                <a:solidFill>
                  <a:schemeClr val="tx1"/>
                </a:solidFill>
                <a:latin typeface="Arial" pitchFamily="34" charset="0"/>
              </a:rPr>
              <a:t>(1) </a:t>
            </a:r>
            <a:r>
              <a:rPr lang="zh-CN" altLang="en-US" sz="2400">
                <a:solidFill>
                  <a:schemeClr val="tx1"/>
                </a:solidFill>
              </a:rPr>
              <a:t>从工程窗口中选择一个窗体或标准模块，并选择</a:t>
            </a:r>
            <a:r>
              <a:rPr lang="zh-CN" altLang="en-US" sz="2400">
                <a:solidFill>
                  <a:srgbClr val="FB2B2B"/>
                </a:solidFill>
              </a:rPr>
              <a:t>查看代码</a:t>
            </a:r>
            <a:r>
              <a:rPr lang="zh-CN" altLang="en-US" sz="2400">
                <a:solidFill>
                  <a:schemeClr val="tx1"/>
                </a:solidFill>
              </a:rPr>
              <a:t>按钮；</a:t>
            </a:r>
          </a:p>
          <a:p>
            <a:pPr algn="just" eaLnBrk="0" hangingPunct="0"/>
            <a:r>
              <a:rPr lang="en-US" sz="2400">
                <a:solidFill>
                  <a:schemeClr val="tx1"/>
                </a:solidFill>
                <a:latin typeface="Arial" pitchFamily="34" charset="0"/>
              </a:rPr>
              <a:t>(2) </a:t>
            </a:r>
            <a:r>
              <a:rPr lang="zh-CN" altLang="en-US" sz="2400">
                <a:solidFill>
                  <a:schemeClr val="tx1"/>
                </a:solidFill>
              </a:rPr>
              <a:t>从窗体窗口中打开代码窗口，可用鼠标双击一个控件或窗体本身；</a:t>
            </a:r>
          </a:p>
          <a:p>
            <a:pPr algn="just" eaLnBrk="0" hangingPunct="0"/>
            <a:r>
              <a:rPr lang="en-US" sz="2400">
                <a:solidFill>
                  <a:schemeClr val="tx1"/>
                </a:solidFill>
                <a:latin typeface="Arial" pitchFamily="34" charset="0"/>
              </a:rPr>
              <a:t>(3) </a:t>
            </a:r>
            <a:r>
              <a:rPr lang="zh-CN" altLang="en-US" sz="2400">
                <a:solidFill>
                  <a:schemeClr val="tx1"/>
                </a:solidFill>
              </a:rPr>
              <a:t>从</a:t>
            </a:r>
            <a:r>
              <a:rPr lang="zh-CN" altLang="en-US" sz="2400">
                <a:solidFill>
                  <a:srgbClr val="FB2B2B"/>
                </a:solidFill>
              </a:rPr>
              <a:t>视图</a:t>
            </a:r>
            <a:r>
              <a:rPr lang="zh-CN" altLang="en-US" sz="2400">
                <a:solidFill>
                  <a:schemeClr val="tx1"/>
                </a:solidFill>
              </a:rPr>
              <a:t>菜单中选择</a:t>
            </a:r>
            <a:r>
              <a:rPr lang="zh-CN" altLang="en-US" sz="2400">
                <a:solidFill>
                  <a:srgbClr val="FB2B2B"/>
                </a:solidFill>
              </a:rPr>
              <a:t>代码窗口</a:t>
            </a:r>
            <a:r>
              <a:rPr lang="zh-CN" altLang="en-US" sz="2400">
                <a:solidFill>
                  <a:schemeClr val="tx1"/>
                </a:solidFill>
              </a:rPr>
              <a:t>命令。</a:t>
            </a:r>
          </a:p>
        </p:txBody>
      </p:sp>
      <p:graphicFrame>
        <p:nvGraphicFramePr>
          <p:cNvPr id="21515" name="Object 10"/>
          <p:cNvGraphicFramePr>
            <a:graphicFrameLocks/>
          </p:cNvGraphicFramePr>
          <p:nvPr/>
        </p:nvGraphicFramePr>
        <p:xfrm>
          <a:off x="762000" y="3505200"/>
          <a:ext cx="5965825" cy="2647950"/>
        </p:xfrm>
        <a:graphic>
          <a:graphicData uri="http://schemas.openxmlformats.org/presentationml/2006/ole">
            <p:oleObj spid="_x0000_s4098" r:id="rId7" imgW="5966142" imgH="2648267" progId="Word.Picture.8">
              <p:embed/>
            </p:oleObj>
          </a:graphicData>
        </a:graphic>
      </p:graphicFrame>
      <p:grpSp>
        <p:nvGrpSpPr>
          <p:cNvPr id="2" name="Group 13"/>
          <p:cNvGrpSpPr>
            <a:grpSpLocks/>
          </p:cNvGrpSpPr>
          <p:nvPr/>
        </p:nvGrpSpPr>
        <p:grpSpPr bwMode="auto">
          <a:xfrm>
            <a:off x="7239000" y="287338"/>
            <a:ext cx="1620838" cy="503237"/>
            <a:chOff x="0" y="0"/>
            <a:chExt cx="1021" cy="317"/>
          </a:xfrm>
        </p:grpSpPr>
        <p:pic>
          <p:nvPicPr>
            <p:cNvPr id="21517" name="Picture 11">
              <a:hlinkClick r:id="rId8" action="ppaction://hlinksldjump"/>
            </p:cNvPr>
            <p:cNvPicPr>
              <a:picLocks noChangeArrowheads="1"/>
            </p:cNvPicPr>
            <p:nvPr/>
          </p:nvPicPr>
          <p:blipFill>
            <a:blip r:embed="rId9"/>
            <a:srcRect/>
            <a:stretch>
              <a:fillRect/>
            </a:stretch>
          </p:blipFill>
          <p:spPr bwMode="auto">
            <a:xfrm>
              <a:off x="0" y="106"/>
              <a:ext cx="1021" cy="211"/>
            </a:xfrm>
            <a:prstGeom prst="rect">
              <a:avLst/>
            </a:prstGeom>
            <a:noFill/>
            <a:ln w="9525">
              <a:noFill/>
              <a:miter lim="800000"/>
              <a:headEnd/>
              <a:tailEnd/>
            </a:ln>
            <a:effectLst/>
          </p:spPr>
        </p:pic>
        <p:sp>
          <p:nvSpPr>
            <p:cNvPr id="21518" name="Rectangle 12">
              <a:hlinkClick r:id="rId8"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7608D44F-4BEF-4E9E-9900-2C577915F566}" type="slidenum">
              <a:rPr lang="en-US" sz="1400">
                <a:solidFill>
                  <a:srgbClr val="5BA36C"/>
                </a:solidFill>
              </a:rPr>
              <a:pPr algn="r"/>
              <a:t>19</a:t>
            </a:fld>
            <a:endParaRPr lang="en-US" sz="1400">
              <a:solidFill>
                <a:srgbClr val="5BA36C"/>
              </a:solidFill>
            </a:endParaRPr>
          </a:p>
        </p:txBody>
      </p:sp>
      <p:sp>
        <p:nvSpPr>
          <p:cNvPr id="22531" name="Rectangle 2">
            <a:hlinkClick r:id="rId3"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22532" name="Rectangle 3">
            <a:hlinkClick r:id="rId4"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22533" name="Picture 4">
            <a:hlinkClick r:id="" action="ppaction://hlinkshowjump?jump=nextslide"/>
          </p:cNvPr>
          <p:cNvPicPr>
            <a:picLocks noChangeArrowheads="1"/>
          </p:cNvPicPr>
          <p:nvPr/>
        </p:nvPicPr>
        <p:blipFill>
          <a:blip r:embed="rId5"/>
          <a:srcRect/>
          <a:stretch>
            <a:fillRect/>
          </a:stretch>
        </p:blipFill>
        <p:spPr bwMode="auto">
          <a:xfrm>
            <a:off x="7162800" y="6248400"/>
            <a:ext cx="1620838" cy="334963"/>
          </a:xfrm>
          <a:prstGeom prst="rect">
            <a:avLst/>
          </a:prstGeom>
          <a:noFill/>
          <a:ln w="9525">
            <a:noFill/>
            <a:miter lim="800000"/>
            <a:headEnd/>
            <a:tailEnd/>
          </a:ln>
          <a:effectLst/>
        </p:spPr>
      </p:pic>
      <p:pic>
        <p:nvPicPr>
          <p:cNvPr id="22534" name="Picture 5">
            <a:hlinkClick r:id="" action="ppaction://hlinkshowjump?jump=previousslide"/>
          </p:cNvPr>
          <p:cNvPicPr>
            <a:picLocks noChangeArrowheads="1"/>
          </p:cNvPicPr>
          <p:nvPr/>
        </p:nvPicPr>
        <p:blipFill>
          <a:blip r:embed="rId6"/>
          <a:srcRect/>
          <a:stretch>
            <a:fillRect/>
          </a:stretch>
        </p:blipFill>
        <p:spPr bwMode="auto">
          <a:xfrm>
            <a:off x="5630863" y="6248400"/>
            <a:ext cx="1620837" cy="334963"/>
          </a:xfrm>
          <a:prstGeom prst="rect">
            <a:avLst/>
          </a:prstGeom>
          <a:noFill/>
          <a:ln w="9525">
            <a:noFill/>
            <a:miter lim="800000"/>
            <a:headEnd/>
            <a:tailEnd/>
          </a:ln>
          <a:effectLst/>
        </p:spPr>
      </p:pic>
      <p:sp>
        <p:nvSpPr>
          <p:cNvPr id="22535" name="Rectangle 6">
            <a:hlinkClick r:id="" action="ppaction://hlinkshowjump?jump=previousslide"/>
          </p:cNvPr>
          <p:cNvSpPr>
            <a:spLocks noChangeArrowheads="1"/>
          </p:cNvSpPr>
          <p:nvPr/>
        </p:nvSpPr>
        <p:spPr bwMode="auto">
          <a:xfrm>
            <a:off x="60880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22536"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22537" name="Rectangle 8"/>
          <p:cNvSpPr>
            <a:spLocks noGrp="1" noChangeArrowheads="1"/>
          </p:cNvSpPr>
          <p:nvPr>
            <p:ph type="title" idx="4294967295"/>
          </p:nvPr>
        </p:nvSpPr>
        <p:spPr>
          <a:xfrm>
            <a:off x="1066800" y="381000"/>
            <a:ext cx="6400800" cy="706438"/>
          </a:xfrm>
          <a:noFill/>
        </p:spPr>
        <p:txBody>
          <a:bodyPr/>
          <a:lstStyle/>
          <a:p>
            <a:pPr eaLnBrk="1" hangingPunct="1"/>
            <a:r>
              <a:rPr lang="en-US" sz="4000" b="1">
                <a:ea typeface="楷体_GB2312" pitchFamily="1" charset="-122"/>
              </a:rPr>
              <a:t>1.4.5  </a:t>
            </a:r>
            <a:r>
              <a:rPr lang="zh-CN" altLang="en-US" sz="4000" b="1">
                <a:ea typeface="楷体_GB2312" pitchFamily="1" charset="-122"/>
              </a:rPr>
              <a:t>工具箱窗口</a:t>
            </a:r>
            <a:r>
              <a:rPr lang="zh-CN" altLang="en-US" sz="4000" b="1">
                <a:latin typeface="华文楷体" pitchFamily="2" charset="-122"/>
                <a:ea typeface="华文楷体" pitchFamily="2" charset="-122"/>
              </a:rPr>
              <a:t> </a:t>
            </a:r>
          </a:p>
        </p:txBody>
      </p:sp>
      <p:sp>
        <p:nvSpPr>
          <p:cNvPr id="22538" name="Rectangle 9"/>
          <p:cNvSpPr>
            <a:spLocks noChangeArrowheads="1"/>
          </p:cNvSpPr>
          <p:nvPr/>
        </p:nvSpPr>
        <p:spPr bwMode="auto">
          <a:xfrm>
            <a:off x="1981200" y="1752600"/>
            <a:ext cx="6400800" cy="3935413"/>
          </a:xfrm>
          <a:prstGeom prst="rect">
            <a:avLst/>
          </a:prstGeom>
          <a:noFill/>
          <a:ln w="9525">
            <a:noFill/>
            <a:miter lim="800000"/>
            <a:headEnd/>
            <a:tailEnd/>
          </a:ln>
          <a:effectLst/>
        </p:spPr>
        <p:txBody>
          <a:bodyPr lIns="92075" tIns="46038" rIns="92075" bIns="46038">
            <a:spAutoFit/>
          </a:bodyPr>
          <a:lstStyle/>
          <a:p>
            <a:pPr algn="just"/>
            <a:r>
              <a:rPr lang="zh-CN" altLang="en-US" sz="2800">
                <a:solidFill>
                  <a:schemeClr val="tx1"/>
                </a:solidFill>
              </a:rPr>
              <a:t>工具箱窗口由</a:t>
            </a:r>
            <a:r>
              <a:rPr lang="en-US" sz="2800">
                <a:solidFill>
                  <a:schemeClr val="tx1"/>
                </a:solidFill>
              </a:rPr>
              <a:t>21</a:t>
            </a:r>
            <a:r>
              <a:rPr lang="zh-CN" altLang="en-US" sz="2800">
                <a:solidFill>
                  <a:schemeClr val="tx1"/>
                </a:solidFill>
              </a:rPr>
              <a:t>个被绘制成按钮形式的图标所构成，显示了各种控件的制作工具，利用这些工具，用户可以在窗体上设计各种控件。其中</a:t>
            </a:r>
            <a:r>
              <a:rPr lang="en-US" sz="2800">
                <a:solidFill>
                  <a:schemeClr val="tx1"/>
                </a:solidFill>
              </a:rPr>
              <a:t>20</a:t>
            </a:r>
            <a:r>
              <a:rPr lang="zh-CN" altLang="en-US" sz="2800">
                <a:solidFill>
                  <a:schemeClr val="tx1"/>
                </a:solidFill>
              </a:rPr>
              <a:t>个控件称为标准控件</a:t>
            </a:r>
            <a:r>
              <a:rPr lang="en-US" sz="2800">
                <a:solidFill>
                  <a:schemeClr val="tx1"/>
                </a:solidFill>
              </a:rPr>
              <a:t>(</a:t>
            </a:r>
            <a:r>
              <a:rPr lang="zh-CN" altLang="en-US" sz="2800">
                <a:solidFill>
                  <a:schemeClr val="tx1"/>
                </a:solidFill>
              </a:rPr>
              <a:t>注意，指针不是控件，仅用于移动窗体和控件，以及调整它们的大小</a:t>
            </a:r>
            <a:r>
              <a:rPr lang="en-US" sz="2800">
                <a:solidFill>
                  <a:schemeClr val="tx1"/>
                </a:solidFill>
              </a:rPr>
              <a:t>)</a:t>
            </a:r>
            <a:r>
              <a:rPr lang="zh-CN" altLang="en-US" sz="2800">
                <a:solidFill>
                  <a:schemeClr val="tx1"/>
                </a:solidFill>
              </a:rPr>
              <a:t>。</a:t>
            </a:r>
          </a:p>
          <a:p>
            <a:pPr algn="just"/>
            <a:r>
              <a:rPr lang="zh-CN" altLang="en-US" sz="2800">
                <a:solidFill>
                  <a:schemeClr val="tx1"/>
                </a:solidFill>
              </a:rPr>
              <a:t>用户也可通过</a:t>
            </a:r>
            <a:r>
              <a:rPr lang="zh-CN" altLang="en-US" sz="2800">
                <a:solidFill>
                  <a:srgbClr val="FB2B2B"/>
                </a:solidFill>
              </a:rPr>
              <a:t>工程</a:t>
            </a:r>
            <a:r>
              <a:rPr lang="en-US" sz="2800">
                <a:solidFill>
                  <a:srgbClr val="FB2B2B"/>
                </a:solidFill>
              </a:rPr>
              <a:t>|</a:t>
            </a:r>
            <a:r>
              <a:rPr lang="zh-CN" altLang="en-US" sz="2800">
                <a:solidFill>
                  <a:srgbClr val="FB2B2B"/>
                </a:solidFill>
              </a:rPr>
              <a:t>部件</a:t>
            </a:r>
            <a:r>
              <a:rPr lang="zh-CN" altLang="en-US" sz="2800">
                <a:solidFill>
                  <a:schemeClr val="tx1"/>
                </a:solidFill>
              </a:rPr>
              <a:t>命令将来装入</a:t>
            </a:r>
            <a:r>
              <a:rPr lang="en-US" sz="2800">
                <a:solidFill>
                  <a:schemeClr val="tx1"/>
                </a:solidFill>
              </a:rPr>
              <a:t>Windows</a:t>
            </a:r>
            <a:r>
              <a:rPr lang="zh-CN" altLang="en-US" sz="2800">
                <a:solidFill>
                  <a:schemeClr val="tx1"/>
                </a:solidFill>
              </a:rPr>
              <a:t>中注册过的其他控件装入到工具箱。</a:t>
            </a:r>
          </a:p>
        </p:txBody>
      </p:sp>
      <p:graphicFrame>
        <p:nvGraphicFramePr>
          <p:cNvPr id="22539" name="Object 10"/>
          <p:cNvGraphicFramePr>
            <a:graphicFrameLocks/>
          </p:cNvGraphicFramePr>
          <p:nvPr/>
        </p:nvGraphicFramePr>
        <p:xfrm>
          <a:off x="304800" y="1219200"/>
          <a:ext cx="1209675" cy="5346700"/>
        </p:xfrm>
        <a:graphic>
          <a:graphicData uri="http://schemas.openxmlformats.org/presentationml/2006/ole">
            <p:oleObj spid="_x0000_s5122" r:id="rId7" imgW="1209992" imgH="5347017" progId="Word.Picture.8">
              <p:embed/>
            </p:oleObj>
          </a:graphicData>
        </a:graphic>
      </p:graphicFrame>
      <p:grpSp>
        <p:nvGrpSpPr>
          <p:cNvPr id="2" name="Group 13"/>
          <p:cNvGrpSpPr>
            <a:grpSpLocks/>
          </p:cNvGrpSpPr>
          <p:nvPr/>
        </p:nvGrpSpPr>
        <p:grpSpPr bwMode="auto">
          <a:xfrm>
            <a:off x="7239000" y="287338"/>
            <a:ext cx="1620838" cy="503237"/>
            <a:chOff x="0" y="0"/>
            <a:chExt cx="1021" cy="317"/>
          </a:xfrm>
        </p:grpSpPr>
        <p:pic>
          <p:nvPicPr>
            <p:cNvPr id="22541" name="Picture 11">
              <a:hlinkClick r:id="rId8" action="ppaction://hlinksldjump"/>
            </p:cNvPr>
            <p:cNvPicPr>
              <a:picLocks noChangeArrowheads="1"/>
            </p:cNvPicPr>
            <p:nvPr/>
          </p:nvPicPr>
          <p:blipFill>
            <a:blip r:embed="rId9"/>
            <a:srcRect/>
            <a:stretch>
              <a:fillRect/>
            </a:stretch>
          </p:blipFill>
          <p:spPr bwMode="auto">
            <a:xfrm>
              <a:off x="0" y="106"/>
              <a:ext cx="1021" cy="211"/>
            </a:xfrm>
            <a:prstGeom prst="rect">
              <a:avLst/>
            </a:prstGeom>
            <a:noFill/>
            <a:ln w="9525">
              <a:noFill/>
              <a:miter lim="800000"/>
              <a:headEnd/>
              <a:tailEnd/>
            </a:ln>
            <a:effectLst/>
          </p:spPr>
        </p:pic>
        <p:sp>
          <p:nvSpPr>
            <p:cNvPr id="22542" name="Rectangle 12">
              <a:hlinkClick r:id="rId8"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CA9F7920-64A9-47B9-8F3B-CFBE5027BFE5}" type="slidenum">
              <a:rPr lang="en-US" sz="1400">
                <a:solidFill>
                  <a:srgbClr val="5BA36C"/>
                </a:solidFill>
              </a:rPr>
              <a:pPr algn="r"/>
              <a:t>2</a:t>
            </a:fld>
            <a:endParaRPr lang="en-US" sz="1400">
              <a:solidFill>
                <a:srgbClr val="5BA36C"/>
              </a:solidFill>
            </a:endParaRPr>
          </a:p>
        </p:txBody>
      </p:sp>
      <p:sp>
        <p:nvSpPr>
          <p:cNvPr id="5123" name="Rectangle 2"/>
          <p:cNvSpPr>
            <a:spLocks noGrp="1" noChangeArrowheads="1"/>
          </p:cNvSpPr>
          <p:nvPr>
            <p:ph type="title" idx="4294967295"/>
          </p:nvPr>
        </p:nvSpPr>
        <p:spPr>
          <a:xfrm>
            <a:off x="1143000" y="381000"/>
            <a:ext cx="6096000" cy="706438"/>
          </a:xfrm>
          <a:noFill/>
        </p:spPr>
        <p:txBody>
          <a:bodyPr>
            <a:normAutofit fontScale="90000"/>
          </a:bodyPr>
          <a:lstStyle/>
          <a:p>
            <a:pPr eaLnBrk="1" hangingPunct="1"/>
            <a:r>
              <a:rPr lang="zh-CN" altLang="en-US" b="1"/>
              <a:t>第一章 </a:t>
            </a:r>
            <a:r>
              <a:rPr lang="en-US" b="1"/>
              <a:t>Visual Basic</a:t>
            </a:r>
            <a:r>
              <a:rPr lang="zh-CN" altLang="en-US" b="1"/>
              <a:t>概述</a:t>
            </a:r>
            <a:r>
              <a:rPr lang="zh-CN" altLang="en-US" sz="4000">
                <a:ea typeface="华文隶书" pitchFamily="2" charset="-122"/>
              </a:rPr>
              <a:t> </a:t>
            </a:r>
          </a:p>
        </p:txBody>
      </p:sp>
      <p:sp>
        <p:nvSpPr>
          <p:cNvPr id="5124" name="Rectangle 3"/>
          <p:cNvSpPr>
            <a:spLocks noGrp="1" noChangeArrowheads="1"/>
          </p:cNvSpPr>
          <p:nvPr>
            <p:ph type="body" idx="4294967295"/>
          </p:nvPr>
        </p:nvSpPr>
        <p:spPr>
          <a:xfrm>
            <a:off x="1524000" y="1676400"/>
            <a:ext cx="6324600" cy="3429000"/>
          </a:xfrm>
          <a:noFill/>
        </p:spPr>
        <p:txBody>
          <a:bodyPr/>
          <a:lstStyle/>
          <a:p>
            <a:pPr eaLnBrk="1" hangingPunct="1">
              <a:buFontTx/>
              <a:buNone/>
            </a:pPr>
            <a:r>
              <a:rPr lang="en-US" sz="4000" b="1">
                <a:ea typeface="楷体_GB2312" pitchFamily="1" charset="-122"/>
                <a:hlinkClick r:id="rId2" action="ppaction://hlinksldjump"/>
              </a:rPr>
              <a:t>1.1  </a:t>
            </a:r>
            <a:r>
              <a:rPr lang="zh-CN" altLang="en-US" sz="4000" b="1">
                <a:ea typeface="楷体_GB2312" pitchFamily="1" charset="-122"/>
                <a:hlinkClick r:id="rId2" action="ppaction://hlinksldjump"/>
              </a:rPr>
              <a:t>程序设计基本概念</a:t>
            </a:r>
            <a:r>
              <a:rPr lang="zh-CN" altLang="en-US" sz="4000" b="1">
                <a:ea typeface="楷体_GB2312" pitchFamily="1" charset="-122"/>
              </a:rPr>
              <a:t>	</a:t>
            </a:r>
          </a:p>
          <a:p>
            <a:pPr eaLnBrk="1" hangingPunct="1">
              <a:buFontTx/>
              <a:buNone/>
            </a:pPr>
            <a:r>
              <a:rPr lang="en-US" sz="4000" b="1">
                <a:ea typeface="楷体_GB2312" pitchFamily="1" charset="-122"/>
                <a:hlinkClick r:id="rId2" action="ppaction://hlinksldjump"/>
              </a:rPr>
              <a:t>1.2  VB</a:t>
            </a:r>
            <a:r>
              <a:rPr lang="zh-CN" altLang="en-US" sz="4000" b="1">
                <a:ea typeface="楷体_GB2312" pitchFamily="1" charset="-122"/>
                <a:hlinkClick r:id="rId2" action="ppaction://hlinksldjump"/>
              </a:rPr>
              <a:t>的发展和特点 </a:t>
            </a:r>
            <a:endParaRPr lang="zh-CN" altLang="en-US" sz="4000" b="1">
              <a:ea typeface="楷体_GB2312" pitchFamily="1" charset="-122"/>
            </a:endParaRPr>
          </a:p>
          <a:p>
            <a:pPr eaLnBrk="1" hangingPunct="1">
              <a:buFontTx/>
              <a:buNone/>
            </a:pPr>
            <a:r>
              <a:rPr lang="en-US" sz="4000" b="1">
                <a:ea typeface="楷体_GB2312" pitchFamily="1" charset="-122"/>
                <a:hlinkClick r:id="rId3" action="ppaction://hlinksldjump"/>
              </a:rPr>
              <a:t>1.3  VB</a:t>
            </a:r>
            <a:r>
              <a:rPr lang="zh-CN" altLang="en-US" sz="4000" b="1">
                <a:ea typeface="楷体_GB2312" pitchFamily="1" charset="-122"/>
                <a:hlinkClick r:id="rId3" action="ppaction://hlinksldjump"/>
              </a:rPr>
              <a:t>的安装和启动</a:t>
            </a:r>
            <a:endParaRPr lang="zh-CN" altLang="en-US" sz="4000" b="1">
              <a:ea typeface="楷体_GB2312" pitchFamily="1" charset="-122"/>
            </a:endParaRPr>
          </a:p>
          <a:p>
            <a:pPr eaLnBrk="1" hangingPunct="1">
              <a:buFontTx/>
              <a:buNone/>
            </a:pPr>
            <a:r>
              <a:rPr lang="en-US" sz="4000" b="1">
                <a:ea typeface="楷体_GB2312" pitchFamily="1" charset="-122"/>
                <a:hlinkClick r:id="rId4" action="ppaction://hlinksldjump"/>
              </a:rPr>
              <a:t>1.4  VB</a:t>
            </a:r>
            <a:r>
              <a:rPr lang="zh-CN" altLang="en-US" sz="4000" b="1">
                <a:ea typeface="楷体_GB2312" pitchFamily="1" charset="-122"/>
                <a:hlinkClick r:id="rId4" action="ppaction://hlinksldjump"/>
              </a:rPr>
              <a:t>集成开发环境</a:t>
            </a:r>
            <a:endParaRPr lang="zh-CN" altLang="en-US" sz="4000" b="1">
              <a:ea typeface="楷体_GB2312" pitchFamily="1" charset="-122"/>
            </a:endParaRPr>
          </a:p>
        </p:txBody>
      </p:sp>
      <p:pic>
        <p:nvPicPr>
          <p:cNvPr id="5125" name="Picture 4">
            <a:hlinkClick r:id="rId5" action="ppaction://hlinksldjump"/>
          </p:cNvPr>
          <p:cNvPicPr>
            <a:picLocks noChangeArrowheads="1"/>
          </p:cNvPicPr>
          <p:nvPr/>
        </p:nvPicPr>
        <p:blipFill>
          <a:blip r:embed="rId6"/>
          <a:srcRect/>
          <a:stretch>
            <a:fillRect/>
          </a:stretch>
        </p:blipFill>
        <p:spPr bwMode="auto">
          <a:xfrm>
            <a:off x="7010400" y="6035675"/>
            <a:ext cx="1620838" cy="334963"/>
          </a:xfrm>
          <a:prstGeom prst="rect">
            <a:avLst/>
          </a:prstGeom>
          <a:noFill/>
          <a:ln w="9525">
            <a:noFill/>
            <a:miter lim="800000"/>
            <a:headEnd/>
            <a:tailEnd/>
          </a:ln>
          <a:effectLst/>
        </p:spPr>
      </p:pic>
      <p:sp>
        <p:nvSpPr>
          <p:cNvPr id="5126" name="Rectangle 5">
            <a:hlinkClick r:id="rId7" action="ppaction://hlinksldjump"/>
          </p:cNvPr>
          <p:cNvSpPr>
            <a:spLocks noChangeArrowheads="1"/>
          </p:cNvSpPr>
          <p:nvPr/>
        </p:nvSpPr>
        <p:spPr bwMode="auto">
          <a:xfrm>
            <a:off x="7391400" y="5867400"/>
            <a:ext cx="1200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本书目录</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089D324F-0B3D-4B88-A394-1A68EB6F2B74}" type="slidenum">
              <a:rPr lang="en-US" sz="1400">
                <a:solidFill>
                  <a:srgbClr val="5BA36C"/>
                </a:solidFill>
              </a:rPr>
              <a:pPr algn="r"/>
              <a:t>3</a:t>
            </a:fld>
            <a:endParaRPr lang="en-US" sz="1400">
              <a:solidFill>
                <a:srgbClr val="5BA36C"/>
              </a:solidFill>
            </a:endParaRPr>
          </a:p>
        </p:txBody>
      </p:sp>
      <p:sp>
        <p:nvSpPr>
          <p:cNvPr id="6147" name="Rectangle 2"/>
          <p:cNvSpPr>
            <a:spLocks noGrp="1" noChangeArrowheads="1"/>
          </p:cNvSpPr>
          <p:nvPr>
            <p:ph type="title" idx="4294967295"/>
          </p:nvPr>
        </p:nvSpPr>
        <p:spPr>
          <a:xfrm>
            <a:off x="914400" y="381000"/>
            <a:ext cx="5029200" cy="706438"/>
          </a:xfrm>
          <a:noFill/>
        </p:spPr>
        <p:txBody>
          <a:bodyPr/>
          <a:lstStyle/>
          <a:p>
            <a:pPr eaLnBrk="1" hangingPunct="1"/>
            <a:r>
              <a:rPr lang="en-US" sz="4000" b="1">
                <a:ea typeface="楷体_GB2312" pitchFamily="1" charset="-122"/>
              </a:rPr>
              <a:t>1.1</a:t>
            </a:r>
            <a:r>
              <a:rPr lang="zh-CN" altLang="en-US" sz="4000" b="1">
                <a:ea typeface="楷体_GB2312" pitchFamily="1" charset="-122"/>
              </a:rPr>
              <a:t>程序设计基本概念</a:t>
            </a:r>
            <a:r>
              <a:rPr lang="zh-CN" altLang="en-US" sz="4000" b="1">
                <a:latin typeface="华文楷体" pitchFamily="2" charset="-122"/>
                <a:ea typeface="华文楷体" pitchFamily="2" charset="-122"/>
              </a:rPr>
              <a:t> </a:t>
            </a:r>
          </a:p>
        </p:txBody>
      </p:sp>
      <p:sp>
        <p:nvSpPr>
          <p:cNvPr id="6148" name="Rectangle 3"/>
          <p:cNvSpPr>
            <a:spLocks noGrp="1" noChangeArrowheads="1"/>
          </p:cNvSpPr>
          <p:nvPr>
            <p:ph type="body" idx="4294967295"/>
          </p:nvPr>
        </p:nvSpPr>
        <p:spPr>
          <a:xfrm>
            <a:off x="539750" y="1268413"/>
            <a:ext cx="7772400" cy="685800"/>
          </a:xfrm>
          <a:noFill/>
        </p:spPr>
        <p:txBody>
          <a:bodyPr/>
          <a:lstStyle/>
          <a:p>
            <a:pPr eaLnBrk="1" hangingPunct="1">
              <a:buFontTx/>
              <a:buNone/>
            </a:pPr>
            <a:r>
              <a:rPr lang="en-US">
                <a:latin typeface="宋体" pitchFamily="2" charset="-122"/>
              </a:rPr>
              <a:t>1.1.1</a:t>
            </a:r>
            <a:r>
              <a:rPr lang="zh-CN" altLang="en-US">
                <a:latin typeface="宋体" pitchFamily="2" charset="-122"/>
              </a:rPr>
              <a:t>程序和程序设计 </a:t>
            </a:r>
          </a:p>
        </p:txBody>
      </p:sp>
      <p:sp>
        <p:nvSpPr>
          <p:cNvPr id="6149" name="Rectangle 4">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6150" name="Rectangle 5">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6151" name="Picture 6">
            <a:hlinkClick r:id="" action="ppaction://hlinkshowjump?jump=nextslide"/>
          </p:cNvPr>
          <p:cNvPicPr>
            <a:picLocks noChangeArrowheads="1"/>
          </p:cNvPicPr>
          <p:nvPr/>
        </p:nvPicPr>
        <p:blipFill>
          <a:blip r:embed="rId4"/>
          <a:srcRect/>
          <a:stretch>
            <a:fillRect/>
          </a:stretch>
        </p:blipFill>
        <p:spPr bwMode="auto">
          <a:xfrm>
            <a:off x="7162800" y="6248400"/>
            <a:ext cx="1620838" cy="334963"/>
          </a:xfrm>
          <a:prstGeom prst="rect">
            <a:avLst/>
          </a:prstGeom>
          <a:noFill/>
          <a:ln w="9525">
            <a:noFill/>
            <a:miter lim="800000"/>
            <a:headEnd/>
            <a:tailEnd/>
          </a:ln>
          <a:effectLst/>
        </p:spPr>
      </p:pic>
      <p:sp>
        <p:nvSpPr>
          <p:cNvPr id="6152"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6153" name="Rectangle 8"/>
          <p:cNvSpPr>
            <a:spLocks noChangeArrowheads="1"/>
          </p:cNvSpPr>
          <p:nvPr/>
        </p:nvSpPr>
        <p:spPr bwMode="auto">
          <a:xfrm>
            <a:off x="457200" y="1916113"/>
            <a:ext cx="8686800" cy="4114800"/>
          </a:xfrm>
          <a:prstGeom prst="rect">
            <a:avLst/>
          </a:prstGeom>
          <a:noFill/>
          <a:ln w="9525">
            <a:noFill/>
            <a:miter lim="800000"/>
            <a:headEnd/>
            <a:tailEnd/>
          </a:ln>
          <a:effectLst/>
        </p:spPr>
        <p:txBody>
          <a:bodyPr lIns="92075" tIns="46038" rIns="92075" bIns="46038">
            <a:spAutoFit/>
          </a:bodyPr>
          <a:lstStyle/>
          <a:p>
            <a:pPr algn="just"/>
            <a:r>
              <a:rPr lang="en-US" sz="2400">
                <a:solidFill>
                  <a:schemeClr val="tx1"/>
                </a:solidFill>
                <a:latin typeface="Arial" pitchFamily="34" charset="0"/>
                <a:ea typeface="黑体" pitchFamily="49" charset="-122"/>
              </a:rPr>
              <a:t>1.</a:t>
            </a:r>
            <a:r>
              <a:rPr lang="zh-CN" altLang="en-US" sz="2400">
                <a:solidFill>
                  <a:schemeClr val="tx1"/>
                </a:solidFill>
                <a:latin typeface="Arial" pitchFamily="34" charset="0"/>
                <a:ea typeface="黑体" pitchFamily="49" charset="-122"/>
              </a:rPr>
              <a:t>程序</a:t>
            </a:r>
          </a:p>
          <a:p>
            <a:r>
              <a:rPr lang="zh-CN" altLang="en-US" sz="2000">
                <a:solidFill>
                  <a:schemeClr val="tx1"/>
                </a:solidFill>
              </a:rPr>
              <a:t>人们想用计算机解决一个问题，必须事先设计好计算机处理信息的步骤，把这些步骤用计算机能够识别的指令编写出来并送入计算机执行，计算机才能按照人的意图完成指定的工作。我们把计算机能执行的指令序列称为</a:t>
            </a:r>
            <a:r>
              <a:rPr lang="zh-CN" altLang="en-US" sz="2000">
                <a:solidFill>
                  <a:schemeClr val="hlink"/>
                </a:solidFill>
              </a:rPr>
              <a:t>程序</a:t>
            </a:r>
            <a:r>
              <a:rPr lang="zh-CN" altLang="en-US" sz="2000">
                <a:solidFill>
                  <a:schemeClr val="tx1"/>
                </a:solidFill>
              </a:rPr>
              <a:t>，而编写程序的过程称为</a:t>
            </a:r>
            <a:r>
              <a:rPr lang="zh-CN" altLang="en-US" sz="2000">
                <a:solidFill>
                  <a:schemeClr val="hlink"/>
                </a:solidFill>
              </a:rPr>
              <a:t>程序设计</a:t>
            </a:r>
            <a:r>
              <a:rPr lang="zh-CN" altLang="en-US" sz="2000">
                <a:solidFill>
                  <a:schemeClr val="tx1"/>
                </a:solidFill>
              </a:rPr>
              <a:t>。</a:t>
            </a:r>
          </a:p>
          <a:p>
            <a:r>
              <a:rPr lang="zh-CN" altLang="en-US" sz="2000">
                <a:solidFill>
                  <a:schemeClr val="tx1"/>
                </a:solidFill>
              </a:rPr>
              <a:t>例如，下面是某一个学校颁奖大会的程序：</a:t>
            </a:r>
            <a:endParaRPr lang="zh-CN" altLang="en-US" sz="2000">
              <a:solidFill>
                <a:schemeClr val="tx1"/>
              </a:solidFill>
              <a:latin typeface="宋体" pitchFamily="2" charset="-122"/>
            </a:endParaRPr>
          </a:p>
          <a:p>
            <a:pPr algn="just" eaLnBrk="0" hangingPunct="0">
              <a:buClr>
                <a:srgbClr val="E95A3D"/>
              </a:buClr>
              <a:buFont typeface="Wingdings" pitchFamily="2" charset="2"/>
              <a:buChar char="v"/>
            </a:pPr>
            <a:r>
              <a:rPr lang="zh-CN" altLang="en-US" sz="2000">
                <a:solidFill>
                  <a:schemeClr val="tx1"/>
                </a:solidFill>
              </a:rPr>
              <a:t>     宣布大会开始</a:t>
            </a:r>
            <a:endParaRPr lang="zh-CN" altLang="en-US" sz="2000">
              <a:solidFill>
                <a:schemeClr val="tx1"/>
              </a:solidFill>
              <a:latin typeface="宋体" pitchFamily="2" charset="-122"/>
            </a:endParaRPr>
          </a:p>
          <a:p>
            <a:pPr algn="just" eaLnBrk="0" hangingPunct="0">
              <a:buClr>
                <a:srgbClr val="E95A3D"/>
              </a:buClr>
              <a:buFont typeface="Wingdings" pitchFamily="2" charset="2"/>
              <a:buChar char="v"/>
            </a:pPr>
            <a:r>
              <a:rPr lang="zh-CN" altLang="en-US" sz="2000">
                <a:solidFill>
                  <a:schemeClr val="tx1"/>
                </a:solidFill>
              </a:rPr>
              <a:t>     介绍出席大会的领导</a:t>
            </a:r>
            <a:endParaRPr lang="zh-CN" altLang="en-US" sz="2000">
              <a:solidFill>
                <a:schemeClr val="tx1"/>
              </a:solidFill>
              <a:latin typeface="宋体" pitchFamily="2" charset="-122"/>
            </a:endParaRPr>
          </a:p>
          <a:p>
            <a:pPr algn="just" eaLnBrk="0" hangingPunct="0">
              <a:buClr>
                <a:srgbClr val="E95A3D"/>
              </a:buClr>
              <a:buFont typeface="Wingdings" pitchFamily="2" charset="2"/>
              <a:buChar char="v"/>
            </a:pPr>
            <a:r>
              <a:rPr lang="zh-CN" altLang="en-US" sz="2000">
                <a:solidFill>
                  <a:schemeClr val="tx1"/>
                </a:solidFill>
              </a:rPr>
              <a:t>      校长讲话</a:t>
            </a:r>
            <a:endParaRPr lang="zh-CN" altLang="en-US" sz="2000">
              <a:solidFill>
                <a:schemeClr val="tx1"/>
              </a:solidFill>
              <a:latin typeface="宋体" pitchFamily="2" charset="-122"/>
            </a:endParaRPr>
          </a:p>
          <a:p>
            <a:pPr algn="just" eaLnBrk="0" hangingPunct="0">
              <a:buClr>
                <a:srgbClr val="E95A3D"/>
              </a:buClr>
              <a:buFont typeface="Wingdings" pitchFamily="2" charset="2"/>
              <a:buChar char="v"/>
            </a:pPr>
            <a:r>
              <a:rPr lang="zh-CN" altLang="en-US" sz="2000">
                <a:solidFill>
                  <a:schemeClr val="tx1"/>
                </a:solidFill>
              </a:rPr>
              <a:t>      宣布获奖名单</a:t>
            </a:r>
            <a:endParaRPr lang="zh-CN" altLang="en-US" sz="2000">
              <a:solidFill>
                <a:schemeClr val="tx1"/>
              </a:solidFill>
              <a:latin typeface="宋体" pitchFamily="2" charset="-122"/>
            </a:endParaRPr>
          </a:p>
          <a:p>
            <a:pPr algn="just" eaLnBrk="0" hangingPunct="0">
              <a:buClr>
                <a:srgbClr val="E95A3D"/>
              </a:buClr>
              <a:buFont typeface="Wingdings" pitchFamily="2" charset="2"/>
              <a:buChar char="v"/>
            </a:pPr>
            <a:r>
              <a:rPr lang="zh-CN" altLang="en-US" sz="2000">
                <a:solidFill>
                  <a:schemeClr val="tx1"/>
                </a:solidFill>
              </a:rPr>
              <a:t>      颁奖</a:t>
            </a:r>
            <a:endParaRPr lang="zh-CN" altLang="en-US" sz="2000">
              <a:solidFill>
                <a:schemeClr val="tx1"/>
              </a:solidFill>
              <a:latin typeface="宋体" pitchFamily="2" charset="-122"/>
            </a:endParaRPr>
          </a:p>
          <a:p>
            <a:pPr algn="just" eaLnBrk="0" hangingPunct="0">
              <a:buClr>
                <a:srgbClr val="E95A3D"/>
              </a:buClr>
              <a:buFont typeface="Wingdings" pitchFamily="2" charset="2"/>
              <a:buChar char="v"/>
            </a:pPr>
            <a:r>
              <a:rPr lang="zh-CN" altLang="en-US" sz="2000">
                <a:solidFill>
                  <a:schemeClr val="tx1"/>
                </a:solidFill>
              </a:rPr>
              <a:t>      获奖代表发言</a:t>
            </a:r>
            <a:endParaRPr lang="zh-CN" altLang="en-US" sz="2000">
              <a:solidFill>
                <a:schemeClr val="tx1"/>
              </a:solidFill>
              <a:latin typeface="宋体" pitchFamily="2" charset="-122"/>
            </a:endParaRPr>
          </a:p>
          <a:p>
            <a:pPr algn="just" eaLnBrk="0" hangingPunct="0">
              <a:buClr>
                <a:srgbClr val="E95A3D"/>
              </a:buClr>
              <a:buFont typeface="Wingdings" pitchFamily="2" charset="2"/>
              <a:buChar char="v"/>
            </a:pPr>
            <a:r>
              <a:rPr lang="zh-CN" altLang="en-US" sz="2000">
                <a:solidFill>
                  <a:schemeClr val="tx1"/>
                </a:solidFill>
              </a:rPr>
              <a:t>      宣布大会结束</a:t>
            </a:r>
          </a:p>
        </p:txBody>
      </p:sp>
      <p:sp>
        <p:nvSpPr>
          <p:cNvPr id="6154" name="Rectangle 9"/>
          <p:cNvSpPr>
            <a:spLocks noChangeArrowheads="1"/>
          </p:cNvSpPr>
          <p:nvPr/>
        </p:nvSpPr>
        <p:spPr bwMode="auto">
          <a:xfrm>
            <a:off x="4140200" y="4365625"/>
            <a:ext cx="4187825" cy="1628775"/>
          </a:xfrm>
          <a:prstGeom prst="rect">
            <a:avLst/>
          </a:prstGeom>
          <a:gradFill rotWithShape="0">
            <a:gsLst>
              <a:gs pos="0">
                <a:srgbClr val="D1C39F"/>
              </a:gs>
              <a:gs pos="35001">
                <a:srgbClr val="F0EBD5"/>
              </a:gs>
              <a:gs pos="100000">
                <a:srgbClr val="FFEFD1"/>
              </a:gs>
            </a:gsLst>
            <a:path path="shape">
              <a:fillToRect l="50000" t="50000" r="50000" b="50000"/>
            </a:path>
          </a:gradFill>
          <a:ln w="12700" cmpd="sng">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r>
              <a:rPr lang="zh-CN" altLang="en-US" sz="2000">
                <a:solidFill>
                  <a:schemeClr val="tx1"/>
                </a:solidFill>
                <a:latin typeface="宋体" pitchFamily="2" charset="-122"/>
              </a:rPr>
              <a:t>程序主要用于描述完成某项功能所涉及的</a:t>
            </a:r>
            <a:r>
              <a:rPr lang="zh-CN" altLang="en-US" sz="2000">
                <a:solidFill>
                  <a:srgbClr val="E95A3D"/>
                </a:solidFill>
                <a:latin typeface="宋体" pitchFamily="2" charset="-122"/>
              </a:rPr>
              <a:t>对象</a:t>
            </a:r>
            <a:r>
              <a:rPr lang="zh-CN" altLang="en-US" sz="2000">
                <a:solidFill>
                  <a:schemeClr val="tx1"/>
                </a:solidFill>
                <a:latin typeface="宋体" pitchFamily="2" charset="-122"/>
              </a:rPr>
              <a:t>和</a:t>
            </a:r>
            <a:r>
              <a:rPr lang="zh-CN" altLang="en-US" sz="2000">
                <a:solidFill>
                  <a:srgbClr val="E95A3D"/>
                </a:solidFill>
                <a:latin typeface="宋体" pitchFamily="2" charset="-122"/>
              </a:rPr>
              <a:t>动作</a:t>
            </a:r>
            <a:r>
              <a:rPr lang="zh-CN" altLang="en-US" sz="2000">
                <a:solidFill>
                  <a:schemeClr val="tx1"/>
                </a:solidFill>
                <a:latin typeface="宋体" pitchFamily="2" charset="-122"/>
              </a:rPr>
              <a:t>规则</a:t>
            </a:r>
          </a:p>
          <a:p>
            <a:r>
              <a:rPr lang="zh-CN" altLang="en-US" sz="2000">
                <a:solidFill>
                  <a:schemeClr val="tx1"/>
                </a:solidFill>
                <a:latin typeface="宋体" pitchFamily="2" charset="-122"/>
              </a:rPr>
              <a:t>领导、校长、名单、代表、话、奖等都是对象；</a:t>
            </a:r>
          </a:p>
          <a:p>
            <a:r>
              <a:rPr lang="zh-CN" altLang="en-US" sz="2000">
                <a:solidFill>
                  <a:schemeClr val="tx1"/>
                </a:solidFill>
                <a:latin typeface="宋体" pitchFamily="2" charset="-122"/>
              </a:rPr>
              <a:t>而宣布、介绍、讲、颁等都是动作</a:t>
            </a:r>
            <a:r>
              <a:rPr lang="zh-CN" altLang="en-US" sz="2000">
                <a:solidFill>
                  <a:schemeClr val="tx1"/>
                </a:solidFill>
              </a:rPr>
              <a:t> </a:t>
            </a:r>
          </a:p>
        </p:txBody>
      </p:sp>
      <p:pic>
        <p:nvPicPr>
          <p:cNvPr id="6155" name="Picture 10">
            <a:hlinkClick r:id="rId5" action="ppaction://hlinksldjump"/>
          </p:cNvPr>
          <p:cNvPicPr>
            <a:picLocks noChangeArrowheads="1"/>
          </p:cNvPicPr>
          <p:nvPr/>
        </p:nvPicPr>
        <p:blipFill>
          <a:blip r:embed="rId6"/>
          <a:srcRect/>
          <a:stretch>
            <a:fillRect/>
          </a:stretch>
        </p:blipFill>
        <p:spPr bwMode="auto">
          <a:xfrm>
            <a:off x="7239000" y="455613"/>
            <a:ext cx="1620838" cy="334962"/>
          </a:xfrm>
          <a:prstGeom prst="rect">
            <a:avLst/>
          </a:prstGeom>
          <a:noFill/>
          <a:ln w="9525">
            <a:noFill/>
            <a:miter lim="800000"/>
            <a:headEnd/>
            <a:tailEnd/>
          </a:ln>
          <a:effectLst/>
        </p:spPr>
      </p:pic>
      <p:sp>
        <p:nvSpPr>
          <p:cNvPr id="6156" name="Rectangle 11">
            <a:hlinkClick r:id="rId5" action="ppaction://hlinksldjump"/>
          </p:cNvPr>
          <p:cNvSpPr>
            <a:spLocks noChangeArrowheads="1"/>
          </p:cNvSpPr>
          <p:nvPr/>
        </p:nvSpPr>
        <p:spPr bwMode="auto">
          <a:xfrm>
            <a:off x="7620000" y="287338"/>
            <a:ext cx="1200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pic>
        <p:nvPicPr>
          <p:cNvPr id="6157" name="Picture 13">
            <a:hlinkClick r:id="" action="ppaction://hlinkshowjump?jump=previousslide"/>
          </p:cNvPr>
          <p:cNvPicPr>
            <a:picLocks noChangeArrowheads="1"/>
          </p:cNvPicPr>
          <p:nvPr/>
        </p:nvPicPr>
        <p:blipFill>
          <a:blip r:embed="rId7"/>
          <a:srcRect/>
          <a:stretch>
            <a:fillRect/>
          </a:stretch>
        </p:blipFill>
        <p:spPr bwMode="auto">
          <a:xfrm>
            <a:off x="5630863" y="6248400"/>
            <a:ext cx="1620837" cy="334963"/>
          </a:xfrm>
          <a:prstGeom prst="rect">
            <a:avLst/>
          </a:prstGeom>
          <a:noFill/>
          <a:ln w="9525">
            <a:noFill/>
            <a:miter lim="800000"/>
            <a:headEnd/>
            <a:tailEnd/>
          </a:ln>
          <a:effectLst/>
        </p:spPr>
      </p:pic>
      <p:sp>
        <p:nvSpPr>
          <p:cNvPr id="6158" name="Rectangle 14">
            <a:hlinkClick r:id="" action="ppaction://hlinkshowjump?jump=previousslide"/>
          </p:cNvPr>
          <p:cNvSpPr>
            <a:spLocks noChangeArrowheads="1"/>
          </p:cNvSpPr>
          <p:nvPr/>
        </p:nvSpPr>
        <p:spPr bwMode="auto">
          <a:xfrm>
            <a:off x="60118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833E9493-D311-427D-AF68-8F126940892F}" type="slidenum">
              <a:rPr lang="en-US" sz="1400">
                <a:solidFill>
                  <a:srgbClr val="5BA36C"/>
                </a:solidFill>
              </a:rPr>
              <a:pPr algn="r"/>
              <a:t>4</a:t>
            </a:fld>
            <a:endParaRPr lang="en-US" sz="1400">
              <a:solidFill>
                <a:srgbClr val="5BA36C"/>
              </a:solidFill>
            </a:endParaRPr>
          </a:p>
        </p:txBody>
      </p:sp>
      <p:sp>
        <p:nvSpPr>
          <p:cNvPr id="7171" name="Rectangle 2">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7172" name="Rectangle 3">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7173" name="Picture 4">
            <a:hlinkClick r:id="" action="ppaction://hlinkshowjump?jump=nextslide"/>
          </p:cNvPr>
          <p:cNvPicPr>
            <a:picLocks noChangeArrowheads="1"/>
          </p:cNvPicPr>
          <p:nvPr/>
        </p:nvPicPr>
        <p:blipFill>
          <a:blip r:embed="rId4"/>
          <a:srcRect/>
          <a:stretch>
            <a:fillRect/>
          </a:stretch>
        </p:blipFill>
        <p:spPr bwMode="auto">
          <a:xfrm>
            <a:off x="7086600" y="6248400"/>
            <a:ext cx="1620838" cy="334963"/>
          </a:xfrm>
          <a:prstGeom prst="rect">
            <a:avLst/>
          </a:prstGeom>
          <a:noFill/>
          <a:ln w="9525">
            <a:noFill/>
            <a:miter lim="800000"/>
            <a:headEnd/>
            <a:tailEnd/>
          </a:ln>
          <a:effectLst/>
        </p:spPr>
      </p:pic>
      <p:pic>
        <p:nvPicPr>
          <p:cNvPr id="7174" name="Picture 5">
            <a:hlinkClick r:id="" action="ppaction://hlinkshowjump?jump=previousslide"/>
          </p:cNvPr>
          <p:cNvPicPr>
            <a:picLocks noChangeArrowheads="1"/>
          </p:cNvPicPr>
          <p:nvPr/>
        </p:nvPicPr>
        <p:blipFill>
          <a:blip r:embed="rId5"/>
          <a:srcRect/>
          <a:stretch>
            <a:fillRect/>
          </a:stretch>
        </p:blipFill>
        <p:spPr bwMode="auto">
          <a:xfrm>
            <a:off x="5554663" y="6248400"/>
            <a:ext cx="1620837" cy="334963"/>
          </a:xfrm>
          <a:prstGeom prst="rect">
            <a:avLst/>
          </a:prstGeom>
          <a:noFill/>
          <a:ln w="9525">
            <a:noFill/>
            <a:miter lim="800000"/>
            <a:headEnd/>
            <a:tailEnd/>
          </a:ln>
          <a:effectLst/>
        </p:spPr>
      </p:pic>
      <p:sp>
        <p:nvSpPr>
          <p:cNvPr id="7175" name="Rectangle 6">
            <a:hlinkClick r:id="" action="ppaction://hlinkshowjump?jump=previousslide"/>
          </p:cNvPr>
          <p:cNvSpPr>
            <a:spLocks noChangeArrowheads="1"/>
          </p:cNvSpPr>
          <p:nvPr/>
        </p:nvSpPr>
        <p:spPr bwMode="auto">
          <a:xfrm>
            <a:off x="60118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7176"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7177" name="Rectangle 8"/>
          <p:cNvSpPr>
            <a:spLocks noGrp="1" noChangeArrowheads="1"/>
          </p:cNvSpPr>
          <p:nvPr>
            <p:ph type="title" idx="4294967295"/>
          </p:nvPr>
        </p:nvSpPr>
        <p:spPr>
          <a:xfrm>
            <a:off x="304800" y="381000"/>
            <a:ext cx="6858000" cy="706438"/>
          </a:xfrm>
          <a:noFill/>
        </p:spPr>
        <p:txBody>
          <a:bodyPr/>
          <a:lstStyle/>
          <a:p>
            <a:pPr eaLnBrk="1" hangingPunct="1"/>
            <a:r>
              <a:rPr lang="en-US" sz="4000" b="1">
                <a:ea typeface="楷体_GB2312" pitchFamily="1" charset="-122"/>
              </a:rPr>
              <a:t>Visual Basic</a:t>
            </a:r>
            <a:r>
              <a:rPr lang="zh-CN" altLang="en-US" sz="4000" b="1">
                <a:ea typeface="楷体_GB2312" pitchFamily="1" charset="-122"/>
              </a:rPr>
              <a:t>编写的程序</a:t>
            </a:r>
          </a:p>
        </p:txBody>
      </p:sp>
      <p:sp>
        <p:nvSpPr>
          <p:cNvPr id="7178" name="Rectangle 9"/>
          <p:cNvSpPr>
            <a:spLocks noChangeArrowheads="1"/>
          </p:cNvSpPr>
          <p:nvPr/>
        </p:nvSpPr>
        <p:spPr bwMode="auto">
          <a:xfrm>
            <a:off x="762000" y="1447800"/>
            <a:ext cx="7696200" cy="3962400"/>
          </a:xfrm>
          <a:prstGeom prst="rect">
            <a:avLst/>
          </a:prstGeom>
          <a:noFill/>
          <a:ln w="9525">
            <a:noFill/>
            <a:miter lim="800000"/>
            <a:headEnd/>
            <a:tailEnd/>
          </a:ln>
          <a:effectLst/>
        </p:spPr>
        <p:txBody>
          <a:bodyPr lIns="92075" tIns="46038" rIns="92075" bIns="46038">
            <a:spAutoFit/>
          </a:bodyPr>
          <a:lstStyle/>
          <a:p>
            <a:pPr>
              <a:spcBef>
                <a:spcPct val="80000"/>
              </a:spcBef>
            </a:pPr>
            <a:r>
              <a:rPr lang="zh-CN" altLang="en-US" sz="2400">
                <a:solidFill>
                  <a:schemeClr val="tx1"/>
                </a:solidFill>
              </a:rPr>
              <a:t>显示教龄</a:t>
            </a:r>
            <a:r>
              <a:rPr lang="en-US" sz="2400">
                <a:solidFill>
                  <a:schemeClr val="tx1"/>
                </a:solidFill>
              </a:rPr>
              <a:t>30</a:t>
            </a:r>
            <a:r>
              <a:rPr lang="zh-CN" altLang="en-US" sz="2400">
                <a:solidFill>
                  <a:schemeClr val="tx1"/>
                </a:solidFill>
              </a:rPr>
              <a:t>年的教职工姓名</a:t>
            </a:r>
          </a:p>
          <a:p>
            <a:pPr>
              <a:lnSpc>
                <a:spcPct val="70000"/>
              </a:lnSpc>
              <a:spcBef>
                <a:spcPct val="50000"/>
              </a:spcBef>
            </a:pPr>
            <a:r>
              <a:rPr lang="zh-CN" altLang="en-US" sz="2400">
                <a:solidFill>
                  <a:schemeClr val="tx1"/>
                </a:solidFill>
              </a:rPr>
              <a:t>    </a:t>
            </a:r>
            <a:r>
              <a:rPr lang="en-US" sz="2400">
                <a:solidFill>
                  <a:schemeClr val="tx1"/>
                </a:solidFill>
              </a:rPr>
              <a:t>Sub Form_Click()</a:t>
            </a:r>
          </a:p>
          <a:p>
            <a:pPr lvl="2">
              <a:lnSpc>
                <a:spcPct val="70000"/>
              </a:lnSpc>
              <a:spcBef>
                <a:spcPct val="50000"/>
              </a:spcBef>
            </a:pPr>
            <a:r>
              <a:rPr lang="en-US" sz="2400">
                <a:solidFill>
                  <a:schemeClr val="tx1"/>
                </a:solidFill>
              </a:rPr>
              <a:t>Open "zg.dat" For Input As #1</a:t>
            </a:r>
          </a:p>
          <a:p>
            <a:pPr lvl="2">
              <a:lnSpc>
                <a:spcPct val="70000"/>
              </a:lnSpc>
              <a:spcBef>
                <a:spcPct val="50000"/>
              </a:spcBef>
            </a:pPr>
            <a:r>
              <a:rPr lang="en-US" sz="2400">
                <a:solidFill>
                  <a:schemeClr val="tx1"/>
                </a:solidFill>
              </a:rPr>
              <a:t>Do While Not EOF(1)</a:t>
            </a:r>
          </a:p>
          <a:p>
            <a:pPr lvl="2">
              <a:lnSpc>
                <a:spcPct val="70000"/>
              </a:lnSpc>
              <a:spcBef>
                <a:spcPct val="50000"/>
              </a:spcBef>
            </a:pPr>
            <a:r>
              <a:rPr lang="en-US" sz="2400">
                <a:solidFill>
                  <a:schemeClr val="tx1"/>
                </a:solidFill>
              </a:rPr>
              <a:t>    Input #1, </a:t>
            </a:r>
            <a:r>
              <a:rPr lang="zh-CN" altLang="en-US" sz="2400">
                <a:solidFill>
                  <a:schemeClr val="tx1"/>
                </a:solidFill>
              </a:rPr>
              <a:t>姓名</a:t>
            </a:r>
            <a:r>
              <a:rPr lang="en-US" sz="2400">
                <a:solidFill>
                  <a:schemeClr val="tx1"/>
                </a:solidFill>
              </a:rPr>
              <a:t>, </a:t>
            </a:r>
            <a:r>
              <a:rPr lang="zh-CN" altLang="en-US" sz="2400">
                <a:solidFill>
                  <a:schemeClr val="tx1"/>
                </a:solidFill>
              </a:rPr>
              <a:t>部门</a:t>
            </a:r>
            <a:r>
              <a:rPr lang="en-US" sz="2400">
                <a:solidFill>
                  <a:schemeClr val="tx1"/>
                </a:solidFill>
              </a:rPr>
              <a:t>, </a:t>
            </a:r>
            <a:r>
              <a:rPr lang="zh-CN" altLang="en-US" sz="2400">
                <a:solidFill>
                  <a:schemeClr val="tx1"/>
                </a:solidFill>
              </a:rPr>
              <a:t>教龄</a:t>
            </a:r>
          </a:p>
          <a:p>
            <a:pPr lvl="2">
              <a:lnSpc>
                <a:spcPct val="70000"/>
              </a:lnSpc>
              <a:spcBef>
                <a:spcPct val="50000"/>
              </a:spcBef>
            </a:pPr>
            <a:r>
              <a:rPr lang="zh-CN" altLang="en-US" sz="2400">
                <a:solidFill>
                  <a:schemeClr val="tx1"/>
                </a:solidFill>
              </a:rPr>
              <a:t>    </a:t>
            </a:r>
            <a:r>
              <a:rPr lang="en-US" sz="2400">
                <a:solidFill>
                  <a:schemeClr val="tx1"/>
                </a:solidFill>
              </a:rPr>
              <a:t>If </a:t>
            </a:r>
            <a:r>
              <a:rPr lang="zh-CN" altLang="en-US" sz="2400">
                <a:solidFill>
                  <a:schemeClr val="tx1"/>
                </a:solidFill>
              </a:rPr>
              <a:t>教龄 </a:t>
            </a:r>
            <a:r>
              <a:rPr lang="en-US" sz="2400">
                <a:solidFill>
                  <a:schemeClr val="tx1"/>
                </a:solidFill>
              </a:rPr>
              <a:t>&gt;= 30 Then  Print </a:t>
            </a:r>
            <a:r>
              <a:rPr lang="zh-CN" altLang="en-US" sz="2400">
                <a:solidFill>
                  <a:schemeClr val="tx1"/>
                </a:solidFill>
              </a:rPr>
              <a:t>姓名</a:t>
            </a:r>
            <a:r>
              <a:rPr lang="en-US" sz="2400">
                <a:solidFill>
                  <a:schemeClr val="tx1"/>
                </a:solidFill>
              </a:rPr>
              <a:t>, </a:t>
            </a:r>
            <a:r>
              <a:rPr lang="zh-CN" altLang="en-US" sz="2400">
                <a:solidFill>
                  <a:schemeClr val="tx1"/>
                </a:solidFill>
              </a:rPr>
              <a:t>部门</a:t>
            </a:r>
          </a:p>
          <a:p>
            <a:pPr lvl="2">
              <a:lnSpc>
                <a:spcPct val="70000"/>
              </a:lnSpc>
              <a:spcBef>
                <a:spcPct val="50000"/>
              </a:spcBef>
            </a:pPr>
            <a:r>
              <a:rPr lang="en-US" sz="2400">
                <a:solidFill>
                  <a:schemeClr val="tx1"/>
                </a:solidFill>
              </a:rPr>
              <a:t>Loop</a:t>
            </a:r>
          </a:p>
          <a:p>
            <a:pPr lvl="2">
              <a:lnSpc>
                <a:spcPct val="70000"/>
              </a:lnSpc>
              <a:spcBef>
                <a:spcPct val="50000"/>
              </a:spcBef>
            </a:pPr>
            <a:r>
              <a:rPr lang="en-US" sz="2400">
                <a:solidFill>
                  <a:schemeClr val="tx1"/>
                </a:solidFill>
              </a:rPr>
              <a:t>Close #1</a:t>
            </a:r>
          </a:p>
          <a:p>
            <a:pPr>
              <a:lnSpc>
                <a:spcPct val="70000"/>
              </a:lnSpc>
              <a:spcBef>
                <a:spcPct val="50000"/>
              </a:spcBef>
            </a:pPr>
            <a:r>
              <a:rPr lang="en-US" sz="2400">
                <a:solidFill>
                  <a:schemeClr val="tx1"/>
                </a:solidFill>
              </a:rPr>
              <a:t>    End Sub</a:t>
            </a:r>
          </a:p>
        </p:txBody>
      </p:sp>
      <p:grpSp>
        <p:nvGrpSpPr>
          <p:cNvPr id="2" name="Group 12"/>
          <p:cNvGrpSpPr>
            <a:grpSpLocks/>
          </p:cNvGrpSpPr>
          <p:nvPr/>
        </p:nvGrpSpPr>
        <p:grpSpPr bwMode="auto">
          <a:xfrm>
            <a:off x="7239000" y="287338"/>
            <a:ext cx="1620838" cy="503237"/>
            <a:chOff x="0" y="0"/>
            <a:chExt cx="1021" cy="317"/>
          </a:xfrm>
        </p:grpSpPr>
        <p:pic>
          <p:nvPicPr>
            <p:cNvPr id="7180" name="Picture 10">
              <a:hlinkClick r:id="rId6" action="ppaction://hlinksldjump"/>
            </p:cNvPr>
            <p:cNvPicPr>
              <a:picLocks noChangeArrowheads="1"/>
            </p:cNvPicPr>
            <p:nvPr/>
          </p:nvPicPr>
          <p:blipFill>
            <a:blip r:embed="rId7"/>
            <a:srcRect/>
            <a:stretch>
              <a:fillRect/>
            </a:stretch>
          </p:blipFill>
          <p:spPr bwMode="auto">
            <a:xfrm>
              <a:off x="0" y="106"/>
              <a:ext cx="1021" cy="211"/>
            </a:xfrm>
            <a:prstGeom prst="rect">
              <a:avLst/>
            </a:prstGeom>
            <a:noFill/>
            <a:ln w="9525">
              <a:noFill/>
              <a:miter lim="800000"/>
              <a:headEnd/>
              <a:tailEnd/>
            </a:ln>
            <a:effectLst/>
          </p:spPr>
        </p:pic>
        <p:sp>
          <p:nvSpPr>
            <p:cNvPr id="7181" name="Rectangle 11">
              <a:hlinkClick r:id="rId6"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517C3ECC-BA08-40AA-8BEF-4C9CF799CE3F}" type="slidenum">
              <a:rPr lang="en-US" sz="1400">
                <a:solidFill>
                  <a:srgbClr val="5BA36C"/>
                </a:solidFill>
              </a:rPr>
              <a:pPr algn="r"/>
              <a:t>5</a:t>
            </a:fld>
            <a:endParaRPr lang="en-US" sz="1400">
              <a:solidFill>
                <a:srgbClr val="5BA36C"/>
              </a:solidFill>
            </a:endParaRPr>
          </a:p>
        </p:txBody>
      </p:sp>
      <p:sp>
        <p:nvSpPr>
          <p:cNvPr id="8195" name="Rectangle 2">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8196" name="Rectangle 3">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8197" name="Picture 4">
            <a:hlinkClick r:id="" action="ppaction://hlinkshowjump?jump=nextslide"/>
          </p:cNvPr>
          <p:cNvPicPr>
            <a:picLocks noChangeArrowheads="1"/>
          </p:cNvPicPr>
          <p:nvPr/>
        </p:nvPicPr>
        <p:blipFill>
          <a:blip r:embed="rId4"/>
          <a:srcRect/>
          <a:stretch>
            <a:fillRect/>
          </a:stretch>
        </p:blipFill>
        <p:spPr bwMode="auto">
          <a:xfrm>
            <a:off x="7162800" y="6248400"/>
            <a:ext cx="1620838" cy="334963"/>
          </a:xfrm>
          <a:prstGeom prst="rect">
            <a:avLst/>
          </a:prstGeom>
          <a:noFill/>
          <a:ln w="9525">
            <a:noFill/>
            <a:miter lim="800000"/>
            <a:headEnd/>
            <a:tailEnd/>
          </a:ln>
          <a:effectLst/>
        </p:spPr>
      </p:pic>
      <p:pic>
        <p:nvPicPr>
          <p:cNvPr id="8198" name="Picture 5">
            <a:hlinkClick r:id="" action="ppaction://hlinkshowjump?jump=previousslide"/>
          </p:cNvPr>
          <p:cNvPicPr>
            <a:picLocks noChangeArrowheads="1"/>
          </p:cNvPicPr>
          <p:nvPr/>
        </p:nvPicPr>
        <p:blipFill>
          <a:blip r:embed="rId5"/>
          <a:srcRect/>
          <a:stretch>
            <a:fillRect/>
          </a:stretch>
        </p:blipFill>
        <p:spPr bwMode="auto">
          <a:xfrm>
            <a:off x="5630863" y="6248400"/>
            <a:ext cx="1620837" cy="334963"/>
          </a:xfrm>
          <a:prstGeom prst="rect">
            <a:avLst/>
          </a:prstGeom>
          <a:noFill/>
          <a:ln w="9525">
            <a:noFill/>
            <a:miter lim="800000"/>
            <a:headEnd/>
            <a:tailEnd/>
          </a:ln>
          <a:effectLst/>
        </p:spPr>
      </p:pic>
      <p:sp>
        <p:nvSpPr>
          <p:cNvPr id="8199" name="Rectangle 6">
            <a:hlinkClick r:id="" action="ppaction://hlinkshowjump?jump=previousslide"/>
          </p:cNvPr>
          <p:cNvSpPr>
            <a:spLocks noChangeArrowheads="1"/>
          </p:cNvSpPr>
          <p:nvPr/>
        </p:nvSpPr>
        <p:spPr bwMode="auto">
          <a:xfrm>
            <a:off x="6011863"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8200"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8201" name="Rectangle 8"/>
          <p:cNvSpPr>
            <a:spLocks noGrp="1" noChangeArrowheads="1"/>
          </p:cNvSpPr>
          <p:nvPr>
            <p:ph type="title" idx="4294967295"/>
          </p:nvPr>
        </p:nvSpPr>
        <p:spPr>
          <a:xfrm>
            <a:off x="1066800" y="381000"/>
            <a:ext cx="4724400" cy="706438"/>
          </a:xfrm>
          <a:noFill/>
        </p:spPr>
        <p:txBody>
          <a:bodyPr/>
          <a:lstStyle/>
          <a:p>
            <a:pPr eaLnBrk="1" hangingPunct="1"/>
            <a:r>
              <a:rPr lang="en-US" sz="4000" b="1">
                <a:ea typeface="楷体_GB2312" pitchFamily="1" charset="-122"/>
              </a:rPr>
              <a:t>1.1.2</a:t>
            </a:r>
            <a:r>
              <a:rPr lang="zh-CN" altLang="en-US" sz="4000" b="1">
                <a:ea typeface="楷体_GB2312" pitchFamily="1" charset="-122"/>
              </a:rPr>
              <a:t>程序设计语言</a:t>
            </a:r>
            <a:r>
              <a:rPr lang="zh-CN" altLang="en-US" sz="4000" b="1">
                <a:latin typeface="仿宋_GB2312" pitchFamily="1" charset="-122"/>
                <a:ea typeface="仿宋_GB2312" pitchFamily="1" charset="-122"/>
              </a:rPr>
              <a:t> </a:t>
            </a:r>
          </a:p>
        </p:txBody>
      </p:sp>
      <p:sp>
        <p:nvSpPr>
          <p:cNvPr id="8202" name="Rectangle 10"/>
          <p:cNvSpPr>
            <a:spLocks noChangeArrowheads="1"/>
          </p:cNvSpPr>
          <p:nvPr/>
        </p:nvSpPr>
        <p:spPr bwMode="auto">
          <a:xfrm>
            <a:off x="1116013" y="1844675"/>
            <a:ext cx="7391400" cy="3424238"/>
          </a:xfrm>
          <a:prstGeom prst="rect">
            <a:avLst/>
          </a:prstGeom>
          <a:noFill/>
          <a:ln w="9525">
            <a:noFill/>
            <a:miter lim="800000"/>
            <a:headEnd/>
            <a:tailEnd/>
          </a:ln>
          <a:effectLst/>
        </p:spPr>
        <p:txBody>
          <a:bodyPr lIns="92075" tIns="46038" rIns="92075" bIns="46038">
            <a:spAutoFit/>
          </a:bodyPr>
          <a:lstStyle/>
          <a:p>
            <a:pPr algn="just">
              <a:spcBef>
                <a:spcPct val="20000"/>
              </a:spcBef>
            </a:pPr>
            <a:r>
              <a:rPr lang="zh-CN" altLang="en-US" sz="2800">
                <a:solidFill>
                  <a:schemeClr val="tx1"/>
                </a:solidFill>
                <a:latin typeface="宋体" pitchFamily="2" charset="-122"/>
              </a:rPr>
              <a:t>人与计算机交流使用的是</a:t>
            </a:r>
            <a:r>
              <a:rPr lang="zh-CN" altLang="en-US" sz="2800">
                <a:solidFill>
                  <a:schemeClr val="tx1"/>
                </a:solidFill>
              </a:rPr>
              <a:t>“</a:t>
            </a:r>
            <a:r>
              <a:rPr lang="zh-CN" altLang="en-US" sz="2800">
                <a:solidFill>
                  <a:schemeClr val="hlink"/>
                </a:solidFill>
                <a:latin typeface="宋体" pitchFamily="2" charset="-122"/>
              </a:rPr>
              <a:t>程序设计语言</a:t>
            </a:r>
            <a:r>
              <a:rPr lang="zh-CN" altLang="en-US" sz="2800">
                <a:solidFill>
                  <a:schemeClr val="tx1"/>
                </a:solidFill>
              </a:rPr>
              <a:t>”</a:t>
            </a:r>
            <a:r>
              <a:rPr lang="zh-CN" altLang="en-US" sz="2800">
                <a:solidFill>
                  <a:schemeClr val="tx1"/>
                </a:solidFill>
                <a:latin typeface="宋体" pitchFamily="2" charset="-122"/>
              </a:rPr>
              <a:t>。同人类语言一样，程序设计语言也是由</a:t>
            </a:r>
            <a:r>
              <a:rPr lang="zh-CN" altLang="en-US" sz="2800">
                <a:solidFill>
                  <a:srgbClr val="FB2B2B"/>
                </a:solidFill>
                <a:latin typeface="宋体" pitchFamily="2" charset="-122"/>
              </a:rPr>
              <a:t>字、词</a:t>
            </a:r>
            <a:r>
              <a:rPr lang="zh-CN" altLang="en-US" sz="2800">
                <a:solidFill>
                  <a:schemeClr val="tx1"/>
                </a:solidFill>
                <a:latin typeface="宋体" pitchFamily="2" charset="-122"/>
              </a:rPr>
              <a:t>和</a:t>
            </a:r>
            <a:r>
              <a:rPr lang="zh-CN" altLang="en-US" sz="2800">
                <a:solidFill>
                  <a:srgbClr val="FB2B2B"/>
                </a:solidFill>
                <a:latin typeface="宋体" pitchFamily="2" charset="-122"/>
              </a:rPr>
              <a:t>语法</a:t>
            </a:r>
            <a:r>
              <a:rPr lang="zh-CN" altLang="en-US" sz="2800">
                <a:solidFill>
                  <a:schemeClr val="tx1"/>
                </a:solidFill>
                <a:latin typeface="宋体" pitchFamily="2" charset="-122"/>
              </a:rPr>
              <a:t>规则构成的一个系统。</a:t>
            </a:r>
          </a:p>
          <a:p>
            <a:pPr algn="just">
              <a:spcBef>
                <a:spcPct val="20000"/>
              </a:spcBef>
            </a:pPr>
            <a:r>
              <a:rPr lang="zh-CN" altLang="en-US" sz="2800">
                <a:solidFill>
                  <a:schemeClr val="tx1"/>
                </a:solidFill>
                <a:latin typeface="宋体" pitchFamily="2" charset="-122"/>
              </a:rPr>
              <a:t>程序设计语言发展的过程，分为三类</a:t>
            </a:r>
            <a:r>
              <a:rPr lang="en-US" sz="2800">
                <a:solidFill>
                  <a:schemeClr val="tx1"/>
                </a:solidFill>
                <a:latin typeface="宋体" pitchFamily="2" charset="-122"/>
              </a:rPr>
              <a:t>:</a:t>
            </a:r>
          </a:p>
          <a:p>
            <a:pPr algn="just">
              <a:spcBef>
                <a:spcPct val="20000"/>
              </a:spcBef>
            </a:pPr>
            <a:r>
              <a:rPr lang="en-US" sz="2800">
                <a:solidFill>
                  <a:schemeClr val="tx1"/>
                </a:solidFill>
                <a:latin typeface="宋体" pitchFamily="2" charset="-122"/>
              </a:rPr>
              <a:t>1.</a:t>
            </a:r>
            <a:r>
              <a:rPr lang="zh-CN" altLang="en-US" sz="2800">
                <a:solidFill>
                  <a:schemeClr val="tx1"/>
                </a:solidFill>
                <a:latin typeface="宋体" pitchFamily="2" charset="-122"/>
              </a:rPr>
              <a:t>机器语言</a:t>
            </a:r>
          </a:p>
          <a:p>
            <a:pPr algn="just">
              <a:spcBef>
                <a:spcPct val="20000"/>
              </a:spcBef>
            </a:pPr>
            <a:r>
              <a:rPr lang="en-US" sz="2800">
                <a:solidFill>
                  <a:schemeClr val="tx1"/>
                </a:solidFill>
                <a:latin typeface="宋体" pitchFamily="2" charset="-122"/>
              </a:rPr>
              <a:t>2.</a:t>
            </a:r>
            <a:r>
              <a:rPr lang="zh-CN" altLang="en-US" sz="2800">
                <a:solidFill>
                  <a:schemeClr val="tx1"/>
                </a:solidFill>
                <a:latin typeface="宋体" pitchFamily="2" charset="-122"/>
              </a:rPr>
              <a:t>汇编语言</a:t>
            </a:r>
          </a:p>
          <a:p>
            <a:pPr algn="just">
              <a:spcBef>
                <a:spcPct val="20000"/>
              </a:spcBef>
            </a:pPr>
            <a:r>
              <a:rPr lang="en-US" sz="2800">
                <a:solidFill>
                  <a:schemeClr val="tx1"/>
                </a:solidFill>
                <a:latin typeface="宋体" pitchFamily="2" charset="-122"/>
              </a:rPr>
              <a:t>3.</a:t>
            </a:r>
            <a:r>
              <a:rPr lang="zh-CN" altLang="en-US" sz="2800">
                <a:solidFill>
                  <a:schemeClr val="tx1"/>
                </a:solidFill>
                <a:latin typeface="宋体" pitchFamily="2" charset="-122"/>
              </a:rPr>
              <a:t>高级语言 </a:t>
            </a:r>
          </a:p>
        </p:txBody>
      </p:sp>
      <p:pic>
        <p:nvPicPr>
          <p:cNvPr id="8203" name="Picture 11">
            <a:hlinkClick r:id="rId6" action="ppaction://hlinksldjump"/>
          </p:cNvPr>
          <p:cNvPicPr>
            <a:picLocks noChangeArrowheads="1"/>
          </p:cNvPicPr>
          <p:nvPr/>
        </p:nvPicPr>
        <p:blipFill>
          <a:blip r:embed="rId7"/>
          <a:srcRect/>
          <a:stretch>
            <a:fillRect/>
          </a:stretch>
        </p:blipFill>
        <p:spPr bwMode="auto">
          <a:xfrm>
            <a:off x="7239000" y="455613"/>
            <a:ext cx="1620838" cy="334962"/>
          </a:xfrm>
          <a:prstGeom prst="rect">
            <a:avLst/>
          </a:prstGeom>
          <a:noFill/>
          <a:ln w="9525">
            <a:noFill/>
            <a:miter lim="800000"/>
            <a:headEnd/>
            <a:tailEnd/>
          </a:ln>
          <a:effectLst/>
        </p:spPr>
      </p:pic>
      <p:sp>
        <p:nvSpPr>
          <p:cNvPr id="8204" name="Rectangle 12">
            <a:hlinkClick r:id="rId6" action="ppaction://hlinksldjump"/>
          </p:cNvPr>
          <p:cNvSpPr>
            <a:spLocks noChangeArrowheads="1"/>
          </p:cNvSpPr>
          <p:nvPr/>
        </p:nvSpPr>
        <p:spPr bwMode="auto">
          <a:xfrm>
            <a:off x="7620000" y="287338"/>
            <a:ext cx="1200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58D03710-7F00-4798-A923-32136ABC521F}" type="slidenum">
              <a:rPr lang="en-US" sz="1400">
                <a:solidFill>
                  <a:srgbClr val="5BA36C"/>
                </a:solidFill>
              </a:rPr>
              <a:pPr algn="r"/>
              <a:t>6</a:t>
            </a:fld>
            <a:endParaRPr lang="en-US" sz="1400">
              <a:solidFill>
                <a:srgbClr val="5BA36C"/>
              </a:solidFill>
            </a:endParaRPr>
          </a:p>
        </p:txBody>
      </p:sp>
      <p:sp>
        <p:nvSpPr>
          <p:cNvPr id="9219" name="Rectangle 3"/>
          <p:cNvSpPr>
            <a:spLocks noGrp="1" noChangeArrowheads="1"/>
          </p:cNvSpPr>
          <p:nvPr>
            <p:ph type="body" idx="4294967295"/>
          </p:nvPr>
        </p:nvSpPr>
        <p:spPr>
          <a:xfrm>
            <a:off x="539750" y="1628775"/>
            <a:ext cx="8208963" cy="4824413"/>
          </a:xfrm>
        </p:spPr>
        <p:txBody>
          <a:bodyPr/>
          <a:lstStyle/>
          <a:p>
            <a:pPr eaLnBrk="1" hangingPunct="1">
              <a:lnSpc>
                <a:spcPct val="200000"/>
              </a:lnSpc>
            </a:pPr>
            <a:r>
              <a:rPr lang="zh-CN" altLang="en-US" sz="2800" b="1">
                <a:latin typeface="楷体_GB2312" pitchFamily="1" charset="-122"/>
                <a:ea typeface="楷体_GB2312" pitchFamily="1" charset="-122"/>
              </a:rPr>
              <a:t>要介绍</a:t>
            </a:r>
            <a:r>
              <a:rPr lang="en-US" sz="2800" b="1">
                <a:latin typeface="楷体_GB2312" pitchFamily="1" charset="-122"/>
                <a:ea typeface="楷体_GB2312" pitchFamily="1" charset="-122"/>
              </a:rPr>
              <a:t>Visual Basic</a:t>
            </a:r>
            <a:r>
              <a:rPr lang="zh-CN" altLang="en-US" sz="2800" b="1">
                <a:latin typeface="楷体_GB2312" pitchFamily="1" charset="-122"/>
                <a:ea typeface="楷体_GB2312" pitchFamily="1" charset="-122"/>
              </a:rPr>
              <a:t>，不能不提到</a:t>
            </a:r>
            <a:r>
              <a:rPr lang="en-US" sz="2800" b="1">
                <a:latin typeface="楷体_GB2312" pitchFamily="1" charset="-122"/>
                <a:ea typeface="楷体_GB2312" pitchFamily="1" charset="-122"/>
              </a:rPr>
              <a:t>BASIC</a:t>
            </a:r>
            <a:r>
              <a:rPr lang="zh-CN" altLang="en-US" sz="2800" b="1">
                <a:latin typeface="楷体_GB2312" pitchFamily="1" charset="-122"/>
                <a:ea typeface="楷体_GB2312" pitchFamily="1" charset="-122"/>
              </a:rPr>
              <a:t>语言。</a:t>
            </a:r>
            <a:r>
              <a:rPr lang="en-US" sz="2800" b="1">
                <a:latin typeface="楷体_GB2312" pitchFamily="1" charset="-122"/>
                <a:ea typeface="楷体_GB2312" pitchFamily="1" charset="-122"/>
              </a:rPr>
              <a:t>BASIC</a:t>
            </a:r>
            <a:r>
              <a:rPr lang="zh-CN" altLang="en-US" sz="2800" b="1">
                <a:latin typeface="楷体_GB2312" pitchFamily="1" charset="-122"/>
                <a:ea typeface="楷体_GB2312" pitchFamily="1" charset="-122"/>
              </a:rPr>
              <a:t>是英文</a:t>
            </a:r>
            <a:r>
              <a:rPr lang="en-US" sz="2800" b="1">
                <a:latin typeface="楷体_GB2312" pitchFamily="1" charset="-122"/>
                <a:ea typeface="楷体_GB2312" pitchFamily="1" charset="-122"/>
              </a:rPr>
              <a:t>Beginner</a:t>
            </a:r>
            <a:r>
              <a:rPr lang="en-US" sz="2800" b="1">
                <a:ea typeface="楷体_GB2312" pitchFamily="1" charset="-122"/>
              </a:rPr>
              <a:t>’</a:t>
            </a:r>
            <a:r>
              <a:rPr lang="en-US" sz="2800" b="1">
                <a:latin typeface="楷体_GB2312" pitchFamily="1" charset="-122"/>
                <a:ea typeface="楷体_GB2312" pitchFamily="1" charset="-122"/>
              </a:rPr>
              <a:t>s All-purpose Symbolic Instruction Code</a:t>
            </a:r>
            <a:r>
              <a:rPr lang="zh-CN" altLang="en-US" sz="2800" b="1">
                <a:latin typeface="楷体_GB2312" pitchFamily="1" charset="-122"/>
                <a:ea typeface="楷体_GB2312" pitchFamily="1" charset="-122"/>
              </a:rPr>
              <a:t>（</a:t>
            </a:r>
            <a:r>
              <a:rPr lang="zh-CN" altLang="en-US" sz="2800" b="1">
                <a:solidFill>
                  <a:srgbClr val="FF3300"/>
                </a:solidFill>
                <a:latin typeface="楷体_GB2312" pitchFamily="1" charset="-122"/>
                <a:ea typeface="楷体_GB2312" pitchFamily="1" charset="-122"/>
              </a:rPr>
              <a:t>初学者通用符号指令代码</a:t>
            </a:r>
            <a:r>
              <a:rPr lang="zh-CN" altLang="en-US" sz="2800" b="1">
                <a:latin typeface="楷体_GB2312" pitchFamily="1" charset="-122"/>
                <a:ea typeface="楷体_GB2312" pitchFamily="1" charset="-122"/>
              </a:rPr>
              <a:t>）的缩写，它是专门为初学者设计的高级语言。</a:t>
            </a:r>
          </a:p>
        </p:txBody>
      </p:sp>
      <p:sp>
        <p:nvSpPr>
          <p:cNvPr id="9220" name="AutoShape 4">
            <a:hlinkClick r:id="rId2" action="ppaction://hlinksldjump" highlightClick="1"/>
          </p:cNvPr>
          <p:cNvSpPr>
            <a:spLocks noChangeArrowheads="1"/>
          </p:cNvSpPr>
          <p:nvPr/>
        </p:nvSpPr>
        <p:spPr bwMode="auto">
          <a:xfrm>
            <a:off x="8705850" y="6426200"/>
            <a:ext cx="431800" cy="431800"/>
          </a:xfrm>
          <a:prstGeom prst="actionButtonHome">
            <a:avLst/>
          </a:prstGeom>
          <a:solidFill>
            <a:schemeClr val="accent1"/>
          </a:solidFill>
          <a:ln w="12700" cap="sq" cmpd="sng">
            <a:solidFill>
              <a:schemeClr val="tx1"/>
            </a:solidFill>
            <a:miter lim="800000"/>
            <a:headEnd/>
            <a:tailEnd/>
          </a:ln>
          <a:effectLst/>
        </p:spPr>
        <p:txBody>
          <a:bodyPr wrap="none" anchor="ctr"/>
          <a:lstStyle/>
          <a:p>
            <a:endParaRPr lang="zh-CN" altLang="en-US"/>
          </a:p>
        </p:txBody>
      </p:sp>
      <p:sp>
        <p:nvSpPr>
          <p:cNvPr id="9221" name="AutoShape 5">
            <a:hlinkClick r:id="" action="ppaction://hlinkshowjump?jump=previousslide" highlightClick="1"/>
          </p:cNvPr>
          <p:cNvSpPr>
            <a:spLocks noChangeArrowheads="1"/>
          </p:cNvSpPr>
          <p:nvPr/>
        </p:nvSpPr>
        <p:spPr bwMode="auto">
          <a:xfrm>
            <a:off x="8223250" y="6426200"/>
            <a:ext cx="431800" cy="431800"/>
          </a:xfrm>
          <a:prstGeom prst="actionButtonBackPrevious">
            <a:avLst/>
          </a:prstGeom>
          <a:solidFill>
            <a:schemeClr val="accent1"/>
          </a:solidFill>
          <a:ln w="12700" cap="sq" cmpd="sng">
            <a:solidFill>
              <a:schemeClr val="tx1"/>
            </a:solidFill>
            <a:miter lim="800000"/>
            <a:headEnd/>
            <a:tailEnd/>
          </a:ln>
          <a:effectLst/>
        </p:spPr>
        <p:txBody>
          <a:bodyPr wrap="none" anchor="ctr"/>
          <a:lstStyle/>
          <a:p>
            <a:endParaRPr lang="zh-CN" altLang="en-US"/>
          </a:p>
        </p:txBody>
      </p:sp>
      <p:sp>
        <p:nvSpPr>
          <p:cNvPr id="9222" name="Rectangle 6"/>
          <p:cNvSpPr>
            <a:spLocks noChangeArrowheads="1"/>
          </p:cNvSpPr>
          <p:nvPr/>
        </p:nvSpPr>
        <p:spPr bwMode="auto">
          <a:xfrm>
            <a:off x="468313" y="333375"/>
            <a:ext cx="6858000" cy="706438"/>
          </a:xfrm>
          <a:prstGeom prst="rect">
            <a:avLst/>
          </a:prstGeom>
          <a:noFill/>
          <a:ln w="9525">
            <a:noFill/>
            <a:miter lim="800000"/>
            <a:headEnd/>
            <a:tailEnd/>
          </a:ln>
          <a:effectLst/>
        </p:spPr>
        <p:txBody>
          <a:bodyPr lIns="92075" tIns="46038" rIns="92075" bIns="46038" anchor="b"/>
          <a:lstStyle/>
          <a:p>
            <a:r>
              <a:rPr lang="en-US" sz="4000">
                <a:ea typeface="楷体_GB2312" pitchFamily="1" charset="-122"/>
              </a:rPr>
              <a:t>1.2</a:t>
            </a:r>
            <a:r>
              <a:rPr lang="en-US" sz="4000">
                <a:latin typeface="楷体_GB2312" pitchFamily="1" charset="-122"/>
                <a:ea typeface="楷体_GB2312" pitchFamily="1" charset="-122"/>
              </a:rPr>
              <a:t> </a:t>
            </a:r>
            <a:r>
              <a:rPr lang="en-US" sz="4000">
                <a:ea typeface="楷体_GB2312" pitchFamily="1" charset="-122"/>
              </a:rPr>
              <a:t>Visual Basic</a:t>
            </a:r>
            <a:r>
              <a:rPr lang="zh-CN" altLang="en-US" sz="4000">
                <a:latin typeface="楷体_GB2312" pitchFamily="1" charset="-122"/>
                <a:ea typeface="楷体_GB2312" pitchFamily="1" charset="-122"/>
              </a:rPr>
              <a:t>的发展和特点</a:t>
            </a:r>
          </a:p>
        </p:txBody>
      </p:sp>
      <p:sp>
        <p:nvSpPr>
          <p:cNvPr id="9223" name="Rectangle 7"/>
          <p:cNvSpPr>
            <a:spLocks noGrp="1" noChangeArrowheads="1"/>
          </p:cNvSpPr>
          <p:nvPr>
            <p:ph type="title" idx="4294967295"/>
          </p:nvPr>
        </p:nvSpPr>
        <p:spPr/>
        <p:txBody>
          <a:bodyPr/>
          <a:lstStyle/>
          <a:p>
            <a:pPr eaLnBrk="1" hangingPunct="1"/>
            <a:endParaRPr lang="zh-CN"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49F4CC1B-BBF2-48E8-A57C-8DAC2874F798}" type="slidenum">
              <a:rPr lang="en-US" sz="1400">
                <a:solidFill>
                  <a:srgbClr val="5BA36C"/>
                </a:solidFill>
              </a:rPr>
              <a:pPr algn="r"/>
              <a:t>7</a:t>
            </a:fld>
            <a:endParaRPr lang="en-US" sz="1400">
              <a:solidFill>
                <a:srgbClr val="5BA36C"/>
              </a:solidFill>
            </a:endParaRPr>
          </a:p>
        </p:txBody>
      </p:sp>
      <p:sp>
        <p:nvSpPr>
          <p:cNvPr id="10243" name="Rectangle 2"/>
          <p:cNvSpPr>
            <a:spLocks noGrp="1" noChangeArrowheads="1"/>
          </p:cNvSpPr>
          <p:nvPr>
            <p:ph type="body" idx="4294967295"/>
          </p:nvPr>
        </p:nvSpPr>
        <p:spPr>
          <a:xfrm>
            <a:off x="395288" y="1125538"/>
            <a:ext cx="8515350" cy="5486400"/>
          </a:xfrm>
        </p:spPr>
        <p:txBody>
          <a:bodyPr/>
          <a:lstStyle/>
          <a:p>
            <a:pPr algn="just" eaLnBrk="1" hangingPunct="1">
              <a:lnSpc>
                <a:spcPct val="120000"/>
              </a:lnSpc>
            </a:pPr>
            <a:r>
              <a:rPr lang="en-US" sz="2400" b="1">
                <a:latin typeface="楷体_GB2312" pitchFamily="1" charset="-122"/>
                <a:ea typeface="楷体_GB2312" pitchFamily="1" charset="-122"/>
              </a:rPr>
              <a:t>Visual Basic</a:t>
            </a:r>
            <a:r>
              <a:rPr lang="zh-CN" altLang="en-US" sz="2400" b="1">
                <a:latin typeface="楷体_GB2312" pitchFamily="1" charset="-122"/>
                <a:ea typeface="楷体_GB2312" pitchFamily="1" charset="-122"/>
              </a:rPr>
              <a:t>是</a:t>
            </a:r>
            <a:r>
              <a:rPr lang="en-US" sz="2400" b="1">
                <a:latin typeface="楷体_GB2312" pitchFamily="1" charset="-122"/>
                <a:ea typeface="楷体_GB2312" pitchFamily="1" charset="-122"/>
              </a:rPr>
              <a:t>Microsoft</a:t>
            </a:r>
            <a:r>
              <a:rPr lang="zh-CN" altLang="en-US" sz="2400" b="1">
                <a:latin typeface="楷体_GB2312" pitchFamily="1" charset="-122"/>
                <a:ea typeface="楷体_GB2312" pitchFamily="1" charset="-122"/>
              </a:rPr>
              <a:t>公司于</a:t>
            </a:r>
            <a:r>
              <a:rPr lang="en-US" sz="2400" b="1">
                <a:latin typeface="楷体_GB2312" pitchFamily="1" charset="-122"/>
                <a:ea typeface="楷体_GB2312" pitchFamily="1" charset="-122"/>
              </a:rPr>
              <a:t>1991</a:t>
            </a:r>
            <a:r>
              <a:rPr lang="zh-CN" altLang="en-US" sz="2400" b="1">
                <a:latin typeface="楷体_GB2312" pitchFamily="1" charset="-122"/>
                <a:ea typeface="楷体_GB2312" pitchFamily="1" charset="-122"/>
              </a:rPr>
              <a:t>年推出的基于窗口的</a:t>
            </a:r>
            <a:r>
              <a:rPr lang="zh-CN" altLang="en-US" sz="2400" b="1">
                <a:solidFill>
                  <a:schemeClr val="hlink"/>
                </a:solidFill>
                <a:latin typeface="楷体_GB2312" pitchFamily="1" charset="-122"/>
                <a:ea typeface="楷体_GB2312" pitchFamily="1" charset="-122"/>
              </a:rPr>
              <a:t>可视化程序设计语言</a:t>
            </a:r>
            <a:r>
              <a:rPr lang="zh-CN" altLang="en-US" sz="2400" b="1">
                <a:latin typeface="楷体_GB2312" pitchFamily="1" charset="-122"/>
                <a:ea typeface="楷体_GB2312" pitchFamily="1" charset="-122"/>
              </a:rPr>
              <a:t>。</a:t>
            </a:r>
            <a:r>
              <a:rPr lang="zh-CN" altLang="en-US" sz="2400" b="1">
                <a:ea typeface="楷体_GB2312" pitchFamily="1" charset="-122"/>
              </a:rPr>
              <a:t>“</a:t>
            </a:r>
            <a:r>
              <a:rPr lang="en-US" sz="2400" b="1">
                <a:solidFill>
                  <a:schemeClr val="hlink"/>
                </a:solidFill>
                <a:latin typeface="楷体_GB2312" pitchFamily="1" charset="-122"/>
                <a:ea typeface="楷体_GB2312" pitchFamily="1" charset="-122"/>
              </a:rPr>
              <a:t>Visual</a:t>
            </a:r>
            <a:r>
              <a:rPr lang="en-US" sz="2400" b="1">
                <a:ea typeface="楷体_GB2312" pitchFamily="1" charset="-122"/>
              </a:rPr>
              <a:t>”</a:t>
            </a:r>
            <a:r>
              <a:rPr lang="zh-CN" altLang="en-US" sz="2400" b="1">
                <a:latin typeface="楷体_GB2312" pitchFamily="1" charset="-122"/>
                <a:ea typeface="楷体_GB2312" pitchFamily="1" charset="-122"/>
              </a:rPr>
              <a:t>是</a:t>
            </a:r>
            <a:r>
              <a:rPr lang="zh-CN" altLang="en-US" sz="2400" b="1">
                <a:ea typeface="楷体_GB2312" pitchFamily="1" charset="-122"/>
              </a:rPr>
              <a:t>“</a:t>
            </a:r>
            <a:r>
              <a:rPr lang="zh-CN" altLang="en-US" sz="2400" b="1">
                <a:latin typeface="楷体_GB2312" pitchFamily="1" charset="-122"/>
                <a:ea typeface="楷体_GB2312" pitchFamily="1" charset="-122"/>
              </a:rPr>
              <a:t>可视化的</a:t>
            </a:r>
            <a:r>
              <a:rPr lang="zh-CN" altLang="en-US" sz="2400" b="1">
                <a:ea typeface="楷体_GB2312" pitchFamily="1" charset="-122"/>
              </a:rPr>
              <a:t>”</a:t>
            </a:r>
            <a:r>
              <a:rPr lang="zh-CN" altLang="en-US" sz="2400" b="1">
                <a:latin typeface="楷体_GB2312" pitchFamily="1" charset="-122"/>
                <a:ea typeface="楷体_GB2312" pitchFamily="1" charset="-122"/>
              </a:rPr>
              <a:t>、</a:t>
            </a:r>
            <a:r>
              <a:rPr lang="zh-CN" altLang="en-US" sz="2400" b="1">
                <a:ea typeface="楷体_GB2312" pitchFamily="1" charset="-122"/>
              </a:rPr>
              <a:t>“</a:t>
            </a:r>
            <a:r>
              <a:rPr lang="zh-CN" altLang="en-US" sz="2400" b="1">
                <a:latin typeface="楷体_GB2312" pitchFamily="1" charset="-122"/>
                <a:ea typeface="楷体_GB2312" pitchFamily="1" charset="-122"/>
              </a:rPr>
              <a:t>形象化的</a:t>
            </a:r>
            <a:r>
              <a:rPr lang="zh-CN" altLang="en-US" sz="2400" b="1">
                <a:ea typeface="楷体_GB2312" pitchFamily="1" charset="-122"/>
              </a:rPr>
              <a:t>”</a:t>
            </a:r>
            <a:r>
              <a:rPr lang="zh-CN" altLang="en-US" sz="2400" b="1">
                <a:latin typeface="楷体_GB2312" pitchFamily="1" charset="-122"/>
                <a:ea typeface="楷体_GB2312" pitchFamily="1" charset="-122"/>
              </a:rPr>
              <a:t>的意思</a:t>
            </a:r>
            <a:r>
              <a:rPr lang="zh-CN" altLang="en-US" sz="2400" b="1">
                <a:solidFill>
                  <a:srgbClr val="000000"/>
                </a:solidFill>
                <a:latin typeface="楷体_GB2312" pitchFamily="1" charset="-122"/>
                <a:ea typeface="楷体_GB2312" pitchFamily="1" charset="-122"/>
              </a:rPr>
              <a:t>。</a:t>
            </a:r>
            <a:r>
              <a:rPr lang="en-US" sz="2400" b="1">
                <a:latin typeface="楷体_GB2312" pitchFamily="1" charset="-122"/>
                <a:ea typeface="楷体_GB2312" pitchFamily="1" charset="-122"/>
              </a:rPr>
              <a:t>Visual Basic</a:t>
            </a:r>
            <a:r>
              <a:rPr lang="zh-CN" altLang="en-US" sz="2400" b="1">
                <a:latin typeface="楷体_GB2312" pitchFamily="1" charset="-122"/>
                <a:ea typeface="楷体_GB2312" pitchFamily="1" charset="-122"/>
              </a:rPr>
              <a:t>的语法与</a:t>
            </a:r>
            <a:r>
              <a:rPr lang="en-US" sz="2400" b="1">
                <a:latin typeface="楷体_GB2312" pitchFamily="1" charset="-122"/>
                <a:ea typeface="楷体_GB2312" pitchFamily="1" charset="-122"/>
              </a:rPr>
              <a:t>BASIC</a:t>
            </a:r>
            <a:r>
              <a:rPr lang="zh-CN" altLang="en-US" sz="2400" b="1">
                <a:latin typeface="楷体_GB2312" pitchFamily="1" charset="-122"/>
                <a:ea typeface="楷体_GB2312" pitchFamily="1" charset="-122"/>
              </a:rPr>
              <a:t>语言的语法基本相同，因此</a:t>
            </a:r>
            <a:r>
              <a:rPr lang="en-US" sz="2400" b="1">
                <a:latin typeface="楷体_GB2312" pitchFamily="1" charset="-122"/>
                <a:ea typeface="楷体_GB2312" pitchFamily="1" charset="-122"/>
              </a:rPr>
              <a:t>Visual Basic</a:t>
            </a:r>
            <a:r>
              <a:rPr lang="zh-CN" altLang="en-US" sz="2400" b="1">
                <a:latin typeface="楷体_GB2312" pitchFamily="1" charset="-122"/>
                <a:ea typeface="楷体_GB2312" pitchFamily="1" charset="-122"/>
              </a:rPr>
              <a:t>也具有易学易用的特点，此外它还提供了一套可视化设计工具，大大简化了</a:t>
            </a:r>
            <a:r>
              <a:rPr lang="en-US" sz="2400" b="1">
                <a:latin typeface="楷体_GB2312" pitchFamily="1" charset="-122"/>
                <a:ea typeface="楷体_GB2312" pitchFamily="1" charset="-122"/>
              </a:rPr>
              <a:t>Windows</a:t>
            </a:r>
            <a:r>
              <a:rPr lang="zh-CN" altLang="en-US" sz="2400" b="1">
                <a:latin typeface="楷体_GB2312" pitchFamily="1" charset="-122"/>
                <a:ea typeface="楷体_GB2312" pitchFamily="1" charset="-122"/>
              </a:rPr>
              <a:t>程序界面的设计工作，同时其编程系统采用了</a:t>
            </a:r>
            <a:r>
              <a:rPr lang="zh-CN" altLang="en-US" sz="2400" b="1">
                <a:solidFill>
                  <a:schemeClr val="hlink"/>
                </a:solidFill>
                <a:latin typeface="楷体_GB2312" pitchFamily="1" charset="-122"/>
                <a:ea typeface="楷体_GB2312" pitchFamily="1" charset="-122"/>
              </a:rPr>
              <a:t>面向对象</a:t>
            </a:r>
            <a:r>
              <a:rPr lang="zh-CN" altLang="en-US" sz="2400" b="1">
                <a:latin typeface="楷体_GB2312" pitchFamily="1" charset="-122"/>
                <a:ea typeface="楷体_GB2312" pitchFamily="1" charset="-122"/>
              </a:rPr>
              <a:t>、</a:t>
            </a:r>
            <a:r>
              <a:rPr lang="zh-CN" altLang="en-US" sz="2400" b="1">
                <a:solidFill>
                  <a:schemeClr val="hlink"/>
                </a:solidFill>
                <a:latin typeface="楷体_GB2312" pitchFamily="1" charset="-122"/>
                <a:ea typeface="楷体_GB2312" pitchFamily="1" charset="-122"/>
              </a:rPr>
              <a:t>事件驱动机制</a:t>
            </a:r>
            <a:r>
              <a:rPr lang="zh-CN" altLang="en-US" sz="2400" b="1">
                <a:latin typeface="楷体_GB2312" pitchFamily="1" charset="-122"/>
                <a:ea typeface="楷体_GB2312" pitchFamily="1" charset="-122"/>
              </a:rPr>
              <a:t>，与传统</a:t>
            </a:r>
            <a:r>
              <a:rPr lang="en-US" sz="2400" b="1">
                <a:latin typeface="楷体_GB2312" pitchFamily="1" charset="-122"/>
                <a:ea typeface="楷体_GB2312" pitchFamily="1" charset="-122"/>
              </a:rPr>
              <a:t>BASIC</a:t>
            </a:r>
            <a:r>
              <a:rPr lang="zh-CN" altLang="en-US" sz="2400" b="1">
                <a:latin typeface="楷体_GB2312" pitchFamily="1" charset="-122"/>
                <a:ea typeface="楷体_GB2312" pitchFamily="1" charset="-122"/>
              </a:rPr>
              <a:t>有很大的不同。目前</a:t>
            </a:r>
            <a:r>
              <a:rPr lang="en-US" sz="2400" b="1">
                <a:latin typeface="楷体_GB2312" pitchFamily="1" charset="-122"/>
                <a:ea typeface="楷体_GB2312" pitchFamily="1" charset="-122"/>
              </a:rPr>
              <a:t>Visual Basic</a:t>
            </a:r>
            <a:r>
              <a:rPr lang="zh-CN" altLang="en-US" sz="2400" b="1">
                <a:latin typeface="楷体_GB2312" pitchFamily="1" charset="-122"/>
                <a:ea typeface="楷体_GB2312" pitchFamily="1" charset="-122"/>
              </a:rPr>
              <a:t>的最新版本是</a:t>
            </a:r>
            <a:r>
              <a:rPr lang="en-US" sz="2400" b="1">
                <a:solidFill>
                  <a:schemeClr val="hlink"/>
                </a:solidFill>
                <a:latin typeface="楷体_GB2312" pitchFamily="1" charset="-122"/>
                <a:ea typeface="楷体_GB2312" pitchFamily="1" charset="-122"/>
              </a:rPr>
              <a:t>Visual Basic 6.0</a:t>
            </a:r>
            <a:r>
              <a:rPr lang="zh-CN" altLang="en-US" sz="2400" b="1">
                <a:latin typeface="楷体_GB2312" pitchFamily="1" charset="-122"/>
                <a:ea typeface="楷体_GB2312" pitchFamily="1" charset="-122"/>
              </a:rPr>
              <a:t>（简称</a:t>
            </a:r>
            <a:r>
              <a:rPr lang="en-US" sz="2400" b="1">
                <a:latin typeface="楷体_GB2312" pitchFamily="1" charset="-122"/>
                <a:ea typeface="楷体_GB2312" pitchFamily="1" charset="-122"/>
              </a:rPr>
              <a:t>VB 6.0</a:t>
            </a:r>
            <a:r>
              <a:rPr lang="zh-CN" altLang="en-US" sz="2400" b="1">
                <a:latin typeface="楷体_GB2312" pitchFamily="1" charset="-122"/>
                <a:ea typeface="楷体_GB2312" pitchFamily="1" charset="-122"/>
              </a:rPr>
              <a:t>），其功能十分强大，应用</a:t>
            </a:r>
            <a:r>
              <a:rPr lang="en-US" sz="2400" b="1">
                <a:latin typeface="楷体_GB2312" pitchFamily="1" charset="-122"/>
                <a:ea typeface="楷体_GB2312" pitchFamily="1" charset="-122"/>
              </a:rPr>
              <a:t>Visual Basic</a:t>
            </a:r>
            <a:r>
              <a:rPr lang="zh-CN" altLang="en-US" sz="2400" b="1">
                <a:latin typeface="楷体_GB2312" pitchFamily="1" charset="-122"/>
                <a:ea typeface="楷体_GB2312" pitchFamily="1" charset="-122"/>
              </a:rPr>
              <a:t>可以方便地完成从小的应用程序，到大型的</a:t>
            </a:r>
            <a:r>
              <a:rPr lang="zh-CN" altLang="en-US" sz="2400" b="1">
                <a:solidFill>
                  <a:schemeClr val="hlink"/>
                </a:solidFill>
                <a:latin typeface="楷体_GB2312" pitchFamily="1" charset="-122"/>
                <a:ea typeface="楷体_GB2312" pitchFamily="1" charset="-122"/>
              </a:rPr>
              <a:t>数据库管理系统</a:t>
            </a:r>
            <a:r>
              <a:rPr lang="zh-CN" altLang="en-US" sz="2400" b="1">
                <a:latin typeface="楷体_GB2312" pitchFamily="1" charset="-122"/>
                <a:ea typeface="楷体_GB2312" pitchFamily="1" charset="-122"/>
              </a:rPr>
              <a:t>、</a:t>
            </a:r>
            <a:r>
              <a:rPr lang="zh-CN" altLang="en-US" sz="2400" b="1">
                <a:solidFill>
                  <a:schemeClr val="hlink"/>
                </a:solidFill>
                <a:latin typeface="楷体_GB2312" pitchFamily="1" charset="-122"/>
                <a:ea typeface="楷体_GB2312" pitchFamily="1" charset="-122"/>
              </a:rPr>
              <a:t>多媒体信息处理、功能强大的</a:t>
            </a:r>
            <a:r>
              <a:rPr lang="en-US" sz="2400" b="1">
                <a:solidFill>
                  <a:schemeClr val="hlink"/>
                </a:solidFill>
                <a:latin typeface="楷体_GB2312" pitchFamily="1" charset="-122"/>
                <a:ea typeface="楷体_GB2312" pitchFamily="1" charset="-122"/>
              </a:rPr>
              <a:t>Internet</a:t>
            </a:r>
            <a:r>
              <a:rPr lang="zh-CN" altLang="en-US" sz="2400" b="1">
                <a:solidFill>
                  <a:schemeClr val="hlink"/>
                </a:solidFill>
                <a:latin typeface="楷体_GB2312" pitchFamily="1" charset="-122"/>
                <a:ea typeface="楷体_GB2312" pitchFamily="1" charset="-122"/>
              </a:rPr>
              <a:t>应用程序</a:t>
            </a:r>
            <a:r>
              <a:rPr lang="zh-CN" altLang="en-US" sz="2400" b="1">
                <a:latin typeface="楷体_GB2312" pitchFamily="1" charset="-122"/>
                <a:ea typeface="楷体_GB2312" pitchFamily="1" charset="-122"/>
              </a:rPr>
              <a:t>等各项任务。</a:t>
            </a:r>
          </a:p>
        </p:txBody>
      </p:sp>
      <p:sp>
        <p:nvSpPr>
          <p:cNvPr id="10244" name="AutoShape 3">
            <a:hlinkClick r:id="rId2" action="ppaction://hlinksldjump" highlightClick="1"/>
          </p:cNvPr>
          <p:cNvSpPr>
            <a:spLocks noChangeArrowheads="1"/>
          </p:cNvSpPr>
          <p:nvPr/>
        </p:nvSpPr>
        <p:spPr bwMode="auto">
          <a:xfrm>
            <a:off x="8705850" y="6426200"/>
            <a:ext cx="431800" cy="431800"/>
          </a:xfrm>
          <a:prstGeom prst="actionButtonHome">
            <a:avLst/>
          </a:prstGeom>
          <a:solidFill>
            <a:schemeClr val="accent1"/>
          </a:solidFill>
          <a:ln w="12700" cap="sq" cmpd="sng">
            <a:solidFill>
              <a:schemeClr val="tx1"/>
            </a:solidFill>
            <a:miter lim="800000"/>
            <a:headEnd/>
            <a:tailEnd/>
          </a:ln>
          <a:effectLst/>
        </p:spPr>
        <p:txBody>
          <a:bodyPr wrap="none" anchor="ctr"/>
          <a:lstStyle/>
          <a:p>
            <a:endParaRPr lang="zh-CN" altLang="en-US"/>
          </a:p>
        </p:txBody>
      </p:sp>
      <p:sp>
        <p:nvSpPr>
          <p:cNvPr id="10245" name="AutoShape 4">
            <a:hlinkClick r:id="" action="ppaction://hlinkshowjump?jump=previousslide" highlightClick="1"/>
          </p:cNvPr>
          <p:cNvSpPr>
            <a:spLocks noChangeArrowheads="1"/>
          </p:cNvSpPr>
          <p:nvPr/>
        </p:nvSpPr>
        <p:spPr bwMode="auto">
          <a:xfrm>
            <a:off x="8223250" y="6426200"/>
            <a:ext cx="431800" cy="431800"/>
          </a:xfrm>
          <a:prstGeom prst="actionButtonBackPrevious">
            <a:avLst/>
          </a:prstGeom>
          <a:solidFill>
            <a:schemeClr val="accent1"/>
          </a:solidFill>
          <a:ln w="12700" cap="sq" cmpd="sng">
            <a:solidFill>
              <a:schemeClr val="tx1"/>
            </a:solidFill>
            <a:miter lim="800000"/>
            <a:headEnd/>
            <a:tailEnd/>
          </a:ln>
          <a:effectLst/>
        </p:spPr>
        <p:txBody>
          <a:bodyPr wrap="none" anchor="ctr"/>
          <a:lstStyle/>
          <a:p>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5AAD0154-03E5-4C4F-B274-25A66D6DA6AE}" type="slidenum">
              <a:rPr lang="en-US" sz="1400">
                <a:solidFill>
                  <a:srgbClr val="5BA36C"/>
                </a:solidFill>
              </a:rPr>
              <a:pPr algn="r"/>
              <a:t>8</a:t>
            </a:fld>
            <a:endParaRPr lang="en-US" sz="1400">
              <a:solidFill>
                <a:srgbClr val="5BA36C"/>
              </a:solidFill>
            </a:endParaRPr>
          </a:p>
        </p:txBody>
      </p:sp>
      <p:sp>
        <p:nvSpPr>
          <p:cNvPr id="11267" name="Rectangle 2"/>
          <p:cNvSpPr>
            <a:spLocks noGrp="1" noChangeArrowheads="1"/>
          </p:cNvSpPr>
          <p:nvPr>
            <p:ph type="body" idx="4294967295"/>
          </p:nvPr>
        </p:nvSpPr>
        <p:spPr>
          <a:xfrm>
            <a:off x="381000" y="0"/>
            <a:ext cx="8763000" cy="6858000"/>
          </a:xfrm>
        </p:spPr>
        <p:txBody>
          <a:bodyPr/>
          <a:lstStyle/>
          <a:p>
            <a:pPr eaLnBrk="1" hangingPunct="1">
              <a:lnSpc>
                <a:spcPct val="130000"/>
              </a:lnSpc>
              <a:buFontTx/>
              <a:buNone/>
            </a:pPr>
            <a:r>
              <a:rPr lang="en-US" sz="2400" b="1">
                <a:latin typeface="楷体_GB2312" pitchFamily="1" charset="-122"/>
                <a:ea typeface="楷体_GB2312" pitchFamily="1" charset="-122"/>
                <a:sym typeface="Symbol" pitchFamily="18" charset="2"/>
              </a:rPr>
              <a:t></a:t>
            </a:r>
            <a:r>
              <a:rPr lang="en-US" sz="2400" b="1">
                <a:latin typeface="楷体_GB2312" pitchFamily="1" charset="-122"/>
                <a:ea typeface="楷体_GB2312" pitchFamily="1" charset="-122"/>
              </a:rPr>
              <a:t> </a:t>
            </a:r>
            <a:r>
              <a:rPr lang="zh-CN" altLang="en-US" sz="2400" b="1">
                <a:solidFill>
                  <a:schemeClr val="hlink"/>
                </a:solidFill>
                <a:latin typeface="楷体_GB2312" pitchFamily="1" charset="-122"/>
                <a:ea typeface="楷体_GB2312" pitchFamily="1" charset="-122"/>
              </a:rPr>
              <a:t>学习版</a:t>
            </a:r>
            <a:r>
              <a:rPr lang="zh-CN" altLang="en-US" sz="2400" b="1">
                <a:latin typeface="楷体_GB2312" pitchFamily="1" charset="-122"/>
                <a:ea typeface="楷体_GB2312" pitchFamily="1" charset="-122"/>
              </a:rPr>
              <a:t>：使用一组工具来创建功能完备的</a:t>
            </a:r>
            <a:r>
              <a:rPr lang="en-US" sz="2400" b="1">
                <a:latin typeface="楷体_GB2312" pitchFamily="1" charset="-122"/>
                <a:ea typeface="楷体_GB2312" pitchFamily="1" charset="-122"/>
              </a:rPr>
              <a:t>Windows</a:t>
            </a:r>
            <a:r>
              <a:rPr lang="zh-CN" altLang="en-US" sz="2400" b="1">
                <a:latin typeface="楷体_GB2312" pitchFamily="1" charset="-122"/>
                <a:ea typeface="楷体_GB2312" pitchFamily="1" charset="-122"/>
              </a:rPr>
              <a:t>应用程序，（它包括所有的内部控件连同网络、数据绑定等控件）适用于初学者 </a:t>
            </a:r>
          </a:p>
          <a:p>
            <a:pPr eaLnBrk="1" hangingPunct="1">
              <a:lnSpc>
                <a:spcPct val="130000"/>
              </a:lnSpc>
              <a:buFontTx/>
              <a:buNone/>
            </a:pPr>
            <a:r>
              <a:rPr lang="zh-CN" altLang="en-US" sz="2400" b="1">
                <a:latin typeface="楷体_GB2312" pitchFamily="1" charset="-122"/>
                <a:ea typeface="楷体_GB2312" pitchFamily="1" charset="-122"/>
                <a:sym typeface="Symbol" pitchFamily="18" charset="2"/>
              </a:rPr>
              <a:t></a:t>
            </a:r>
            <a:r>
              <a:rPr lang="zh-CN" altLang="en-US" sz="2400" b="1">
                <a:latin typeface="楷体_GB2312" pitchFamily="1" charset="-122"/>
                <a:ea typeface="楷体_GB2312" pitchFamily="1" charset="-122"/>
              </a:rPr>
              <a:t> </a:t>
            </a:r>
            <a:r>
              <a:rPr lang="zh-CN" altLang="en-US" sz="2400" b="1">
                <a:solidFill>
                  <a:schemeClr val="hlink"/>
                </a:solidFill>
                <a:latin typeface="楷体_GB2312" pitchFamily="1" charset="-122"/>
                <a:ea typeface="楷体_GB2312" pitchFamily="1" charset="-122"/>
              </a:rPr>
              <a:t>专业版</a:t>
            </a:r>
            <a:r>
              <a:rPr lang="zh-CN" altLang="en-US" sz="2400" b="1">
                <a:latin typeface="楷体_GB2312" pitchFamily="1" charset="-122"/>
                <a:ea typeface="楷体_GB2312" pitchFamily="1" charset="-122"/>
              </a:rPr>
              <a:t>：在学习版的基础上添加了一些专门的工具和一个报表编制工具。它主要针对计算机专业开发人员，（除了具有学习版的全部功能外，还包括</a:t>
            </a:r>
            <a:r>
              <a:rPr lang="en-US" sz="2400" b="1">
                <a:latin typeface="楷体_GB2312" pitchFamily="1" charset="-122"/>
                <a:ea typeface="楷体_GB2312" pitchFamily="1" charset="-122"/>
              </a:rPr>
              <a:t>ActiveX</a:t>
            </a:r>
            <a:r>
              <a:rPr lang="zh-CN" altLang="en-US" sz="2400" b="1">
                <a:latin typeface="楷体_GB2312" pitchFamily="1" charset="-122"/>
                <a:ea typeface="楷体_GB2312" pitchFamily="1" charset="-122"/>
              </a:rPr>
              <a:t>和</a:t>
            </a:r>
            <a:r>
              <a:rPr lang="en-US" sz="2400" b="1">
                <a:latin typeface="楷体_GB2312" pitchFamily="1" charset="-122"/>
                <a:ea typeface="楷体_GB2312" pitchFamily="1" charset="-122"/>
              </a:rPr>
              <a:t>Internet</a:t>
            </a:r>
            <a:r>
              <a:rPr lang="zh-CN" altLang="en-US" sz="2400" b="1">
                <a:latin typeface="楷体_GB2312" pitchFamily="1" charset="-122"/>
                <a:ea typeface="楷体_GB2312" pitchFamily="1" charset="-122"/>
              </a:rPr>
              <a:t>控件开发工具之类的高级特性） </a:t>
            </a:r>
          </a:p>
          <a:p>
            <a:pPr eaLnBrk="1" hangingPunct="1">
              <a:lnSpc>
                <a:spcPct val="130000"/>
              </a:lnSpc>
              <a:buFont typeface="Symbol" pitchFamily="18" charset="2"/>
              <a:buChar char="·"/>
            </a:pPr>
            <a:r>
              <a:rPr lang="zh-CN" altLang="en-US" sz="2400" b="1">
                <a:solidFill>
                  <a:schemeClr val="hlink"/>
                </a:solidFill>
                <a:latin typeface="楷体_GB2312" pitchFamily="1" charset="-122"/>
                <a:ea typeface="楷体_GB2312" pitchFamily="1" charset="-122"/>
              </a:rPr>
              <a:t>企业版</a:t>
            </a:r>
            <a:r>
              <a:rPr lang="zh-CN" altLang="en-US" sz="2400" b="1">
                <a:latin typeface="楷体_GB2312" pitchFamily="1" charset="-122"/>
                <a:ea typeface="楷体_GB2312" pitchFamily="1" charset="-122"/>
              </a:rPr>
              <a:t>：包括了用于客户</a:t>
            </a:r>
            <a:r>
              <a:rPr lang="en-US" sz="2400" b="1">
                <a:latin typeface="楷体_GB2312" pitchFamily="1" charset="-122"/>
                <a:ea typeface="楷体_GB2312" pitchFamily="1" charset="-122"/>
              </a:rPr>
              <a:t>/</a:t>
            </a:r>
            <a:r>
              <a:rPr lang="zh-CN" altLang="en-US" sz="2400" b="1">
                <a:latin typeface="楷体_GB2312" pitchFamily="1" charset="-122"/>
                <a:ea typeface="楷体_GB2312" pitchFamily="1" charset="-122"/>
              </a:rPr>
              <a:t>服务器应用程序的工具。（除了具有专业版的全部功能外，还包括了一些特殊的工具） </a:t>
            </a:r>
          </a:p>
          <a:p>
            <a:pPr eaLnBrk="1" hangingPunct="1">
              <a:lnSpc>
                <a:spcPct val="130000"/>
              </a:lnSpc>
              <a:buFont typeface="Symbol" pitchFamily="18" charset="2"/>
              <a:buChar char="·"/>
            </a:pPr>
            <a:r>
              <a:rPr lang="en-US" sz="2400" b="1">
                <a:latin typeface="楷体_GB2312" pitchFamily="1" charset="-122"/>
                <a:ea typeface="楷体_GB2312" pitchFamily="1" charset="-122"/>
              </a:rPr>
              <a:t>VB 6.0</a:t>
            </a:r>
            <a:r>
              <a:rPr lang="zh-CN" altLang="en-US" sz="2400" b="1">
                <a:latin typeface="楷体_GB2312" pitchFamily="1" charset="-122"/>
                <a:ea typeface="楷体_GB2312" pitchFamily="1" charset="-122"/>
              </a:rPr>
              <a:t>安装完成后，</a:t>
            </a:r>
            <a:r>
              <a:rPr lang="zh-CN" altLang="en-US" sz="2400" b="1">
                <a:ea typeface="楷体_GB2312" pitchFamily="1" charset="-122"/>
              </a:rPr>
              <a:t>“</a:t>
            </a:r>
            <a:r>
              <a:rPr lang="en-US" sz="2400" b="1">
                <a:latin typeface="楷体_GB2312" pitchFamily="1" charset="-122"/>
                <a:ea typeface="楷体_GB2312" pitchFamily="1" charset="-122"/>
              </a:rPr>
              <a:t>Microsoft Visual Basic 6.0</a:t>
            </a:r>
            <a:r>
              <a:rPr lang="zh-CN" altLang="en-US" sz="2400" b="1">
                <a:latin typeface="楷体_GB2312" pitchFamily="1" charset="-122"/>
                <a:ea typeface="楷体_GB2312" pitchFamily="1" charset="-122"/>
              </a:rPr>
              <a:t>中文版</a:t>
            </a:r>
            <a:r>
              <a:rPr lang="zh-CN" altLang="en-US" sz="2400" b="1">
                <a:ea typeface="楷体_GB2312" pitchFamily="1" charset="-122"/>
              </a:rPr>
              <a:t>”</a:t>
            </a:r>
            <a:r>
              <a:rPr lang="zh-CN" altLang="en-US" sz="2400" b="1">
                <a:latin typeface="楷体_GB2312" pitchFamily="1" charset="-122"/>
                <a:ea typeface="楷体_GB2312" pitchFamily="1" charset="-122"/>
              </a:rPr>
              <a:t>菜单选项即加入到</a:t>
            </a:r>
            <a:r>
              <a:rPr lang="zh-CN" altLang="en-US" sz="2400" b="1">
                <a:ea typeface="楷体_GB2312" pitchFamily="1" charset="-122"/>
              </a:rPr>
              <a:t>“</a:t>
            </a:r>
            <a:r>
              <a:rPr lang="zh-CN" altLang="en-US" sz="2400" b="1">
                <a:latin typeface="楷体_GB2312" pitchFamily="1" charset="-122"/>
                <a:ea typeface="楷体_GB2312" pitchFamily="1" charset="-122"/>
              </a:rPr>
              <a:t>开始</a:t>
            </a:r>
            <a:r>
              <a:rPr lang="zh-CN" altLang="en-US" sz="2400" b="1">
                <a:ea typeface="楷体_GB2312" pitchFamily="1" charset="-122"/>
              </a:rPr>
              <a:t>”</a:t>
            </a:r>
            <a:r>
              <a:rPr lang="zh-CN" altLang="en-US" sz="2400" b="1">
                <a:latin typeface="楷体_GB2312" pitchFamily="1" charset="-122"/>
                <a:ea typeface="楷体_GB2312" pitchFamily="1" charset="-122"/>
              </a:rPr>
              <a:t>菜单的</a:t>
            </a:r>
            <a:r>
              <a:rPr lang="zh-CN" altLang="en-US" sz="2400" b="1">
                <a:ea typeface="楷体_GB2312" pitchFamily="1" charset="-122"/>
              </a:rPr>
              <a:t>“</a:t>
            </a:r>
            <a:r>
              <a:rPr lang="zh-CN" altLang="en-US" sz="2400" b="1">
                <a:latin typeface="楷体_GB2312" pitchFamily="1" charset="-122"/>
                <a:ea typeface="楷体_GB2312" pitchFamily="1" charset="-122"/>
              </a:rPr>
              <a:t>程序</a:t>
            </a:r>
            <a:r>
              <a:rPr lang="zh-CN" altLang="en-US" sz="2400" b="1">
                <a:ea typeface="楷体_GB2312" pitchFamily="1" charset="-122"/>
              </a:rPr>
              <a:t>”</a:t>
            </a:r>
            <a:r>
              <a:rPr lang="zh-CN" altLang="en-US" sz="2400" b="1">
                <a:latin typeface="楷体_GB2312" pitchFamily="1" charset="-122"/>
                <a:ea typeface="楷体_GB2312" pitchFamily="1" charset="-122"/>
              </a:rPr>
              <a:t>组中。单击其中的</a:t>
            </a:r>
            <a:r>
              <a:rPr lang="zh-CN" altLang="en-US" sz="2400" b="1">
                <a:ea typeface="楷体_GB2312" pitchFamily="1" charset="-122"/>
              </a:rPr>
              <a:t>“</a:t>
            </a:r>
            <a:r>
              <a:rPr lang="en-US" sz="2400" b="1">
                <a:latin typeface="楷体_GB2312" pitchFamily="1" charset="-122"/>
                <a:ea typeface="楷体_GB2312" pitchFamily="1" charset="-122"/>
              </a:rPr>
              <a:t>Microsoft Visual Basic 6.0</a:t>
            </a:r>
            <a:r>
              <a:rPr lang="zh-CN" altLang="en-US" sz="2400" b="1">
                <a:latin typeface="楷体_GB2312" pitchFamily="1" charset="-122"/>
                <a:ea typeface="楷体_GB2312" pitchFamily="1" charset="-122"/>
              </a:rPr>
              <a:t>中文版</a:t>
            </a:r>
            <a:r>
              <a:rPr lang="zh-CN" altLang="en-US" sz="2400" b="1">
                <a:ea typeface="楷体_GB2312" pitchFamily="1" charset="-122"/>
              </a:rPr>
              <a:t>”</a:t>
            </a:r>
            <a:r>
              <a:rPr lang="zh-CN" altLang="en-US" sz="2400" b="1">
                <a:latin typeface="楷体_GB2312" pitchFamily="1" charset="-122"/>
                <a:ea typeface="楷体_GB2312" pitchFamily="1" charset="-122"/>
              </a:rPr>
              <a:t>即可启动</a:t>
            </a:r>
            <a:r>
              <a:rPr lang="en-US" sz="2400" b="1">
                <a:latin typeface="楷体_GB2312" pitchFamily="1" charset="-122"/>
                <a:ea typeface="楷体_GB2312" pitchFamily="1" charset="-122"/>
              </a:rPr>
              <a:t>VB 6.0</a:t>
            </a:r>
            <a:r>
              <a:rPr lang="zh-CN" altLang="en-US" sz="2400" b="1">
                <a:latin typeface="楷体_GB2312" pitchFamily="1" charset="-122"/>
                <a:ea typeface="楷体_GB2312" pitchFamily="1" charset="-122"/>
              </a:rPr>
              <a:t>。</a:t>
            </a:r>
          </a:p>
        </p:txBody>
      </p:sp>
      <p:sp>
        <p:nvSpPr>
          <p:cNvPr id="11268" name="AutoShape 3">
            <a:hlinkClick r:id="rId2" action="ppaction://hlinksldjump" highlightClick="1"/>
          </p:cNvPr>
          <p:cNvSpPr>
            <a:spLocks noChangeArrowheads="1"/>
          </p:cNvSpPr>
          <p:nvPr/>
        </p:nvSpPr>
        <p:spPr bwMode="auto">
          <a:xfrm>
            <a:off x="8705850" y="6426200"/>
            <a:ext cx="431800" cy="431800"/>
          </a:xfrm>
          <a:prstGeom prst="actionButtonHome">
            <a:avLst/>
          </a:prstGeom>
          <a:solidFill>
            <a:schemeClr val="accent1"/>
          </a:solidFill>
          <a:ln w="12700" cap="sq" cmpd="sng">
            <a:solidFill>
              <a:schemeClr val="tx1"/>
            </a:solidFill>
            <a:miter lim="800000"/>
            <a:headEnd/>
            <a:tailEnd/>
          </a:ln>
          <a:effectLst/>
        </p:spPr>
        <p:txBody>
          <a:bodyPr wrap="none" anchor="ctr"/>
          <a:lstStyle/>
          <a:p>
            <a:endParaRPr lang="zh-CN" altLang="en-US"/>
          </a:p>
        </p:txBody>
      </p:sp>
      <p:sp>
        <p:nvSpPr>
          <p:cNvPr id="11269" name="AutoShape 4">
            <a:hlinkClick r:id="" action="ppaction://hlinkshowjump?jump=previousslide" highlightClick="1"/>
          </p:cNvPr>
          <p:cNvSpPr>
            <a:spLocks noChangeArrowheads="1"/>
          </p:cNvSpPr>
          <p:nvPr/>
        </p:nvSpPr>
        <p:spPr bwMode="auto">
          <a:xfrm>
            <a:off x="8223250" y="6426200"/>
            <a:ext cx="431800" cy="431800"/>
          </a:xfrm>
          <a:prstGeom prst="actionButtonBackPrevious">
            <a:avLst/>
          </a:prstGeom>
          <a:solidFill>
            <a:schemeClr val="accent1"/>
          </a:solidFill>
          <a:ln w="12700" cap="sq" cmpd="sng">
            <a:solidFill>
              <a:schemeClr val="tx1"/>
            </a:solidFill>
            <a:miter lim="800000"/>
            <a:headEnd/>
            <a:tailEnd/>
          </a:ln>
          <a:effectLst/>
        </p:spPr>
        <p:txBody>
          <a:bodyPr wrap="none" anchor="ctr"/>
          <a:lstStyle/>
          <a:p>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304800" y="5867400"/>
            <a:ext cx="533400" cy="609600"/>
          </a:xfrm>
          <a:prstGeom prst="rect">
            <a:avLst/>
          </a:prstGeom>
          <a:noFill/>
          <a:ln w="9525">
            <a:noFill/>
            <a:miter lim="800000"/>
            <a:headEnd/>
            <a:tailEnd/>
          </a:ln>
          <a:effectLst/>
        </p:spPr>
        <p:txBody>
          <a:bodyPr lIns="92075" tIns="46038" rIns="92075" bIns="46038" anchor="ctr" anchorCtr="1"/>
          <a:lstStyle/>
          <a:p>
            <a:pPr algn="r"/>
            <a:fld id="{B5DF6654-3F39-4A21-AEE9-4F6889B782FE}" type="slidenum">
              <a:rPr lang="en-US" sz="1400">
                <a:solidFill>
                  <a:srgbClr val="5BA36C"/>
                </a:solidFill>
              </a:rPr>
              <a:pPr algn="r"/>
              <a:t>9</a:t>
            </a:fld>
            <a:endParaRPr lang="en-US" sz="1400">
              <a:solidFill>
                <a:srgbClr val="5BA36C"/>
              </a:solidFill>
            </a:endParaRPr>
          </a:p>
        </p:txBody>
      </p:sp>
      <p:sp>
        <p:nvSpPr>
          <p:cNvPr id="12291" name="Rectangle 2">
            <a:hlinkClick r:id="rId2" action="ppaction://hlinksldjump"/>
          </p:cNvPr>
          <p:cNvSpPr>
            <a:spLocks noChangeArrowheads="1"/>
          </p:cNvSpPr>
          <p:nvPr/>
        </p:nvSpPr>
        <p:spPr bwMode="auto">
          <a:xfrm>
            <a:off x="5148263" y="6453188"/>
            <a:ext cx="1152525" cy="404812"/>
          </a:xfrm>
          <a:prstGeom prst="rect">
            <a:avLst/>
          </a:prstGeom>
          <a:noFill/>
          <a:ln w="9525">
            <a:noFill/>
            <a:miter lim="800000"/>
            <a:headEnd/>
            <a:tailEnd/>
          </a:ln>
          <a:effectLst/>
        </p:spPr>
        <p:txBody>
          <a:bodyPr wrap="none" anchor="ctr"/>
          <a:lstStyle/>
          <a:p>
            <a:endParaRPr lang="zh-CN" altLang="en-US"/>
          </a:p>
        </p:txBody>
      </p:sp>
      <p:sp>
        <p:nvSpPr>
          <p:cNvPr id="12292" name="Rectangle 3">
            <a:hlinkClick r:id="rId3" action="ppaction://hlinksldjump"/>
          </p:cNvPr>
          <p:cNvSpPr>
            <a:spLocks noChangeArrowheads="1"/>
          </p:cNvSpPr>
          <p:nvPr/>
        </p:nvSpPr>
        <p:spPr bwMode="auto">
          <a:xfrm>
            <a:off x="6588125" y="6453188"/>
            <a:ext cx="1152525" cy="404812"/>
          </a:xfrm>
          <a:prstGeom prst="rect">
            <a:avLst/>
          </a:prstGeom>
          <a:noFill/>
          <a:ln w="9525">
            <a:noFill/>
            <a:miter lim="800000"/>
            <a:headEnd/>
            <a:tailEnd/>
          </a:ln>
          <a:effectLst/>
        </p:spPr>
        <p:txBody>
          <a:bodyPr wrap="none" anchor="ctr"/>
          <a:lstStyle/>
          <a:p>
            <a:endParaRPr lang="zh-CN" altLang="en-US"/>
          </a:p>
        </p:txBody>
      </p:sp>
      <p:pic>
        <p:nvPicPr>
          <p:cNvPr id="12293" name="Picture 4">
            <a:hlinkClick r:id="" action="ppaction://hlinkshowjump?jump=nextslide"/>
          </p:cNvPr>
          <p:cNvPicPr>
            <a:picLocks noChangeArrowheads="1"/>
          </p:cNvPicPr>
          <p:nvPr/>
        </p:nvPicPr>
        <p:blipFill>
          <a:blip r:embed="rId4"/>
          <a:srcRect/>
          <a:stretch>
            <a:fillRect/>
          </a:stretch>
        </p:blipFill>
        <p:spPr bwMode="auto">
          <a:xfrm>
            <a:off x="7162800" y="6248400"/>
            <a:ext cx="1620838" cy="334963"/>
          </a:xfrm>
          <a:prstGeom prst="rect">
            <a:avLst/>
          </a:prstGeom>
          <a:noFill/>
          <a:ln w="9525">
            <a:noFill/>
            <a:miter lim="800000"/>
            <a:headEnd/>
            <a:tailEnd/>
          </a:ln>
          <a:effectLst/>
        </p:spPr>
      </p:pic>
      <p:pic>
        <p:nvPicPr>
          <p:cNvPr id="12294" name="Picture 5">
            <a:hlinkClick r:id="" action="ppaction://hlinkshowjump?jump=previousslide"/>
          </p:cNvPr>
          <p:cNvPicPr>
            <a:picLocks noChangeArrowheads="1"/>
          </p:cNvPicPr>
          <p:nvPr/>
        </p:nvPicPr>
        <p:blipFill>
          <a:blip r:embed="rId5"/>
          <a:srcRect/>
          <a:stretch>
            <a:fillRect/>
          </a:stretch>
        </p:blipFill>
        <p:spPr bwMode="auto">
          <a:xfrm>
            <a:off x="5562600" y="6248400"/>
            <a:ext cx="1620838" cy="334963"/>
          </a:xfrm>
          <a:prstGeom prst="rect">
            <a:avLst/>
          </a:prstGeom>
          <a:noFill/>
          <a:ln w="9525">
            <a:noFill/>
            <a:miter lim="800000"/>
            <a:headEnd/>
            <a:tailEnd/>
          </a:ln>
          <a:effectLst/>
        </p:spPr>
      </p:pic>
      <p:sp>
        <p:nvSpPr>
          <p:cNvPr id="12295" name="Rectangle 6">
            <a:hlinkClick r:id="" action="ppaction://hlinkshowjump?jump=previousslide"/>
          </p:cNvPr>
          <p:cNvSpPr>
            <a:spLocks noChangeArrowheads="1"/>
          </p:cNvSpPr>
          <p:nvPr/>
        </p:nvSpPr>
        <p:spPr bwMode="auto">
          <a:xfrm>
            <a:off x="6019800" y="6072188"/>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上一页</a:t>
            </a:r>
          </a:p>
        </p:txBody>
      </p:sp>
      <p:sp>
        <p:nvSpPr>
          <p:cNvPr id="12296" name="Rectangle 7">
            <a:hlinkClick r:id="" action="ppaction://hlinkshowjump?jump=nextslide"/>
          </p:cNvPr>
          <p:cNvSpPr>
            <a:spLocks noChangeArrowheads="1"/>
          </p:cNvSpPr>
          <p:nvPr/>
        </p:nvSpPr>
        <p:spPr bwMode="auto">
          <a:xfrm>
            <a:off x="7543800" y="6096000"/>
            <a:ext cx="946150" cy="396875"/>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下一页</a:t>
            </a:r>
          </a:p>
        </p:txBody>
      </p:sp>
      <p:sp>
        <p:nvSpPr>
          <p:cNvPr id="12297" name="Rectangle 8"/>
          <p:cNvSpPr>
            <a:spLocks noGrp="1" noChangeArrowheads="1"/>
          </p:cNvSpPr>
          <p:nvPr>
            <p:ph type="title" idx="4294967295"/>
          </p:nvPr>
        </p:nvSpPr>
        <p:spPr>
          <a:xfrm>
            <a:off x="304800" y="304800"/>
            <a:ext cx="6858000" cy="706438"/>
          </a:xfrm>
          <a:noFill/>
        </p:spPr>
        <p:txBody>
          <a:bodyPr/>
          <a:lstStyle/>
          <a:p>
            <a:pPr eaLnBrk="1" hangingPunct="1"/>
            <a:r>
              <a:rPr lang="en-US" sz="4000" b="1">
                <a:ea typeface="楷体_GB2312" pitchFamily="1" charset="-122"/>
              </a:rPr>
              <a:t>1.2.2 Visual Basic</a:t>
            </a:r>
            <a:r>
              <a:rPr lang="zh-CN" altLang="en-US" sz="4000" b="1">
                <a:ea typeface="楷体_GB2312" pitchFamily="1" charset="-122"/>
              </a:rPr>
              <a:t>功能特点</a:t>
            </a:r>
          </a:p>
        </p:txBody>
      </p:sp>
      <p:sp>
        <p:nvSpPr>
          <p:cNvPr id="12298" name="Rectangle 9"/>
          <p:cNvSpPr>
            <a:spLocks noChangeArrowheads="1"/>
          </p:cNvSpPr>
          <p:nvPr/>
        </p:nvSpPr>
        <p:spPr bwMode="auto">
          <a:xfrm>
            <a:off x="457200" y="1600200"/>
            <a:ext cx="8305800" cy="3065463"/>
          </a:xfrm>
          <a:prstGeom prst="rect">
            <a:avLst/>
          </a:prstGeom>
          <a:noFill/>
          <a:ln w="9525">
            <a:noFill/>
            <a:miter lim="800000"/>
            <a:headEnd/>
            <a:tailEnd/>
          </a:ln>
          <a:effectLst/>
        </p:spPr>
        <p:txBody>
          <a:bodyPr lIns="92075" tIns="38100" rIns="92075" bIns="38100">
            <a:spAutoFit/>
          </a:bodyPr>
          <a:lstStyle/>
          <a:p>
            <a:pPr indent="266700"/>
            <a:r>
              <a:rPr lang="en-US" sz="2800">
                <a:solidFill>
                  <a:schemeClr val="tx1"/>
                </a:solidFill>
                <a:latin typeface="Arial" pitchFamily="34" charset="0"/>
                <a:ea typeface="黑体" pitchFamily="49" charset="-122"/>
              </a:rPr>
              <a:t>1  </a:t>
            </a:r>
            <a:r>
              <a:rPr lang="zh-CN" altLang="en-US" sz="2800">
                <a:solidFill>
                  <a:schemeClr val="tx1"/>
                </a:solidFill>
                <a:ea typeface="黑体" pitchFamily="49" charset="-122"/>
              </a:rPr>
              <a:t>引例</a:t>
            </a:r>
          </a:p>
          <a:p>
            <a:pPr indent="266700" algn="just" eaLnBrk="0" hangingPunct="0"/>
            <a:r>
              <a:rPr lang="zh-CN" altLang="en-US" sz="2800">
                <a:solidFill>
                  <a:schemeClr val="tx1"/>
                </a:solidFill>
                <a:hlinkClick r:id="rId6"/>
              </a:rPr>
              <a:t>例</a:t>
            </a:r>
            <a:r>
              <a:rPr lang="en-US" sz="2800">
                <a:solidFill>
                  <a:schemeClr val="tx1"/>
                </a:solidFill>
                <a:hlinkClick r:id="rId6"/>
              </a:rPr>
              <a:t>1.1</a:t>
            </a:r>
            <a:r>
              <a:rPr lang="zh-CN" altLang="en-US" sz="2800">
                <a:solidFill>
                  <a:schemeClr val="tx1"/>
                </a:solidFill>
              </a:rPr>
              <a:t>简单的动画演示。</a:t>
            </a:r>
          </a:p>
          <a:p>
            <a:pPr indent="266700" algn="just" eaLnBrk="0" hangingPunct="0"/>
            <a:r>
              <a:rPr lang="zh-CN" altLang="en-US" sz="2800">
                <a:solidFill>
                  <a:schemeClr val="tx1"/>
                </a:solidFill>
              </a:rPr>
              <a:t>一行文字“欢迎使用</a:t>
            </a:r>
            <a:r>
              <a:rPr lang="en-US" sz="2800">
                <a:solidFill>
                  <a:schemeClr val="tx1"/>
                </a:solidFill>
              </a:rPr>
              <a:t>Visual Basic”</a:t>
            </a:r>
            <a:r>
              <a:rPr lang="zh-CN" altLang="en-US" sz="2800">
                <a:solidFill>
                  <a:schemeClr val="tx1"/>
                </a:solidFill>
              </a:rPr>
              <a:t>在具有背景图案的窗体中上、下移动</a:t>
            </a:r>
            <a:r>
              <a:rPr lang="en-US" sz="2800">
                <a:solidFill>
                  <a:schemeClr val="tx1"/>
                </a:solidFill>
              </a:rPr>
              <a:t>(</a:t>
            </a:r>
            <a:r>
              <a:rPr lang="zh-CN" altLang="en-US" sz="2800">
                <a:solidFill>
                  <a:schemeClr val="tx1"/>
                </a:solidFill>
              </a:rPr>
              <a:t>稍改动也可左、右移动</a:t>
            </a:r>
            <a:r>
              <a:rPr lang="en-US" sz="2800">
                <a:solidFill>
                  <a:schemeClr val="tx1"/>
                </a:solidFill>
              </a:rPr>
              <a:t>)</a:t>
            </a:r>
            <a:r>
              <a:rPr lang="zh-CN" altLang="en-US" sz="2800">
                <a:solidFill>
                  <a:schemeClr val="tx1"/>
                </a:solidFill>
              </a:rPr>
              <a:t>。</a:t>
            </a:r>
          </a:p>
          <a:p>
            <a:pPr indent="266700" algn="just" eaLnBrk="0" hangingPunct="0"/>
            <a:r>
              <a:rPr lang="zh-CN" altLang="en-US" sz="2800">
                <a:solidFill>
                  <a:schemeClr val="tx1"/>
                </a:solidFill>
              </a:rPr>
              <a:t>移动方法有两种：单击手动按钮，移动</a:t>
            </a:r>
            <a:r>
              <a:rPr lang="en-US" sz="2800">
                <a:solidFill>
                  <a:schemeClr val="tx1"/>
                </a:solidFill>
              </a:rPr>
              <a:t>50</a:t>
            </a:r>
            <a:r>
              <a:rPr lang="zh-CN" altLang="en-US" sz="2800">
                <a:solidFill>
                  <a:schemeClr val="tx1"/>
                </a:solidFill>
              </a:rPr>
              <a:t>单位；单击自动按钮，按时钟触发频率连续移动；当内容超出窗体范围时，进行反弹。</a:t>
            </a:r>
          </a:p>
        </p:txBody>
      </p:sp>
      <p:grpSp>
        <p:nvGrpSpPr>
          <p:cNvPr id="2" name="Group 12"/>
          <p:cNvGrpSpPr>
            <a:grpSpLocks/>
          </p:cNvGrpSpPr>
          <p:nvPr/>
        </p:nvGrpSpPr>
        <p:grpSpPr bwMode="auto">
          <a:xfrm>
            <a:off x="7239000" y="287338"/>
            <a:ext cx="1620838" cy="503237"/>
            <a:chOff x="0" y="0"/>
            <a:chExt cx="1021" cy="317"/>
          </a:xfrm>
        </p:grpSpPr>
        <p:pic>
          <p:nvPicPr>
            <p:cNvPr id="12300" name="Picture 10">
              <a:hlinkClick r:id="rId7" action="ppaction://hlinksldjump"/>
            </p:cNvPr>
            <p:cNvPicPr>
              <a:picLocks noChangeArrowheads="1"/>
            </p:cNvPicPr>
            <p:nvPr/>
          </p:nvPicPr>
          <p:blipFill>
            <a:blip r:embed="rId8"/>
            <a:srcRect/>
            <a:stretch>
              <a:fillRect/>
            </a:stretch>
          </p:blipFill>
          <p:spPr bwMode="auto">
            <a:xfrm>
              <a:off x="0" y="106"/>
              <a:ext cx="1021" cy="211"/>
            </a:xfrm>
            <a:prstGeom prst="rect">
              <a:avLst/>
            </a:prstGeom>
            <a:noFill/>
            <a:ln w="9525">
              <a:noFill/>
              <a:miter lim="800000"/>
              <a:headEnd/>
              <a:tailEnd/>
            </a:ln>
            <a:effectLst/>
          </p:spPr>
        </p:pic>
        <p:sp>
          <p:nvSpPr>
            <p:cNvPr id="12301" name="Rectangle 11">
              <a:hlinkClick r:id="rId7" action="ppaction://hlinksldjump"/>
            </p:cNvPr>
            <p:cNvSpPr>
              <a:spLocks noChangeArrowheads="1"/>
            </p:cNvSpPr>
            <p:nvPr/>
          </p:nvSpPr>
          <p:spPr bwMode="auto">
            <a:xfrm>
              <a:off x="240" y="0"/>
              <a:ext cx="756" cy="250"/>
            </a:xfrm>
            <a:prstGeom prst="rect">
              <a:avLst/>
            </a:prstGeom>
            <a:noFill/>
            <a:ln w="9525">
              <a:noFill/>
              <a:miter lim="800000"/>
              <a:headEnd/>
              <a:tailEnd/>
            </a:ln>
            <a:effectLst/>
          </p:spPr>
          <p:txBody>
            <a:bodyPr wrap="none" lIns="92075" tIns="46038" rIns="92075" bIns="46038">
              <a:spAutoFit/>
            </a:bodyPr>
            <a:lstStyle/>
            <a:p>
              <a:r>
                <a:rPr lang="zh-CN" altLang="en-US" sz="2000">
                  <a:solidFill>
                    <a:schemeClr val="tx1"/>
                  </a:solidFill>
                </a:rPr>
                <a:t>本章目录</a:t>
              </a:r>
            </a:p>
          </p:txBody>
        </p:sp>
      </p:grpSp>
    </p:spTree>
  </p:cSld>
  <p:clrMapOvr>
    <a:masterClrMapping/>
  </p:clrMapOvr>
  <p:transition>
    <p:random/>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1518</Words>
  <Application>Microsoft Office PowerPoint</Application>
  <PresentationFormat>全屏显示(4:3)</PresentationFormat>
  <Paragraphs>182</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Microsoft Word Picture</vt:lpstr>
      <vt:lpstr>幻灯片 1</vt:lpstr>
      <vt:lpstr>第一章 Visual Basic概述 </vt:lpstr>
      <vt:lpstr>1.1程序设计基本概念 </vt:lpstr>
      <vt:lpstr>Visual Basic编写的程序</vt:lpstr>
      <vt:lpstr>1.1.2程序设计语言 </vt:lpstr>
      <vt:lpstr>幻灯片 6</vt:lpstr>
      <vt:lpstr>幻灯片 7</vt:lpstr>
      <vt:lpstr>幻灯片 8</vt:lpstr>
      <vt:lpstr>1.2.2 Visual Basic功能特点</vt:lpstr>
      <vt:lpstr>VB功能特点</vt:lpstr>
      <vt:lpstr>1.3 VB的安装和启动 </vt:lpstr>
      <vt:lpstr>1.3.2 启动 </vt:lpstr>
      <vt:lpstr>1.4  集成开发环境 </vt:lpstr>
      <vt:lpstr>幻灯片 14</vt:lpstr>
      <vt:lpstr>1.4.1 窗体窗口 </vt:lpstr>
      <vt:lpstr>1.4.2  属性窗口</vt:lpstr>
      <vt:lpstr>1.4.3 工程资源管理器窗口 </vt:lpstr>
      <vt:lpstr>1.4.4  代码窗口 </vt:lpstr>
      <vt:lpstr>1.4.5  工具箱窗口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pc</cp:lastModifiedBy>
  <cp:revision>2</cp:revision>
  <dcterms:created xsi:type="dcterms:W3CDTF">2019-05-20T09:06:21Z</dcterms:created>
  <dcterms:modified xsi:type="dcterms:W3CDTF">2019-05-20T09:07:31Z</dcterms:modified>
</cp:coreProperties>
</file>