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8C17-D9EE-49D4-B989-C13463F76F8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AD17-5384-4C7C-BD5B-E727368C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5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5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3-08.VBP" TargetMode="Externa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hyperlink" Target="../../../&#35838;&#20214;/vb/2006-2007.2vb/vb&#31616;&#25945;&#26448;/ch1to3/shiyan2-4&#24037;&#31243;.vbp" TargetMode="Externa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hyperlink" Target="../../../&#35838;&#20214;/vb/2006-2007.2vb/vb&#31616;&#25945;&#26448;/ch1to3/shiyan2-3&#24037;&#31243;.vbp" TargetMode="External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3-09.VBP" TargetMode="External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wmf"/><Relationship Id="rId2" Type="http://schemas.openxmlformats.org/officeDocument/2006/relationships/hyperlink" Target="../../../&#35838;&#20214;/vb/2006-2007.2vb/vb&#31616;&#25945;&#26448;/ch1to3/V6bc03-10.VB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../&#35838;&#20214;/vb/2006-2007.2vb/vb&#31616;&#25945;&#26448;/ch1to3/v6bc03-01.VBP" TargetMode="Externa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5838;&#20214;/vb/2006-2007.2vb/vb&#31616;&#25945;&#26448;/ch1to3/V6bc03-11.VB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hyperlink" Target="../../../&#35838;&#20214;/vb/2006-2007.2vb/VBshj/V6J03-01.VB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hyperlink" Target="../../../&#35838;&#20214;/vb/2006-2007.2vb/vb&#31616;&#25945;&#26448;/ch1to3/v6bc03-02.VB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049C4D3-BB20-4D17-AC1F-F82D593610A8}" type="slidenum">
              <a:rPr lang="en-US" sz="1400">
                <a:solidFill>
                  <a:srgbClr val="5BA36C"/>
                </a:solidFill>
              </a:rPr>
              <a:pPr algn="r"/>
              <a:t>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1628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itchFamily="2" charset="-122"/>
              </a:rPr>
              <a:t>第三章  </a:t>
            </a:r>
            <a:r>
              <a:rPr lang="en-US" sz="4000" b="1">
                <a:latin typeface="华文新魏" pitchFamily="2" charset="-122"/>
              </a:rPr>
              <a:t>Visual Basic</a:t>
            </a:r>
            <a:r>
              <a:rPr lang="zh-CN" altLang="en-US" sz="4000" b="1">
                <a:latin typeface="华文新魏" pitchFamily="2" charset="-122"/>
              </a:rPr>
              <a:t>语言基础</a:t>
            </a:r>
            <a:r>
              <a:rPr lang="zh-CN" altLang="en-US" sz="4000">
                <a:ea typeface="宋体" pitchFamily="2" charset="-122"/>
              </a:rPr>
              <a:t>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00200"/>
            <a:ext cx="5638800" cy="3962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b="1">
                <a:ea typeface="楷体_GB2312" pitchFamily="1" charset="-122"/>
                <a:hlinkClick r:id="" action="ppaction://noaction"/>
              </a:rPr>
              <a:t>3.1  </a:t>
            </a:r>
            <a:r>
              <a:rPr lang="zh-CN" altLang="en-US" sz="4000" b="1">
                <a:ea typeface="楷体_GB2312" pitchFamily="1" charset="-122"/>
                <a:hlinkClick r:id="" action="ppaction://noaction"/>
              </a:rPr>
              <a:t>数据类型</a:t>
            </a:r>
            <a:endParaRPr lang="zh-CN" altLang="en-US" sz="40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4000" b="1">
                <a:ea typeface="楷体_GB2312" pitchFamily="1" charset="-122"/>
                <a:hlinkClick r:id="" action="ppaction://noaction"/>
              </a:rPr>
              <a:t>3.2  </a:t>
            </a:r>
            <a:r>
              <a:rPr lang="zh-CN" altLang="en-US" sz="4000" b="1">
                <a:ea typeface="楷体_GB2312" pitchFamily="1" charset="-122"/>
                <a:hlinkClick r:id="" action="ppaction://noaction"/>
              </a:rPr>
              <a:t>变量与常量</a:t>
            </a:r>
            <a:endParaRPr lang="zh-CN" altLang="en-US" sz="40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4000" b="1">
                <a:ea typeface="楷体_GB2312" pitchFamily="1" charset="-122"/>
                <a:hlinkClick r:id="" action="ppaction://noaction"/>
              </a:rPr>
              <a:t>3.3  </a:t>
            </a:r>
            <a:r>
              <a:rPr lang="zh-CN" altLang="en-US" sz="4000" b="1">
                <a:ea typeface="楷体_GB2312" pitchFamily="1" charset="-122"/>
                <a:hlinkClick r:id="" action="ppaction://noaction"/>
              </a:rPr>
              <a:t>运算符和表达式</a:t>
            </a:r>
            <a:endParaRPr lang="zh-CN" altLang="en-US" sz="40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4000" b="1">
                <a:ea typeface="楷体_GB2312" pitchFamily="1" charset="-122"/>
                <a:hlinkClick r:id="" action="ppaction://noaction"/>
              </a:rPr>
              <a:t>3.4  </a:t>
            </a:r>
            <a:r>
              <a:rPr lang="zh-CN" altLang="en-US" sz="4000" b="1">
                <a:ea typeface="楷体_GB2312" pitchFamily="1" charset="-122"/>
                <a:hlinkClick r:id="" action="ppaction://noaction"/>
              </a:rPr>
              <a:t>常用内部函数</a:t>
            </a:r>
            <a:endParaRPr lang="zh-CN" altLang="en-US" sz="4000" b="1"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en-US" sz="4000" b="1">
                <a:ea typeface="楷体_GB2312" pitchFamily="1" charset="-122"/>
                <a:hlinkClick r:id="" action="ppaction://noaction"/>
              </a:rPr>
              <a:t>3.5  </a:t>
            </a:r>
            <a:r>
              <a:rPr lang="zh-CN" altLang="en-US" sz="4000" b="1">
                <a:ea typeface="楷体_GB2312" pitchFamily="1" charset="-122"/>
                <a:hlinkClick r:id="" action="ppaction://noaction"/>
              </a:rPr>
              <a:t>编码规则</a:t>
            </a:r>
            <a:endParaRPr lang="zh-CN" altLang="en-US" sz="4000" b="1">
              <a:ea typeface="楷体_GB2312" pitchFamily="1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10400" y="5867400"/>
            <a:ext cx="1620838" cy="503238"/>
            <a:chOff x="0" y="0"/>
            <a:chExt cx="1021" cy="317"/>
          </a:xfrm>
        </p:grpSpPr>
        <p:pic>
          <p:nvPicPr>
            <p:cNvPr id="69638" name="Picture 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06"/>
              <a:ext cx="102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9639" name="Rectangle 5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本书目录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ABE70A2-181A-4FCD-9166-6E6D6939B4D7}" type="slidenum">
              <a:rPr lang="en-US" sz="1400">
                <a:solidFill>
                  <a:srgbClr val="5BA36C"/>
                </a:solidFill>
              </a:rPr>
              <a:pPr algn="r"/>
              <a:t>10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81000"/>
            <a:ext cx="80772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    </a:t>
            </a:r>
          </a:p>
        </p:txBody>
      </p:sp>
      <p:sp>
        <p:nvSpPr>
          <p:cNvPr id="78852" name="Rectangle 1027"/>
          <p:cNvSpPr>
            <a:spLocks noChangeArrowheads="1"/>
          </p:cNvSpPr>
          <p:nvPr/>
        </p:nvSpPr>
        <p:spPr bwMode="auto">
          <a:xfrm>
            <a:off x="762000" y="304800"/>
            <a:ext cx="74676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 </a:t>
            </a:r>
          </a:p>
          <a:p>
            <a:pPr indent="266700"/>
            <a:endParaRPr lang="en-US" sz="2800">
              <a:solidFill>
                <a:schemeClr val="tx1"/>
              </a:solidFill>
              <a:latin typeface="宋体" pitchFamily="2" charset="-122"/>
            </a:endParaRPr>
          </a:p>
          <a:p>
            <a:pPr indent="266700"/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例：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 dp4  As  string  </a:t>
            </a:r>
          </a:p>
          <a:p>
            <a:pPr indent="26670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等价于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: Dim  dp4$</a:t>
            </a:r>
            <a:endParaRPr 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indent="266700"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     Dim  na6  As  integer </a:t>
            </a:r>
          </a:p>
          <a:p>
            <a:pPr indent="266700"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等价于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: Dim  na6%</a:t>
            </a:r>
          </a:p>
          <a:p>
            <a:pPr indent="266700"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注：一个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语句可以同时定义多个变量，但每个变量必须有自己的类型声明，类型声明不能共用。</a:t>
            </a:r>
            <a:endParaRPr lang="zh-CN" alt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indent="266700" eaLnBrk="0" hangingPunct="0"/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 例：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 p1  as  string ,  p5  as  string </a:t>
            </a:r>
            <a:endParaRPr 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indent="266700"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该语句声明了字符串变量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P1,P5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，</a:t>
            </a:r>
          </a:p>
          <a:p>
            <a:pPr indent="266700" eaLnBrk="0" hangingPunct="0"/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 而语句：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p1,p5 as string</a:t>
            </a:r>
            <a:endParaRPr 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indent="266700" eaLnBrk="0" hangingPunct="0"/>
            <a:r>
              <a:rPr lang="en-US" sz="2800">
                <a:solidFill>
                  <a:srgbClr val="FB2B2B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它创建了变体型变量</a:t>
            </a:r>
            <a:r>
              <a:rPr lang="en-US" sz="2800">
                <a:solidFill>
                  <a:srgbClr val="FB2B2B"/>
                </a:solidFill>
                <a:latin typeface="宋体" pitchFamily="2" charset="-122"/>
              </a:rPr>
              <a:t>P1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，字符型变量</a:t>
            </a:r>
            <a:r>
              <a:rPr lang="en-US" sz="2800">
                <a:solidFill>
                  <a:srgbClr val="FB2B2B"/>
                </a:solidFill>
                <a:latin typeface="宋体" pitchFamily="2" charset="-122"/>
              </a:rPr>
              <a:t>P5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63B0FEB-6AC3-404B-9BC1-4348786DD079}" type="slidenum">
              <a:rPr lang="en-US" sz="1400">
                <a:solidFill>
                  <a:srgbClr val="5BA36C"/>
                </a:solidFill>
              </a:rPr>
              <a:pPr algn="r"/>
              <a:t>11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9875" name="Text Box 1026"/>
          <p:cNvSpPr txBox="1">
            <a:spLocks noChangeArrowheads="1"/>
          </p:cNvSpPr>
          <p:nvPr/>
        </p:nvSpPr>
        <p:spPr bwMode="auto">
          <a:xfrm>
            <a:off x="755650" y="685800"/>
            <a:ext cx="724535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2800">
              <a:solidFill>
                <a:schemeClr val="tx1"/>
              </a:solidFill>
              <a:latin typeface="宋体" pitchFamily="2" charset="-122"/>
            </a:endParaRPr>
          </a:p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对字符串变量，根据其存放的字符串长度是否固定，其定义方法有两种：</a:t>
            </a:r>
            <a:endParaRPr lang="zh-CN" alt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字符串变量名 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AS String</a:t>
            </a:r>
            <a:endParaRPr 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字符串变量名 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AS Strint</a:t>
            </a:r>
            <a:r>
              <a:rPr lang="en-US" sz="2800">
                <a:solidFill>
                  <a:srgbClr val="FB2B2B"/>
                </a:solidFill>
                <a:latin typeface="宋体" pitchFamily="2" charset="-122"/>
              </a:rPr>
              <a:t>*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字符数</a:t>
            </a:r>
          </a:p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例：</a:t>
            </a:r>
            <a:endParaRPr lang="zh-CN" alt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s1 As String   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</a:rPr>
              <a:t>‘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声明变长字符串</a:t>
            </a:r>
            <a:endParaRPr lang="zh-CN" alt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Dim s2 As String*50  </a:t>
            </a:r>
            <a:r>
              <a:rPr lang="en-US" sz="2800">
                <a:solidFill>
                  <a:schemeClr val="tx1"/>
                </a:solidFill>
                <a:latin typeface="Arial" pitchFamily="34" charset="0"/>
              </a:rPr>
              <a:t>‘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声明定长字符串变量，可存放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个字符</a:t>
            </a:r>
            <a:endParaRPr lang="zh-CN" altLang="en-US" sz="2800">
              <a:solidFill>
                <a:schemeClr val="tx1"/>
              </a:solidFill>
              <a:cs typeface="Times New Roman" pitchFamily="18" charset="0"/>
            </a:endParaRPr>
          </a:p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对上例声明的定长字符串变量</a:t>
            </a:r>
            <a:r>
              <a:rPr lang="en-US" sz="2800">
                <a:solidFill>
                  <a:schemeClr val="tx1"/>
                </a:solidFill>
                <a:latin typeface="宋体" pitchFamily="2" charset="-122"/>
              </a:rPr>
              <a:t>s2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，若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赋予的字符少于</a:t>
            </a:r>
            <a:r>
              <a:rPr lang="en-US" sz="2800">
                <a:solidFill>
                  <a:srgbClr val="FB2B2B"/>
                </a:solidFill>
                <a:latin typeface="宋体" pitchFamily="2" charset="-122"/>
              </a:rPr>
              <a:t>50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，则右部补空格；若赋予的字符超过</a:t>
            </a:r>
            <a:r>
              <a:rPr lang="en-US" sz="2800">
                <a:solidFill>
                  <a:srgbClr val="FB2B2B"/>
                </a:solidFill>
                <a:latin typeface="宋体" pitchFamily="2" charset="-122"/>
              </a:rPr>
              <a:t>50</a:t>
            </a:r>
            <a:r>
              <a:rPr lang="zh-CN" altLang="en-US" sz="2800">
                <a:solidFill>
                  <a:srgbClr val="FB2B2B"/>
                </a:solidFill>
                <a:latin typeface="宋体" pitchFamily="2" charset="-122"/>
              </a:rPr>
              <a:t>个，则多余部分截去。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4EC4946D-7983-4AC0-8ADD-5BE7F2BE4237}" type="slidenum">
              <a:rPr lang="en-US" sz="1400">
                <a:solidFill>
                  <a:srgbClr val="5BA36C"/>
                </a:solidFill>
              </a:rPr>
              <a:pPr algn="r"/>
              <a:t>12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0899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412875"/>
            <a:ext cx="6553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2 </a:t>
            </a:r>
            <a:r>
              <a:rPr lang="zh-CN" altLang="en-US" sz="2800" b="1">
                <a:latin typeface="宋体" pitchFamily="2" charset="-122"/>
              </a:rPr>
              <a:t>隐式声明</a:t>
            </a:r>
            <a:endParaRPr lang="zh-CN" altLang="en-US" sz="28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    </a:t>
            </a:r>
            <a:r>
              <a:rPr lang="en-US" sz="2800" b="1">
                <a:latin typeface="宋体" pitchFamily="2" charset="-122"/>
              </a:rPr>
              <a:t>VB</a:t>
            </a:r>
            <a:r>
              <a:rPr lang="zh-CN" altLang="en-US" sz="2800" b="1">
                <a:latin typeface="宋体" pitchFamily="2" charset="-122"/>
              </a:rPr>
              <a:t>中允许对使用的变量未进行声明而直接使用（不定义而直接使用的变量），称为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隐式声明</a:t>
            </a:r>
            <a:r>
              <a:rPr lang="zh-CN" altLang="en-US" sz="2800" b="1">
                <a:latin typeface="宋体" pitchFamily="2" charset="-122"/>
              </a:rPr>
              <a:t>。所有隐式声明的变量都是</a:t>
            </a:r>
            <a:r>
              <a:rPr lang="en-US" sz="2800" b="1">
                <a:latin typeface="宋体" pitchFamily="2" charset="-122"/>
              </a:rPr>
              <a:t>Variant</a:t>
            </a:r>
            <a:r>
              <a:rPr lang="zh-CN" altLang="en-US" sz="2800" b="1">
                <a:latin typeface="宋体" pitchFamily="2" charset="-122"/>
              </a:rPr>
              <a:t>类型的。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注：若在菜单项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“工具”→“选项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设置（选择）了 →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要求变量声明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则变量的隐式声明无效，必须对所使用的变量进行声明。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/>
          </a:p>
        </p:txBody>
      </p:sp>
    </p:spTree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5AF74E8C-39D6-4D18-922C-1A9EFCF915C4}" type="slidenum">
              <a:rPr lang="en-US" sz="1400">
                <a:solidFill>
                  <a:srgbClr val="5BA36C"/>
                </a:solidFill>
              </a:rPr>
              <a:pPr algn="r"/>
              <a:t>13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71600"/>
            <a:ext cx="7626350" cy="5146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     </a:t>
            </a:r>
            <a:r>
              <a:rPr lang="zh-CN" altLang="en-US" sz="2800" b="1">
                <a:latin typeface="宋体" pitchFamily="2" charset="-122"/>
              </a:rPr>
              <a:t>在编程时使用隐式声明似乎很方便，但是如果在以后的使用中要是把变量名拼错，会导致一个难以查找的错误。因此，提倡使用对变量进行声明的方法。</a:t>
            </a:r>
            <a:endParaRPr lang="zh-CN" altLang="en-US" sz="28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例：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Private Sub Form_click()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a1 = "Hollo!"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b = "Ok"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c = 123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Print al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Print b, c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End Sub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6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452CC1E1-27FB-48A2-893E-7D356DF472AC}" type="slidenum">
              <a:rPr lang="en-US" sz="1400">
                <a:solidFill>
                  <a:srgbClr val="5BA36C"/>
                </a:solidFill>
              </a:rPr>
              <a:pPr algn="r"/>
              <a:t>14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7772400" cy="706437"/>
          </a:xfrm>
        </p:spPr>
        <p:txBody>
          <a:bodyPr/>
          <a:lstStyle/>
          <a:p>
            <a:pPr eaLnBrk="1" hangingPunct="1"/>
            <a:r>
              <a:rPr lang="en-US" b="1">
                <a:latin typeface="宋体" pitchFamily="2" charset="-122"/>
              </a:rPr>
              <a:t> </a:t>
            </a:r>
            <a:r>
              <a:rPr lang="en-US" sz="4800" b="1">
                <a:ea typeface="楷体_GB2312" pitchFamily="1" charset="-122"/>
              </a:rPr>
              <a:t>3.2.3</a:t>
            </a:r>
            <a:r>
              <a:rPr lang="en-US" sz="4800" b="1">
                <a:latin typeface="宋体" pitchFamily="2" charset="-122"/>
              </a:rPr>
              <a:t> </a:t>
            </a:r>
            <a:r>
              <a:rPr lang="zh-CN" altLang="en-US" sz="4800" b="1">
                <a:latin typeface="宋体" pitchFamily="2" charset="-122"/>
              </a:rPr>
              <a:t>常量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752600"/>
            <a:ext cx="8077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      </a:t>
            </a:r>
            <a:r>
              <a:rPr lang="zh-CN" altLang="en-US" sz="2800" b="1">
                <a:latin typeface="宋体" pitchFamily="2" charset="-122"/>
              </a:rPr>
              <a:t>常量是在程序运行中不变的量。在</a:t>
            </a:r>
            <a:r>
              <a:rPr lang="en-US" sz="2800" b="1">
                <a:latin typeface="宋体" pitchFamily="2" charset="-122"/>
              </a:rPr>
              <a:t>VB</a:t>
            </a:r>
            <a:r>
              <a:rPr lang="zh-CN" altLang="en-US" sz="2800" b="1">
                <a:latin typeface="宋体" pitchFamily="2" charset="-122"/>
              </a:rPr>
              <a:t>中，除系统提供的常量外，还有两种常量：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普通常量和符号常量。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1 </a:t>
            </a:r>
            <a:r>
              <a:rPr lang="zh-CN" altLang="en-US" sz="2800" b="1">
                <a:latin typeface="宋体" pitchFamily="2" charset="-122"/>
              </a:rPr>
              <a:t>普通</a:t>
            </a:r>
            <a:r>
              <a:rPr lang="en-US" sz="2800" b="1">
                <a:latin typeface="宋体" pitchFamily="2" charset="-122"/>
              </a:rPr>
              <a:t>(</a:t>
            </a:r>
            <a:r>
              <a:rPr lang="zh-CN" altLang="en-US" sz="2800" b="1">
                <a:latin typeface="宋体" pitchFamily="2" charset="-122"/>
              </a:rPr>
              <a:t>直接</a:t>
            </a:r>
            <a:r>
              <a:rPr lang="en-US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常量 </a:t>
            </a:r>
            <a:r>
              <a:rPr lang="en-US" sz="2800" b="1">
                <a:latin typeface="宋体" pitchFamily="2" charset="-122"/>
              </a:rPr>
              <a:t>P</a:t>
            </a:r>
            <a:r>
              <a:rPr lang="en-US" sz="2800" b="1" baseline="-25000">
                <a:latin typeface="宋体" pitchFamily="2" charset="-122"/>
              </a:rPr>
              <a:t>57</a:t>
            </a:r>
            <a:r>
              <a:rPr lang="zh-CN" altLang="en-US" sz="2800" b="1">
                <a:latin typeface="宋体" pitchFamily="2" charset="-122"/>
              </a:rPr>
              <a:t>。例：</a:t>
            </a:r>
            <a:r>
              <a:rPr lang="en-US" sz="2800" b="1">
                <a:latin typeface="宋体" pitchFamily="2" charset="-122"/>
              </a:rPr>
              <a:t>123</a:t>
            </a:r>
            <a:r>
              <a:rPr lang="zh-CN" altLang="en-US" sz="2800" b="1">
                <a:latin typeface="宋体" pitchFamily="2" charset="-122"/>
              </a:rPr>
              <a:t>，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宋体" pitchFamily="2" charset="-122"/>
              </a:rPr>
              <a:t>程序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，</a:t>
            </a:r>
            <a:r>
              <a:rPr lang="en-US" sz="2800" b="1">
                <a:latin typeface="宋体" pitchFamily="2" charset="-122"/>
              </a:rPr>
              <a:t>123D3</a:t>
            </a:r>
            <a:endParaRPr lang="en-US" sz="28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2 </a:t>
            </a:r>
            <a:r>
              <a:rPr lang="zh-CN" altLang="en-US" sz="2800" b="1">
                <a:latin typeface="宋体" pitchFamily="2" charset="-122"/>
              </a:rPr>
              <a:t>符号常量（用户声明的常量）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符号常量就是用标识符所代表的常量，在程序中用该标识符来代替永远不变的数值或字符串。它与一般变量的区别：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不允许给常量重新赋值</a:t>
            </a:r>
            <a:r>
              <a:rPr lang="zh-CN" altLang="en-US" sz="2800" b="1">
                <a:cs typeface="Times New Roman" pitchFamily="18" charset="0"/>
              </a:rPr>
              <a:t>。例：如果定义常量</a:t>
            </a:r>
            <a:r>
              <a:rPr lang="en-US" sz="2800" b="1">
                <a:cs typeface="Times New Roman" pitchFamily="18" charset="0"/>
              </a:rPr>
              <a:t>PI=3.14</a:t>
            </a:r>
            <a:r>
              <a:rPr lang="zh-CN" altLang="en-US" sz="2800" b="1">
                <a:cs typeface="Times New Roman" pitchFamily="18" charset="0"/>
              </a:rPr>
              <a:t>，在程序中如果再使用</a:t>
            </a:r>
            <a:r>
              <a:rPr lang="en-US" sz="2800" b="1">
                <a:cs typeface="Times New Roman" pitchFamily="18" charset="0"/>
              </a:rPr>
              <a:t>PI=3.1415</a:t>
            </a:r>
            <a:r>
              <a:rPr lang="zh-CN" altLang="en-US" sz="2800" b="1">
                <a:cs typeface="Times New Roman" pitchFamily="18" charset="0"/>
              </a:rPr>
              <a:t>将是错误的。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AC2EE9E-ABEF-4300-BC89-CB87D1DBB0BB}" type="slidenum">
              <a:rPr lang="en-US" sz="1400">
                <a:solidFill>
                  <a:srgbClr val="5BA36C"/>
                </a:solidFill>
              </a:rPr>
              <a:pPr algn="r"/>
              <a:t>15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333375"/>
            <a:ext cx="8064500" cy="6191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(1)</a:t>
            </a:r>
            <a:r>
              <a:rPr lang="zh-CN" altLang="en-US" sz="2400" b="1">
                <a:latin typeface="宋体" pitchFamily="2" charset="-122"/>
              </a:rPr>
              <a:t>常量的命名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 常量的命名规则与变量命名规则相同。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(2)</a:t>
            </a:r>
            <a:r>
              <a:rPr lang="zh-CN" altLang="en-US" sz="2400" b="1">
                <a:latin typeface="宋体" pitchFamily="2" charset="-122"/>
              </a:rPr>
              <a:t>常量的声明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格式：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 </a:t>
            </a:r>
            <a:r>
              <a:rPr lang="en-US" sz="2800" b="1">
                <a:solidFill>
                  <a:srgbClr val="FB2B2B"/>
                </a:solidFill>
                <a:latin typeface="宋体" pitchFamily="2" charset="-122"/>
              </a:rPr>
              <a:t>Const  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常量名  </a:t>
            </a:r>
            <a:r>
              <a:rPr lang="en-US" sz="2800" b="1">
                <a:solidFill>
                  <a:srgbClr val="FB2B2B"/>
                </a:solidFill>
                <a:latin typeface="宋体" pitchFamily="2" charset="-122"/>
              </a:rPr>
              <a:t>[As Type ] = 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表达式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其中：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Const:</a:t>
            </a:r>
            <a:r>
              <a:rPr lang="zh-CN" altLang="en-US" sz="2400" b="1">
                <a:latin typeface="宋体" pitchFamily="2" charset="-122"/>
              </a:rPr>
              <a:t>说明该语句为常量声明语句；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AS Type:</a:t>
            </a:r>
            <a:r>
              <a:rPr lang="zh-CN" altLang="en-US" sz="2400" b="1">
                <a:latin typeface="宋体" pitchFamily="2" charset="-122"/>
              </a:rPr>
              <a:t>常量的数据类型，若省略则以所赋给常量的值的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        类型所决定。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表达式：由数值常数或字符串常数及运算符组成的表达式。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例： </a:t>
            </a:r>
            <a:r>
              <a:rPr lang="en-US" sz="2400" b="1">
                <a:latin typeface="宋体" pitchFamily="2" charset="-122"/>
              </a:rPr>
              <a:t>Const  Pi=3.14159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宋体" pitchFamily="2" charset="-122"/>
              </a:rPr>
              <a:t>     Const  ST1  As  String  ="Name"</a:t>
            </a:r>
            <a:endParaRPr 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注：一般如果在程序中的几个地方用到同一个值，就可以将该值声明为一个常量，如果以后想改变这个值，只须更新</a:t>
            </a:r>
            <a:r>
              <a:rPr lang="en-US" sz="2400" b="1">
                <a:latin typeface="宋体" pitchFamily="2" charset="-122"/>
              </a:rPr>
              <a:t>Const</a:t>
            </a:r>
            <a:r>
              <a:rPr lang="zh-CN" altLang="en-US" sz="2400" b="1">
                <a:latin typeface="宋体" pitchFamily="2" charset="-122"/>
              </a:rPr>
              <a:t>声明即可。</a:t>
            </a:r>
            <a:endParaRPr lang="zh-CN" altLang="en-US" sz="2400" b="1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C2724C08-BE2E-415E-8DA2-873ED7435C8F}" type="slidenum">
              <a:rPr lang="en-US" sz="1400">
                <a:solidFill>
                  <a:srgbClr val="5BA36C"/>
                </a:solidFill>
              </a:rPr>
              <a:pPr algn="r"/>
              <a:t>16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3.3 </a:t>
            </a:r>
            <a:r>
              <a:rPr lang="zh-CN" altLang="en-US" sz="4000" b="1">
                <a:ea typeface="楷体_GB2312" pitchFamily="1" charset="-122"/>
              </a:rPr>
              <a:t>运算符和表达式 </a:t>
            </a:r>
          </a:p>
        </p:txBody>
      </p:sp>
      <p:sp>
        <p:nvSpPr>
          <p:cNvPr id="8499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4998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9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000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85001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85002" name="Rectangle 9"/>
          <p:cNvSpPr>
            <a:spLocks noChangeArrowheads="1"/>
          </p:cNvSpPr>
          <p:nvPr/>
        </p:nvSpPr>
        <p:spPr bwMode="auto">
          <a:xfrm>
            <a:off x="533400" y="1676400"/>
            <a:ext cx="7970838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和其他语言一样，</a:t>
            </a:r>
            <a:r>
              <a:rPr lang="en-US" sz="24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中也具有丰富的运算符，通过运算符和操作数组合成表达式，实现程序编制中所需的大量操作。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运算符是表示实现某种运算的符号。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中的运算符可分四类：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算术运算符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字符串运算符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关系运算符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B2B2B"/>
                </a:solidFill>
                <a:latin typeface="宋体" pitchFamily="2" charset="-122"/>
              </a:rPr>
              <a:t>逻辑运算符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</p:txBody>
      </p:sp>
      <p:pic>
        <p:nvPicPr>
          <p:cNvPr id="85003" name="Picture 13">
            <a:hlinkClick r:id="" action="ppaction://noaction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004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73F353A2-718D-430E-B5D1-7F29207FDD3C}" type="slidenum">
              <a:rPr lang="en-US" sz="1400">
                <a:solidFill>
                  <a:srgbClr val="5BA36C"/>
                </a:solidFill>
              </a:rPr>
              <a:pPr algn="r"/>
              <a:t>17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3.3.1 </a:t>
            </a:r>
            <a:r>
              <a:rPr lang="zh-CN" altLang="en-US" sz="4000" b="1">
                <a:ea typeface="楷体_GB2312" pitchFamily="1" charset="-122"/>
              </a:rPr>
              <a:t>运算符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算术运算符</a:t>
            </a:r>
          </a:p>
        </p:txBody>
      </p:sp>
      <p:sp>
        <p:nvSpPr>
          <p:cNvPr id="86020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602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4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86025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304800" y="5827713"/>
            <a:ext cx="5943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例：</a:t>
            </a:r>
            <a:r>
              <a:rPr lang="en-US" sz="2400">
                <a:solidFill>
                  <a:schemeClr val="tx1"/>
                </a:solidFill>
              </a:rPr>
              <a:t>5+10 mod  10  \  9 / 3 +2 ^2    </a:t>
            </a:r>
            <a:r>
              <a:rPr lang="zh-CN" altLang="en-US" sz="2400">
                <a:solidFill>
                  <a:schemeClr val="tx1"/>
                </a:solidFill>
              </a:rPr>
              <a:t>结果：</a:t>
            </a:r>
            <a:r>
              <a:rPr lang="en-US" sz="2400">
                <a:solidFill>
                  <a:schemeClr val="tx1"/>
                </a:solidFill>
              </a:rPr>
              <a:t>10  </a:t>
            </a:r>
          </a:p>
        </p:txBody>
      </p:sp>
      <p:pic>
        <p:nvPicPr>
          <p:cNvPr id="86027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1295400"/>
            <a:ext cx="728662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900113" y="1268413"/>
            <a:ext cx="7772400" cy="4473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注意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：算术运算符两边的操作数应是数值型，若是数字字符或逻辑型，则自动转换成数值类型后再运算。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例如：</a:t>
            </a:r>
            <a:endParaRPr lang="zh-CN" altLang="en-US" sz="2400">
              <a:solidFill>
                <a:schemeClr val="tx1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30-True  </a:t>
            </a:r>
            <a:r>
              <a:rPr lang="zh-CN" altLang="en-US" sz="2400">
                <a:solidFill>
                  <a:schemeClr val="tx1"/>
                </a:solidFill>
              </a:rPr>
              <a:t>结果是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31</a:t>
            </a:r>
            <a:r>
              <a:rPr lang="zh-CN" altLang="en-US" sz="2400">
                <a:solidFill>
                  <a:schemeClr val="tx1"/>
                </a:solidFill>
              </a:rPr>
              <a:t>，逻辑量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</a:rPr>
              <a:t>转为数值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-1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False</a:t>
            </a:r>
            <a:r>
              <a:rPr lang="zh-CN" altLang="en-US" sz="2400">
                <a:solidFill>
                  <a:schemeClr val="tx1"/>
                </a:solidFill>
              </a:rPr>
              <a:t>转为数值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0</a:t>
            </a:r>
          </a:p>
          <a:p>
            <a:pPr algn="just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False + 10 + </a:t>
            </a:r>
            <a:r>
              <a:rPr lang="en-US" sz="2400">
                <a:solidFill>
                  <a:schemeClr val="tx1"/>
                </a:solidFill>
              </a:rPr>
              <a:t>"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en-US" sz="2400">
                <a:solidFill>
                  <a:schemeClr val="tx1"/>
                </a:solidFill>
              </a:rPr>
              <a:t>"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结果是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14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endParaRPr lang="en-US" sz="2400">
              <a:solidFill>
                <a:schemeClr val="hlink"/>
              </a:solidFill>
            </a:endParaRPr>
          </a:p>
        </p:txBody>
      </p:sp>
      <p:pic>
        <p:nvPicPr>
          <p:cNvPr id="86029" name="Picture 15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30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86031" name="Text Box 17"/>
          <p:cNvSpPr txBox="1">
            <a:spLocks noChangeArrowheads="1"/>
          </p:cNvSpPr>
          <p:nvPr/>
        </p:nvSpPr>
        <p:spPr bwMode="auto">
          <a:xfrm>
            <a:off x="8172450" y="1196975"/>
            <a:ext cx="7334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  <a:r>
              <a:rPr lang="en-US"/>
              <a:t>ia=3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C3EC7191-732D-4214-A82B-46EF9F55AB4D}" type="slidenum">
              <a:rPr lang="en-US" sz="1400">
                <a:solidFill>
                  <a:srgbClr val="5BA36C"/>
                </a:solidFill>
              </a:rPr>
              <a:pPr algn="r"/>
              <a:t>18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4008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1" charset="-122"/>
              </a:rPr>
              <a:t>运算符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字符串运算符</a:t>
            </a:r>
          </a:p>
        </p:txBody>
      </p:sp>
      <p:sp>
        <p:nvSpPr>
          <p:cNvPr id="8704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7046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7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48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87049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533400" y="1143000"/>
            <a:ext cx="7970838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FF3300"/>
                </a:solidFill>
              </a:rPr>
              <a:t>＆</a:t>
            </a:r>
            <a:r>
              <a:rPr lang="zh-CN" altLang="en-US" sz="2400">
                <a:solidFill>
                  <a:schemeClr val="tx1"/>
                </a:solidFill>
              </a:rPr>
              <a:t> 、</a:t>
            </a:r>
            <a:r>
              <a:rPr lang="en-US" sz="2400">
                <a:solidFill>
                  <a:srgbClr val="FF3300"/>
                </a:solidFill>
              </a:rPr>
              <a:t>+ </a:t>
            </a:r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字符串连接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E95A3D"/>
                </a:solidFill>
              </a:rPr>
              <a:t>&amp;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两旁的操作数可任意，转换成字符型后再连接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+ </a:t>
            </a:r>
            <a:r>
              <a:rPr lang="zh-CN" altLang="en-US" sz="2400">
                <a:solidFill>
                  <a:schemeClr val="tx1"/>
                </a:solidFill>
              </a:rPr>
              <a:t>两旁的操作数应均为字符型；若为数值型则进行算术加运算；若一个为数字字符，另一个为数值，则自动将数字字符转换为数值后进行算术加；若一个为非数字字符型，另一个为数值型，则出错。例如：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   操作     </a:t>
            </a:r>
            <a:r>
              <a:rPr lang="zh-CN" altLang="en-US" sz="2400">
                <a:solidFill>
                  <a:schemeClr val="tx1"/>
                </a:solidFill>
              </a:rPr>
              <a:t>结果                       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操作        </a:t>
            </a:r>
            <a:r>
              <a:rPr lang="zh-CN" altLang="en-US" sz="2400">
                <a:solidFill>
                  <a:schemeClr val="tx1"/>
                </a:solidFill>
              </a:rPr>
              <a:t>结果</a:t>
            </a:r>
            <a:endParaRPr lang="zh-CN" altLang="en-US" sz="240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"abc" </a:t>
            </a:r>
            <a:r>
              <a:rPr lang="en-US" sz="2400">
                <a:solidFill>
                  <a:srgbClr val="FF3300"/>
                </a:solidFill>
              </a:rPr>
              <a:t>&amp;</a:t>
            </a:r>
            <a:r>
              <a:rPr lang="en-US" sz="2400">
                <a:solidFill>
                  <a:schemeClr val="tx1"/>
                </a:solidFill>
              </a:rPr>
              <a:t> 123  "abc123 "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sz="2400">
                <a:solidFill>
                  <a:schemeClr val="tx1"/>
                </a:solidFill>
              </a:rPr>
              <a:t>"abcdef " </a:t>
            </a:r>
            <a:r>
              <a:rPr lang="en-US" sz="2400">
                <a:solidFill>
                  <a:srgbClr val="FF3300"/>
                </a:solidFill>
              </a:rPr>
              <a:t>+</a:t>
            </a:r>
            <a:r>
              <a:rPr lang="en-US" sz="2400">
                <a:solidFill>
                  <a:schemeClr val="tx1"/>
                </a:solidFill>
              </a:rPr>
              <a:t> 12345     </a:t>
            </a:r>
            <a:r>
              <a:rPr lang="zh-CN" altLang="en-US" sz="2400">
                <a:solidFill>
                  <a:schemeClr val="tx1"/>
                </a:solidFill>
              </a:rPr>
              <a:t>出错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"123" </a:t>
            </a:r>
            <a:r>
              <a:rPr lang="en-US" sz="2400">
                <a:solidFill>
                  <a:srgbClr val="E95A3D"/>
                </a:solidFill>
              </a:rPr>
              <a:t>&amp;</a:t>
            </a:r>
            <a:r>
              <a:rPr lang="en-US" sz="2400">
                <a:solidFill>
                  <a:schemeClr val="tx1"/>
                </a:solidFill>
              </a:rPr>
              <a:t> 456  "123456" 	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"</a:t>
            </a:r>
            <a:r>
              <a:rPr lang="en-US" sz="2400">
                <a:solidFill>
                  <a:schemeClr val="tx1"/>
                </a:solidFill>
              </a:rPr>
              <a:t>123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"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rgbClr val="E95A3D"/>
                </a:solidFill>
              </a:rPr>
              <a:t>&amp;</a:t>
            </a:r>
            <a:r>
              <a:rPr lang="en-US" sz="2400">
                <a:solidFill>
                  <a:schemeClr val="tx1"/>
                </a:solidFill>
              </a:rPr>
              <a:t> True           "123True"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"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123</a:t>
            </a:r>
            <a:r>
              <a:rPr lang="en-US" sz="2400">
                <a:solidFill>
                  <a:schemeClr val="tx1"/>
                </a:solidFill>
              </a:rPr>
              <a:t>" </a:t>
            </a:r>
            <a:r>
              <a:rPr lang="en-US" sz="2400">
                <a:solidFill>
                  <a:srgbClr val="FF3300"/>
                </a:solidFill>
              </a:rPr>
              <a:t>+ 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 456    579		</a:t>
            </a:r>
            <a:r>
              <a:rPr lang="en-US" sz="2400">
                <a:solidFill>
                  <a:schemeClr val="tx1"/>
                </a:solidFill>
              </a:rPr>
              <a:t>"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123</a:t>
            </a:r>
            <a:r>
              <a:rPr lang="en-US" sz="2400">
                <a:solidFill>
                  <a:schemeClr val="tx1"/>
                </a:solidFill>
              </a:rPr>
              <a:t>" </a:t>
            </a:r>
            <a:r>
              <a:rPr lang="en-US" sz="2400">
                <a:solidFill>
                  <a:srgbClr val="FF3300"/>
                </a:solidFill>
              </a:rPr>
              <a:t>+ 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 True          122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Arial" pitchFamily="34" charset="0"/>
              </a:rPr>
              <a:t>注意： 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 在变量后使用运算符＆时，变量与＆间应加一个空格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7051" name="Picture 13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52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80AE392-4BF3-4AB6-B162-8DEFED84A4CD}" type="slidenum">
              <a:rPr lang="en-US" sz="1400">
                <a:solidFill>
                  <a:srgbClr val="5BA36C"/>
                </a:solidFill>
              </a:rPr>
              <a:pPr algn="r"/>
              <a:t>19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1" charset="-122"/>
              </a:rPr>
              <a:t>运算符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关系运算符</a:t>
            </a:r>
          </a:p>
        </p:txBody>
      </p:sp>
      <p:sp>
        <p:nvSpPr>
          <p:cNvPr id="8806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8070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8807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533400" y="1143000"/>
            <a:ext cx="79708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关系运算符是双目运算符，作用是将两个操作数进行大小比较，若关系成立，则返回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，否则返回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False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。操作数可以是数值型、字符型。比较规则：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P61</a:t>
            </a:r>
          </a:p>
        </p:txBody>
      </p:sp>
      <p:pic>
        <p:nvPicPr>
          <p:cNvPr id="88075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7813" y="2205038"/>
            <a:ext cx="6116637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6" name="Picture 14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7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03B7350-BFDB-4648-92C4-8ED819B04B90}" type="slidenum">
              <a:rPr lang="en-US" sz="1400">
                <a:solidFill>
                  <a:srgbClr val="5BA36C"/>
                </a:solidFill>
              </a:rPr>
              <a:pPr algn="r"/>
              <a:t>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3.1  </a:t>
            </a:r>
            <a:r>
              <a:rPr lang="zh-CN" altLang="en-US" sz="4000" b="1">
                <a:ea typeface="楷体_GB2312" pitchFamily="1" charset="-122"/>
              </a:rPr>
              <a:t>数据类型 </a:t>
            </a:r>
          </a:p>
        </p:txBody>
      </p:sp>
      <p:sp>
        <p:nvSpPr>
          <p:cNvPr id="70660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066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64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70665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pic>
        <p:nvPicPr>
          <p:cNvPr id="70666" name="Picture 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117600"/>
            <a:ext cx="840898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7" name="Picture 10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68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50FC31D7-281B-4D68-ADDC-A159AD59690E}" type="slidenum">
              <a:rPr lang="en-US" sz="1400">
                <a:solidFill>
                  <a:srgbClr val="5BA36C"/>
                </a:solidFill>
              </a:rPr>
              <a:pPr algn="r"/>
              <a:t>20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1" charset="-122"/>
              </a:rPr>
              <a:t>运算符</a:t>
            </a:r>
            <a:r>
              <a:rPr lang="en-US" sz="4000" b="1">
                <a:ea typeface="楷体_GB2312" pitchFamily="1" charset="-122"/>
              </a:rPr>
              <a:t>-</a:t>
            </a:r>
            <a:r>
              <a:rPr lang="zh-CN" altLang="en-US" sz="4000" b="1">
                <a:ea typeface="楷体_GB2312" pitchFamily="1" charset="-122"/>
              </a:rPr>
              <a:t>逻辑运算符 </a:t>
            </a:r>
          </a:p>
        </p:txBody>
      </p:sp>
      <p:sp>
        <p:nvSpPr>
          <p:cNvPr id="89092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9094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5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6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89097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533400" y="1143000"/>
            <a:ext cx="79708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逻辑运算符除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Not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是单目运算符外，其余都是双目运算符，作用是将操作数进行逻辑运算，结果是逻辑值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True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或</a:t>
            </a:r>
            <a:r>
              <a:rPr lang="en-US" sz="2400">
                <a:solidFill>
                  <a:schemeClr val="tx1"/>
                </a:solidFill>
                <a:latin typeface="宋体" pitchFamily="2" charset="-122"/>
              </a:rPr>
              <a:t>False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。 </a:t>
            </a:r>
          </a:p>
        </p:txBody>
      </p:sp>
      <p:pic>
        <p:nvPicPr>
          <p:cNvPr id="89099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133600"/>
            <a:ext cx="7974013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100" name="Picture 14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101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667D5185-B3FE-4A5F-B0A4-F971C269405E}" type="slidenum">
              <a:rPr lang="en-US" sz="1400">
                <a:solidFill>
                  <a:srgbClr val="5BA36C"/>
                </a:solidFill>
              </a:rPr>
              <a:pPr algn="r"/>
              <a:t>21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3.3.2</a:t>
            </a:r>
            <a:r>
              <a:rPr lang="zh-CN" altLang="en-US" sz="4000" b="1">
                <a:ea typeface="楷体_GB2312" pitchFamily="1" charset="-122"/>
              </a:rPr>
              <a:t>表达式 </a:t>
            </a:r>
          </a:p>
        </p:txBody>
      </p:sp>
      <p:sp>
        <p:nvSpPr>
          <p:cNvPr id="9011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0118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9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20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0121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90122" name="Rectangle 9"/>
          <p:cNvSpPr>
            <a:spLocks noChangeArrowheads="1"/>
          </p:cNvSpPr>
          <p:nvPr/>
        </p:nvSpPr>
        <p:spPr bwMode="auto">
          <a:xfrm>
            <a:off x="468313" y="981075"/>
            <a:ext cx="7970837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组成</a:t>
            </a:r>
            <a:endParaRPr lang="zh-CN" altLang="en-US" sz="24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</a:rPr>
              <a:t>变量、常量、函数、运算符和圆括号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书写规则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en-US" sz="2400">
                <a:solidFill>
                  <a:schemeClr val="tx1"/>
                </a:solidFill>
              </a:rPr>
              <a:t>(1) </a:t>
            </a:r>
            <a:r>
              <a:rPr lang="zh-CN" altLang="en-US" sz="2400">
                <a:solidFill>
                  <a:schemeClr val="tx1"/>
                </a:solidFill>
              </a:rPr>
              <a:t>运算符不能相邻。例</a:t>
            </a:r>
            <a:r>
              <a:rPr lang="en-US" sz="2400">
                <a:solidFill>
                  <a:srgbClr val="FF0707"/>
                </a:solidFill>
              </a:rPr>
              <a:t>a</a:t>
            </a:r>
            <a:r>
              <a:rPr lang="en-US" sz="2400" baseline="-2000">
                <a:solidFill>
                  <a:srgbClr val="FF0707"/>
                </a:solidFill>
              </a:rPr>
              <a:t>+</a:t>
            </a:r>
            <a:r>
              <a:rPr lang="en-US" sz="2400">
                <a:solidFill>
                  <a:srgbClr val="FF0707"/>
                </a:solidFill>
              </a:rPr>
              <a:t> -b</a:t>
            </a:r>
            <a:r>
              <a:rPr lang="zh-CN" altLang="en-US" sz="2400">
                <a:solidFill>
                  <a:schemeClr val="tx1"/>
                </a:solidFill>
              </a:rPr>
              <a:t>是错误的。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en-US" sz="2400">
                <a:solidFill>
                  <a:schemeClr val="tx1"/>
                </a:solidFill>
              </a:rPr>
              <a:t>(2) </a:t>
            </a:r>
            <a:r>
              <a:rPr lang="zh-CN" altLang="en-US" sz="2400">
                <a:solidFill>
                  <a:schemeClr val="tx1"/>
                </a:solidFill>
              </a:rPr>
              <a:t>乘号不能省略。例</a:t>
            </a:r>
            <a:r>
              <a:rPr lang="en-US" sz="2400">
                <a:solidFill>
                  <a:schemeClr val="tx1"/>
                </a:solidFill>
              </a:rPr>
              <a:t>x </a:t>
            </a:r>
            <a:r>
              <a:rPr lang="zh-CN" altLang="en-US" sz="2400">
                <a:solidFill>
                  <a:schemeClr val="tx1"/>
                </a:solidFill>
              </a:rPr>
              <a:t>乘以</a:t>
            </a:r>
            <a:r>
              <a:rPr lang="en-US" sz="2400">
                <a:solidFill>
                  <a:schemeClr val="tx1"/>
                </a:solidFill>
              </a:rPr>
              <a:t>y </a:t>
            </a:r>
            <a:r>
              <a:rPr lang="zh-CN" altLang="en-US" sz="2400">
                <a:solidFill>
                  <a:schemeClr val="tx1"/>
                </a:solidFill>
              </a:rPr>
              <a:t>应写成：</a:t>
            </a:r>
            <a:r>
              <a:rPr lang="en-US" sz="2400">
                <a:solidFill>
                  <a:schemeClr val="tx1"/>
                </a:solidFill>
              </a:rPr>
              <a:t>x</a:t>
            </a:r>
            <a:r>
              <a:rPr lang="en-US" sz="2400" baseline="-3000">
                <a:solidFill>
                  <a:schemeClr val="tx1"/>
                </a:solidFill>
              </a:rPr>
              <a:t>*</a:t>
            </a:r>
            <a:r>
              <a:rPr lang="en-US" sz="2400">
                <a:solidFill>
                  <a:schemeClr val="tx1"/>
                </a:solidFill>
              </a:rPr>
              <a:t>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(3) </a:t>
            </a:r>
            <a:r>
              <a:rPr lang="zh-CN" altLang="en-US" sz="2400">
                <a:solidFill>
                  <a:schemeClr val="tx1"/>
                </a:solidFill>
              </a:rPr>
              <a:t>括号必须成对出现，均使用圆括号。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en-US" sz="2400">
                <a:solidFill>
                  <a:schemeClr val="tx1"/>
                </a:solidFill>
              </a:rPr>
              <a:t>(4) </a:t>
            </a:r>
            <a:r>
              <a:rPr lang="zh-CN" altLang="en-US" sz="2400">
                <a:solidFill>
                  <a:schemeClr val="tx1"/>
                </a:solidFill>
              </a:rPr>
              <a:t>表达式从左到右在同一基准上书写，无高低、大小。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3. </a:t>
            </a:r>
            <a:r>
              <a:rPr lang="zh-CN" altLang="en-US" sz="2400">
                <a:solidFill>
                  <a:schemeClr val="tx1"/>
                </a:solidFill>
              </a:rPr>
              <a:t>不同数据类型的转换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     运算结果的数据类型向精度高的数据类型靠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Integer&lt;Long&lt;Single&lt;Double&lt;Currency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但当</a:t>
            </a:r>
            <a:r>
              <a:rPr lang="en-US" sz="2400">
                <a:solidFill>
                  <a:schemeClr val="tx1"/>
                </a:solidFill>
              </a:rPr>
              <a:t>long</a:t>
            </a:r>
            <a:r>
              <a:rPr lang="zh-CN" altLang="en-US" sz="2400">
                <a:solidFill>
                  <a:schemeClr val="tx1"/>
                </a:solidFill>
              </a:rPr>
              <a:t>型数据与</a:t>
            </a:r>
            <a:r>
              <a:rPr lang="en-US" sz="2400">
                <a:solidFill>
                  <a:schemeClr val="tx1"/>
                </a:solidFill>
              </a:rPr>
              <a:t>single</a:t>
            </a:r>
            <a:r>
              <a:rPr lang="zh-CN" altLang="en-US" sz="2400">
                <a:solidFill>
                  <a:schemeClr val="tx1"/>
                </a:solidFill>
              </a:rPr>
              <a:t>型数据时，结果为</a:t>
            </a:r>
            <a:r>
              <a:rPr lang="en-US" sz="2400">
                <a:solidFill>
                  <a:schemeClr val="tx1"/>
                </a:solidFill>
              </a:rPr>
              <a:t>double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4. </a:t>
            </a:r>
            <a:r>
              <a:rPr lang="zh-CN" altLang="en-US" sz="2400">
                <a:solidFill>
                  <a:schemeClr val="tx1"/>
                </a:solidFill>
              </a:rPr>
              <a:t>优先级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        算术运算符</a:t>
            </a:r>
            <a:r>
              <a:rPr lang="en-US" sz="2400">
                <a:solidFill>
                  <a:schemeClr val="tx1"/>
                </a:solidFill>
              </a:rPr>
              <a:t>&gt;</a:t>
            </a:r>
            <a:r>
              <a:rPr lang="zh-CN" altLang="en-US" sz="2400">
                <a:solidFill>
                  <a:schemeClr val="tx1"/>
                </a:solidFill>
              </a:rPr>
              <a:t>字符运算符</a:t>
            </a:r>
            <a:r>
              <a:rPr lang="en-US" sz="2400">
                <a:solidFill>
                  <a:schemeClr val="tx1"/>
                </a:solidFill>
              </a:rPr>
              <a:t>&gt;</a:t>
            </a:r>
            <a:r>
              <a:rPr lang="zh-CN" altLang="en-US" sz="2400">
                <a:solidFill>
                  <a:schemeClr val="tx1"/>
                </a:solidFill>
              </a:rPr>
              <a:t>关系运算符</a:t>
            </a:r>
            <a:r>
              <a:rPr lang="en-US" sz="2400">
                <a:solidFill>
                  <a:schemeClr val="tx1"/>
                </a:solidFill>
              </a:rPr>
              <a:t>&gt;</a:t>
            </a:r>
            <a:r>
              <a:rPr lang="zh-CN" altLang="en-US" sz="2400">
                <a:solidFill>
                  <a:schemeClr val="tx1"/>
                </a:solidFill>
              </a:rPr>
              <a:t>逻辑运算</a:t>
            </a:r>
          </a:p>
          <a:p>
            <a:pPr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hlinkClick r:id="rId6" action="ppaction://hlinkfile"/>
              </a:rPr>
              <a:t>测试</a:t>
            </a:r>
            <a:r>
              <a:rPr lang="en-US" sz="2000">
                <a:solidFill>
                  <a:schemeClr val="tx1"/>
                </a:solidFill>
                <a:hlinkClick r:id="rId6" action="ppaction://hlinkfile"/>
              </a:rPr>
              <a:t>: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90123" name="Picture 13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24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4B2EC72-1078-4AD9-8219-9FA6BD7BD4BD}" type="slidenum">
              <a:rPr lang="en-US" sz="1400">
                <a:solidFill>
                  <a:srgbClr val="5BA36C"/>
                </a:solidFill>
              </a:rPr>
              <a:pPr algn="r"/>
              <a:t>22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0" y="-7938"/>
            <a:ext cx="91440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99" tIns="42200" rIns="84399" bIns="42200" anchor="ctr">
            <a:spAutoFit/>
          </a:bodyPr>
          <a:lstStyle/>
          <a:p>
            <a:pPr defTabSz="844550" eaLnBrk="0" hangingPunct="0"/>
            <a:endParaRPr lang="en-US" sz="2400">
              <a:solidFill>
                <a:schemeClr val="tx1"/>
              </a:solidFill>
            </a:endParaRPr>
          </a:p>
          <a:p>
            <a:pPr defTabSz="844550" eaLnBrk="0" hangingPunct="0"/>
            <a:r>
              <a:rPr lang="zh-CN" altLang="en-US" sz="2400">
                <a:solidFill>
                  <a:schemeClr val="tx1"/>
                </a:solidFill>
              </a:rPr>
              <a:t>例：用人单位招聘秘书：年龄小于</a:t>
            </a:r>
            <a:r>
              <a:rPr lang="en-US" sz="2400">
                <a:solidFill>
                  <a:schemeClr val="tx1"/>
                </a:solidFill>
              </a:rPr>
              <a:t>40</a:t>
            </a:r>
            <a:r>
              <a:rPr lang="zh-CN" altLang="en-US" sz="2400">
                <a:solidFill>
                  <a:schemeClr val="tx1"/>
                </a:solidFill>
              </a:rPr>
              <a:t>岁，女性，学历专科或本科</a:t>
            </a:r>
          </a:p>
          <a:p>
            <a:pPr defTabSz="844550" eaLnBrk="0" hangingPunct="0"/>
            <a:r>
              <a:rPr lang="zh-CN" altLang="en-US" sz="2400">
                <a:solidFill>
                  <a:schemeClr val="tx1"/>
                </a:solidFill>
              </a:rPr>
              <a:t>      年龄</a:t>
            </a:r>
            <a:r>
              <a:rPr lang="en-US" sz="2400">
                <a:solidFill>
                  <a:schemeClr val="tx1"/>
                </a:solidFill>
              </a:rPr>
              <a:t>&lt;40 And </a:t>
            </a:r>
            <a:r>
              <a:rPr lang="zh-CN" altLang="en-US" sz="2400">
                <a:solidFill>
                  <a:schemeClr val="tx1"/>
                </a:solidFill>
              </a:rPr>
              <a:t>性别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女” </a:t>
            </a:r>
            <a:r>
              <a:rPr lang="en-US" sz="2400">
                <a:solidFill>
                  <a:schemeClr val="tx1"/>
                </a:solidFill>
              </a:rPr>
              <a:t>And(</a:t>
            </a:r>
            <a:r>
              <a:rPr lang="zh-CN" altLang="en-US" sz="2400">
                <a:solidFill>
                  <a:schemeClr val="tx1"/>
                </a:solidFill>
              </a:rPr>
              <a:t>学历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专科” </a:t>
            </a:r>
            <a:r>
              <a:rPr lang="en-US" sz="2400">
                <a:solidFill>
                  <a:schemeClr val="tx1"/>
                </a:solidFill>
              </a:rPr>
              <a:t>Or</a:t>
            </a:r>
            <a:r>
              <a:rPr lang="zh-CN" altLang="en-US" sz="2400">
                <a:solidFill>
                  <a:schemeClr val="tx1"/>
                </a:solidFill>
              </a:rPr>
              <a:t>学历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本科”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  <a:p>
            <a:pPr defTabSz="844550" eaLnBrk="0" hangingPunct="0"/>
            <a:r>
              <a:rPr lang="zh-CN" altLang="en-US" sz="2400">
                <a:solidFill>
                  <a:schemeClr val="tx1"/>
                </a:solidFill>
              </a:rPr>
              <a:t>考虑：若分别写成：</a:t>
            </a:r>
          </a:p>
          <a:p>
            <a:pPr defTabSz="844550" eaLnBrk="0" hangingPunct="0"/>
            <a:r>
              <a:rPr lang="zh-CN" altLang="en-US" sz="2400">
                <a:solidFill>
                  <a:schemeClr val="tx1"/>
                </a:solidFill>
              </a:rPr>
              <a:t>     年龄</a:t>
            </a:r>
            <a:r>
              <a:rPr lang="en-US" sz="2400">
                <a:solidFill>
                  <a:schemeClr val="tx1"/>
                </a:solidFill>
              </a:rPr>
              <a:t>&lt;40 And  </a:t>
            </a:r>
            <a:r>
              <a:rPr lang="zh-CN" altLang="en-US" sz="2400">
                <a:solidFill>
                  <a:schemeClr val="tx1"/>
                </a:solidFill>
              </a:rPr>
              <a:t>性别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女” </a:t>
            </a:r>
            <a:r>
              <a:rPr lang="en-US" sz="2400">
                <a:solidFill>
                  <a:schemeClr val="tx1"/>
                </a:solidFill>
              </a:rPr>
              <a:t>And  (</a:t>
            </a:r>
            <a:r>
              <a:rPr lang="zh-CN" altLang="en-US" sz="2400">
                <a:solidFill>
                  <a:schemeClr val="tx1"/>
                </a:solidFill>
              </a:rPr>
              <a:t>学历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专科” </a:t>
            </a:r>
            <a:r>
              <a:rPr lang="en-US" sz="2400">
                <a:solidFill>
                  <a:schemeClr val="tx1"/>
                </a:solidFill>
              </a:rPr>
              <a:t>And </a:t>
            </a:r>
            <a:r>
              <a:rPr lang="zh-CN" altLang="en-US" sz="2400">
                <a:solidFill>
                  <a:schemeClr val="tx1"/>
                </a:solidFill>
              </a:rPr>
              <a:t>学历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本科”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  <a:p>
            <a:pPr defTabSz="844550" eaLnBrk="0" hangingPunct="0"/>
            <a:r>
              <a:rPr lang="en-US" sz="2400">
                <a:solidFill>
                  <a:schemeClr val="tx1"/>
                </a:solidFill>
              </a:rPr>
              <a:t>     </a:t>
            </a:r>
            <a:r>
              <a:rPr lang="zh-CN" altLang="en-US" sz="2400">
                <a:solidFill>
                  <a:schemeClr val="tx1"/>
                </a:solidFill>
              </a:rPr>
              <a:t>年龄</a:t>
            </a:r>
            <a:r>
              <a:rPr lang="en-US" sz="2400">
                <a:solidFill>
                  <a:schemeClr val="tx1"/>
                </a:solidFill>
              </a:rPr>
              <a:t>&lt;40 Or  </a:t>
            </a:r>
            <a:r>
              <a:rPr lang="zh-CN" altLang="en-US" sz="2400">
                <a:solidFill>
                  <a:schemeClr val="tx1"/>
                </a:solidFill>
              </a:rPr>
              <a:t>性别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女” </a:t>
            </a:r>
            <a:r>
              <a:rPr lang="en-US" sz="2400">
                <a:solidFill>
                  <a:schemeClr val="tx1"/>
                </a:solidFill>
              </a:rPr>
              <a:t>Or  (</a:t>
            </a:r>
            <a:r>
              <a:rPr lang="zh-CN" altLang="en-US" sz="2400">
                <a:solidFill>
                  <a:schemeClr val="tx1"/>
                </a:solidFill>
              </a:rPr>
              <a:t>学历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专科” </a:t>
            </a:r>
            <a:r>
              <a:rPr lang="en-US" sz="2400">
                <a:solidFill>
                  <a:schemeClr val="tx1"/>
                </a:solidFill>
              </a:rPr>
              <a:t>Or </a:t>
            </a:r>
            <a:r>
              <a:rPr lang="zh-CN" altLang="en-US" sz="2400">
                <a:solidFill>
                  <a:schemeClr val="tx1"/>
                </a:solidFill>
              </a:rPr>
              <a:t>学历</a:t>
            </a:r>
            <a:r>
              <a:rPr lang="en-US" sz="2400">
                <a:solidFill>
                  <a:schemeClr val="tx1"/>
                </a:solidFill>
              </a:rPr>
              <a:t>=“</a:t>
            </a:r>
            <a:r>
              <a:rPr lang="zh-CN" altLang="en-US" sz="2400">
                <a:solidFill>
                  <a:schemeClr val="tx1"/>
                </a:solidFill>
              </a:rPr>
              <a:t>本科”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  <a:p>
            <a:pPr defTabSz="844550" eaLnBrk="0" hangingPunct="0"/>
            <a:endParaRPr lang="en-US" sz="2400">
              <a:solidFill>
                <a:schemeClr val="tx1"/>
              </a:solidFill>
            </a:endParaRPr>
          </a:p>
          <a:p>
            <a:pPr defTabSz="844550" eaLnBrk="0" hangingPunct="0"/>
            <a:r>
              <a:rPr lang="zh-CN" altLang="en-US" sz="2400">
                <a:solidFill>
                  <a:schemeClr val="tx1"/>
                </a:solidFill>
              </a:rPr>
              <a:t>例：表示算术表达式：</a:t>
            </a:r>
          </a:p>
          <a:p>
            <a:pPr defTabSz="844550" eaLnBrk="0" hangingPunct="0"/>
            <a:r>
              <a:rPr lang="zh-CN" altLang="en-US" sz="2400">
                <a:solidFill>
                  <a:schemeClr val="tx1"/>
                </a:solidFill>
              </a:rPr>
              <a:t>       正确的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表达式：  </a:t>
            </a:r>
            <a:r>
              <a:rPr lang="en-US" sz="2600">
                <a:solidFill>
                  <a:schemeClr val="tx1"/>
                </a:solidFill>
              </a:rPr>
              <a:t>3〈=x   And  x &lt;=7</a:t>
            </a:r>
          </a:p>
          <a:p>
            <a:pPr defTabSz="844550" eaLnBrk="0" hangingPunct="0">
              <a:spcBef>
                <a:spcPct val="40000"/>
              </a:spcBef>
            </a:pPr>
            <a:r>
              <a:rPr lang="en-US" sz="2400">
                <a:solidFill>
                  <a:schemeClr val="tx1"/>
                </a:solidFill>
              </a:rPr>
              <a:t>       </a:t>
            </a:r>
            <a:r>
              <a:rPr lang="zh-CN" altLang="en-US" sz="2400">
                <a:solidFill>
                  <a:schemeClr val="tx1"/>
                </a:solidFill>
              </a:rPr>
              <a:t>错误的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表达式：  </a:t>
            </a:r>
            <a:r>
              <a:rPr lang="en-US" sz="2600">
                <a:solidFill>
                  <a:schemeClr val="tx1"/>
                </a:solidFill>
              </a:rPr>
              <a:t>3&lt;=x&lt;=7         </a:t>
            </a:r>
            <a:r>
              <a:rPr lang="zh-CN" altLang="en-US" sz="2600">
                <a:solidFill>
                  <a:schemeClr val="tx1"/>
                </a:solidFill>
              </a:rPr>
              <a:t>或  </a:t>
            </a:r>
            <a:r>
              <a:rPr lang="en-US" sz="2600">
                <a:solidFill>
                  <a:schemeClr val="tx1"/>
                </a:solidFill>
              </a:rPr>
              <a:t>3&lt;=x  Or  x&lt;=7       </a:t>
            </a:r>
          </a:p>
          <a:p>
            <a:pPr defTabSz="844550" eaLnBrk="0" hangingPunct="0"/>
            <a:r>
              <a:rPr lang="en-US" sz="2600">
                <a:solidFill>
                  <a:schemeClr val="tx1"/>
                </a:solidFill>
              </a:rPr>
              <a:t>        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3200400" y="2590800"/>
          <a:ext cx="1792288" cy="381000"/>
        </p:xfrm>
        <a:graphic>
          <a:graphicData uri="http://schemas.openxmlformats.org/presentationml/2006/ole">
            <p:oleObj spid="_x0000_s1026" r:id="rId3" imgW="495402" imgH="152651" progId="Equation.3">
              <p:embed/>
            </p:oleObj>
          </a:graphicData>
        </a:graphic>
      </p:graphicFrame>
      <p:sp>
        <p:nvSpPr>
          <p:cNvPr id="91141" name="Line 4"/>
          <p:cNvSpPr>
            <a:spLocks noChangeShapeType="1"/>
          </p:cNvSpPr>
          <p:nvPr/>
        </p:nvSpPr>
        <p:spPr bwMode="auto">
          <a:xfrm>
            <a:off x="3155950" y="4608513"/>
            <a:ext cx="5307013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 flipH="1">
            <a:off x="4948238" y="4403725"/>
            <a:ext cx="1587" cy="2047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3" name="Line 6"/>
          <p:cNvSpPr>
            <a:spLocks noChangeShapeType="1"/>
          </p:cNvSpPr>
          <p:nvPr/>
        </p:nvSpPr>
        <p:spPr bwMode="auto">
          <a:xfrm flipH="1">
            <a:off x="6526213" y="4403725"/>
            <a:ext cx="1587" cy="2047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4" name="Line 7"/>
          <p:cNvSpPr>
            <a:spLocks noChangeShapeType="1"/>
          </p:cNvSpPr>
          <p:nvPr/>
        </p:nvSpPr>
        <p:spPr bwMode="auto">
          <a:xfrm>
            <a:off x="6526213" y="4403725"/>
            <a:ext cx="1865312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Line 8"/>
          <p:cNvSpPr>
            <a:spLocks noChangeShapeType="1"/>
          </p:cNvSpPr>
          <p:nvPr/>
        </p:nvSpPr>
        <p:spPr bwMode="auto">
          <a:xfrm flipH="1">
            <a:off x="3657600" y="4403725"/>
            <a:ext cx="1290638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6" name="Text Box 9"/>
          <p:cNvSpPr txBox="1">
            <a:spLocks noChangeArrowheads="1"/>
          </p:cNvSpPr>
          <p:nvPr/>
        </p:nvSpPr>
        <p:spPr bwMode="auto">
          <a:xfrm>
            <a:off x="0" y="3357563"/>
            <a:ext cx="3011488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99" tIns="42200" rIns="84399" bIns="42200" anchor="ctr">
            <a:spAutoFit/>
          </a:bodyPr>
          <a:lstStyle/>
          <a:p>
            <a:pPr algn="r" defTabSz="844550">
              <a:spcBef>
                <a:spcPct val="50000"/>
              </a:spcBef>
            </a:pPr>
            <a:endParaRPr lang="en-US" sz="2200">
              <a:solidFill>
                <a:schemeClr val="tx1"/>
              </a:solidFill>
            </a:endParaRPr>
          </a:p>
          <a:p>
            <a:pPr algn="r" defTabSz="844550">
              <a:spcBef>
                <a:spcPct val="50000"/>
              </a:spcBef>
            </a:pPr>
            <a:endParaRPr lang="en-US" sz="2200">
              <a:solidFill>
                <a:schemeClr val="tx1"/>
              </a:solidFill>
            </a:endParaRPr>
          </a:p>
          <a:p>
            <a:pPr algn="r" defTabSz="844550">
              <a:spcBef>
                <a:spcPct val="50000"/>
              </a:spcBef>
            </a:pPr>
            <a:endParaRPr lang="en-US" sz="2200">
              <a:solidFill>
                <a:schemeClr val="tx1"/>
              </a:solidFill>
            </a:endParaRPr>
          </a:p>
          <a:p>
            <a:pPr algn="r" defTabSz="844550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</a:rPr>
              <a:t>比</a:t>
            </a:r>
            <a:r>
              <a:rPr lang="en-US" sz="2200">
                <a:solidFill>
                  <a:schemeClr val="tx1"/>
                </a:solidFill>
              </a:rPr>
              <a:t>a</a:t>
            </a:r>
            <a:r>
              <a:rPr lang="zh-CN" altLang="en-US" sz="2200">
                <a:solidFill>
                  <a:schemeClr val="tx1"/>
                </a:solidFill>
              </a:rPr>
              <a:t>小，比</a:t>
            </a:r>
            <a:r>
              <a:rPr lang="en-US" sz="2200">
                <a:solidFill>
                  <a:schemeClr val="tx1"/>
                </a:solidFill>
              </a:rPr>
              <a:t>b</a:t>
            </a:r>
            <a:r>
              <a:rPr lang="zh-CN" altLang="en-US" sz="2200">
                <a:solidFill>
                  <a:schemeClr val="tx1"/>
                </a:solidFill>
              </a:rPr>
              <a:t>大 用 </a:t>
            </a:r>
            <a:r>
              <a:rPr lang="en-US" sz="220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4595813" y="4738688"/>
            <a:ext cx="7270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4399" tIns="42200" rIns="84399" bIns="42200" anchor="ctr">
            <a:spAutoFit/>
          </a:bodyPr>
          <a:lstStyle/>
          <a:p>
            <a:pPr algn="ctr" defTabSz="844550"/>
            <a:r>
              <a:rPr lang="en-US" sz="2200">
                <a:solidFill>
                  <a:schemeClr val="tx1"/>
                </a:solidFill>
              </a:rPr>
              <a:t>a</a:t>
            </a:r>
          </a:p>
          <a:p>
            <a:pPr algn="ctr" defTabSz="844550"/>
            <a:r>
              <a:rPr lang="zh-CN" altLang="en-US" sz="2200">
                <a:solidFill>
                  <a:schemeClr val="tx1"/>
                </a:solidFill>
              </a:rPr>
              <a:t>小数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6173788" y="4670425"/>
            <a:ext cx="7270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4399" tIns="42200" rIns="84399" bIns="42200" anchor="ctr">
            <a:spAutoFit/>
          </a:bodyPr>
          <a:lstStyle/>
          <a:p>
            <a:pPr algn="ctr" defTabSz="844550"/>
            <a:r>
              <a:rPr lang="en-US" sz="2200">
                <a:solidFill>
                  <a:schemeClr val="tx1"/>
                </a:solidFill>
              </a:rPr>
              <a:t>b</a:t>
            </a:r>
          </a:p>
          <a:p>
            <a:pPr algn="ctr" defTabSz="844550"/>
            <a:r>
              <a:rPr lang="zh-CN" altLang="en-US" sz="2200">
                <a:solidFill>
                  <a:schemeClr val="tx1"/>
                </a:solidFill>
              </a:rPr>
              <a:t>大数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3298825" y="5980113"/>
            <a:ext cx="5307013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0" name="Line 13"/>
          <p:cNvSpPr>
            <a:spLocks noChangeShapeType="1"/>
          </p:cNvSpPr>
          <p:nvPr/>
        </p:nvSpPr>
        <p:spPr bwMode="auto">
          <a:xfrm flipH="1">
            <a:off x="5092700" y="5775325"/>
            <a:ext cx="0" cy="2047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1" name="Line 14"/>
          <p:cNvSpPr>
            <a:spLocks noChangeShapeType="1"/>
          </p:cNvSpPr>
          <p:nvPr/>
        </p:nvSpPr>
        <p:spPr bwMode="auto">
          <a:xfrm>
            <a:off x="4733925" y="5622925"/>
            <a:ext cx="18637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Line 15"/>
          <p:cNvSpPr>
            <a:spLocks noChangeShapeType="1"/>
          </p:cNvSpPr>
          <p:nvPr/>
        </p:nvSpPr>
        <p:spPr bwMode="auto">
          <a:xfrm flipH="1">
            <a:off x="5092700" y="5761038"/>
            <a:ext cx="1720850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3" name="Text Box 16"/>
          <p:cNvSpPr txBox="1">
            <a:spLocks noChangeArrowheads="1"/>
          </p:cNvSpPr>
          <p:nvPr/>
        </p:nvSpPr>
        <p:spPr bwMode="auto">
          <a:xfrm>
            <a:off x="4740275" y="6110288"/>
            <a:ext cx="7270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4399" tIns="42200" rIns="84399" bIns="42200" anchor="ctr">
            <a:spAutoFit/>
          </a:bodyPr>
          <a:lstStyle/>
          <a:p>
            <a:pPr algn="ctr" defTabSz="844550"/>
            <a:r>
              <a:rPr lang="en-US" sz="2200">
                <a:solidFill>
                  <a:schemeClr val="tx1"/>
                </a:solidFill>
              </a:rPr>
              <a:t>a</a:t>
            </a:r>
          </a:p>
          <a:p>
            <a:pPr algn="ctr" defTabSz="844550"/>
            <a:r>
              <a:rPr lang="zh-CN" altLang="en-US" sz="2200">
                <a:solidFill>
                  <a:schemeClr val="tx1"/>
                </a:solidFill>
              </a:rPr>
              <a:t>小数</a:t>
            </a:r>
          </a:p>
        </p:txBody>
      </p:sp>
      <p:sp>
        <p:nvSpPr>
          <p:cNvPr id="91154" name="Text Box 17"/>
          <p:cNvSpPr txBox="1">
            <a:spLocks noChangeArrowheads="1"/>
          </p:cNvSpPr>
          <p:nvPr/>
        </p:nvSpPr>
        <p:spPr bwMode="auto">
          <a:xfrm>
            <a:off x="6318250" y="6042025"/>
            <a:ext cx="7270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4399" tIns="42200" rIns="84399" bIns="42200" anchor="ctr">
            <a:spAutoFit/>
          </a:bodyPr>
          <a:lstStyle/>
          <a:p>
            <a:pPr algn="ctr" defTabSz="844550"/>
            <a:r>
              <a:rPr lang="en-US" sz="2200">
                <a:solidFill>
                  <a:schemeClr val="tx1"/>
                </a:solidFill>
              </a:rPr>
              <a:t>b</a:t>
            </a:r>
          </a:p>
          <a:p>
            <a:pPr algn="ctr" defTabSz="844550"/>
            <a:r>
              <a:rPr lang="zh-CN" altLang="en-US" sz="2200">
                <a:solidFill>
                  <a:schemeClr val="tx1"/>
                </a:solidFill>
              </a:rPr>
              <a:t>大数</a:t>
            </a:r>
          </a:p>
        </p:txBody>
      </p:sp>
      <p:sp>
        <p:nvSpPr>
          <p:cNvPr id="91155" name="Line 18"/>
          <p:cNvSpPr>
            <a:spLocks noChangeShapeType="1"/>
          </p:cNvSpPr>
          <p:nvPr/>
        </p:nvSpPr>
        <p:spPr bwMode="auto">
          <a:xfrm>
            <a:off x="6597650" y="5622925"/>
            <a:ext cx="0" cy="342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6" name="Text Box 19"/>
          <p:cNvSpPr txBox="1">
            <a:spLocks noChangeArrowheads="1"/>
          </p:cNvSpPr>
          <p:nvPr/>
        </p:nvSpPr>
        <p:spPr bwMode="auto">
          <a:xfrm>
            <a:off x="0" y="5756275"/>
            <a:ext cx="30114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399" tIns="42200" rIns="84399" bIns="42200" anchor="ctr">
            <a:spAutoFit/>
          </a:bodyPr>
          <a:lstStyle/>
          <a:p>
            <a:pPr algn="r" defTabSz="844550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</a:rPr>
              <a:t>比</a:t>
            </a:r>
            <a:r>
              <a:rPr lang="en-US" sz="2200">
                <a:solidFill>
                  <a:schemeClr val="tx1"/>
                </a:solidFill>
              </a:rPr>
              <a:t>a</a:t>
            </a:r>
            <a:r>
              <a:rPr lang="zh-CN" altLang="en-US" sz="2200">
                <a:solidFill>
                  <a:schemeClr val="tx1"/>
                </a:solidFill>
              </a:rPr>
              <a:t>大，比</a:t>
            </a:r>
            <a:r>
              <a:rPr lang="en-US" sz="2200">
                <a:solidFill>
                  <a:schemeClr val="tx1"/>
                </a:solidFill>
              </a:rPr>
              <a:t>b</a:t>
            </a:r>
            <a:r>
              <a:rPr lang="zh-CN" altLang="en-US" sz="2200">
                <a:solidFill>
                  <a:schemeClr val="tx1"/>
                </a:solidFill>
              </a:rPr>
              <a:t>小 用 </a:t>
            </a:r>
            <a:r>
              <a:rPr lang="en-US" sz="2200">
                <a:solidFill>
                  <a:schemeClr val="tx1"/>
                </a:solidFill>
              </a:rPr>
              <a:t>And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918B0FF6-7943-41C6-A0EB-A5B369B25D1C}" type="slidenum">
              <a:rPr lang="en-US" sz="1400">
                <a:solidFill>
                  <a:srgbClr val="5BA36C"/>
                </a:solidFill>
              </a:rPr>
              <a:pPr algn="r"/>
              <a:t>23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648200" cy="609600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表达式书写举例</a:t>
            </a:r>
          </a:p>
        </p:txBody>
      </p:sp>
      <p:graphicFrame>
        <p:nvGraphicFramePr>
          <p:cNvPr id="92164" name="Object 4"/>
          <p:cNvGraphicFramePr>
            <a:graphicFrameLocks/>
          </p:cNvGraphicFramePr>
          <p:nvPr/>
        </p:nvGraphicFramePr>
        <p:xfrm>
          <a:off x="381000" y="1219200"/>
          <a:ext cx="1103313" cy="900113"/>
        </p:xfrm>
        <a:graphic>
          <a:graphicData uri="http://schemas.openxmlformats.org/presentationml/2006/ole">
            <p:oleObj spid="_x0000_s2050" r:id="rId3" imgW="1103630" imgH="900430" progId="Equation.3">
              <p:embed/>
            </p:oleObj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828800" y="13716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a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b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c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d/e/f/g     </a:t>
            </a:r>
            <a:r>
              <a:rPr lang="zh-CN" altLang="en-US" sz="2800">
                <a:solidFill>
                  <a:schemeClr val="tx1"/>
                </a:solidFill>
              </a:rPr>
              <a:t>或       </a:t>
            </a:r>
            <a:r>
              <a:rPr lang="en-US" sz="2800">
                <a:solidFill>
                  <a:schemeClr val="tx1"/>
                </a:solidFill>
              </a:rPr>
              <a:t>a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b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c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d/(e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f</a:t>
            </a:r>
            <a:r>
              <a:rPr lang="en-US" sz="2800" baseline="-2000">
                <a:solidFill>
                  <a:schemeClr val="tx1"/>
                </a:solidFill>
              </a:rPr>
              <a:t>*</a:t>
            </a:r>
            <a:r>
              <a:rPr lang="en-US" sz="2800">
                <a:solidFill>
                  <a:schemeClr val="tx1"/>
                </a:solidFill>
              </a:rPr>
              <a:t>g) 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95288" y="2924175"/>
            <a:ext cx="8347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选拔优秀生的条件为：年龄</a:t>
            </a:r>
            <a:r>
              <a:rPr lang="en-US" sz="2400">
                <a:solidFill>
                  <a:schemeClr val="tx1"/>
                </a:solidFill>
              </a:rPr>
              <a:t>(Age)</a:t>
            </a:r>
            <a:r>
              <a:rPr lang="zh-CN" altLang="en-US" sz="2400">
                <a:solidFill>
                  <a:schemeClr val="tx1"/>
                </a:solidFill>
              </a:rPr>
              <a:t>小于</a:t>
            </a:r>
            <a:r>
              <a:rPr lang="en-US" sz="2400">
                <a:solidFill>
                  <a:schemeClr val="tx1"/>
                </a:solidFill>
              </a:rPr>
              <a:t>19</a:t>
            </a:r>
            <a:r>
              <a:rPr lang="zh-CN" altLang="en-US" sz="2400">
                <a:solidFill>
                  <a:schemeClr val="tx1"/>
                </a:solidFill>
              </a:rPr>
              <a:t>岁，三门课总分</a:t>
            </a:r>
            <a:r>
              <a:rPr lang="en-US" sz="2400">
                <a:solidFill>
                  <a:schemeClr val="tx1"/>
                </a:solidFill>
              </a:rPr>
              <a:t>(Total)</a:t>
            </a:r>
            <a:r>
              <a:rPr lang="zh-CN" altLang="en-US" sz="2400">
                <a:solidFill>
                  <a:schemeClr val="tx1"/>
                </a:solidFill>
              </a:rPr>
              <a:t>高于</a:t>
            </a:r>
            <a:r>
              <a:rPr lang="en-US" sz="2400">
                <a:solidFill>
                  <a:schemeClr val="tx1"/>
                </a:solidFill>
              </a:rPr>
              <a:t>285</a:t>
            </a:r>
            <a:r>
              <a:rPr lang="zh-CN" altLang="en-US" sz="2400">
                <a:solidFill>
                  <a:schemeClr val="tx1"/>
                </a:solidFill>
              </a:rPr>
              <a:t>分，其中有一门为</a:t>
            </a:r>
            <a:r>
              <a:rPr lang="en-US" sz="2400">
                <a:solidFill>
                  <a:schemeClr val="tx1"/>
                </a:solidFill>
              </a:rPr>
              <a:t>100</a:t>
            </a:r>
            <a:r>
              <a:rPr lang="zh-CN" altLang="en-US" sz="2400">
                <a:solidFill>
                  <a:schemeClr val="tx1"/>
                </a:solidFill>
              </a:rPr>
              <a:t>分，如果其表达式写为：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92167" name="Picture 8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8" name="Picture 9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69" name="Rectangle 1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2170" name="Rectangle 1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pic>
        <p:nvPicPr>
          <p:cNvPr id="92171" name="Picture 15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72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2173" name="Text Box 17"/>
          <p:cNvSpPr txBox="1">
            <a:spLocks noChangeArrowheads="1"/>
          </p:cNvSpPr>
          <p:nvPr/>
        </p:nvSpPr>
        <p:spPr bwMode="auto">
          <a:xfrm>
            <a:off x="539750" y="3933825"/>
            <a:ext cx="8135938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Age&lt;19 And Total&gt;285  And ( Mark1=100 Or Mark2=100 Or Mark3=100 )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如果取消括号有何问题？请读者考虑。 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  <p:bldP spid="92166" grpId="0" autoUpdateAnimBg="0"/>
      <p:bldP spid="921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448353C-278D-4763-89E6-863D20E07D73}" type="slidenum">
              <a:rPr lang="en-US" sz="1400">
                <a:solidFill>
                  <a:srgbClr val="5BA36C"/>
                </a:solidFill>
              </a:rPr>
              <a:pPr algn="r"/>
              <a:t>24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3.4 </a:t>
            </a:r>
            <a:r>
              <a:rPr lang="zh-CN" altLang="en-US" sz="4000" b="1">
                <a:ea typeface="楷体_GB2312" pitchFamily="1" charset="-122"/>
              </a:rPr>
              <a:t>常用内部函数</a:t>
            </a:r>
            <a:r>
              <a:rPr lang="zh-CN" altLang="en-US" sz="4000" b="1">
                <a:ea typeface="宋体" pitchFamily="2" charset="-122"/>
              </a:rPr>
              <a:t> </a:t>
            </a:r>
          </a:p>
        </p:txBody>
      </p:sp>
      <p:sp>
        <p:nvSpPr>
          <p:cNvPr id="9318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3190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9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9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319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93194" name="Rectangle 9"/>
          <p:cNvSpPr>
            <a:spLocks noChangeArrowheads="1"/>
          </p:cNvSpPr>
          <p:nvPr/>
        </p:nvSpPr>
        <p:spPr bwMode="auto">
          <a:xfrm>
            <a:off x="228600" y="1219200"/>
            <a:ext cx="8534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提供大量的内部函数供编程时调用。按其功能可分成数学函数、转换函数、字符串函数、日期函数和格式输出函数等。</a:t>
            </a:r>
          </a:p>
        </p:txBody>
      </p:sp>
      <p:pic>
        <p:nvPicPr>
          <p:cNvPr id="93195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00" y="1905000"/>
            <a:ext cx="7034213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96" name="Rectangle 11"/>
          <p:cNvSpPr>
            <a:spLocks noChangeArrowheads="1"/>
          </p:cNvSpPr>
          <p:nvPr/>
        </p:nvSpPr>
        <p:spPr bwMode="auto">
          <a:xfrm>
            <a:off x="381000" y="2590800"/>
            <a:ext cx="13716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通过帮助菜单，可获得所有内部函数的使用方法。</a:t>
            </a: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93197" name="Picture 15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9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D9445EB-EEA7-4350-9B22-C2AC337AAA6D}" type="slidenum">
              <a:rPr lang="en-US" sz="1400">
                <a:solidFill>
                  <a:srgbClr val="5BA36C"/>
                </a:solidFill>
              </a:rPr>
              <a:pPr algn="r"/>
              <a:t>25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421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3.4.1</a:t>
            </a:r>
            <a:r>
              <a:rPr lang="zh-CN" altLang="en-US" sz="4000" b="1">
                <a:ea typeface="楷体_GB2312" pitchFamily="1" charset="-122"/>
              </a:rPr>
              <a:t>数学函数 </a:t>
            </a:r>
          </a:p>
        </p:txBody>
      </p:sp>
      <p:sp>
        <p:nvSpPr>
          <p:cNvPr id="94212" name="Rectangle 102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4213" name="Picture 1028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4" name="Picture 1029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5" name="Rectangle 103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4216" name="Rectangle 103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94217" name="Rectangle 1032"/>
          <p:cNvSpPr>
            <a:spLocks noChangeArrowheads="1"/>
          </p:cNvSpPr>
          <p:nvPr/>
        </p:nvSpPr>
        <p:spPr bwMode="auto">
          <a:xfrm>
            <a:off x="228600" y="1219200"/>
            <a:ext cx="8534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提供大量的内部函数供编程时调用。按其功能可分成数学函数、转换函数、字符串函数、日期函数和格式输出函数等。</a:t>
            </a:r>
          </a:p>
        </p:txBody>
      </p: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1143000" y="2209800"/>
            <a:ext cx="6629400" cy="3552825"/>
            <a:chOff x="0" y="0"/>
            <a:chExt cx="4176" cy="2238"/>
          </a:xfrm>
        </p:grpSpPr>
        <p:sp>
          <p:nvSpPr>
            <p:cNvPr id="94219" name="Rectangle 1033"/>
            <p:cNvSpPr>
              <a:spLocks noChangeArrowheads="1"/>
            </p:cNvSpPr>
            <p:nvPr/>
          </p:nvSpPr>
          <p:spPr bwMode="auto">
            <a:xfrm>
              <a:off x="3475" y="1759"/>
              <a:ext cx="701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-4</a:t>
              </a:r>
            </a:p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4220" name="Rectangle 1034"/>
            <p:cNvSpPr>
              <a:spLocks noChangeArrowheads="1"/>
            </p:cNvSpPr>
            <p:nvPr/>
          </p:nvSpPr>
          <p:spPr bwMode="auto">
            <a:xfrm>
              <a:off x="2574" y="1759"/>
              <a:ext cx="901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Int(-3.5)</a:t>
              </a:r>
            </a:p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Int(3.5) </a:t>
              </a:r>
            </a:p>
          </p:txBody>
        </p:sp>
        <p:sp>
          <p:nvSpPr>
            <p:cNvPr id="94221" name="Rectangle 1035"/>
            <p:cNvSpPr>
              <a:spLocks noChangeArrowheads="1"/>
            </p:cNvSpPr>
            <p:nvPr/>
          </p:nvSpPr>
          <p:spPr bwMode="auto">
            <a:xfrm>
              <a:off x="912" y="1759"/>
              <a:ext cx="166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取小于或等于</a:t>
              </a:r>
            </a:p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N</a:t>
              </a:r>
              <a:r>
                <a:rPr lang="zh-CN" altLang="en-US" sz="2000">
                  <a:solidFill>
                    <a:schemeClr val="tx1"/>
                  </a:solidFill>
                </a:rPr>
                <a:t>的最大整数</a:t>
              </a:r>
            </a:p>
          </p:txBody>
        </p:sp>
        <p:sp>
          <p:nvSpPr>
            <p:cNvPr id="94222" name="Rectangle 1036"/>
            <p:cNvSpPr>
              <a:spLocks noChangeArrowheads="1"/>
            </p:cNvSpPr>
            <p:nvPr/>
          </p:nvSpPr>
          <p:spPr bwMode="auto">
            <a:xfrm>
              <a:off x="0" y="1759"/>
              <a:ext cx="91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Int(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4223" name="Rectangle 1037"/>
            <p:cNvSpPr>
              <a:spLocks noChangeArrowheads="1"/>
            </p:cNvSpPr>
            <p:nvPr/>
          </p:nvSpPr>
          <p:spPr bwMode="auto">
            <a:xfrm>
              <a:off x="3475" y="1503"/>
              <a:ext cx="7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2.3</a:t>
              </a:r>
            </a:p>
          </p:txBody>
        </p:sp>
        <p:sp>
          <p:nvSpPr>
            <p:cNvPr id="94224" name="Rectangle 1038"/>
            <p:cNvSpPr>
              <a:spLocks noChangeArrowheads="1"/>
            </p:cNvSpPr>
            <p:nvPr/>
          </p:nvSpPr>
          <p:spPr bwMode="auto">
            <a:xfrm>
              <a:off x="2574" y="1503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Log(10)</a:t>
              </a:r>
            </a:p>
          </p:txBody>
        </p:sp>
        <p:sp>
          <p:nvSpPr>
            <p:cNvPr id="94225" name="Rectangle 1039"/>
            <p:cNvSpPr>
              <a:spLocks noChangeArrowheads="1"/>
            </p:cNvSpPr>
            <p:nvPr/>
          </p:nvSpPr>
          <p:spPr bwMode="auto">
            <a:xfrm>
              <a:off x="912" y="1503"/>
              <a:ext cx="166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自然对数</a:t>
              </a:r>
            </a:p>
          </p:txBody>
        </p:sp>
        <p:sp>
          <p:nvSpPr>
            <p:cNvPr id="94226" name="Rectangle 1040"/>
            <p:cNvSpPr>
              <a:spLocks noChangeArrowheads="1"/>
            </p:cNvSpPr>
            <p:nvPr/>
          </p:nvSpPr>
          <p:spPr bwMode="auto">
            <a:xfrm>
              <a:off x="0" y="1503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Log(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4227" name="Rectangle 1041"/>
            <p:cNvSpPr>
              <a:spLocks noChangeArrowheads="1"/>
            </p:cNvSpPr>
            <p:nvPr/>
          </p:nvSpPr>
          <p:spPr bwMode="auto">
            <a:xfrm>
              <a:off x="3475" y="1024"/>
              <a:ext cx="701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-3</a:t>
              </a:r>
            </a:p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3</a:t>
              </a:r>
            </a:p>
          </p:txBody>
        </p:sp>
        <p:sp>
          <p:nvSpPr>
            <p:cNvPr id="94228" name="Rectangle 1042"/>
            <p:cNvSpPr>
              <a:spLocks noChangeArrowheads="1"/>
            </p:cNvSpPr>
            <p:nvPr/>
          </p:nvSpPr>
          <p:spPr bwMode="auto">
            <a:xfrm>
              <a:off x="2574" y="1024"/>
              <a:ext cx="901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Fix(-3.5)</a:t>
              </a:r>
            </a:p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Fix(3.9)</a:t>
              </a:r>
            </a:p>
          </p:txBody>
        </p:sp>
        <p:sp>
          <p:nvSpPr>
            <p:cNvPr id="94229" name="Rectangle 1043"/>
            <p:cNvSpPr>
              <a:spLocks noChangeArrowheads="1"/>
            </p:cNvSpPr>
            <p:nvPr/>
          </p:nvSpPr>
          <p:spPr bwMode="auto">
            <a:xfrm>
              <a:off x="912" y="1024"/>
              <a:ext cx="166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取整</a:t>
              </a:r>
            </a:p>
          </p:txBody>
        </p:sp>
        <p:sp>
          <p:nvSpPr>
            <p:cNvPr id="94230" name="Rectangle 1044"/>
            <p:cNvSpPr>
              <a:spLocks noChangeArrowheads="1"/>
            </p:cNvSpPr>
            <p:nvPr/>
          </p:nvSpPr>
          <p:spPr bwMode="auto">
            <a:xfrm>
              <a:off x="0" y="1024"/>
              <a:ext cx="91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Fix(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4231" name="Rectangle 1045"/>
            <p:cNvSpPr>
              <a:spLocks noChangeArrowheads="1"/>
            </p:cNvSpPr>
            <p:nvPr/>
          </p:nvSpPr>
          <p:spPr bwMode="auto">
            <a:xfrm>
              <a:off x="3475" y="768"/>
              <a:ext cx="7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20.086</a:t>
              </a:r>
            </a:p>
          </p:txBody>
        </p:sp>
        <p:sp>
          <p:nvSpPr>
            <p:cNvPr id="94232" name="Rectangle 1046"/>
            <p:cNvSpPr>
              <a:spLocks noChangeArrowheads="1"/>
            </p:cNvSpPr>
            <p:nvPr/>
          </p:nvSpPr>
          <p:spPr bwMode="auto">
            <a:xfrm>
              <a:off x="2574" y="768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Exp(3)</a:t>
              </a:r>
            </a:p>
          </p:txBody>
        </p:sp>
        <p:sp>
          <p:nvSpPr>
            <p:cNvPr id="94233" name="Rectangle 1047"/>
            <p:cNvSpPr>
              <a:spLocks noChangeArrowheads="1"/>
            </p:cNvSpPr>
            <p:nvPr/>
          </p:nvSpPr>
          <p:spPr bwMode="auto">
            <a:xfrm>
              <a:off x="912" y="768"/>
              <a:ext cx="166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e</a:t>
              </a:r>
              <a:r>
                <a:rPr lang="en-US" sz="2000" baseline="30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4234" name="Rectangle 1048"/>
            <p:cNvSpPr>
              <a:spLocks noChangeArrowheads="1"/>
            </p:cNvSpPr>
            <p:nvPr/>
          </p:nvSpPr>
          <p:spPr bwMode="auto">
            <a:xfrm>
              <a:off x="0" y="768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Exp(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4235" name="Rectangle 1049"/>
            <p:cNvSpPr>
              <a:spLocks noChangeArrowheads="1"/>
            </p:cNvSpPr>
            <p:nvPr/>
          </p:nvSpPr>
          <p:spPr bwMode="auto">
            <a:xfrm>
              <a:off x="3475" y="512"/>
              <a:ext cx="7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236" name="Rectangle 1050"/>
            <p:cNvSpPr>
              <a:spLocks noChangeArrowheads="1"/>
            </p:cNvSpPr>
            <p:nvPr/>
          </p:nvSpPr>
          <p:spPr bwMode="auto">
            <a:xfrm>
              <a:off x="2574" y="512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Cos(0)</a:t>
              </a:r>
            </a:p>
          </p:txBody>
        </p:sp>
        <p:sp>
          <p:nvSpPr>
            <p:cNvPr id="94237" name="Rectangle 1051"/>
            <p:cNvSpPr>
              <a:spLocks noChangeArrowheads="1"/>
            </p:cNvSpPr>
            <p:nvPr/>
          </p:nvSpPr>
          <p:spPr bwMode="auto">
            <a:xfrm>
              <a:off x="912" y="512"/>
              <a:ext cx="166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余弦函数</a:t>
              </a:r>
            </a:p>
          </p:txBody>
        </p:sp>
        <p:sp>
          <p:nvSpPr>
            <p:cNvPr id="94238" name="Rectangle 1052"/>
            <p:cNvSpPr>
              <a:spLocks noChangeArrowheads="1"/>
            </p:cNvSpPr>
            <p:nvPr/>
          </p:nvSpPr>
          <p:spPr bwMode="auto">
            <a:xfrm>
              <a:off x="0" y="512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Cos(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4239" name="Rectangle 1053"/>
            <p:cNvSpPr>
              <a:spLocks noChangeArrowheads="1"/>
            </p:cNvSpPr>
            <p:nvPr/>
          </p:nvSpPr>
          <p:spPr bwMode="auto">
            <a:xfrm>
              <a:off x="3475" y="256"/>
              <a:ext cx="7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3.5</a:t>
              </a:r>
            </a:p>
          </p:txBody>
        </p:sp>
        <p:sp>
          <p:nvSpPr>
            <p:cNvPr id="94240" name="Rectangle 1054"/>
            <p:cNvSpPr>
              <a:spLocks noChangeArrowheads="1"/>
            </p:cNvSpPr>
            <p:nvPr/>
          </p:nvSpPr>
          <p:spPr bwMode="auto">
            <a:xfrm>
              <a:off x="2574" y="256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Abs(-3.5)</a:t>
              </a:r>
            </a:p>
          </p:txBody>
        </p:sp>
        <p:sp>
          <p:nvSpPr>
            <p:cNvPr id="94241" name="Rectangle 1055"/>
            <p:cNvSpPr>
              <a:spLocks noChangeArrowheads="1"/>
            </p:cNvSpPr>
            <p:nvPr/>
          </p:nvSpPr>
          <p:spPr bwMode="auto">
            <a:xfrm>
              <a:off x="912" y="256"/>
              <a:ext cx="166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取绝对值</a:t>
              </a:r>
            </a:p>
          </p:txBody>
        </p:sp>
        <p:sp>
          <p:nvSpPr>
            <p:cNvPr id="94242" name="Rectangle 1056"/>
            <p:cNvSpPr>
              <a:spLocks noChangeArrowheads="1"/>
            </p:cNvSpPr>
            <p:nvPr/>
          </p:nvSpPr>
          <p:spPr bwMode="auto">
            <a:xfrm>
              <a:off x="0" y="256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Abs(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4243" name="Rectangle 1057"/>
            <p:cNvSpPr>
              <a:spLocks noChangeArrowheads="1"/>
            </p:cNvSpPr>
            <p:nvPr/>
          </p:nvSpPr>
          <p:spPr bwMode="auto">
            <a:xfrm>
              <a:off x="3475" y="0"/>
              <a:ext cx="7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结果</a:t>
              </a:r>
            </a:p>
          </p:txBody>
        </p:sp>
        <p:sp>
          <p:nvSpPr>
            <p:cNvPr id="94244" name="Rectangle 1058"/>
            <p:cNvSpPr>
              <a:spLocks noChangeArrowheads="1"/>
            </p:cNvSpPr>
            <p:nvPr/>
          </p:nvSpPr>
          <p:spPr bwMode="auto">
            <a:xfrm>
              <a:off x="2574" y="0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实例</a:t>
              </a:r>
            </a:p>
          </p:txBody>
        </p:sp>
        <p:sp>
          <p:nvSpPr>
            <p:cNvPr id="94245" name="Rectangle 1059"/>
            <p:cNvSpPr>
              <a:spLocks noChangeArrowheads="1"/>
            </p:cNvSpPr>
            <p:nvPr/>
          </p:nvSpPr>
          <p:spPr bwMode="auto">
            <a:xfrm>
              <a:off x="912" y="0"/>
              <a:ext cx="166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含义</a:t>
              </a:r>
            </a:p>
          </p:txBody>
        </p:sp>
        <p:sp>
          <p:nvSpPr>
            <p:cNvPr id="94246" name="Rectangle 1060"/>
            <p:cNvSpPr>
              <a:spLocks noChangeArrowheads="1"/>
            </p:cNvSpPr>
            <p:nvPr/>
          </p:nvSpPr>
          <p:spPr bwMode="auto">
            <a:xfrm>
              <a:off x="0" y="0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函数名</a:t>
              </a:r>
            </a:p>
          </p:txBody>
        </p:sp>
        <p:sp>
          <p:nvSpPr>
            <p:cNvPr id="94247" name="Line 1061"/>
            <p:cNvSpPr>
              <a:spLocks noChangeShapeType="1"/>
            </p:cNvSpPr>
            <p:nvPr/>
          </p:nvSpPr>
          <p:spPr bwMode="auto">
            <a:xfrm>
              <a:off x="0" y="0"/>
              <a:ext cx="41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8" name="Line 1062"/>
            <p:cNvSpPr>
              <a:spLocks noChangeShapeType="1"/>
            </p:cNvSpPr>
            <p:nvPr/>
          </p:nvSpPr>
          <p:spPr bwMode="auto">
            <a:xfrm>
              <a:off x="0" y="256"/>
              <a:ext cx="41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9" name="Line 1063"/>
            <p:cNvSpPr>
              <a:spLocks noChangeShapeType="1"/>
            </p:cNvSpPr>
            <p:nvPr/>
          </p:nvSpPr>
          <p:spPr bwMode="auto">
            <a:xfrm>
              <a:off x="0" y="512"/>
              <a:ext cx="41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0" name="Line 1064"/>
            <p:cNvSpPr>
              <a:spLocks noChangeShapeType="1"/>
            </p:cNvSpPr>
            <p:nvPr/>
          </p:nvSpPr>
          <p:spPr bwMode="auto">
            <a:xfrm>
              <a:off x="0" y="768"/>
              <a:ext cx="41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1" name="Line 1065"/>
            <p:cNvSpPr>
              <a:spLocks noChangeShapeType="1"/>
            </p:cNvSpPr>
            <p:nvPr/>
          </p:nvSpPr>
          <p:spPr bwMode="auto">
            <a:xfrm>
              <a:off x="0" y="1024"/>
              <a:ext cx="41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2" name="Line 1066"/>
            <p:cNvSpPr>
              <a:spLocks noChangeShapeType="1"/>
            </p:cNvSpPr>
            <p:nvPr/>
          </p:nvSpPr>
          <p:spPr bwMode="auto">
            <a:xfrm>
              <a:off x="0" y="1503"/>
              <a:ext cx="41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3" name="Line 1067"/>
            <p:cNvSpPr>
              <a:spLocks noChangeShapeType="1"/>
            </p:cNvSpPr>
            <p:nvPr/>
          </p:nvSpPr>
          <p:spPr bwMode="auto">
            <a:xfrm>
              <a:off x="0" y="1759"/>
              <a:ext cx="4176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4" name="Line 1068"/>
            <p:cNvSpPr>
              <a:spLocks noChangeShapeType="1"/>
            </p:cNvSpPr>
            <p:nvPr/>
          </p:nvSpPr>
          <p:spPr bwMode="auto">
            <a:xfrm>
              <a:off x="0" y="2238"/>
              <a:ext cx="41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5" name="Line 1069"/>
            <p:cNvSpPr>
              <a:spLocks noChangeShapeType="1"/>
            </p:cNvSpPr>
            <p:nvPr/>
          </p:nvSpPr>
          <p:spPr bwMode="auto">
            <a:xfrm>
              <a:off x="0" y="0"/>
              <a:ext cx="0" cy="223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6" name="Line 1070"/>
            <p:cNvSpPr>
              <a:spLocks noChangeShapeType="1"/>
            </p:cNvSpPr>
            <p:nvPr/>
          </p:nvSpPr>
          <p:spPr bwMode="auto">
            <a:xfrm>
              <a:off x="912" y="0"/>
              <a:ext cx="0" cy="22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7" name="Line 1071"/>
            <p:cNvSpPr>
              <a:spLocks noChangeShapeType="1"/>
            </p:cNvSpPr>
            <p:nvPr/>
          </p:nvSpPr>
          <p:spPr bwMode="auto">
            <a:xfrm>
              <a:off x="2574" y="0"/>
              <a:ext cx="0" cy="22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8" name="Line 1072"/>
            <p:cNvSpPr>
              <a:spLocks noChangeShapeType="1"/>
            </p:cNvSpPr>
            <p:nvPr/>
          </p:nvSpPr>
          <p:spPr bwMode="auto">
            <a:xfrm>
              <a:off x="3475" y="0"/>
              <a:ext cx="0" cy="22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9" name="Line 1073"/>
            <p:cNvSpPr>
              <a:spLocks noChangeShapeType="1"/>
            </p:cNvSpPr>
            <p:nvPr/>
          </p:nvSpPr>
          <p:spPr bwMode="auto">
            <a:xfrm>
              <a:off x="4176" y="0"/>
              <a:ext cx="0" cy="223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4260" name="Picture 1078">
            <a:hlinkClick r:id="" action="ppaction://noaction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61" name="Rectangle 107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7AD23954-00AC-43E9-A41D-841584AC4363}" type="slidenum">
              <a:rPr lang="en-US" sz="1400">
                <a:solidFill>
                  <a:srgbClr val="5BA36C"/>
                </a:solidFill>
              </a:rPr>
              <a:pPr algn="r"/>
              <a:t>26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数学函数 </a:t>
            </a:r>
          </a:p>
        </p:txBody>
      </p:sp>
      <p:sp>
        <p:nvSpPr>
          <p:cNvPr id="95236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5237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8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9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5240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09600" y="1295400"/>
            <a:ext cx="7696200" cy="3325813"/>
            <a:chOff x="0" y="0"/>
            <a:chExt cx="4848" cy="2095"/>
          </a:xfrm>
        </p:grpSpPr>
        <p:sp>
          <p:nvSpPr>
            <p:cNvPr id="95242" name="Rectangle 8"/>
            <p:cNvSpPr>
              <a:spLocks noChangeArrowheads="1"/>
            </p:cNvSpPr>
            <p:nvPr/>
          </p:nvSpPr>
          <p:spPr bwMode="auto">
            <a:xfrm>
              <a:off x="3600" y="1759"/>
              <a:ext cx="124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243" name="Rectangle 9"/>
            <p:cNvSpPr>
              <a:spLocks noChangeArrowheads="1"/>
            </p:cNvSpPr>
            <p:nvPr/>
          </p:nvSpPr>
          <p:spPr bwMode="auto">
            <a:xfrm>
              <a:off x="2592" y="1759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Tan(0)</a:t>
              </a:r>
            </a:p>
          </p:txBody>
        </p:sp>
        <p:sp>
          <p:nvSpPr>
            <p:cNvPr id="95244" name="Rectangle 10"/>
            <p:cNvSpPr>
              <a:spLocks noChangeArrowheads="1"/>
            </p:cNvSpPr>
            <p:nvPr/>
          </p:nvSpPr>
          <p:spPr bwMode="auto">
            <a:xfrm>
              <a:off x="901" y="1759"/>
              <a:ext cx="169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正切函数</a:t>
              </a:r>
            </a:p>
          </p:txBody>
        </p:sp>
        <p:sp>
          <p:nvSpPr>
            <p:cNvPr id="95245" name="Rectangle 11"/>
            <p:cNvSpPr>
              <a:spLocks noChangeArrowheads="1"/>
            </p:cNvSpPr>
            <p:nvPr/>
          </p:nvSpPr>
          <p:spPr bwMode="auto">
            <a:xfrm>
              <a:off x="0" y="1759"/>
              <a:ext cx="90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Tan(N)</a:t>
              </a:r>
            </a:p>
          </p:txBody>
        </p:sp>
        <p:sp>
          <p:nvSpPr>
            <p:cNvPr id="95246" name="Rectangle 12"/>
            <p:cNvSpPr>
              <a:spLocks noChangeArrowheads="1"/>
            </p:cNvSpPr>
            <p:nvPr/>
          </p:nvSpPr>
          <p:spPr bwMode="auto">
            <a:xfrm>
              <a:off x="3600" y="1503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247" name="Rectangle 13"/>
            <p:cNvSpPr>
              <a:spLocks noChangeArrowheads="1"/>
            </p:cNvSpPr>
            <p:nvPr/>
          </p:nvSpPr>
          <p:spPr bwMode="auto">
            <a:xfrm>
              <a:off x="2592" y="1503"/>
              <a:ext cx="100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Sqr(9)</a:t>
              </a:r>
            </a:p>
          </p:txBody>
        </p:sp>
        <p:sp>
          <p:nvSpPr>
            <p:cNvPr id="95248" name="Rectangle 14"/>
            <p:cNvSpPr>
              <a:spLocks noChangeArrowheads="1"/>
            </p:cNvSpPr>
            <p:nvPr/>
          </p:nvSpPr>
          <p:spPr bwMode="auto">
            <a:xfrm>
              <a:off x="901" y="1503"/>
              <a:ext cx="169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平方根</a:t>
              </a:r>
            </a:p>
          </p:txBody>
        </p:sp>
        <p:sp>
          <p:nvSpPr>
            <p:cNvPr id="95249" name="Rectangle 15"/>
            <p:cNvSpPr>
              <a:spLocks noChangeArrowheads="1"/>
            </p:cNvSpPr>
            <p:nvPr/>
          </p:nvSpPr>
          <p:spPr bwMode="auto">
            <a:xfrm>
              <a:off x="0" y="1503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Sqr(N)</a:t>
              </a:r>
            </a:p>
          </p:txBody>
        </p:sp>
        <p:sp>
          <p:nvSpPr>
            <p:cNvPr id="95250" name="Rectangle 16"/>
            <p:cNvSpPr>
              <a:spLocks noChangeArrowheads="1"/>
            </p:cNvSpPr>
            <p:nvPr/>
          </p:nvSpPr>
          <p:spPr bwMode="auto">
            <a:xfrm>
              <a:off x="3600" y="1247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-1 </a:t>
              </a:r>
            </a:p>
          </p:txBody>
        </p:sp>
        <p:sp>
          <p:nvSpPr>
            <p:cNvPr id="95251" name="Rectangle 17"/>
            <p:cNvSpPr>
              <a:spLocks noChangeArrowheads="1"/>
            </p:cNvSpPr>
            <p:nvPr/>
          </p:nvSpPr>
          <p:spPr bwMode="auto">
            <a:xfrm>
              <a:off x="2592" y="1247"/>
              <a:ext cx="100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Sgn(-3.5)</a:t>
              </a:r>
            </a:p>
          </p:txBody>
        </p:sp>
        <p:sp>
          <p:nvSpPr>
            <p:cNvPr id="95252" name="Rectangle 18"/>
            <p:cNvSpPr>
              <a:spLocks noChangeArrowheads="1"/>
            </p:cNvSpPr>
            <p:nvPr/>
          </p:nvSpPr>
          <p:spPr bwMode="auto">
            <a:xfrm>
              <a:off x="901" y="1247"/>
              <a:ext cx="169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符号函数</a:t>
              </a:r>
            </a:p>
          </p:txBody>
        </p:sp>
        <p:sp>
          <p:nvSpPr>
            <p:cNvPr id="95253" name="Rectangle 19"/>
            <p:cNvSpPr>
              <a:spLocks noChangeArrowheads="1"/>
            </p:cNvSpPr>
            <p:nvPr/>
          </p:nvSpPr>
          <p:spPr bwMode="auto">
            <a:xfrm>
              <a:off x="0" y="1247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Sgn(N)</a:t>
              </a:r>
            </a:p>
          </p:txBody>
        </p:sp>
        <p:sp>
          <p:nvSpPr>
            <p:cNvPr id="95254" name="Rectangle 20"/>
            <p:cNvSpPr>
              <a:spLocks noChangeArrowheads="1"/>
            </p:cNvSpPr>
            <p:nvPr/>
          </p:nvSpPr>
          <p:spPr bwMode="auto">
            <a:xfrm>
              <a:off x="3600" y="991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0</a:t>
              </a:r>
            </a:p>
          </p:txBody>
        </p:sp>
        <p:sp>
          <p:nvSpPr>
            <p:cNvPr id="95255" name="Rectangle 21"/>
            <p:cNvSpPr>
              <a:spLocks noChangeArrowheads="1"/>
            </p:cNvSpPr>
            <p:nvPr/>
          </p:nvSpPr>
          <p:spPr bwMode="auto">
            <a:xfrm>
              <a:off x="2592" y="991"/>
              <a:ext cx="100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Sin(0)</a:t>
              </a:r>
            </a:p>
          </p:txBody>
        </p:sp>
        <p:sp>
          <p:nvSpPr>
            <p:cNvPr id="95256" name="Rectangle 22"/>
            <p:cNvSpPr>
              <a:spLocks noChangeArrowheads="1"/>
            </p:cNvSpPr>
            <p:nvPr/>
          </p:nvSpPr>
          <p:spPr bwMode="auto">
            <a:xfrm>
              <a:off x="901" y="991"/>
              <a:ext cx="169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正弦函数</a:t>
              </a:r>
            </a:p>
          </p:txBody>
        </p:sp>
        <p:sp>
          <p:nvSpPr>
            <p:cNvPr id="95257" name="Rectangle 23"/>
            <p:cNvSpPr>
              <a:spLocks noChangeArrowheads="1"/>
            </p:cNvSpPr>
            <p:nvPr/>
          </p:nvSpPr>
          <p:spPr bwMode="auto">
            <a:xfrm>
              <a:off x="0" y="991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Sin(N)</a:t>
              </a:r>
            </a:p>
          </p:txBody>
        </p:sp>
        <p:sp>
          <p:nvSpPr>
            <p:cNvPr id="95258" name="Rectangle 24"/>
            <p:cNvSpPr>
              <a:spLocks noChangeArrowheads="1"/>
            </p:cNvSpPr>
            <p:nvPr/>
          </p:nvSpPr>
          <p:spPr bwMode="auto">
            <a:xfrm>
              <a:off x="3600" y="512"/>
              <a:ext cx="1248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-4</a:t>
              </a:r>
            </a:p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4</a:t>
              </a:r>
            </a:p>
          </p:txBody>
        </p:sp>
        <p:sp>
          <p:nvSpPr>
            <p:cNvPr id="95259" name="Rectangle 25"/>
            <p:cNvSpPr>
              <a:spLocks noChangeArrowheads="1"/>
            </p:cNvSpPr>
            <p:nvPr/>
          </p:nvSpPr>
          <p:spPr bwMode="auto">
            <a:xfrm>
              <a:off x="2592" y="512"/>
              <a:ext cx="1008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Round(-3.5)</a:t>
              </a:r>
            </a:p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Round(3.5)</a:t>
              </a:r>
            </a:p>
          </p:txBody>
        </p:sp>
        <p:sp>
          <p:nvSpPr>
            <p:cNvPr id="95260" name="Rectangle 26"/>
            <p:cNvSpPr>
              <a:spLocks noChangeArrowheads="1"/>
            </p:cNvSpPr>
            <p:nvPr/>
          </p:nvSpPr>
          <p:spPr bwMode="auto">
            <a:xfrm>
              <a:off x="901" y="512"/>
              <a:ext cx="1691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四舍五入取整</a:t>
              </a:r>
            </a:p>
          </p:txBody>
        </p:sp>
        <p:sp>
          <p:nvSpPr>
            <p:cNvPr id="95261" name="Rectangle 27"/>
            <p:cNvSpPr>
              <a:spLocks noChangeArrowheads="1"/>
            </p:cNvSpPr>
            <p:nvPr/>
          </p:nvSpPr>
          <p:spPr bwMode="auto">
            <a:xfrm>
              <a:off x="0" y="512"/>
              <a:ext cx="901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Round(N)</a:t>
              </a:r>
            </a:p>
          </p:txBody>
        </p:sp>
        <p:sp>
          <p:nvSpPr>
            <p:cNvPr id="95262" name="Rectangle 28"/>
            <p:cNvSpPr>
              <a:spLocks noChangeArrowheads="1"/>
            </p:cNvSpPr>
            <p:nvPr/>
          </p:nvSpPr>
          <p:spPr bwMode="auto">
            <a:xfrm>
              <a:off x="3600" y="256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[0,1)</a:t>
              </a:r>
              <a:r>
                <a:rPr lang="zh-CN" altLang="en-US" sz="2000">
                  <a:solidFill>
                    <a:schemeClr val="tx1"/>
                  </a:solidFill>
                </a:rPr>
                <a:t>之间的数</a:t>
              </a:r>
            </a:p>
          </p:txBody>
        </p:sp>
        <p:sp>
          <p:nvSpPr>
            <p:cNvPr id="95263" name="Rectangle 29"/>
            <p:cNvSpPr>
              <a:spLocks noChangeArrowheads="1"/>
            </p:cNvSpPr>
            <p:nvPr/>
          </p:nvSpPr>
          <p:spPr bwMode="auto">
            <a:xfrm>
              <a:off x="2592" y="256"/>
              <a:ext cx="100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Rnd</a:t>
              </a:r>
            </a:p>
          </p:txBody>
        </p:sp>
        <p:sp>
          <p:nvSpPr>
            <p:cNvPr id="95264" name="Rectangle 30"/>
            <p:cNvSpPr>
              <a:spLocks noChangeArrowheads="1"/>
            </p:cNvSpPr>
            <p:nvPr/>
          </p:nvSpPr>
          <p:spPr bwMode="auto">
            <a:xfrm>
              <a:off x="901" y="256"/>
              <a:ext cx="169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产生随机数</a:t>
              </a:r>
            </a:p>
          </p:txBody>
        </p:sp>
        <p:sp>
          <p:nvSpPr>
            <p:cNvPr id="95265" name="Rectangle 31"/>
            <p:cNvSpPr>
              <a:spLocks noChangeArrowheads="1"/>
            </p:cNvSpPr>
            <p:nvPr/>
          </p:nvSpPr>
          <p:spPr bwMode="auto">
            <a:xfrm>
              <a:off x="0" y="256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Rnd[(N)]</a:t>
              </a:r>
            </a:p>
          </p:txBody>
        </p:sp>
        <p:sp>
          <p:nvSpPr>
            <p:cNvPr id="95266" name="Rectangle 32"/>
            <p:cNvSpPr>
              <a:spLocks noChangeArrowheads="1"/>
            </p:cNvSpPr>
            <p:nvPr/>
          </p:nvSpPr>
          <p:spPr bwMode="auto">
            <a:xfrm>
              <a:off x="3600" y="0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结果</a:t>
              </a:r>
            </a:p>
          </p:txBody>
        </p:sp>
        <p:sp>
          <p:nvSpPr>
            <p:cNvPr id="95267" name="Rectangle 33"/>
            <p:cNvSpPr>
              <a:spLocks noChangeArrowheads="1"/>
            </p:cNvSpPr>
            <p:nvPr/>
          </p:nvSpPr>
          <p:spPr bwMode="auto">
            <a:xfrm>
              <a:off x="2592" y="0"/>
              <a:ext cx="100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实例</a:t>
              </a:r>
            </a:p>
          </p:txBody>
        </p:sp>
        <p:sp>
          <p:nvSpPr>
            <p:cNvPr id="95268" name="Rectangle 34"/>
            <p:cNvSpPr>
              <a:spLocks noChangeArrowheads="1"/>
            </p:cNvSpPr>
            <p:nvPr/>
          </p:nvSpPr>
          <p:spPr bwMode="auto">
            <a:xfrm>
              <a:off x="901" y="0"/>
              <a:ext cx="169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含义</a:t>
              </a:r>
            </a:p>
          </p:txBody>
        </p:sp>
        <p:sp>
          <p:nvSpPr>
            <p:cNvPr id="95269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9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函数名</a:t>
              </a:r>
            </a:p>
          </p:txBody>
        </p:sp>
        <p:sp>
          <p:nvSpPr>
            <p:cNvPr id="95270" name="Line 36"/>
            <p:cNvSpPr>
              <a:spLocks noChangeShapeType="1"/>
            </p:cNvSpPr>
            <p:nvPr/>
          </p:nvSpPr>
          <p:spPr bwMode="auto">
            <a:xfrm>
              <a:off x="0" y="0"/>
              <a:ext cx="484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1" name="Line 37"/>
            <p:cNvSpPr>
              <a:spLocks noChangeShapeType="1"/>
            </p:cNvSpPr>
            <p:nvPr/>
          </p:nvSpPr>
          <p:spPr bwMode="auto">
            <a:xfrm>
              <a:off x="0" y="256"/>
              <a:ext cx="48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2" name="Line 38"/>
            <p:cNvSpPr>
              <a:spLocks noChangeShapeType="1"/>
            </p:cNvSpPr>
            <p:nvPr/>
          </p:nvSpPr>
          <p:spPr bwMode="auto">
            <a:xfrm>
              <a:off x="0" y="512"/>
              <a:ext cx="48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3" name="Line 39"/>
            <p:cNvSpPr>
              <a:spLocks noChangeShapeType="1"/>
            </p:cNvSpPr>
            <p:nvPr/>
          </p:nvSpPr>
          <p:spPr bwMode="auto">
            <a:xfrm>
              <a:off x="0" y="991"/>
              <a:ext cx="48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4" name="Line 40"/>
            <p:cNvSpPr>
              <a:spLocks noChangeShapeType="1"/>
            </p:cNvSpPr>
            <p:nvPr/>
          </p:nvSpPr>
          <p:spPr bwMode="auto">
            <a:xfrm>
              <a:off x="0" y="1247"/>
              <a:ext cx="48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5" name="Line 41"/>
            <p:cNvSpPr>
              <a:spLocks noChangeShapeType="1"/>
            </p:cNvSpPr>
            <p:nvPr/>
          </p:nvSpPr>
          <p:spPr bwMode="auto">
            <a:xfrm>
              <a:off x="0" y="1503"/>
              <a:ext cx="48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6" name="Line 42"/>
            <p:cNvSpPr>
              <a:spLocks noChangeShapeType="1"/>
            </p:cNvSpPr>
            <p:nvPr/>
          </p:nvSpPr>
          <p:spPr bwMode="auto">
            <a:xfrm>
              <a:off x="0" y="1759"/>
              <a:ext cx="48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7" name="Line 43"/>
            <p:cNvSpPr>
              <a:spLocks noChangeShapeType="1"/>
            </p:cNvSpPr>
            <p:nvPr/>
          </p:nvSpPr>
          <p:spPr bwMode="auto">
            <a:xfrm>
              <a:off x="0" y="2095"/>
              <a:ext cx="484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8" name="Line 44"/>
            <p:cNvSpPr>
              <a:spLocks noChangeShapeType="1"/>
            </p:cNvSpPr>
            <p:nvPr/>
          </p:nvSpPr>
          <p:spPr bwMode="auto">
            <a:xfrm>
              <a:off x="0" y="0"/>
              <a:ext cx="0" cy="209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9" name="Line 45"/>
            <p:cNvSpPr>
              <a:spLocks noChangeShapeType="1"/>
            </p:cNvSpPr>
            <p:nvPr/>
          </p:nvSpPr>
          <p:spPr bwMode="auto">
            <a:xfrm>
              <a:off x="901" y="0"/>
              <a:ext cx="0" cy="209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0" name="Line 46"/>
            <p:cNvSpPr>
              <a:spLocks noChangeShapeType="1"/>
            </p:cNvSpPr>
            <p:nvPr/>
          </p:nvSpPr>
          <p:spPr bwMode="auto">
            <a:xfrm>
              <a:off x="2592" y="0"/>
              <a:ext cx="0" cy="209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1" name="Line 47"/>
            <p:cNvSpPr>
              <a:spLocks noChangeShapeType="1"/>
            </p:cNvSpPr>
            <p:nvPr/>
          </p:nvSpPr>
          <p:spPr bwMode="auto">
            <a:xfrm>
              <a:off x="3600" y="0"/>
              <a:ext cx="0" cy="209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82" name="Line 48"/>
            <p:cNvSpPr>
              <a:spLocks noChangeShapeType="1"/>
            </p:cNvSpPr>
            <p:nvPr/>
          </p:nvSpPr>
          <p:spPr bwMode="auto">
            <a:xfrm>
              <a:off x="4848" y="0"/>
              <a:ext cx="0" cy="209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83" name="Rectangle 50"/>
          <p:cNvSpPr>
            <a:spLocks noChangeArrowheads="1"/>
          </p:cNvSpPr>
          <p:nvPr/>
        </p:nvSpPr>
        <p:spPr bwMode="auto">
          <a:xfrm>
            <a:off x="457200" y="47244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hlinkClick r:id="rId5" action="ppaction://hlinkfile"/>
              </a:rPr>
              <a:t>Rnd</a:t>
            </a:r>
            <a:r>
              <a:rPr lang="zh-CN" altLang="en-US" sz="2400">
                <a:solidFill>
                  <a:schemeClr val="tx1"/>
                </a:solidFill>
                <a:hlinkClick r:id="rId5" action="ppaction://hlinkfile"/>
              </a:rPr>
              <a:t>函数</a:t>
            </a:r>
            <a:r>
              <a:rPr lang="zh-CN" altLang="en-US" sz="2400">
                <a:solidFill>
                  <a:schemeClr val="tx1"/>
                </a:solidFill>
              </a:rPr>
              <a:t>返回</a:t>
            </a:r>
            <a:r>
              <a:rPr lang="en-US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（包括</a:t>
            </a:r>
            <a:r>
              <a:rPr lang="en-US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但不包括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）之间的双精度随机数</a:t>
            </a:r>
            <a:r>
              <a:rPr lang="en-US" sz="2400">
                <a:solidFill>
                  <a:schemeClr val="tx1"/>
                </a:solidFill>
              </a:rPr>
              <a:t>.     </a:t>
            </a:r>
            <a:r>
              <a:rPr lang="zh-CN" altLang="en-US" sz="2400">
                <a:solidFill>
                  <a:schemeClr val="tx1"/>
                </a:solidFill>
              </a:rPr>
              <a:t>每次运行时，要产生不同序列的随机数，先执行</a:t>
            </a:r>
            <a:r>
              <a:rPr lang="en-US" sz="2400">
                <a:solidFill>
                  <a:schemeClr val="tx1"/>
                </a:solidFill>
              </a:rPr>
              <a:t>Randomize </a:t>
            </a:r>
            <a:r>
              <a:rPr lang="zh-CN" altLang="en-US" sz="2400">
                <a:solidFill>
                  <a:schemeClr val="tx1"/>
                </a:solidFill>
              </a:rPr>
              <a:t>语句。产生</a:t>
            </a:r>
            <a:r>
              <a:rPr lang="en-US" sz="2400">
                <a:solidFill>
                  <a:schemeClr val="tx1"/>
                </a:solidFill>
              </a:rPr>
              <a:t>a~b</a:t>
            </a:r>
            <a:r>
              <a:rPr lang="zh-CN" altLang="en-US" sz="2400">
                <a:solidFill>
                  <a:schemeClr val="tx1"/>
                </a:solidFill>
              </a:rPr>
              <a:t>的之间的随机整数：</a:t>
            </a:r>
            <a:r>
              <a:rPr lang="en-US" sz="2400">
                <a:solidFill>
                  <a:schemeClr val="tx1"/>
                </a:solidFill>
              </a:rPr>
              <a:t>Int(Rnd </a:t>
            </a:r>
            <a:r>
              <a:rPr lang="en-US" sz="2400" baseline="-2000">
                <a:solidFill>
                  <a:schemeClr val="tx1"/>
                </a:solidFill>
              </a:rPr>
              <a:t>*</a:t>
            </a:r>
            <a:r>
              <a:rPr lang="en-US" sz="2400">
                <a:solidFill>
                  <a:schemeClr val="tx1"/>
                </a:solidFill>
              </a:rPr>
              <a:t>(b-a)+a)</a:t>
            </a:r>
          </a:p>
        </p:txBody>
      </p:sp>
      <p:pic>
        <p:nvPicPr>
          <p:cNvPr id="95284" name="Picture 54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85" name="Rectangle 5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F6BDCC8-FA39-4AC0-AD77-D7F39E943F9C}" type="slidenum">
              <a:rPr lang="en-US" sz="1400">
                <a:solidFill>
                  <a:srgbClr val="5BA36C"/>
                </a:solidFill>
              </a:rPr>
              <a:pPr algn="r"/>
              <a:t>27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3.4.2 </a:t>
            </a:r>
            <a:r>
              <a:rPr lang="zh-CN" altLang="en-US" sz="4000" b="1">
                <a:ea typeface="楷体_GB2312" pitchFamily="1" charset="-122"/>
              </a:rPr>
              <a:t>转换函数</a:t>
            </a:r>
            <a:r>
              <a:rPr lang="zh-CN" altLang="en-US" sz="4000" b="1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96260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261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62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6264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1371600"/>
            <a:ext cx="8077200" cy="4019550"/>
            <a:chOff x="0" y="0"/>
            <a:chExt cx="5088" cy="2532"/>
          </a:xfrm>
        </p:grpSpPr>
        <p:sp>
          <p:nvSpPr>
            <p:cNvPr id="96266" name="Rectangle 8"/>
            <p:cNvSpPr>
              <a:spLocks noChangeArrowheads="1"/>
            </p:cNvSpPr>
            <p:nvPr/>
          </p:nvSpPr>
          <p:spPr bwMode="auto">
            <a:xfrm>
              <a:off x="4032" y="2034"/>
              <a:ext cx="105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"ABC"</a:t>
              </a:r>
            </a:p>
          </p:txBody>
        </p:sp>
        <p:sp>
          <p:nvSpPr>
            <p:cNvPr id="96267" name="Rectangle 9"/>
            <p:cNvSpPr>
              <a:spLocks noChangeArrowheads="1"/>
            </p:cNvSpPr>
            <p:nvPr/>
          </p:nvSpPr>
          <p:spPr bwMode="auto">
            <a:xfrm>
              <a:off x="2592" y="2034"/>
              <a:ext cx="14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Ucase$("abc")</a:t>
              </a:r>
            </a:p>
          </p:txBody>
        </p:sp>
        <p:sp>
          <p:nvSpPr>
            <p:cNvPr id="96268" name="Rectangle 10"/>
            <p:cNvSpPr>
              <a:spLocks noChangeArrowheads="1"/>
            </p:cNvSpPr>
            <p:nvPr/>
          </p:nvSpPr>
          <p:spPr bwMode="auto">
            <a:xfrm>
              <a:off x="768" y="2034"/>
              <a:ext cx="182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hlinkClick r:id="rId5" action="ppaction://hlinkfile"/>
                </a:rPr>
                <a:t>小写字母转为大写字母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6269" name="Rectangle 11"/>
            <p:cNvSpPr>
              <a:spLocks noChangeArrowheads="1"/>
            </p:cNvSpPr>
            <p:nvPr/>
          </p:nvSpPr>
          <p:spPr bwMode="auto">
            <a:xfrm>
              <a:off x="0" y="2034"/>
              <a:ext cx="76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Ucase(C)</a:t>
              </a:r>
            </a:p>
          </p:txBody>
        </p:sp>
        <p:sp>
          <p:nvSpPr>
            <p:cNvPr id="96270" name="Rectangle 12"/>
            <p:cNvSpPr>
              <a:spLocks noChangeArrowheads="1"/>
            </p:cNvSpPr>
            <p:nvPr/>
          </p:nvSpPr>
          <p:spPr bwMode="auto">
            <a:xfrm>
              <a:off x="4032" y="1536"/>
              <a:ext cx="105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"144"</a:t>
              </a:r>
            </a:p>
          </p:txBody>
        </p:sp>
        <p:sp>
          <p:nvSpPr>
            <p:cNvPr id="96271" name="Rectangle 13"/>
            <p:cNvSpPr>
              <a:spLocks noChangeArrowheads="1"/>
            </p:cNvSpPr>
            <p:nvPr/>
          </p:nvSpPr>
          <p:spPr bwMode="auto">
            <a:xfrm>
              <a:off x="2592" y="1536"/>
              <a:ext cx="14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Oct$(100)</a:t>
              </a:r>
            </a:p>
          </p:txBody>
        </p:sp>
        <p:sp>
          <p:nvSpPr>
            <p:cNvPr id="96272" name="Rectangle 14"/>
            <p:cNvSpPr>
              <a:spLocks noChangeArrowheads="1"/>
            </p:cNvSpPr>
            <p:nvPr/>
          </p:nvSpPr>
          <p:spPr bwMode="auto">
            <a:xfrm>
              <a:off x="768" y="1536"/>
              <a:ext cx="182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十进制转换成八进制</a:t>
              </a:r>
            </a:p>
          </p:txBody>
        </p:sp>
        <p:sp>
          <p:nvSpPr>
            <p:cNvPr id="96273" name="Rectangle 15"/>
            <p:cNvSpPr>
              <a:spLocks noChangeArrowheads="1"/>
            </p:cNvSpPr>
            <p:nvPr/>
          </p:nvSpPr>
          <p:spPr bwMode="auto">
            <a:xfrm>
              <a:off x="0" y="1536"/>
              <a:ext cx="76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Oct(N)</a:t>
              </a:r>
            </a:p>
          </p:txBody>
        </p:sp>
        <p:sp>
          <p:nvSpPr>
            <p:cNvPr id="96274" name="Rectangle 16"/>
            <p:cNvSpPr>
              <a:spLocks noChangeArrowheads="1"/>
            </p:cNvSpPr>
            <p:nvPr/>
          </p:nvSpPr>
          <p:spPr bwMode="auto">
            <a:xfrm>
              <a:off x="4032" y="1785"/>
              <a:ext cx="105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"123.45"</a:t>
              </a:r>
            </a:p>
          </p:txBody>
        </p:sp>
        <p:sp>
          <p:nvSpPr>
            <p:cNvPr id="96275" name="Rectangle 17"/>
            <p:cNvSpPr>
              <a:spLocks noChangeArrowheads="1"/>
            </p:cNvSpPr>
            <p:nvPr/>
          </p:nvSpPr>
          <p:spPr bwMode="auto">
            <a:xfrm>
              <a:off x="2592" y="1785"/>
              <a:ext cx="14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Str$(123.45)</a:t>
              </a:r>
            </a:p>
          </p:txBody>
        </p:sp>
        <p:sp>
          <p:nvSpPr>
            <p:cNvPr id="96276" name="Rectangle 18"/>
            <p:cNvSpPr>
              <a:spLocks noChangeArrowheads="1"/>
            </p:cNvSpPr>
            <p:nvPr/>
          </p:nvSpPr>
          <p:spPr bwMode="auto">
            <a:xfrm>
              <a:off x="768" y="1785"/>
              <a:ext cx="182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数值转换为字符串</a:t>
              </a:r>
            </a:p>
          </p:txBody>
        </p:sp>
        <p:sp>
          <p:nvSpPr>
            <p:cNvPr id="96277" name="Rectangle 19"/>
            <p:cNvSpPr>
              <a:spLocks noChangeArrowheads="1"/>
            </p:cNvSpPr>
            <p:nvPr/>
          </p:nvSpPr>
          <p:spPr bwMode="auto">
            <a:xfrm>
              <a:off x="0" y="1785"/>
              <a:ext cx="76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rgbClr val="04DE28"/>
                  </a:solidFill>
                </a:rPr>
                <a:t>Str(N)</a:t>
              </a:r>
            </a:p>
          </p:txBody>
        </p:sp>
        <p:sp>
          <p:nvSpPr>
            <p:cNvPr id="96278" name="Rectangle 20"/>
            <p:cNvSpPr>
              <a:spLocks noChangeArrowheads="1"/>
            </p:cNvSpPr>
            <p:nvPr/>
          </p:nvSpPr>
          <p:spPr bwMode="auto">
            <a:xfrm>
              <a:off x="4032" y="2283"/>
              <a:ext cx="105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</a:t>
              </a:r>
            </a:p>
          </p:txBody>
        </p:sp>
        <p:sp>
          <p:nvSpPr>
            <p:cNvPr id="96279" name="Rectangle 21"/>
            <p:cNvSpPr>
              <a:spLocks noChangeArrowheads="1"/>
            </p:cNvSpPr>
            <p:nvPr/>
          </p:nvSpPr>
          <p:spPr bwMode="auto">
            <a:xfrm>
              <a:off x="2592" y="2283"/>
              <a:ext cx="14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Val("123AB")</a:t>
              </a:r>
            </a:p>
          </p:txBody>
        </p:sp>
        <p:sp>
          <p:nvSpPr>
            <p:cNvPr id="96280" name="Rectangle 22"/>
            <p:cNvSpPr>
              <a:spLocks noChangeArrowheads="1"/>
            </p:cNvSpPr>
            <p:nvPr/>
          </p:nvSpPr>
          <p:spPr bwMode="auto">
            <a:xfrm>
              <a:off x="768" y="2283"/>
              <a:ext cx="182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数字字符串转换为数值</a:t>
              </a:r>
            </a:p>
          </p:txBody>
        </p:sp>
        <p:sp>
          <p:nvSpPr>
            <p:cNvPr id="96281" name="Rectangle 23"/>
            <p:cNvSpPr>
              <a:spLocks noChangeArrowheads="1"/>
            </p:cNvSpPr>
            <p:nvPr/>
          </p:nvSpPr>
          <p:spPr bwMode="auto">
            <a:xfrm>
              <a:off x="0" y="2283"/>
              <a:ext cx="76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rgbClr val="04DE28"/>
                  </a:solidFill>
                </a:rPr>
                <a:t>Val(C) </a:t>
              </a:r>
            </a:p>
          </p:txBody>
        </p:sp>
        <p:sp>
          <p:nvSpPr>
            <p:cNvPr id="96282" name="Rectangle 24"/>
            <p:cNvSpPr>
              <a:spLocks noChangeArrowheads="1"/>
            </p:cNvSpPr>
            <p:nvPr/>
          </p:nvSpPr>
          <p:spPr bwMode="auto">
            <a:xfrm>
              <a:off x="4032" y="1280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"abc"</a:t>
              </a:r>
            </a:p>
          </p:txBody>
        </p:sp>
        <p:sp>
          <p:nvSpPr>
            <p:cNvPr id="96283" name="Rectangle 25"/>
            <p:cNvSpPr>
              <a:spLocks noChangeArrowheads="1"/>
            </p:cNvSpPr>
            <p:nvPr/>
          </p:nvSpPr>
          <p:spPr bwMode="auto">
            <a:xfrm>
              <a:off x="2592" y="1280"/>
              <a:ext cx="14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Lcase$("ABC")</a:t>
              </a:r>
            </a:p>
          </p:txBody>
        </p:sp>
        <p:sp>
          <p:nvSpPr>
            <p:cNvPr id="96284" name="Rectangle 26"/>
            <p:cNvSpPr>
              <a:spLocks noChangeArrowheads="1"/>
            </p:cNvSpPr>
            <p:nvPr/>
          </p:nvSpPr>
          <p:spPr bwMode="auto">
            <a:xfrm>
              <a:off x="768" y="1280"/>
              <a:ext cx="18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大写字母转为小写字母</a:t>
              </a:r>
            </a:p>
          </p:txBody>
        </p:sp>
        <p:sp>
          <p:nvSpPr>
            <p:cNvPr id="96285" name="Rectangle 27"/>
            <p:cNvSpPr>
              <a:spLocks noChangeArrowheads="1"/>
            </p:cNvSpPr>
            <p:nvPr/>
          </p:nvSpPr>
          <p:spPr bwMode="auto">
            <a:xfrm>
              <a:off x="0" y="1280"/>
              <a:ext cx="76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Lcase$(C)</a:t>
              </a:r>
            </a:p>
          </p:txBody>
        </p:sp>
        <p:sp>
          <p:nvSpPr>
            <p:cNvPr id="96286" name="Rectangle 28"/>
            <p:cNvSpPr>
              <a:spLocks noChangeArrowheads="1"/>
            </p:cNvSpPr>
            <p:nvPr/>
          </p:nvSpPr>
          <p:spPr bwMode="auto">
            <a:xfrm>
              <a:off x="4032" y="1024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96287" name="Rectangle 29"/>
            <p:cNvSpPr>
              <a:spLocks noChangeArrowheads="1"/>
            </p:cNvSpPr>
            <p:nvPr/>
          </p:nvSpPr>
          <p:spPr bwMode="auto">
            <a:xfrm>
              <a:off x="2592" y="1024"/>
              <a:ext cx="14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Hex(100)</a:t>
              </a:r>
            </a:p>
          </p:txBody>
        </p:sp>
        <p:sp>
          <p:nvSpPr>
            <p:cNvPr id="96288" name="Rectangle 30"/>
            <p:cNvSpPr>
              <a:spLocks noChangeArrowheads="1"/>
            </p:cNvSpPr>
            <p:nvPr/>
          </p:nvSpPr>
          <p:spPr bwMode="auto">
            <a:xfrm>
              <a:off x="768" y="1024"/>
              <a:ext cx="18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十进制转换成十六进制</a:t>
              </a:r>
            </a:p>
          </p:txBody>
        </p:sp>
        <p:sp>
          <p:nvSpPr>
            <p:cNvPr id="96289" name="Rectangle 31"/>
            <p:cNvSpPr>
              <a:spLocks noChangeArrowheads="1"/>
            </p:cNvSpPr>
            <p:nvPr/>
          </p:nvSpPr>
          <p:spPr bwMode="auto">
            <a:xfrm>
              <a:off x="0" y="1024"/>
              <a:ext cx="76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Hex(N)</a:t>
              </a:r>
            </a:p>
          </p:txBody>
        </p:sp>
        <p:sp>
          <p:nvSpPr>
            <p:cNvPr id="96290" name="Rectangle 32"/>
            <p:cNvSpPr>
              <a:spLocks noChangeArrowheads="1"/>
            </p:cNvSpPr>
            <p:nvPr/>
          </p:nvSpPr>
          <p:spPr bwMode="auto">
            <a:xfrm>
              <a:off x="4032" y="768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"A"</a:t>
              </a:r>
            </a:p>
          </p:txBody>
        </p:sp>
        <p:sp>
          <p:nvSpPr>
            <p:cNvPr id="96291" name="Rectangle 33"/>
            <p:cNvSpPr>
              <a:spLocks noChangeArrowheads="1"/>
            </p:cNvSpPr>
            <p:nvPr/>
          </p:nvSpPr>
          <p:spPr bwMode="auto">
            <a:xfrm>
              <a:off x="2592" y="768"/>
              <a:ext cx="14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Chr$(65)</a:t>
              </a:r>
            </a:p>
          </p:txBody>
        </p:sp>
        <p:sp>
          <p:nvSpPr>
            <p:cNvPr id="96292" name="Rectangle 34"/>
            <p:cNvSpPr>
              <a:spLocks noChangeArrowheads="1"/>
            </p:cNvSpPr>
            <p:nvPr/>
          </p:nvSpPr>
          <p:spPr bwMode="auto">
            <a:xfrm>
              <a:off x="768" y="768"/>
              <a:ext cx="18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ASCII</a:t>
              </a:r>
              <a:r>
                <a:rPr lang="zh-CN" altLang="en-US" sz="2000">
                  <a:solidFill>
                    <a:schemeClr val="tx1"/>
                  </a:solidFill>
                </a:rPr>
                <a:t>码值转换成字符</a:t>
              </a:r>
            </a:p>
          </p:txBody>
        </p:sp>
        <p:sp>
          <p:nvSpPr>
            <p:cNvPr id="96293" name="Rectangle 35"/>
            <p:cNvSpPr>
              <a:spLocks noChangeArrowheads="1"/>
            </p:cNvSpPr>
            <p:nvPr/>
          </p:nvSpPr>
          <p:spPr bwMode="auto">
            <a:xfrm>
              <a:off x="0" y="768"/>
              <a:ext cx="76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rgbClr val="FB2B2B"/>
                  </a:solidFill>
                </a:rPr>
                <a:t>Chr(N)</a:t>
              </a:r>
            </a:p>
          </p:txBody>
        </p:sp>
        <p:sp>
          <p:nvSpPr>
            <p:cNvPr id="96294" name="Rectangle 36"/>
            <p:cNvSpPr>
              <a:spLocks noChangeArrowheads="1"/>
            </p:cNvSpPr>
            <p:nvPr/>
          </p:nvSpPr>
          <p:spPr bwMode="auto">
            <a:xfrm>
              <a:off x="4032" y="512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2003-11-13</a:t>
              </a:r>
            </a:p>
          </p:txBody>
        </p:sp>
        <p:sp>
          <p:nvSpPr>
            <p:cNvPr id="96295" name="Rectangle 37"/>
            <p:cNvSpPr>
              <a:spLocks noChangeArrowheads="1"/>
            </p:cNvSpPr>
            <p:nvPr/>
          </p:nvSpPr>
          <p:spPr bwMode="auto">
            <a:xfrm>
              <a:off x="2592" y="512"/>
              <a:ext cx="14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CDate("2003/11/13")</a:t>
              </a:r>
            </a:p>
          </p:txBody>
        </p:sp>
        <p:sp>
          <p:nvSpPr>
            <p:cNvPr id="96296" name="Rectangle 38"/>
            <p:cNvSpPr>
              <a:spLocks noChangeArrowheads="1"/>
            </p:cNvSpPr>
            <p:nvPr/>
          </p:nvSpPr>
          <p:spPr bwMode="auto">
            <a:xfrm>
              <a:off x="768" y="512"/>
              <a:ext cx="18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转换成日期型</a:t>
              </a:r>
            </a:p>
          </p:txBody>
        </p:sp>
        <p:sp>
          <p:nvSpPr>
            <p:cNvPr id="96297" name="Rectangle 39"/>
            <p:cNvSpPr>
              <a:spLocks noChangeArrowheads="1"/>
            </p:cNvSpPr>
            <p:nvPr/>
          </p:nvSpPr>
          <p:spPr bwMode="auto">
            <a:xfrm>
              <a:off x="0" y="512"/>
              <a:ext cx="76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CDate</a:t>
              </a:r>
            </a:p>
          </p:txBody>
        </p:sp>
        <p:sp>
          <p:nvSpPr>
            <p:cNvPr id="96298" name="Rectangle 40"/>
            <p:cNvSpPr>
              <a:spLocks noChangeArrowheads="1"/>
            </p:cNvSpPr>
            <p:nvPr/>
          </p:nvSpPr>
          <p:spPr bwMode="auto">
            <a:xfrm>
              <a:off x="4032" y="256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96299" name="Rectangle 41"/>
            <p:cNvSpPr>
              <a:spLocks noChangeArrowheads="1"/>
            </p:cNvSpPr>
            <p:nvPr/>
          </p:nvSpPr>
          <p:spPr bwMode="auto">
            <a:xfrm>
              <a:off x="2592" y="256"/>
              <a:ext cx="14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Asc("A")</a:t>
              </a:r>
            </a:p>
          </p:txBody>
        </p:sp>
        <p:sp>
          <p:nvSpPr>
            <p:cNvPr id="96300" name="Rectangle 42"/>
            <p:cNvSpPr>
              <a:spLocks noChangeArrowheads="1"/>
            </p:cNvSpPr>
            <p:nvPr/>
          </p:nvSpPr>
          <p:spPr bwMode="auto">
            <a:xfrm>
              <a:off x="768" y="256"/>
              <a:ext cx="18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hlinkClick r:id="rId5" action="ppaction://hlinkfile"/>
                </a:rPr>
                <a:t>字符转换成</a:t>
              </a:r>
              <a:r>
                <a:rPr lang="en-US" sz="2000">
                  <a:solidFill>
                    <a:schemeClr val="tx1"/>
                  </a:solidFill>
                  <a:hlinkClick r:id="rId5" action="ppaction://hlinkfile"/>
                </a:rPr>
                <a:t>ASCII</a:t>
              </a:r>
              <a:r>
                <a:rPr lang="zh-CN" altLang="en-US" sz="2000">
                  <a:solidFill>
                    <a:schemeClr val="tx1"/>
                  </a:solidFill>
                  <a:hlinkClick r:id="rId5" action="ppaction://hlinkfile"/>
                </a:rPr>
                <a:t>码值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6301" name="Rectangle 43"/>
            <p:cNvSpPr>
              <a:spLocks noChangeArrowheads="1"/>
            </p:cNvSpPr>
            <p:nvPr/>
          </p:nvSpPr>
          <p:spPr bwMode="auto">
            <a:xfrm>
              <a:off x="0" y="256"/>
              <a:ext cx="76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rgbClr val="FB2B2B"/>
                  </a:solidFill>
                </a:rPr>
                <a:t>Asc(C)</a:t>
              </a:r>
            </a:p>
          </p:txBody>
        </p:sp>
        <p:sp>
          <p:nvSpPr>
            <p:cNvPr id="96302" name="Rectangle 44"/>
            <p:cNvSpPr>
              <a:spLocks noChangeArrowheads="1"/>
            </p:cNvSpPr>
            <p:nvPr/>
          </p:nvSpPr>
          <p:spPr bwMode="auto">
            <a:xfrm>
              <a:off x="4032" y="0"/>
              <a:ext cx="10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结果</a:t>
              </a:r>
            </a:p>
          </p:txBody>
        </p:sp>
        <p:sp>
          <p:nvSpPr>
            <p:cNvPr id="96303" name="Rectangle 45"/>
            <p:cNvSpPr>
              <a:spLocks noChangeArrowheads="1"/>
            </p:cNvSpPr>
            <p:nvPr/>
          </p:nvSpPr>
          <p:spPr bwMode="auto">
            <a:xfrm>
              <a:off x="2592" y="0"/>
              <a:ext cx="144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实例</a:t>
              </a:r>
            </a:p>
          </p:txBody>
        </p:sp>
        <p:sp>
          <p:nvSpPr>
            <p:cNvPr id="96304" name="Rectangle 46"/>
            <p:cNvSpPr>
              <a:spLocks noChangeArrowheads="1"/>
            </p:cNvSpPr>
            <p:nvPr/>
          </p:nvSpPr>
          <p:spPr bwMode="auto">
            <a:xfrm>
              <a:off x="768" y="0"/>
              <a:ext cx="18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功能</a:t>
              </a:r>
              <a:r>
                <a:rPr lang="zh-CN" altLang="en-US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6305" name="Rectangle 47"/>
            <p:cNvSpPr>
              <a:spLocks noChangeArrowheads="1"/>
            </p:cNvSpPr>
            <p:nvPr/>
          </p:nvSpPr>
          <p:spPr bwMode="auto">
            <a:xfrm>
              <a:off x="0" y="0"/>
              <a:ext cx="76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函数名</a:t>
              </a:r>
            </a:p>
          </p:txBody>
        </p:sp>
        <p:sp>
          <p:nvSpPr>
            <p:cNvPr id="96306" name="Line 48"/>
            <p:cNvSpPr>
              <a:spLocks noChangeShapeType="1"/>
            </p:cNvSpPr>
            <p:nvPr/>
          </p:nvSpPr>
          <p:spPr bwMode="auto">
            <a:xfrm>
              <a:off x="0" y="0"/>
              <a:ext cx="50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Line 49"/>
            <p:cNvSpPr>
              <a:spLocks noChangeShapeType="1"/>
            </p:cNvSpPr>
            <p:nvPr/>
          </p:nvSpPr>
          <p:spPr bwMode="auto">
            <a:xfrm>
              <a:off x="0" y="256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Line 50"/>
            <p:cNvSpPr>
              <a:spLocks noChangeShapeType="1"/>
            </p:cNvSpPr>
            <p:nvPr/>
          </p:nvSpPr>
          <p:spPr bwMode="auto">
            <a:xfrm>
              <a:off x="0" y="512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Line 51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Line 52"/>
            <p:cNvSpPr>
              <a:spLocks noChangeShapeType="1"/>
            </p:cNvSpPr>
            <p:nvPr/>
          </p:nvSpPr>
          <p:spPr bwMode="auto">
            <a:xfrm>
              <a:off x="0" y="1024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Line 53"/>
            <p:cNvSpPr>
              <a:spLocks noChangeShapeType="1"/>
            </p:cNvSpPr>
            <p:nvPr/>
          </p:nvSpPr>
          <p:spPr bwMode="auto">
            <a:xfrm>
              <a:off x="0" y="1280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Line 54"/>
            <p:cNvSpPr>
              <a:spLocks noChangeShapeType="1"/>
            </p:cNvSpPr>
            <p:nvPr/>
          </p:nvSpPr>
          <p:spPr bwMode="auto">
            <a:xfrm>
              <a:off x="0" y="1536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Line 55"/>
            <p:cNvSpPr>
              <a:spLocks noChangeShapeType="1"/>
            </p:cNvSpPr>
            <p:nvPr/>
          </p:nvSpPr>
          <p:spPr bwMode="auto">
            <a:xfrm>
              <a:off x="0" y="2532"/>
              <a:ext cx="50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56"/>
            <p:cNvSpPr>
              <a:spLocks noChangeShapeType="1"/>
            </p:cNvSpPr>
            <p:nvPr/>
          </p:nvSpPr>
          <p:spPr bwMode="auto">
            <a:xfrm>
              <a:off x="0" y="0"/>
              <a:ext cx="0" cy="25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Line 57"/>
            <p:cNvSpPr>
              <a:spLocks noChangeShapeType="1"/>
            </p:cNvSpPr>
            <p:nvPr/>
          </p:nvSpPr>
          <p:spPr bwMode="auto">
            <a:xfrm>
              <a:off x="768" y="0"/>
              <a:ext cx="0" cy="253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Line 58"/>
            <p:cNvSpPr>
              <a:spLocks noChangeShapeType="1"/>
            </p:cNvSpPr>
            <p:nvPr/>
          </p:nvSpPr>
          <p:spPr bwMode="auto">
            <a:xfrm>
              <a:off x="2592" y="0"/>
              <a:ext cx="0" cy="253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Line 59"/>
            <p:cNvSpPr>
              <a:spLocks noChangeShapeType="1"/>
            </p:cNvSpPr>
            <p:nvPr/>
          </p:nvSpPr>
          <p:spPr bwMode="auto">
            <a:xfrm>
              <a:off x="4032" y="0"/>
              <a:ext cx="0" cy="253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Line 60"/>
            <p:cNvSpPr>
              <a:spLocks noChangeShapeType="1"/>
            </p:cNvSpPr>
            <p:nvPr/>
          </p:nvSpPr>
          <p:spPr bwMode="auto">
            <a:xfrm>
              <a:off x="5088" y="0"/>
              <a:ext cx="0" cy="25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Line 61"/>
            <p:cNvSpPr>
              <a:spLocks noChangeShapeType="1"/>
            </p:cNvSpPr>
            <p:nvPr/>
          </p:nvSpPr>
          <p:spPr bwMode="auto">
            <a:xfrm>
              <a:off x="0" y="2034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Line 62"/>
            <p:cNvSpPr>
              <a:spLocks noChangeShapeType="1"/>
            </p:cNvSpPr>
            <p:nvPr/>
          </p:nvSpPr>
          <p:spPr bwMode="auto">
            <a:xfrm>
              <a:off x="0" y="1785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Line 63"/>
            <p:cNvSpPr>
              <a:spLocks noChangeShapeType="1"/>
            </p:cNvSpPr>
            <p:nvPr/>
          </p:nvSpPr>
          <p:spPr bwMode="auto">
            <a:xfrm>
              <a:off x="0" y="2283"/>
              <a:ext cx="508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6322" name="Picture 68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23" name="Rectangle 6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E1208D99-93B7-462E-B646-424F89EA674D}" type="slidenum">
              <a:rPr lang="en-US" sz="1400">
                <a:solidFill>
                  <a:srgbClr val="5BA36C"/>
                </a:solidFill>
              </a:rPr>
              <a:pPr algn="r"/>
              <a:t>28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转换函数说明</a:t>
            </a:r>
          </a:p>
        </p:txBody>
      </p:sp>
      <p:sp>
        <p:nvSpPr>
          <p:cNvPr id="9728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7285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6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7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7288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>
            <a:off x="684213" y="1700213"/>
            <a:ext cx="7488237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sz="2800">
                <a:solidFill>
                  <a:schemeClr val="tx1"/>
                </a:solidFill>
              </a:rPr>
              <a:t>(1) Chr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sz="2800">
                <a:solidFill>
                  <a:schemeClr val="tx1"/>
                </a:solidFill>
              </a:rPr>
              <a:t>Asc</a:t>
            </a:r>
            <a:r>
              <a:rPr lang="zh-CN" altLang="en-US" sz="2800">
                <a:solidFill>
                  <a:schemeClr val="tx1"/>
                </a:solidFill>
              </a:rPr>
              <a:t>函数互为反函数。</a:t>
            </a:r>
          </a:p>
          <a:p>
            <a:pPr algn="just" eaLnBrk="0" hangingPunct="0"/>
            <a:r>
              <a:rPr lang="en-US" sz="2800">
                <a:solidFill>
                  <a:schemeClr val="tx1"/>
                </a:solidFill>
              </a:rPr>
              <a:t>(2) Str</a:t>
            </a:r>
            <a:r>
              <a:rPr lang="zh-CN" altLang="en-US" sz="2800">
                <a:solidFill>
                  <a:schemeClr val="tx1"/>
                </a:solidFill>
              </a:rPr>
              <a:t>函数将非负数值转换成字符类型后，会在转换后的字符串左边增加一空格。</a:t>
            </a:r>
          </a:p>
          <a:p>
            <a:pPr algn="just" eaLnBrk="0" hangingPunct="0"/>
            <a:r>
              <a:rPr lang="en-US" sz="2800">
                <a:solidFill>
                  <a:schemeClr val="tx1"/>
                </a:solidFill>
              </a:rPr>
              <a:t>(3) Val</a:t>
            </a:r>
            <a:r>
              <a:rPr lang="zh-CN" altLang="en-US" sz="2800">
                <a:solidFill>
                  <a:schemeClr val="tx1"/>
                </a:solidFill>
              </a:rPr>
              <a:t>将数字字符串转换为数值类型，当字符串中出现数值类型规定的字符外的字符，则停止转换，函数返回的是停止转换前的结果。例如表达式：</a:t>
            </a:r>
            <a:r>
              <a:rPr lang="en-US" sz="2800">
                <a:solidFill>
                  <a:schemeClr val="tx1"/>
                </a:solidFill>
              </a:rPr>
              <a:t>Val("-123.45ty3")</a:t>
            </a:r>
            <a:r>
              <a:rPr lang="zh-CN" altLang="en-US" sz="2800">
                <a:solidFill>
                  <a:schemeClr val="tx1"/>
                </a:solidFill>
              </a:rPr>
              <a:t>结果为</a:t>
            </a:r>
            <a:r>
              <a:rPr lang="en-US" sz="2800">
                <a:solidFill>
                  <a:schemeClr val="tx1"/>
                </a:solidFill>
              </a:rPr>
              <a:t>-123.45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97290" name="Picture 12">
            <a:hlinkClick r:id="" action="ppaction://noaction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9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DD1A8B87-D1D2-46F6-B318-D64EC385732B}" type="slidenum">
              <a:rPr lang="en-US" sz="1400">
                <a:solidFill>
                  <a:srgbClr val="5BA36C"/>
                </a:solidFill>
              </a:rPr>
              <a:pPr algn="r"/>
              <a:t>29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3.4.3 </a:t>
            </a:r>
            <a:r>
              <a:rPr lang="zh-CN" altLang="en-US" sz="4000" b="1">
                <a:ea typeface="楷体_GB2312" pitchFamily="1" charset="-122"/>
              </a:rPr>
              <a:t>字符串函数</a:t>
            </a:r>
            <a:r>
              <a:rPr lang="en-US" sz="4000" b="1">
                <a:ea typeface="楷体_GB2312" pitchFamily="1" charset="-122"/>
              </a:rPr>
              <a:t>P66</a:t>
            </a:r>
            <a:r>
              <a:rPr lang="en-US" sz="4000" b="1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9830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8309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10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11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8312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50825" y="1268413"/>
            <a:ext cx="8382000" cy="4852987"/>
            <a:chOff x="0" y="0"/>
            <a:chExt cx="5280" cy="3057"/>
          </a:xfrm>
        </p:grpSpPr>
        <p:sp>
          <p:nvSpPr>
            <p:cNvPr id="98314" name="Rectangle 8"/>
            <p:cNvSpPr>
              <a:spLocks noChangeArrowheads="1"/>
            </p:cNvSpPr>
            <p:nvPr/>
          </p:nvSpPr>
          <p:spPr bwMode="auto">
            <a:xfrm>
              <a:off x="4368" y="2280"/>
              <a:ext cx="9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"BCD"</a:t>
              </a:r>
            </a:p>
          </p:txBody>
        </p:sp>
        <p:sp>
          <p:nvSpPr>
            <p:cNvPr id="98315" name="Rectangle 9"/>
            <p:cNvSpPr>
              <a:spLocks noChangeArrowheads="1"/>
            </p:cNvSpPr>
            <p:nvPr/>
          </p:nvSpPr>
          <p:spPr bwMode="auto">
            <a:xfrm>
              <a:off x="2976" y="2280"/>
              <a:ext cx="139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Mid("ABCDE",2,3)</a:t>
              </a:r>
            </a:p>
          </p:txBody>
        </p:sp>
        <p:sp>
          <p:nvSpPr>
            <p:cNvPr id="98316" name="Rectangle 10"/>
            <p:cNvSpPr>
              <a:spLocks noChangeArrowheads="1"/>
            </p:cNvSpPr>
            <p:nvPr/>
          </p:nvSpPr>
          <p:spPr bwMode="auto">
            <a:xfrm>
              <a:off x="1248" y="2280"/>
              <a:ext cx="17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取字符子串</a:t>
              </a:r>
            </a:p>
          </p:txBody>
        </p:sp>
        <p:sp>
          <p:nvSpPr>
            <p:cNvPr id="98317" name="Rectangle 11"/>
            <p:cNvSpPr>
              <a:spLocks noChangeArrowheads="1"/>
            </p:cNvSpPr>
            <p:nvPr/>
          </p:nvSpPr>
          <p:spPr bwMode="auto">
            <a:xfrm>
              <a:off x="0" y="2280"/>
              <a:ext cx="124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Mid(C,N1[,N2])</a:t>
              </a:r>
            </a:p>
          </p:txBody>
        </p:sp>
        <p:sp>
          <p:nvSpPr>
            <p:cNvPr id="98318" name="Rectangle 12"/>
            <p:cNvSpPr>
              <a:spLocks noChangeArrowheads="1"/>
            </p:cNvSpPr>
            <p:nvPr/>
          </p:nvSpPr>
          <p:spPr bwMode="auto">
            <a:xfrm>
              <a:off x="4368" y="1944"/>
              <a:ext cx="9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"ABCD</a:t>
              </a:r>
              <a:r>
                <a:rPr lang="en-US" sz="2000">
                  <a:solidFill>
                    <a:schemeClr val="tx1"/>
                  </a:solidFill>
                  <a:latin typeface="Wingdings" pitchFamily="2" charset="2"/>
                </a:rPr>
                <a:t></a:t>
              </a:r>
              <a:r>
                <a:rPr lang="en-US" sz="2000">
                  <a:solidFill>
                    <a:schemeClr val="tx1"/>
                  </a:solidFill>
                </a:rPr>
                <a:t>"</a:t>
              </a:r>
            </a:p>
          </p:txBody>
        </p:sp>
        <p:sp>
          <p:nvSpPr>
            <p:cNvPr id="98319" name="Rectangle 13"/>
            <p:cNvSpPr>
              <a:spLocks noChangeArrowheads="1"/>
            </p:cNvSpPr>
            <p:nvPr/>
          </p:nvSpPr>
          <p:spPr bwMode="auto">
            <a:xfrm>
              <a:off x="2976" y="1944"/>
              <a:ext cx="139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LTrim("</a:t>
              </a:r>
              <a:r>
                <a:rPr lang="en-US" sz="2000">
                  <a:solidFill>
                    <a:schemeClr val="tx1"/>
                  </a:solidFill>
                  <a:latin typeface="Wingdings" pitchFamily="2" charset="2"/>
                </a:rPr>
                <a:t></a:t>
              </a:r>
              <a:r>
                <a:rPr lang="en-US" sz="2000">
                  <a:solidFill>
                    <a:schemeClr val="tx1"/>
                  </a:solidFill>
                </a:rPr>
                <a:t>ABCD</a:t>
              </a:r>
              <a:r>
                <a:rPr lang="en-US" sz="2000">
                  <a:solidFill>
                    <a:schemeClr val="tx1"/>
                  </a:solidFill>
                  <a:latin typeface="Wingdings" pitchFamily="2" charset="2"/>
                </a:rPr>
                <a:t></a:t>
              </a:r>
              <a:r>
                <a:rPr lang="en-US" sz="2000">
                  <a:solidFill>
                    <a:schemeClr val="tx1"/>
                  </a:solidFill>
                </a:rPr>
                <a:t>")</a:t>
              </a:r>
            </a:p>
          </p:txBody>
        </p:sp>
        <p:sp>
          <p:nvSpPr>
            <p:cNvPr id="98320" name="Rectangle 14"/>
            <p:cNvSpPr>
              <a:spLocks noChangeArrowheads="1"/>
            </p:cNvSpPr>
            <p:nvPr/>
          </p:nvSpPr>
          <p:spPr bwMode="auto">
            <a:xfrm>
              <a:off x="1248" y="1944"/>
              <a:ext cx="17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1600">
                  <a:solidFill>
                    <a:schemeClr val="tx1"/>
                  </a:solidFill>
                </a:rPr>
                <a:t>去掉字符串左（右）边空格</a:t>
              </a:r>
            </a:p>
          </p:txBody>
        </p:sp>
        <p:sp>
          <p:nvSpPr>
            <p:cNvPr id="98321" name="Rectangle 15"/>
            <p:cNvSpPr>
              <a:spLocks noChangeArrowheads="1"/>
            </p:cNvSpPr>
            <p:nvPr/>
          </p:nvSpPr>
          <p:spPr bwMode="auto">
            <a:xfrm>
              <a:off x="0" y="1944"/>
              <a:ext cx="124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</a:t>
              </a:r>
              <a:r>
                <a:rPr lang="zh-CN" altLang="en-US" sz="2000">
                  <a:solidFill>
                    <a:schemeClr val="tx1"/>
                  </a:solidFill>
                </a:rPr>
                <a:t>（</a:t>
              </a:r>
              <a:r>
                <a:rPr lang="en-US" sz="2000">
                  <a:solidFill>
                    <a:schemeClr val="tx1"/>
                  </a:solidFill>
                </a:rPr>
                <a:t>R</a:t>
              </a:r>
              <a:r>
                <a:rPr lang="zh-CN" altLang="en-US" sz="2000">
                  <a:solidFill>
                    <a:schemeClr val="tx1"/>
                  </a:solidFill>
                </a:rPr>
                <a:t>）</a:t>
              </a:r>
              <a:r>
                <a:rPr lang="en-US" sz="2000">
                  <a:solidFill>
                    <a:schemeClr val="tx1"/>
                  </a:solidFill>
                </a:rPr>
                <a:t>Trim(C)</a:t>
              </a:r>
            </a:p>
          </p:txBody>
        </p:sp>
        <p:sp>
          <p:nvSpPr>
            <p:cNvPr id="98322" name="Rectangle 16"/>
            <p:cNvSpPr>
              <a:spLocks noChangeArrowheads="1"/>
            </p:cNvSpPr>
            <p:nvPr/>
          </p:nvSpPr>
          <p:spPr bwMode="auto">
            <a:xfrm>
              <a:off x="4368" y="2616"/>
              <a:ext cx="91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"A3AB3" </a:t>
              </a:r>
            </a:p>
          </p:txBody>
        </p:sp>
        <p:sp>
          <p:nvSpPr>
            <p:cNvPr id="98323" name="Rectangle 17"/>
            <p:cNvSpPr>
              <a:spLocks noChangeArrowheads="1"/>
            </p:cNvSpPr>
            <p:nvPr/>
          </p:nvSpPr>
          <p:spPr bwMode="auto">
            <a:xfrm>
              <a:off x="2976" y="2616"/>
              <a:ext cx="139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Replace("ACDABCD","CD","3") </a:t>
              </a:r>
            </a:p>
          </p:txBody>
        </p:sp>
        <p:sp>
          <p:nvSpPr>
            <p:cNvPr id="98324" name="Rectangle 18"/>
            <p:cNvSpPr>
              <a:spLocks noChangeArrowheads="1"/>
            </p:cNvSpPr>
            <p:nvPr/>
          </p:nvSpPr>
          <p:spPr bwMode="auto">
            <a:xfrm>
              <a:off x="1248" y="2616"/>
              <a:ext cx="172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用</a:t>
              </a:r>
              <a:r>
                <a:rPr lang="en-US" sz="2000" i="1">
                  <a:solidFill>
                    <a:schemeClr val="tx1"/>
                  </a:solidFill>
                </a:rPr>
                <a:t>C</a:t>
              </a:r>
              <a:r>
                <a:rPr lang="en-US" sz="2000">
                  <a:solidFill>
                    <a:schemeClr val="tx1"/>
                  </a:solidFill>
                </a:rPr>
                <a:t>2</a:t>
              </a:r>
              <a:r>
                <a:rPr lang="zh-CN" altLang="en-US" sz="2000">
                  <a:solidFill>
                    <a:schemeClr val="tx1"/>
                  </a:solidFill>
                </a:rPr>
                <a:t>替代</a:t>
              </a:r>
              <a:r>
                <a:rPr lang="en-US" sz="2000" i="1">
                  <a:solidFill>
                    <a:schemeClr val="tx1"/>
                  </a:solidFill>
                </a:rPr>
                <a:t>C</a:t>
              </a:r>
              <a:r>
                <a:rPr 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325" name="Rectangle 19"/>
            <p:cNvSpPr>
              <a:spLocks noChangeArrowheads="1"/>
            </p:cNvSpPr>
            <p:nvPr/>
          </p:nvSpPr>
          <p:spPr bwMode="auto">
            <a:xfrm>
              <a:off x="0" y="2616"/>
              <a:ext cx="124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Replace(C,C1,C2)</a:t>
              </a:r>
            </a:p>
          </p:txBody>
        </p:sp>
        <p:sp>
          <p:nvSpPr>
            <p:cNvPr id="98326" name="Rectangle 20"/>
            <p:cNvSpPr>
              <a:spLocks noChangeArrowheads="1"/>
            </p:cNvSpPr>
            <p:nvPr/>
          </p:nvSpPr>
          <p:spPr bwMode="auto">
            <a:xfrm>
              <a:off x="4368" y="1688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tx1"/>
                  </a:solidFill>
                </a:rPr>
                <a:t>AB</a:t>
              </a:r>
              <a:r>
                <a:rPr lang="zh-CN" altLang="en-US" sz="2000">
                  <a:solidFill>
                    <a:schemeClr val="tx1"/>
                  </a:solidFill>
                </a:rPr>
                <a:t>教育</a:t>
              </a:r>
              <a:r>
                <a:rPr lang="en-US" sz="2000">
                  <a:solidFill>
                    <a:schemeClr val="tx1"/>
                  </a:solidFill>
                </a:rPr>
                <a:t>"</a:t>
              </a:r>
            </a:p>
          </p:txBody>
        </p:sp>
        <p:sp>
          <p:nvSpPr>
            <p:cNvPr id="98327" name="Rectangle 21"/>
            <p:cNvSpPr>
              <a:spLocks noChangeArrowheads="1"/>
            </p:cNvSpPr>
            <p:nvPr/>
          </p:nvSpPr>
          <p:spPr bwMode="auto">
            <a:xfrm>
              <a:off x="2976" y="1688"/>
              <a:ext cx="139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Trim("  AB</a:t>
              </a:r>
              <a:r>
                <a:rPr lang="zh-CN" altLang="en-US" sz="2000">
                  <a:solidFill>
                    <a:schemeClr val="tx1"/>
                  </a:solidFill>
                </a:rPr>
                <a:t>教育  </a:t>
              </a:r>
              <a:r>
                <a:rPr lang="en-US" sz="2000">
                  <a:solidFill>
                    <a:schemeClr val="tx1"/>
                  </a:solidFill>
                </a:rPr>
                <a:t>")</a:t>
              </a:r>
            </a:p>
          </p:txBody>
        </p:sp>
        <p:sp>
          <p:nvSpPr>
            <p:cNvPr id="98328" name="Rectangle 22"/>
            <p:cNvSpPr>
              <a:spLocks noChangeArrowheads="1"/>
            </p:cNvSpPr>
            <p:nvPr/>
          </p:nvSpPr>
          <p:spPr bwMode="auto">
            <a:xfrm>
              <a:off x="1248" y="1688"/>
              <a:ext cx="172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去掉字符串两边的空格</a:t>
              </a:r>
            </a:p>
          </p:txBody>
        </p:sp>
        <p:sp>
          <p:nvSpPr>
            <p:cNvPr id="98329" name="Rectangle 23"/>
            <p:cNvSpPr>
              <a:spLocks noChangeArrowheads="1"/>
            </p:cNvSpPr>
            <p:nvPr/>
          </p:nvSpPr>
          <p:spPr bwMode="auto">
            <a:xfrm>
              <a:off x="0" y="1688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Trim(C)</a:t>
              </a:r>
            </a:p>
          </p:txBody>
        </p:sp>
        <p:sp>
          <p:nvSpPr>
            <p:cNvPr id="98330" name="Rectangle 24"/>
            <p:cNvSpPr>
              <a:spLocks noChangeArrowheads="1"/>
            </p:cNvSpPr>
            <p:nvPr/>
          </p:nvSpPr>
          <p:spPr bwMode="auto">
            <a:xfrm>
              <a:off x="4368" y="1432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331" name="Rectangle 25"/>
            <p:cNvSpPr>
              <a:spLocks noChangeArrowheads="1"/>
            </p:cNvSpPr>
            <p:nvPr/>
          </p:nvSpPr>
          <p:spPr bwMode="auto">
            <a:xfrm>
              <a:off x="2976" y="1432"/>
              <a:ext cx="139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Len("AB</a:t>
              </a:r>
              <a:r>
                <a:rPr lang="zh-CN" altLang="en-US" sz="2000">
                  <a:solidFill>
                    <a:schemeClr val="tx1"/>
                  </a:solidFill>
                </a:rPr>
                <a:t>教育</a:t>
              </a:r>
              <a:r>
                <a:rPr lang="en-US" sz="2000">
                  <a:solidFill>
                    <a:schemeClr val="tx1"/>
                  </a:solidFill>
                </a:rPr>
                <a:t>")</a:t>
              </a:r>
            </a:p>
          </p:txBody>
        </p:sp>
        <p:sp>
          <p:nvSpPr>
            <p:cNvPr id="98332" name="Rectangle 26"/>
            <p:cNvSpPr>
              <a:spLocks noChangeArrowheads="1"/>
            </p:cNvSpPr>
            <p:nvPr/>
          </p:nvSpPr>
          <p:spPr bwMode="auto">
            <a:xfrm>
              <a:off x="1248" y="1432"/>
              <a:ext cx="172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字符串长度</a:t>
              </a:r>
            </a:p>
          </p:txBody>
        </p:sp>
        <p:sp>
          <p:nvSpPr>
            <p:cNvPr id="98333" name="Rectangle 27"/>
            <p:cNvSpPr>
              <a:spLocks noChangeArrowheads="1"/>
            </p:cNvSpPr>
            <p:nvPr/>
          </p:nvSpPr>
          <p:spPr bwMode="auto">
            <a:xfrm>
              <a:off x="0" y="1432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Len(C)</a:t>
              </a:r>
            </a:p>
          </p:txBody>
        </p:sp>
        <p:sp>
          <p:nvSpPr>
            <p:cNvPr id="98334" name="Rectangle 28"/>
            <p:cNvSpPr>
              <a:spLocks noChangeArrowheads="1"/>
            </p:cNvSpPr>
            <p:nvPr/>
          </p:nvSpPr>
          <p:spPr bwMode="auto">
            <a:xfrm>
              <a:off x="4368" y="1176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"ABC"</a:t>
              </a:r>
            </a:p>
          </p:txBody>
        </p:sp>
        <p:sp>
          <p:nvSpPr>
            <p:cNvPr id="98335" name="Rectangle 29"/>
            <p:cNvSpPr>
              <a:spLocks noChangeArrowheads="1"/>
            </p:cNvSpPr>
            <p:nvPr/>
          </p:nvSpPr>
          <p:spPr bwMode="auto">
            <a:xfrm>
              <a:off x="2976" y="1176"/>
              <a:ext cx="139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Left("ABCDE",3)</a:t>
              </a:r>
            </a:p>
          </p:txBody>
        </p:sp>
        <p:sp>
          <p:nvSpPr>
            <p:cNvPr id="98336" name="Rectangle 30"/>
            <p:cNvSpPr>
              <a:spLocks noChangeArrowheads="1"/>
            </p:cNvSpPr>
            <p:nvPr/>
          </p:nvSpPr>
          <p:spPr bwMode="auto">
            <a:xfrm>
              <a:off x="1248" y="1176"/>
              <a:ext cx="172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取字符串左边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zh-CN" altLang="en-US" sz="2000">
                  <a:solidFill>
                    <a:schemeClr val="tx1"/>
                  </a:solidFill>
                </a:rPr>
                <a:t>个字符</a:t>
              </a:r>
            </a:p>
          </p:txBody>
        </p:sp>
        <p:sp>
          <p:nvSpPr>
            <p:cNvPr id="98337" name="Rectangle 31"/>
            <p:cNvSpPr>
              <a:spLocks noChangeArrowheads="1"/>
            </p:cNvSpPr>
            <p:nvPr/>
          </p:nvSpPr>
          <p:spPr bwMode="auto">
            <a:xfrm>
              <a:off x="0" y="1176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Left(C,N)</a:t>
              </a:r>
            </a:p>
          </p:txBody>
        </p:sp>
        <p:sp>
          <p:nvSpPr>
            <p:cNvPr id="98338" name="Rectangle 32"/>
            <p:cNvSpPr>
              <a:spLocks noChangeArrowheads="1"/>
            </p:cNvSpPr>
            <p:nvPr/>
          </p:nvSpPr>
          <p:spPr bwMode="auto">
            <a:xfrm>
              <a:off x="4368" y="697"/>
              <a:ext cx="91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  "</a:t>
              </a:r>
              <a:r>
                <a:rPr lang="en-US"/>
                <a:t> </a:t>
              </a:r>
              <a:r>
                <a:rPr lang="en-US" sz="2000">
                  <a:solidFill>
                    <a:schemeClr val="tx1"/>
                  </a:solidFill>
                </a:rPr>
                <a:t>CDE"</a:t>
              </a:r>
            </a:p>
            <a:p>
              <a:pPr>
                <a:spcBef>
                  <a:spcPct val="20000"/>
                </a:spcBef>
              </a:pP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98339" name="Rectangle 33"/>
            <p:cNvSpPr>
              <a:spLocks noChangeArrowheads="1"/>
            </p:cNvSpPr>
            <p:nvPr/>
          </p:nvSpPr>
          <p:spPr bwMode="auto">
            <a:xfrm>
              <a:off x="2976" y="697"/>
              <a:ext cx="139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Right("ABCDE",3)</a:t>
              </a:r>
            </a:p>
          </p:txBody>
        </p:sp>
        <p:sp>
          <p:nvSpPr>
            <p:cNvPr id="98340" name="Rectangle 34"/>
            <p:cNvSpPr>
              <a:spLocks noChangeArrowheads="1"/>
            </p:cNvSpPr>
            <p:nvPr/>
          </p:nvSpPr>
          <p:spPr bwMode="auto">
            <a:xfrm>
              <a:off x="1248" y="697"/>
              <a:ext cx="1728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取字符串右边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zh-CN" altLang="en-US" sz="2000">
                  <a:solidFill>
                    <a:schemeClr val="tx1"/>
                  </a:solidFill>
                </a:rPr>
                <a:t>个字符</a:t>
              </a:r>
            </a:p>
          </p:txBody>
        </p:sp>
        <p:sp>
          <p:nvSpPr>
            <p:cNvPr id="98341" name="Rectangle 35"/>
            <p:cNvSpPr>
              <a:spLocks noChangeArrowheads="1"/>
            </p:cNvSpPr>
            <p:nvPr/>
          </p:nvSpPr>
          <p:spPr bwMode="auto">
            <a:xfrm>
              <a:off x="0" y="697"/>
              <a:ext cx="1248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Right(C,N)</a:t>
              </a:r>
            </a:p>
          </p:txBody>
        </p:sp>
        <p:sp>
          <p:nvSpPr>
            <p:cNvPr id="98342" name="Rectangle 36"/>
            <p:cNvSpPr>
              <a:spLocks noChangeArrowheads="1"/>
            </p:cNvSpPr>
            <p:nvPr/>
          </p:nvSpPr>
          <p:spPr bwMode="auto">
            <a:xfrm>
              <a:off x="4368" y="256"/>
              <a:ext cx="91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8343" name="Rectangle 37"/>
            <p:cNvSpPr>
              <a:spLocks noChangeArrowheads="1"/>
            </p:cNvSpPr>
            <p:nvPr/>
          </p:nvSpPr>
          <p:spPr bwMode="auto">
            <a:xfrm>
              <a:off x="2976" y="256"/>
              <a:ext cx="1392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InStr(2,"EFABCDEFG","EF")</a:t>
              </a:r>
            </a:p>
          </p:txBody>
        </p:sp>
        <p:sp>
          <p:nvSpPr>
            <p:cNvPr id="98344" name="Rectangle 38"/>
            <p:cNvSpPr>
              <a:spLocks noChangeArrowheads="1"/>
            </p:cNvSpPr>
            <p:nvPr/>
          </p:nvSpPr>
          <p:spPr bwMode="auto">
            <a:xfrm>
              <a:off x="1248" y="256"/>
              <a:ext cx="172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从</a:t>
              </a:r>
              <a:r>
                <a:rPr lang="en-US" sz="2000" i="1">
                  <a:solidFill>
                    <a:schemeClr val="tx1"/>
                  </a:solidFill>
                </a:rPr>
                <a:t>n</a:t>
              </a:r>
              <a:r>
                <a:rPr lang="zh-CN" altLang="en-US" sz="2000">
                  <a:solidFill>
                    <a:schemeClr val="tx1"/>
                  </a:solidFill>
                </a:rPr>
                <a:t>开始，在</a:t>
              </a:r>
              <a:r>
                <a:rPr lang="en-US" sz="2000" i="1">
                  <a:solidFill>
                    <a:schemeClr val="tx1"/>
                  </a:solidFill>
                </a:rPr>
                <a:t>C</a:t>
              </a:r>
              <a:r>
                <a:rPr lang="en-US" sz="2000">
                  <a:solidFill>
                    <a:schemeClr val="tx1"/>
                  </a:solidFill>
                </a:rPr>
                <a:t>1</a:t>
              </a:r>
              <a:r>
                <a:rPr lang="zh-CN" altLang="en-US" sz="2000">
                  <a:solidFill>
                    <a:schemeClr val="tx1"/>
                  </a:solidFill>
                </a:rPr>
                <a:t>中找</a:t>
              </a:r>
              <a:r>
                <a:rPr lang="en-US" sz="2000" i="1">
                  <a:solidFill>
                    <a:schemeClr val="tx1"/>
                  </a:solidFill>
                </a:rPr>
                <a:t>C</a:t>
              </a:r>
              <a:r>
                <a:rPr lang="en-US" sz="2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345" name="Rectangle 39"/>
            <p:cNvSpPr>
              <a:spLocks noChangeArrowheads="1"/>
            </p:cNvSpPr>
            <p:nvPr/>
          </p:nvSpPr>
          <p:spPr bwMode="auto">
            <a:xfrm>
              <a:off x="0" y="256"/>
              <a:ext cx="124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InStr([N,]C1,C2[,M])</a:t>
              </a:r>
            </a:p>
          </p:txBody>
        </p:sp>
        <p:sp>
          <p:nvSpPr>
            <p:cNvPr id="98346" name="Rectangle 40"/>
            <p:cNvSpPr>
              <a:spLocks noChangeArrowheads="1"/>
            </p:cNvSpPr>
            <p:nvPr/>
          </p:nvSpPr>
          <p:spPr bwMode="auto">
            <a:xfrm>
              <a:off x="4368" y="0"/>
              <a:ext cx="9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结果</a:t>
              </a:r>
            </a:p>
          </p:txBody>
        </p:sp>
        <p:sp>
          <p:nvSpPr>
            <p:cNvPr id="98347" name="Rectangle 41"/>
            <p:cNvSpPr>
              <a:spLocks noChangeArrowheads="1"/>
            </p:cNvSpPr>
            <p:nvPr/>
          </p:nvSpPr>
          <p:spPr bwMode="auto">
            <a:xfrm>
              <a:off x="2976" y="0"/>
              <a:ext cx="139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实例</a:t>
              </a:r>
            </a:p>
          </p:txBody>
        </p:sp>
        <p:sp>
          <p:nvSpPr>
            <p:cNvPr id="98348" name="Rectangle 42"/>
            <p:cNvSpPr>
              <a:spLocks noChangeArrowheads="1"/>
            </p:cNvSpPr>
            <p:nvPr/>
          </p:nvSpPr>
          <p:spPr bwMode="auto">
            <a:xfrm>
              <a:off x="1248" y="0"/>
              <a:ext cx="172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说明</a:t>
              </a:r>
              <a:r>
                <a:rPr lang="zh-CN" altLang="en-US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8349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函数名</a:t>
              </a:r>
            </a:p>
          </p:txBody>
        </p:sp>
        <p:sp>
          <p:nvSpPr>
            <p:cNvPr id="98350" name="Line 44"/>
            <p:cNvSpPr>
              <a:spLocks noChangeShapeType="1"/>
            </p:cNvSpPr>
            <p:nvPr/>
          </p:nvSpPr>
          <p:spPr bwMode="auto">
            <a:xfrm>
              <a:off x="0" y="0"/>
              <a:ext cx="52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1" name="Line 45"/>
            <p:cNvSpPr>
              <a:spLocks noChangeShapeType="1"/>
            </p:cNvSpPr>
            <p:nvPr/>
          </p:nvSpPr>
          <p:spPr bwMode="auto">
            <a:xfrm>
              <a:off x="0" y="256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2" name="Line 46"/>
            <p:cNvSpPr>
              <a:spLocks noChangeShapeType="1"/>
            </p:cNvSpPr>
            <p:nvPr/>
          </p:nvSpPr>
          <p:spPr bwMode="auto">
            <a:xfrm>
              <a:off x="0" y="697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3" name="Line 47"/>
            <p:cNvSpPr>
              <a:spLocks noChangeShapeType="1"/>
            </p:cNvSpPr>
            <p:nvPr/>
          </p:nvSpPr>
          <p:spPr bwMode="auto">
            <a:xfrm>
              <a:off x="0" y="1176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4" name="Line 48"/>
            <p:cNvSpPr>
              <a:spLocks noChangeShapeType="1"/>
            </p:cNvSpPr>
            <p:nvPr/>
          </p:nvSpPr>
          <p:spPr bwMode="auto">
            <a:xfrm>
              <a:off x="0" y="1432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5" name="Line 49"/>
            <p:cNvSpPr>
              <a:spLocks noChangeShapeType="1"/>
            </p:cNvSpPr>
            <p:nvPr/>
          </p:nvSpPr>
          <p:spPr bwMode="auto">
            <a:xfrm>
              <a:off x="0" y="1688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6" name="Line 50"/>
            <p:cNvSpPr>
              <a:spLocks noChangeShapeType="1"/>
            </p:cNvSpPr>
            <p:nvPr/>
          </p:nvSpPr>
          <p:spPr bwMode="auto">
            <a:xfrm>
              <a:off x="0" y="1944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7" name="Line 51"/>
            <p:cNvSpPr>
              <a:spLocks noChangeShapeType="1"/>
            </p:cNvSpPr>
            <p:nvPr/>
          </p:nvSpPr>
          <p:spPr bwMode="auto">
            <a:xfrm>
              <a:off x="0" y="3057"/>
              <a:ext cx="52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8" name="Line 52"/>
            <p:cNvSpPr>
              <a:spLocks noChangeShapeType="1"/>
            </p:cNvSpPr>
            <p:nvPr/>
          </p:nvSpPr>
          <p:spPr bwMode="auto">
            <a:xfrm>
              <a:off x="0" y="0"/>
              <a:ext cx="0" cy="305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9" name="Line 53"/>
            <p:cNvSpPr>
              <a:spLocks noChangeShapeType="1"/>
            </p:cNvSpPr>
            <p:nvPr/>
          </p:nvSpPr>
          <p:spPr bwMode="auto">
            <a:xfrm>
              <a:off x="1248" y="0"/>
              <a:ext cx="0" cy="305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0" name="Line 54"/>
            <p:cNvSpPr>
              <a:spLocks noChangeShapeType="1"/>
            </p:cNvSpPr>
            <p:nvPr/>
          </p:nvSpPr>
          <p:spPr bwMode="auto">
            <a:xfrm>
              <a:off x="2976" y="0"/>
              <a:ext cx="0" cy="305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1" name="Line 55"/>
            <p:cNvSpPr>
              <a:spLocks noChangeShapeType="1"/>
            </p:cNvSpPr>
            <p:nvPr/>
          </p:nvSpPr>
          <p:spPr bwMode="auto">
            <a:xfrm>
              <a:off x="4368" y="0"/>
              <a:ext cx="0" cy="305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2" name="Line 56"/>
            <p:cNvSpPr>
              <a:spLocks noChangeShapeType="1"/>
            </p:cNvSpPr>
            <p:nvPr/>
          </p:nvSpPr>
          <p:spPr bwMode="auto">
            <a:xfrm>
              <a:off x="5280" y="0"/>
              <a:ext cx="0" cy="305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3" name="Line 57"/>
            <p:cNvSpPr>
              <a:spLocks noChangeShapeType="1"/>
            </p:cNvSpPr>
            <p:nvPr/>
          </p:nvSpPr>
          <p:spPr bwMode="auto">
            <a:xfrm>
              <a:off x="0" y="2280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4" name="Line 58"/>
            <p:cNvSpPr>
              <a:spLocks noChangeShapeType="1"/>
            </p:cNvSpPr>
            <p:nvPr/>
          </p:nvSpPr>
          <p:spPr bwMode="auto">
            <a:xfrm>
              <a:off x="0" y="2616"/>
              <a:ext cx="528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8365" name="Picture 63">
            <a:hlinkClick r:id="" action="ppaction://noaction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66" name="Rectangle 6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8367" name="Rectangle 65"/>
          <p:cNvSpPr>
            <a:spLocks noChangeArrowheads="1"/>
          </p:cNvSpPr>
          <p:nvPr/>
        </p:nvSpPr>
        <p:spPr bwMode="auto">
          <a:xfrm>
            <a:off x="900113" y="5949950"/>
            <a:ext cx="125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>
                <a:solidFill>
                  <a:schemeClr val="tx1"/>
                </a:solidFill>
                <a:hlinkClick r:id="rId6" action="ppaction://hlinkfile"/>
              </a:rPr>
              <a:t>测试</a:t>
            </a:r>
            <a:r>
              <a:rPr lang="en-US">
                <a:solidFill>
                  <a:schemeClr val="tx1"/>
                </a:solidFill>
                <a:hlinkClick r:id="rId6" action="ppaction://hlinkfile"/>
              </a:rPr>
              <a:t>: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320EBE43-6EBF-4025-A502-774F964EB364}" type="slidenum">
              <a:rPr lang="en-US" sz="1400">
                <a:solidFill>
                  <a:srgbClr val="5BA36C"/>
                </a:solidFill>
              </a:rPr>
              <a:pPr algn="r"/>
              <a:t>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宋体" pitchFamily="2" charset="-122"/>
              </a:rPr>
              <a:t>3.1  VB</a:t>
            </a:r>
            <a:r>
              <a:rPr lang="zh-CN" altLang="en-US" b="1">
                <a:latin typeface="宋体" pitchFamily="2" charset="-122"/>
              </a:rPr>
              <a:t>中的数据类型</a:t>
            </a:r>
            <a:r>
              <a:rPr lang="zh-CN" altLang="en-US"/>
              <a:t>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077200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latin typeface="宋体" pitchFamily="2" charset="-122"/>
                <a:ea typeface="楷体_GB2312" pitchFamily="1" charset="-122"/>
              </a:rPr>
              <a:t>一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数据类型</a:t>
            </a:r>
            <a:endParaRPr lang="zh-CN" altLang="en-US" sz="2800" b="1"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 在为计算机编程时，会使用各种各样的数据。因此，我们在编写程序代码时就必须事先说明所使用的数据类型，以便计算机能够正确识别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.VB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中提供了：</a:t>
            </a:r>
            <a:r>
              <a:rPr lang="zh-CN" altLang="en-US" sz="2800" b="1">
                <a:solidFill>
                  <a:srgbClr val="E95A3D"/>
                </a:solidFill>
                <a:latin typeface="宋体" pitchFamily="2" charset="-122"/>
                <a:ea typeface="楷体_GB2312" pitchFamily="1" charset="-122"/>
              </a:rPr>
              <a:t>数值型、字符型、布尔型 、日期型、对象型、变体型等数据类型</a:t>
            </a:r>
            <a:r>
              <a:rPr lang="zh-CN" altLang="en-US" sz="2800" b="1">
                <a:solidFill>
                  <a:srgbClr val="FFFF66"/>
                </a:solidFill>
                <a:latin typeface="宋体" pitchFamily="2" charset="-122"/>
                <a:ea typeface="楷体_GB2312" pitchFamily="1" charset="-122"/>
              </a:rPr>
              <a:t> </a:t>
            </a:r>
            <a:r>
              <a:rPr lang="en-US" sz="2800" b="1">
                <a:solidFill>
                  <a:srgbClr val="FFFF66"/>
                </a:solidFill>
                <a:latin typeface="宋体" pitchFamily="2" charset="-122"/>
                <a:ea typeface="楷体_GB2312" pitchFamily="1" charset="-122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1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数值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(Numeric)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数值型包括：整型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Integer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%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）、长整型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Long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&amp;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）、单精度型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Single(!)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、双精度型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Double(#)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、货币型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Currency(@)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、字节型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byte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，详细说明见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P53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表。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>
              <a:latin typeface="宋体" pitchFamily="2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>
              <a:solidFill>
                <a:srgbClr val="FFFF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BAD182B3-0685-4538-BC49-CCB197CF757C}" type="slidenum">
              <a:rPr lang="en-US" sz="1400">
                <a:solidFill>
                  <a:srgbClr val="5BA36C"/>
                </a:solidFill>
              </a:rPr>
              <a:pPr algn="r"/>
              <a:t>30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3.4.4 </a:t>
            </a:r>
            <a:r>
              <a:rPr lang="zh-CN" altLang="en-US" sz="4000" b="1">
                <a:ea typeface="楷体_GB2312" pitchFamily="1" charset="-122"/>
                <a:hlinkClick r:id="rId2" action="ppaction://hlinkfile"/>
              </a:rPr>
              <a:t>日期函数</a:t>
            </a:r>
            <a:r>
              <a:rPr lang="zh-CN" altLang="en-US" sz="4000" b="1">
                <a:latin typeface="宋体" pitchFamily="2" charset="-122"/>
                <a:ea typeface="宋体" pitchFamily="2" charset="-122"/>
                <a:hlinkClick r:id="rId2" action="ppaction://hlinkfile"/>
              </a:rPr>
              <a:t> </a:t>
            </a:r>
            <a:endParaRPr lang="zh-CN" altLang="en-US" sz="4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33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9333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4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5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99336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85800" y="1371600"/>
            <a:ext cx="7924800" cy="3963988"/>
            <a:chOff x="0" y="0"/>
            <a:chExt cx="4992" cy="2497"/>
          </a:xfrm>
        </p:grpSpPr>
        <p:sp>
          <p:nvSpPr>
            <p:cNvPr id="99338" name="Rectangle 8"/>
            <p:cNvSpPr>
              <a:spLocks noChangeArrowheads="1"/>
            </p:cNvSpPr>
            <p:nvPr/>
          </p:nvSpPr>
          <p:spPr bwMode="auto">
            <a:xfrm>
              <a:off x="3256" y="1750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Second(#1:12:56PM#)</a:t>
              </a:r>
            </a:p>
          </p:txBody>
        </p:sp>
        <p:sp>
          <p:nvSpPr>
            <p:cNvPr id="99339" name="Rectangle 9"/>
            <p:cNvSpPr>
              <a:spLocks noChangeArrowheads="1"/>
            </p:cNvSpPr>
            <p:nvPr/>
          </p:nvSpPr>
          <p:spPr bwMode="auto">
            <a:xfrm>
              <a:off x="1248" y="1750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返回秒</a:t>
              </a:r>
              <a:r>
                <a:rPr lang="en-US" sz="2000">
                  <a:solidFill>
                    <a:schemeClr val="tx1"/>
                  </a:solidFill>
                </a:rPr>
                <a:t>(0~59)</a:t>
              </a:r>
            </a:p>
          </p:txBody>
        </p:sp>
        <p:sp>
          <p:nvSpPr>
            <p:cNvPr id="99340" name="Rectangle 10"/>
            <p:cNvSpPr>
              <a:spLocks noChangeArrowheads="1"/>
            </p:cNvSpPr>
            <p:nvPr/>
          </p:nvSpPr>
          <p:spPr bwMode="auto">
            <a:xfrm>
              <a:off x="0" y="1750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Second(C|N)</a:t>
              </a:r>
            </a:p>
          </p:txBody>
        </p:sp>
        <p:sp>
          <p:nvSpPr>
            <p:cNvPr id="99341" name="Rectangle 11"/>
            <p:cNvSpPr>
              <a:spLocks noChangeArrowheads="1"/>
            </p:cNvSpPr>
            <p:nvPr/>
          </p:nvSpPr>
          <p:spPr bwMode="auto">
            <a:xfrm>
              <a:off x="3256" y="1999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Time</a:t>
              </a:r>
            </a:p>
          </p:txBody>
        </p:sp>
        <p:sp>
          <p:nvSpPr>
            <p:cNvPr id="99342" name="Rectangle 12"/>
            <p:cNvSpPr>
              <a:spLocks noChangeArrowheads="1"/>
            </p:cNvSpPr>
            <p:nvPr/>
          </p:nvSpPr>
          <p:spPr bwMode="auto">
            <a:xfrm>
              <a:off x="1248" y="1999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返回系统时间</a:t>
              </a:r>
            </a:p>
          </p:txBody>
        </p:sp>
        <p:sp>
          <p:nvSpPr>
            <p:cNvPr id="99343" name="Rectangle 13"/>
            <p:cNvSpPr>
              <a:spLocks noChangeArrowheads="1"/>
            </p:cNvSpPr>
            <p:nvPr/>
          </p:nvSpPr>
          <p:spPr bwMode="auto">
            <a:xfrm>
              <a:off x="0" y="1999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Time[()]</a:t>
              </a:r>
            </a:p>
          </p:txBody>
        </p:sp>
        <p:sp>
          <p:nvSpPr>
            <p:cNvPr id="99344" name="Rectangle 14"/>
            <p:cNvSpPr>
              <a:spLocks noChangeArrowheads="1"/>
            </p:cNvSpPr>
            <p:nvPr/>
          </p:nvSpPr>
          <p:spPr bwMode="auto">
            <a:xfrm>
              <a:off x="3256" y="2248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Year(365)</a:t>
              </a:r>
            </a:p>
          </p:txBody>
        </p:sp>
        <p:sp>
          <p:nvSpPr>
            <p:cNvPr id="99345" name="Rectangle 15"/>
            <p:cNvSpPr>
              <a:spLocks noChangeArrowheads="1"/>
            </p:cNvSpPr>
            <p:nvPr/>
          </p:nvSpPr>
          <p:spPr bwMode="auto">
            <a:xfrm>
              <a:off x="1248" y="2248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返回年代号</a:t>
              </a:r>
              <a:r>
                <a:rPr lang="en-US" sz="2000">
                  <a:solidFill>
                    <a:schemeClr val="tx1"/>
                  </a:solidFill>
                </a:rPr>
                <a:t>(1753~2078)</a:t>
              </a:r>
            </a:p>
          </p:txBody>
        </p:sp>
        <p:sp>
          <p:nvSpPr>
            <p:cNvPr id="99346" name="Rectangle 16"/>
            <p:cNvSpPr>
              <a:spLocks noChangeArrowheads="1"/>
            </p:cNvSpPr>
            <p:nvPr/>
          </p:nvSpPr>
          <p:spPr bwMode="auto">
            <a:xfrm>
              <a:off x="0" y="2248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Year(C|N)</a:t>
              </a:r>
            </a:p>
          </p:txBody>
        </p:sp>
        <p:sp>
          <p:nvSpPr>
            <p:cNvPr id="99347" name="Rectangle 17"/>
            <p:cNvSpPr>
              <a:spLocks noChangeArrowheads="1"/>
            </p:cNvSpPr>
            <p:nvPr/>
          </p:nvSpPr>
          <p:spPr bwMode="auto">
            <a:xfrm>
              <a:off x="3256" y="1501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Now</a:t>
              </a:r>
            </a:p>
          </p:txBody>
        </p:sp>
        <p:sp>
          <p:nvSpPr>
            <p:cNvPr id="99348" name="Rectangle 18"/>
            <p:cNvSpPr>
              <a:spLocks noChangeArrowheads="1"/>
            </p:cNvSpPr>
            <p:nvPr/>
          </p:nvSpPr>
          <p:spPr bwMode="auto">
            <a:xfrm>
              <a:off x="1248" y="1501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返回系统日期和时间</a:t>
              </a:r>
            </a:p>
          </p:txBody>
        </p:sp>
        <p:sp>
          <p:nvSpPr>
            <p:cNvPr id="99349" name="Rectangle 19"/>
            <p:cNvSpPr>
              <a:spLocks noChangeArrowheads="1"/>
            </p:cNvSpPr>
            <p:nvPr/>
          </p:nvSpPr>
          <p:spPr bwMode="auto">
            <a:xfrm>
              <a:off x="0" y="1501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Now</a:t>
              </a:r>
            </a:p>
          </p:txBody>
        </p:sp>
        <p:sp>
          <p:nvSpPr>
            <p:cNvPr id="99350" name="Rectangle 20"/>
            <p:cNvSpPr>
              <a:spLocks noChangeArrowheads="1"/>
            </p:cNvSpPr>
            <p:nvPr/>
          </p:nvSpPr>
          <p:spPr bwMode="auto">
            <a:xfrm>
              <a:off x="3256" y="1252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Month("2003,05,01")</a:t>
              </a:r>
            </a:p>
          </p:txBody>
        </p:sp>
        <p:sp>
          <p:nvSpPr>
            <p:cNvPr id="99351" name="Rectangle 21"/>
            <p:cNvSpPr>
              <a:spLocks noChangeArrowheads="1"/>
            </p:cNvSpPr>
            <p:nvPr/>
          </p:nvSpPr>
          <p:spPr bwMode="auto">
            <a:xfrm>
              <a:off x="1248" y="1252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返回月份代号</a:t>
              </a:r>
              <a:r>
                <a:rPr lang="en-US" sz="2000">
                  <a:solidFill>
                    <a:schemeClr val="tx1"/>
                  </a:solidFill>
                </a:rPr>
                <a:t>(1~12)</a:t>
              </a:r>
            </a:p>
          </p:txBody>
        </p:sp>
        <p:sp>
          <p:nvSpPr>
            <p:cNvPr id="99352" name="Rectangle 22"/>
            <p:cNvSpPr>
              <a:spLocks noChangeArrowheads="1"/>
            </p:cNvSpPr>
            <p:nvPr/>
          </p:nvSpPr>
          <p:spPr bwMode="auto">
            <a:xfrm>
              <a:off x="0" y="1252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Month(C|N)</a:t>
              </a:r>
            </a:p>
          </p:txBody>
        </p:sp>
        <p:sp>
          <p:nvSpPr>
            <p:cNvPr id="99353" name="Rectangle 23"/>
            <p:cNvSpPr>
              <a:spLocks noChangeArrowheads="1"/>
            </p:cNvSpPr>
            <p:nvPr/>
          </p:nvSpPr>
          <p:spPr bwMode="auto">
            <a:xfrm>
              <a:off x="3256" y="1003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Minute(#1:12:56PM#)</a:t>
              </a:r>
            </a:p>
          </p:txBody>
        </p:sp>
        <p:sp>
          <p:nvSpPr>
            <p:cNvPr id="99354" name="Rectangle 24"/>
            <p:cNvSpPr>
              <a:spLocks noChangeArrowheads="1"/>
            </p:cNvSpPr>
            <p:nvPr/>
          </p:nvSpPr>
          <p:spPr bwMode="auto">
            <a:xfrm>
              <a:off x="1248" y="1003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返回分钟</a:t>
              </a:r>
              <a:r>
                <a:rPr lang="en-US" sz="2000">
                  <a:solidFill>
                    <a:schemeClr val="tx1"/>
                  </a:solidFill>
                </a:rPr>
                <a:t>(0~59)</a:t>
              </a:r>
            </a:p>
          </p:txBody>
        </p:sp>
        <p:sp>
          <p:nvSpPr>
            <p:cNvPr id="99355" name="Rectangle 25"/>
            <p:cNvSpPr>
              <a:spLocks noChangeArrowheads="1"/>
            </p:cNvSpPr>
            <p:nvPr/>
          </p:nvSpPr>
          <p:spPr bwMode="auto">
            <a:xfrm>
              <a:off x="0" y="1003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Minute(C|N)</a:t>
              </a:r>
            </a:p>
          </p:txBody>
        </p:sp>
        <p:sp>
          <p:nvSpPr>
            <p:cNvPr id="99356" name="Rectangle 26"/>
            <p:cNvSpPr>
              <a:spLocks noChangeArrowheads="1"/>
            </p:cNvSpPr>
            <p:nvPr/>
          </p:nvSpPr>
          <p:spPr bwMode="auto">
            <a:xfrm>
              <a:off x="3256" y="754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Hour(#1:12:56PM#)</a:t>
              </a:r>
            </a:p>
          </p:txBody>
        </p:sp>
        <p:sp>
          <p:nvSpPr>
            <p:cNvPr id="99357" name="Rectangle 27"/>
            <p:cNvSpPr>
              <a:spLocks noChangeArrowheads="1"/>
            </p:cNvSpPr>
            <p:nvPr/>
          </p:nvSpPr>
          <p:spPr bwMode="auto">
            <a:xfrm>
              <a:off x="1248" y="754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返回小时</a:t>
              </a:r>
              <a:r>
                <a:rPr lang="en-US" sz="2000">
                  <a:solidFill>
                    <a:schemeClr val="tx1"/>
                  </a:solidFill>
                </a:rPr>
                <a:t>(0~24)</a:t>
              </a:r>
            </a:p>
          </p:txBody>
        </p:sp>
        <p:sp>
          <p:nvSpPr>
            <p:cNvPr id="99358" name="Rectangle 28"/>
            <p:cNvSpPr>
              <a:spLocks noChangeArrowheads="1"/>
            </p:cNvSpPr>
            <p:nvPr/>
          </p:nvSpPr>
          <p:spPr bwMode="auto">
            <a:xfrm>
              <a:off x="0" y="754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Hour(C|N)</a:t>
              </a:r>
            </a:p>
          </p:txBody>
        </p:sp>
        <p:sp>
          <p:nvSpPr>
            <p:cNvPr id="99359" name="Rectangle 29"/>
            <p:cNvSpPr>
              <a:spLocks noChangeArrowheads="1"/>
            </p:cNvSpPr>
            <p:nvPr/>
          </p:nvSpPr>
          <p:spPr bwMode="auto">
            <a:xfrm>
              <a:off x="3256" y="505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Day("2003,05,01")</a:t>
              </a:r>
            </a:p>
          </p:txBody>
        </p:sp>
        <p:sp>
          <p:nvSpPr>
            <p:cNvPr id="99360" name="Rectangle 30"/>
            <p:cNvSpPr>
              <a:spLocks noChangeArrowheads="1"/>
            </p:cNvSpPr>
            <p:nvPr/>
          </p:nvSpPr>
          <p:spPr bwMode="auto">
            <a:xfrm>
              <a:off x="1248" y="505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返回日期代号</a:t>
              </a:r>
              <a:r>
                <a:rPr lang="en-US" sz="2000">
                  <a:solidFill>
                    <a:schemeClr val="tx1"/>
                  </a:solidFill>
                </a:rPr>
                <a:t>(1~31)</a:t>
              </a:r>
            </a:p>
          </p:txBody>
        </p:sp>
        <p:sp>
          <p:nvSpPr>
            <p:cNvPr id="99361" name="Rectangle 31"/>
            <p:cNvSpPr>
              <a:spLocks noChangeArrowheads="1"/>
            </p:cNvSpPr>
            <p:nvPr/>
          </p:nvSpPr>
          <p:spPr bwMode="auto">
            <a:xfrm>
              <a:off x="0" y="505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Day(C|N)</a:t>
              </a:r>
            </a:p>
          </p:txBody>
        </p:sp>
        <p:sp>
          <p:nvSpPr>
            <p:cNvPr id="99362" name="Rectangle 32"/>
            <p:cNvSpPr>
              <a:spLocks noChangeArrowheads="1"/>
            </p:cNvSpPr>
            <p:nvPr/>
          </p:nvSpPr>
          <p:spPr bwMode="auto">
            <a:xfrm>
              <a:off x="3256" y="256"/>
              <a:ext cx="17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Date</a:t>
              </a:r>
            </a:p>
          </p:txBody>
        </p:sp>
        <p:sp>
          <p:nvSpPr>
            <p:cNvPr id="99363" name="Rectangle 33"/>
            <p:cNvSpPr>
              <a:spLocks noChangeArrowheads="1"/>
            </p:cNvSpPr>
            <p:nvPr/>
          </p:nvSpPr>
          <p:spPr bwMode="auto">
            <a:xfrm>
              <a:off x="1248" y="256"/>
              <a:ext cx="20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返回系统日期</a:t>
              </a:r>
            </a:p>
          </p:txBody>
        </p:sp>
        <p:sp>
          <p:nvSpPr>
            <p:cNvPr id="99364" name="Rectangle 34"/>
            <p:cNvSpPr>
              <a:spLocks noChangeArrowheads="1"/>
            </p:cNvSpPr>
            <p:nvPr/>
          </p:nvSpPr>
          <p:spPr bwMode="auto">
            <a:xfrm>
              <a:off x="0" y="256"/>
              <a:ext cx="124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Date[()]</a:t>
              </a:r>
            </a:p>
          </p:txBody>
        </p:sp>
        <p:sp>
          <p:nvSpPr>
            <p:cNvPr id="99365" name="Rectangle 35"/>
            <p:cNvSpPr>
              <a:spLocks noChangeArrowheads="1"/>
            </p:cNvSpPr>
            <p:nvPr/>
          </p:nvSpPr>
          <p:spPr bwMode="auto">
            <a:xfrm>
              <a:off x="3256" y="0"/>
              <a:ext cx="173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实例</a:t>
              </a:r>
            </a:p>
          </p:txBody>
        </p:sp>
        <p:sp>
          <p:nvSpPr>
            <p:cNvPr id="99366" name="Rectangle 36"/>
            <p:cNvSpPr>
              <a:spLocks noChangeArrowheads="1"/>
            </p:cNvSpPr>
            <p:nvPr/>
          </p:nvSpPr>
          <p:spPr bwMode="auto">
            <a:xfrm>
              <a:off x="1248" y="0"/>
              <a:ext cx="200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说明</a:t>
              </a:r>
              <a:r>
                <a:rPr lang="zh-CN" altLang="en-US" sz="2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9367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124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函数名</a:t>
              </a:r>
            </a:p>
          </p:txBody>
        </p:sp>
        <p:sp>
          <p:nvSpPr>
            <p:cNvPr id="99368" name="Line 38"/>
            <p:cNvSpPr>
              <a:spLocks noChangeShapeType="1"/>
            </p:cNvSpPr>
            <p:nvPr/>
          </p:nvSpPr>
          <p:spPr bwMode="auto">
            <a:xfrm>
              <a:off x="0" y="0"/>
              <a:ext cx="499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9" name="Line 39"/>
            <p:cNvSpPr>
              <a:spLocks noChangeShapeType="1"/>
            </p:cNvSpPr>
            <p:nvPr/>
          </p:nvSpPr>
          <p:spPr bwMode="auto">
            <a:xfrm>
              <a:off x="0" y="256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0" name="Line 40"/>
            <p:cNvSpPr>
              <a:spLocks noChangeShapeType="1"/>
            </p:cNvSpPr>
            <p:nvPr/>
          </p:nvSpPr>
          <p:spPr bwMode="auto">
            <a:xfrm>
              <a:off x="0" y="505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1" name="Line 41"/>
            <p:cNvSpPr>
              <a:spLocks noChangeShapeType="1"/>
            </p:cNvSpPr>
            <p:nvPr/>
          </p:nvSpPr>
          <p:spPr bwMode="auto">
            <a:xfrm>
              <a:off x="0" y="754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2" name="Line 42"/>
            <p:cNvSpPr>
              <a:spLocks noChangeShapeType="1"/>
            </p:cNvSpPr>
            <p:nvPr/>
          </p:nvSpPr>
          <p:spPr bwMode="auto">
            <a:xfrm>
              <a:off x="0" y="1003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3" name="Line 43"/>
            <p:cNvSpPr>
              <a:spLocks noChangeShapeType="1"/>
            </p:cNvSpPr>
            <p:nvPr/>
          </p:nvSpPr>
          <p:spPr bwMode="auto">
            <a:xfrm>
              <a:off x="0" y="1252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4" name="Line 44"/>
            <p:cNvSpPr>
              <a:spLocks noChangeShapeType="1"/>
            </p:cNvSpPr>
            <p:nvPr/>
          </p:nvSpPr>
          <p:spPr bwMode="auto">
            <a:xfrm>
              <a:off x="0" y="1501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5" name="Line 45"/>
            <p:cNvSpPr>
              <a:spLocks noChangeShapeType="1"/>
            </p:cNvSpPr>
            <p:nvPr/>
          </p:nvSpPr>
          <p:spPr bwMode="auto">
            <a:xfrm>
              <a:off x="0" y="2497"/>
              <a:ext cx="499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6" name="Line 46"/>
            <p:cNvSpPr>
              <a:spLocks noChangeShapeType="1"/>
            </p:cNvSpPr>
            <p:nvPr/>
          </p:nvSpPr>
          <p:spPr bwMode="auto">
            <a:xfrm>
              <a:off x="0" y="0"/>
              <a:ext cx="0" cy="249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7" name="Line 47"/>
            <p:cNvSpPr>
              <a:spLocks noChangeShapeType="1"/>
            </p:cNvSpPr>
            <p:nvPr/>
          </p:nvSpPr>
          <p:spPr bwMode="auto">
            <a:xfrm>
              <a:off x="1248" y="0"/>
              <a:ext cx="0" cy="249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Line 48"/>
            <p:cNvSpPr>
              <a:spLocks noChangeShapeType="1"/>
            </p:cNvSpPr>
            <p:nvPr/>
          </p:nvSpPr>
          <p:spPr bwMode="auto">
            <a:xfrm>
              <a:off x="3256" y="0"/>
              <a:ext cx="0" cy="249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9" name="Line 49"/>
            <p:cNvSpPr>
              <a:spLocks noChangeShapeType="1"/>
            </p:cNvSpPr>
            <p:nvPr/>
          </p:nvSpPr>
          <p:spPr bwMode="auto">
            <a:xfrm>
              <a:off x="4992" y="0"/>
              <a:ext cx="0" cy="249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0" name="Line 50"/>
            <p:cNvSpPr>
              <a:spLocks noChangeShapeType="1"/>
            </p:cNvSpPr>
            <p:nvPr/>
          </p:nvSpPr>
          <p:spPr bwMode="auto">
            <a:xfrm>
              <a:off x="0" y="1750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1" name="Line 51"/>
            <p:cNvSpPr>
              <a:spLocks noChangeShapeType="1"/>
            </p:cNvSpPr>
            <p:nvPr/>
          </p:nvSpPr>
          <p:spPr bwMode="auto">
            <a:xfrm>
              <a:off x="0" y="2248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2" name="Line 52"/>
            <p:cNvSpPr>
              <a:spLocks noChangeShapeType="1"/>
            </p:cNvSpPr>
            <p:nvPr/>
          </p:nvSpPr>
          <p:spPr bwMode="auto">
            <a:xfrm>
              <a:off x="0" y="1999"/>
              <a:ext cx="4992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83" name="Rectangle 54"/>
          <p:cNvSpPr>
            <a:spLocks noChangeArrowheads="1"/>
          </p:cNvSpPr>
          <p:nvPr/>
        </p:nvSpPr>
        <p:spPr bwMode="auto">
          <a:xfrm>
            <a:off x="533400" y="5562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宋体" pitchFamily="2" charset="-122"/>
                <a:hlinkClick r:id="rId6"/>
              </a:rPr>
              <a:t>例</a:t>
            </a:r>
            <a:r>
              <a:rPr lang="en-US" sz="2400">
                <a:solidFill>
                  <a:schemeClr val="tx1"/>
                </a:solidFill>
                <a:hlinkClick r:id="rId6"/>
              </a:rPr>
              <a:t>3.1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计算从现在开始计算离你毕业还有多少天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9384" name="Picture 58">
            <a:hlinkClick r:id="" action="ppaction://noaction"/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85" name="Rectangle 5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19826DDB-E7CC-426E-8875-359166642033}" type="slidenum">
              <a:rPr lang="en-US" sz="1400">
                <a:solidFill>
                  <a:srgbClr val="5BA36C"/>
                </a:solidFill>
              </a:rPr>
              <a:pPr algn="r"/>
              <a:t>31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41438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</a:t>
            </a:r>
            <a:r>
              <a:rPr lang="zh-CN" altLang="en-US" sz="2400"/>
              <a:t>用格式输出函数</a:t>
            </a:r>
            <a:r>
              <a:rPr lang="en-US" sz="2400"/>
              <a:t>Format$</a:t>
            </a:r>
            <a:r>
              <a:rPr lang="zh-CN" altLang="en-US" sz="2400"/>
              <a:t>可以使数值、字符串或日期按指定的格式输出，一般用于</a:t>
            </a:r>
            <a:r>
              <a:rPr lang="en-US" sz="2400"/>
              <a:t>Print</a:t>
            </a:r>
            <a:r>
              <a:rPr lang="zh-CN" altLang="en-US" sz="2400"/>
              <a:t>方法之中。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 形式：  </a:t>
            </a:r>
            <a:r>
              <a:rPr lang="en-US" sz="2400"/>
              <a:t>Format$</a:t>
            </a:r>
            <a:r>
              <a:rPr lang="zh-CN" altLang="en-US" sz="2400"/>
              <a:t>（表达式</a:t>
            </a:r>
            <a:r>
              <a:rPr lang="en-US" sz="2400"/>
              <a:t>1[</a:t>
            </a:r>
            <a:r>
              <a:rPr lang="zh-CN" altLang="en-US" sz="2400"/>
              <a:t>，格式字符串</a:t>
            </a:r>
            <a:r>
              <a:rPr lang="en-US" sz="2400"/>
              <a:t>]</a:t>
            </a:r>
            <a:r>
              <a:rPr lang="zh-CN" altLang="en-US" sz="240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其中：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FB2B2B"/>
                </a:solidFill>
              </a:rPr>
              <a:t>    表达式：</a:t>
            </a:r>
            <a:r>
              <a:rPr lang="zh-CN" altLang="en-US" sz="2400"/>
              <a:t>要格式化的数值、日期和字符串类型表达式。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B2B2B"/>
                </a:solidFill>
              </a:rPr>
              <a:t>格式字符串：</a:t>
            </a:r>
            <a:r>
              <a:rPr lang="zh-CN" altLang="en-US" sz="2400"/>
              <a:t>表示输出表达式值时所采用的输出格式。格式字符串有三类：</a:t>
            </a:r>
            <a:r>
              <a:rPr lang="zh-CN" altLang="en-US" sz="2400">
                <a:solidFill>
                  <a:schemeClr val="hlink"/>
                </a:solidFill>
              </a:rPr>
              <a:t>数值格式、日期格式和字符串格式</a:t>
            </a:r>
            <a:r>
              <a:rPr lang="zh-CN" altLang="en-US" sz="2400"/>
              <a:t>。格式字符串要加</a:t>
            </a:r>
            <a:r>
              <a:rPr lang="zh-CN" altLang="en-US" sz="2400">
                <a:solidFill>
                  <a:srgbClr val="FB2B2B"/>
                </a:solidFill>
              </a:rPr>
              <a:t>引号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hlinkClick r:id="rId2" action="ppaction://hlinkfile"/>
              </a:rPr>
              <a:t>例题</a:t>
            </a:r>
            <a:r>
              <a:rPr lang="en-US" sz="2400">
                <a:hlinkClick r:id="rId2" action="ppaction://hlinkfile"/>
              </a:rPr>
              <a:t>: </a:t>
            </a:r>
            <a:endParaRPr lang="en-US" sz="240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/>
              <a:t>5.</a:t>
            </a:r>
            <a:r>
              <a:rPr lang="zh-CN" altLang="en-US" sz="4000" b="1"/>
              <a:t>格式输出函数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E1708A3-9540-4808-84E5-196B2639962D}" type="slidenum">
              <a:rPr lang="en-US" sz="1400">
                <a:solidFill>
                  <a:srgbClr val="5BA36C"/>
                </a:solidFill>
              </a:rPr>
              <a:pPr algn="r"/>
              <a:t>32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1379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1381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2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46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118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101384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10138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8580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数据输出控制 </a:t>
            </a:r>
          </a:p>
        </p:txBody>
      </p:sp>
      <p:sp>
        <p:nvSpPr>
          <p:cNvPr id="101386" name="Rectangle 9"/>
          <p:cNvSpPr>
            <a:spLocks noChangeArrowheads="1"/>
          </p:cNvSpPr>
          <p:nvPr/>
        </p:nvSpPr>
        <p:spPr bwMode="auto">
          <a:xfrm>
            <a:off x="304800" y="1143000"/>
            <a:ext cx="8305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 algn="just"/>
            <a:r>
              <a:rPr lang="zh-CN" altLang="en-US" sz="2400">
                <a:solidFill>
                  <a:schemeClr val="tx1"/>
                </a:solidFill>
              </a:rPr>
              <a:t>形式： </a:t>
            </a:r>
            <a:r>
              <a:rPr lang="en-US" sz="2400">
                <a:solidFill>
                  <a:srgbClr val="FB2B2B"/>
                </a:solidFill>
              </a:rPr>
              <a:t>Format (</a:t>
            </a:r>
            <a:r>
              <a:rPr lang="zh-CN" altLang="en-US" sz="2400">
                <a:solidFill>
                  <a:srgbClr val="FB2B2B"/>
                </a:solidFill>
              </a:rPr>
              <a:t>表达式</a:t>
            </a:r>
            <a:r>
              <a:rPr lang="en-US" sz="2400">
                <a:solidFill>
                  <a:srgbClr val="FB2B2B"/>
                </a:solidFill>
              </a:rPr>
              <a:t>[, "</a:t>
            </a:r>
            <a:r>
              <a:rPr lang="zh-CN" altLang="en-US" sz="2400">
                <a:solidFill>
                  <a:srgbClr val="FB2B2B"/>
                </a:solidFill>
              </a:rPr>
              <a:t>格式字符串</a:t>
            </a:r>
            <a:r>
              <a:rPr lang="en-US" sz="2400">
                <a:solidFill>
                  <a:srgbClr val="FB2B2B"/>
                </a:solidFill>
              </a:rPr>
              <a:t>"])</a:t>
            </a:r>
          </a:p>
          <a:p>
            <a:pPr marL="342900" indent="-342900"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常用数值格式化符及举例 </a:t>
            </a:r>
            <a:r>
              <a:rPr lang="en-US" sz="2400">
                <a:solidFill>
                  <a:schemeClr val="tx1"/>
                </a:solidFill>
              </a:rPr>
              <a:t>P68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" y="2638425"/>
            <a:ext cx="8610600" cy="3076575"/>
            <a:chOff x="0" y="0"/>
            <a:chExt cx="5424" cy="1938"/>
          </a:xfrm>
        </p:grpSpPr>
        <p:sp>
          <p:nvSpPr>
            <p:cNvPr id="101388" name="Rectangle 11"/>
            <p:cNvSpPr>
              <a:spLocks noChangeArrowheads="1"/>
            </p:cNvSpPr>
            <p:nvPr/>
          </p:nvSpPr>
          <p:spPr bwMode="auto">
            <a:xfrm>
              <a:off x="4358" y="1689"/>
              <a:ext cx="10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1.23E+03</a:t>
              </a:r>
            </a:p>
          </p:txBody>
        </p:sp>
        <p:sp>
          <p:nvSpPr>
            <p:cNvPr id="101389" name="Rectangle 12"/>
            <p:cNvSpPr>
              <a:spLocks noChangeArrowheads="1"/>
            </p:cNvSpPr>
            <p:nvPr/>
          </p:nvSpPr>
          <p:spPr bwMode="auto">
            <a:xfrm>
              <a:off x="3312" y="1689"/>
              <a:ext cx="104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"0.00E+00"</a:t>
              </a:r>
            </a:p>
          </p:txBody>
        </p:sp>
        <p:sp>
          <p:nvSpPr>
            <p:cNvPr id="101390" name="Rectangle 13"/>
            <p:cNvSpPr>
              <a:spLocks noChangeArrowheads="1"/>
            </p:cNvSpPr>
            <p:nvPr/>
          </p:nvSpPr>
          <p:spPr bwMode="auto">
            <a:xfrm>
              <a:off x="2496" y="1689"/>
              <a:ext cx="8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391" name="Rectangle 14"/>
            <p:cNvSpPr>
              <a:spLocks noChangeArrowheads="1"/>
            </p:cNvSpPr>
            <p:nvPr/>
          </p:nvSpPr>
          <p:spPr bwMode="auto">
            <a:xfrm>
              <a:off x="480" y="1689"/>
              <a:ext cx="20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用指数表示</a:t>
              </a:r>
            </a:p>
          </p:txBody>
        </p:sp>
        <p:sp>
          <p:nvSpPr>
            <p:cNvPr id="101392" name="Rectangle 15"/>
            <p:cNvSpPr>
              <a:spLocks noChangeArrowheads="1"/>
            </p:cNvSpPr>
            <p:nvPr/>
          </p:nvSpPr>
          <p:spPr bwMode="auto">
            <a:xfrm>
              <a:off x="0" y="1689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E+</a:t>
              </a:r>
            </a:p>
          </p:txBody>
        </p:sp>
        <p:sp>
          <p:nvSpPr>
            <p:cNvPr id="101393" name="Rectangle 16"/>
            <p:cNvSpPr>
              <a:spLocks noChangeArrowheads="1"/>
            </p:cNvSpPr>
            <p:nvPr/>
          </p:nvSpPr>
          <p:spPr bwMode="auto">
            <a:xfrm>
              <a:off x="4358" y="1440"/>
              <a:ext cx="10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$1234.57</a:t>
              </a:r>
            </a:p>
          </p:txBody>
        </p:sp>
        <p:sp>
          <p:nvSpPr>
            <p:cNvPr id="101394" name="Rectangle 17"/>
            <p:cNvSpPr>
              <a:spLocks noChangeArrowheads="1"/>
            </p:cNvSpPr>
            <p:nvPr/>
          </p:nvSpPr>
          <p:spPr bwMode="auto">
            <a:xfrm>
              <a:off x="3312" y="1440"/>
              <a:ext cx="104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"$###.##"</a:t>
              </a:r>
            </a:p>
          </p:txBody>
        </p:sp>
        <p:sp>
          <p:nvSpPr>
            <p:cNvPr id="101395" name="Rectangle 18"/>
            <p:cNvSpPr>
              <a:spLocks noChangeArrowheads="1"/>
            </p:cNvSpPr>
            <p:nvPr/>
          </p:nvSpPr>
          <p:spPr bwMode="auto">
            <a:xfrm>
              <a:off x="2496" y="1440"/>
              <a:ext cx="8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396" name="Rectangle 19"/>
            <p:cNvSpPr>
              <a:spLocks noChangeArrowheads="1"/>
            </p:cNvSpPr>
            <p:nvPr/>
          </p:nvSpPr>
          <p:spPr bwMode="auto">
            <a:xfrm>
              <a:off x="480" y="1440"/>
              <a:ext cx="20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在数字前强加＄</a:t>
              </a:r>
            </a:p>
          </p:txBody>
        </p:sp>
        <p:sp>
          <p:nvSpPr>
            <p:cNvPr id="101397" name="Rectangle 20"/>
            <p:cNvSpPr>
              <a:spLocks noChangeArrowheads="1"/>
            </p:cNvSpPr>
            <p:nvPr/>
          </p:nvSpPr>
          <p:spPr bwMode="auto">
            <a:xfrm>
              <a:off x="0" y="144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＄</a:t>
              </a:r>
            </a:p>
          </p:txBody>
        </p:sp>
        <p:sp>
          <p:nvSpPr>
            <p:cNvPr id="101398" name="Rectangle 21"/>
            <p:cNvSpPr>
              <a:spLocks noChangeArrowheads="1"/>
            </p:cNvSpPr>
            <p:nvPr/>
          </p:nvSpPr>
          <p:spPr bwMode="auto">
            <a:xfrm>
              <a:off x="4358" y="1191"/>
              <a:ext cx="10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123456.7%</a:t>
              </a:r>
            </a:p>
          </p:txBody>
        </p:sp>
        <p:sp>
          <p:nvSpPr>
            <p:cNvPr id="101399" name="Rectangle 22"/>
            <p:cNvSpPr>
              <a:spLocks noChangeArrowheads="1"/>
            </p:cNvSpPr>
            <p:nvPr/>
          </p:nvSpPr>
          <p:spPr bwMode="auto">
            <a:xfrm>
              <a:off x="3312" y="1191"/>
              <a:ext cx="104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"####.##%"</a:t>
              </a:r>
            </a:p>
          </p:txBody>
        </p:sp>
        <p:sp>
          <p:nvSpPr>
            <p:cNvPr id="101400" name="Rectangle 23"/>
            <p:cNvSpPr>
              <a:spLocks noChangeArrowheads="1"/>
            </p:cNvSpPr>
            <p:nvPr/>
          </p:nvSpPr>
          <p:spPr bwMode="auto">
            <a:xfrm>
              <a:off x="2496" y="1191"/>
              <a:ext cx="8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401" name="Rectangle 24"/>
            <p:cNvSpPr>
              <a:spLocks noChangeArrowheads="1"/>
            </p:cNvSpPr>
            <p:nvPr/>
          </p:nvSpPr>
          <p:spPr bwMode="auto">
            <a:xfrm>
              <a:off x="480" y="1191"/>
              <a:ext cx="20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数值乘以</a:t>
              </a:r>
              <a:r>
                <a:rPr lang="en-US" sz="2000">
                  <a:solidFill>
                    <a:schemeClr val="tx1"/>
                  </a:solidFill>
                </a:rPr>
                <a:t>100</a:t>
              </a:r>
              <a:r>
                <a:rPr lang="zh-CN" altLang="en-US" sz="2000">
                  <a:solidFill>
                    <a:schemeClr val="tx1"/>
                  </a:solidFill>
                </a:rPr>
                <a:t>，加百分号</a:t>
              </a:r>
            </a:p>
          </p:txBody>
        </p:sp>
        <p:sp>
          <p:nvSpPr>
            <p:cNvPr id="101402" name="Rectangle 25"/>
            <p:cNvSpPr>
              <a:spLocks noChangeArrowheads="1"/>
            </p:cNvSpPr>
            <p:nvPr/>
          </p:nvSpPr>
          <p:spPr bwMode="auto">
            <a:xfrm>
              <a:off x="0" y="1191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101403" name="Rectangle 26"/>
            <p:cNvSpPr>
              <a:spLocks noChangeArrowheads="1"/>
            </p:cNvSpPr>
            <p:nvPr/>
          </p:nvSpPr>
          <p:spPr bwMode="auto">
            <a:xfrm>
              <a:off x="4358" y="903"/>
              <a:ext cx="10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1,234.567</a:t>
              </a:r>
            </a:p>
          </p:txBody>
        </p:sp>
        <p:sp>
          <p:nvSpPr>
            <p:cNvPr id="101404" name="Rectangle 27"/>
            <p:cNvSpPr>
              <a:spLocks noChangeArrowheads="1"/>
            </p:cNvSpPr>
            <p:nvPr/>
          </p:nvSpPr>
          <p:spPr bwMode="auto">
            <a:xfrm>
              <a:off x="3312" y="903"/>
              <a:ext cx="10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"##,##0.000"</a:t>
              </a:r>
            </a:p>
          </p:txBody>
        </p:sp>
        <p:sp>
          <p:nvSpPr>
            <p:cNvPr id="101405" name="Rectangle 28"/>
            <p:cNvSpPr>
              <a:spLocks noChangeArrowheads="1"/>
            </p:cNvSpPr>
            <p:nvPr/>
          </p:nvSpPr>
          <p:spPr bwMode="auto">
            <a:xfrm>
              <a:off x="2496" y="90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406" name="Rectangle 29"/>
            <p:cNvSpPr>
              <a:spLocks noChangeArrowheads="1"/>
            </p:cNvSpPr>
            <p:nvPr/>
          </p:nvSpPr>
          <p:spPr bwMode="auto">
            <a:xfrm>
              <a:off x="480" y="903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千分位</a:t>
              </a:r>
            </a:p>
          </p:txBody>
        </p:sp>
        <p:sp>
          <p:nvSpPr>
            <p:cNvPr id="101407" name="Rectangle 30"/>
            <p:cNvSpPr>
              <a:spLocks noChangeArrowheads="1"/>
            </p:cNvSpPr>
            <p:nvPr/>
          </p:nvSpPr>
          <p:spPr bwMode="auto">
            <a:xfrm>
              <a:off x="0" y="903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</a:p>
          </p:txBody>
        </p:sp>
        <p:sp>
          <p:nvSpPr>
            <p:cNvPr id="101408" name="Rectangle 31"/>
            <p:cNvSpPr>
              <a:spLocks noChangeArrowheads="1"/>
            </p:cNvSpPr>
            <p:nvPr/>
          </p:nvSpPr>
          <p:spPr bwMode="auto">
            <a:xfrm>
              <a:off x="4358" y="633"/>
              <a:ext cx="106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409" name="Rectangle 32"/>
            <p:cNvSpPr>
              <a:spLocks noChangeArrowheads="1"/>
            </p:cNvSpPr>
            <p:nvPr/>
          </p:nvSpPr>
          <p:spPr bwMode="auto">
            <a:xfrm>
              <a:off x="3312" y="633"/>
              <a:ext cx="104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"#####.####"</a:t>
              </a:r>
            </a:p>
          </p:txBody>
        </p:sp>
        <p:sp>
          <p:nvSpPr>
            <p:cNvPr id="101410" name="Rectangle 33"/>
            <p:cNvSpPr>
              <a:spLocks noChangeArrowheads="1"/>
            </p:cNvSpPr>
            <p:nvPr/>
          </p:nvSpPr>
          <p:spPr bwMode="auto">
            <a:xfrm>
              <a:off x="2496" y="633"/>
              <a:ext cx="81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411" name="Rectangle 34"/>
            <p:cNvSpPr>
              <a:spLocks noChangeArrowheads="1"/>
            </p:cNvSpPr>
            <p:nvPr/>
          </p:nvSpPr>
          <p:spPr bwMode="auto">
            <a:xfrm>
              <a:off x="480" y="633"/>
              <a:ext cx="201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位置不足时不填充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412" name="Rectangle 35"/>
            <p:cNvSpPr>
              <a:spLocks noChangeArrowheads="1"/>
            </p:cNvSpPr>
            <p:nvPr/>
          </p:nvSpPr>
          <p:spPr bwMode="auto">
            <a:xfrm>
              <a:off x="0" y="633"/>
              <a:ext cx="48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#</a:t>
              </a:r>
            </a:p>
          </p:txBody>
        </p:sp>
        <p:sp>
          <p:nvSpPr>
            <p:cNvPr id="101413" name="Rectangle 36"/>
            <p:cNvSpPr>
              <a:spLocks noChangeArrowheads="1"/>
            </p:cNvSpPr>
            <p:nvPr/>
          </p:nvSpPr>
          <p:spPr bwMode="auto">
            <a:xfrm>
              <a:off x="4358" y="384"/>
              <a:ext cx="10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01234.5670</a:t>
              </a:r>
            </a:p>
          </p:txBody>
        </p:sp>
        <p:sp>
          <p:nvSpPr>
            <p:cNvPr id="101414" name="Rectangle 37"/>
            <p:cNvSpPr>
              <a:spLocks noChangeArrowheads="1"/>
            </p:cNvSpPr>
            <p:nvPr/>
          </p:nvSpPr>
          <p:spPr bwMode="auto">
            <a:xfrm>
              <a:off x="3312" y="384"/>
              <a:ext cx="104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"00000.0000"</a:t>
              </a:r>
            </a:p>
          </p:txBody>
        </p:sp>
        <p:sp>
          <p:nvSpPr>
            <p:cNvPr id="101415" name="Rectangle 38"/>
            <p:cNvSpPr>
              <a:spLocks noChangeArrowheads="1"/>
            </p:cNvSpPr>
            <p:nvPr/>
          </p:nvSpPr>
          <p:spPr bwMode="auto">
            <a:xfrm>
              <a:off x="2496" y="384"/>
              <a:ext cx="8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1234.567</a:t>
              </a:r>
            </a:p>
          </p:txBody>
        </p:sp>
        <p:sp>
          <p:nvSpPr>
            <p:cNvPr id="101416" name="Rectangle 39"/>
            <p:cNvSpPr>
              <a:spLocks noChangeArrowheads="1"/>
            </p:cNvSpPr>
            <p:nvPr/>
          </p:nvSpPr>
          <p:spPr bwMode="auto">
            <a:xfrm>
              <a:off x="480" y="384"/>
              <a:ext cx="20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just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用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  <a:r>
                <a:rPr lang="zh-CN" altLang="en-US" sz="2000">
                  <a:solidFill>
                    <a:schemeClr val="tx1"/>
                  </a:solidFill>
                </a:rPr>
                <a:t>填充不足的位置</a:t>
              </a:r>
            </a:p>
          </p:txBody>
        </p:sp>
        <p:sp>
          <p:nvSpPr>
            <p:cNvPr id="101417" name="Rectangle 40"/>
            <p:cNvSpPr>
              <a:spLocks noChangeArrowheads="1"/>
            </p:cNvSpPr>
            <p:nvPr/>
          </p:nvSpPr>
          <p:spPr bwMode="auto">
            <a:xfrm>
              <a:off x="0" y="384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418" name="Rectangle 41"/>
            <p:cNvSpPr>
              <a:spLocks noChangeArrowheads="1"/>
            </p:cNvSpPr>
            <p:nvPr/>
          </p:nvSpPr>
          <p:spPr bwMode="auto">
            <a:xfrm>
              <a:off x="4358" y="0"/>
              <a:ext cx="106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显示结果</a:t>
              </a:r>
            </a:p>
          </p:txBody>
        </p:sp>
        <p:sp>
          <p:nvSpPr>
            <p:cNvPr id="101419" name="Rectangle 42"/>
            <p:cNvSpPr>
              <a:spLocks noChangeArrowheads="1"/>
            </p:cNvSpPr>
            <p:nvPr/>
          </p:nvSpPr>
          <p:spPr bwMode="auto">
            <a:xfrm>
              <a:off x="3312" y="0"/>
              <a:ext cx="104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格式字符串</a:t>
              </a:r>
            </a:p>
          </p:txBody>
        </p:sp>
        <p:sp>
          <p:nvSpPr>
            <p:cNvPr id="101420" name="Rectangle 43"/>
            <p:cNvSpPr>
              <a:spLocks noChangeArrowheads="1"/>
            </p:cNvSpPr>
            <p:nvPr/>
          </p:nvSpPr>
          <p:spPr bwMode="auto">
            <a:xfrm>
              <a:off x="2496" y="0"/>
              <a:ext cx="81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表达式</a:t>
              </a:r>
            </a:p>
          </p:txBody>
        </p:sp>
        <p:sp>
          <p:nvSpPr>
            <p:cNvPr id="101421" name="Rectangle 44"/>
            <p:cNvSpPr>
              <a:spLocks noChangeArrowheads="1"/>
            </p:cNvSpPr>
            <p:nvPr/>
          </p:nvSpPr>
          <p:spPr bwMode="auto">
            <a:xfrm>
              <a:off x="480" y="0"/>
              <a:ext cx="201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作  用</a:t>
              </a:r>
            </a:p>
          </p:txBody>
        </p:sp>
        <p:sp>
          <p:nvSpPr>
            <p:cNvPr id="101422" name="Rectangle 45"/>
            <p:cNvSpPr>
              <a:spLocks noChangeArrowheads="1"/>
            </p:cNvSpPr>
            <p:nvPr/>
          </p:nvSpPr>
          <p:spPr bwMode="auto">
            <a:xfrm>
              <a:off x="0" y="0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符号</a:t>
              </a:r>
            </a:p>
          </p:txBody>
        </p:sp>
        <p:sp>
          <p:nvSpPr>
            <p:cNvPr id="101423" name="Line 46"/>
            <p:cNvSpPr>
              <a:spLocks noChangeShapeType="1"/>
            </p:cNvSpPr>
            <p:nvPr/>
          </p:nvSpPr>
          <p:spPr bwMode="auto">
            <a:xfrm>
              <a:off x="0" y="0"/>
              <a:ext cx="542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4" name="Line 47"/>
            <p:cNvSpPr>
              <a:spLocks noChangeShapeType="1"/>
            </p:cNvSpPr>
            <p:nvPr/>
          </p:nvSpPr>
          <p:spPr bwMode="auto">
            <a:xfrm>
              <a:off x="0" y="384"/>
              <a:ext cx="54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5" name="Line 48"/>
            <p:cNvSpPr>
              <a:spLocks noChangeShapeType="1"/>
            </p:cNvSpPr>
            <p:nvPr/>
          </p:nvSpPr>
          <p:spPr bwMode="auto">
            <a:xfrm>
              <a:off x="0" y="633"/>
              <a:ext cx="54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6" name="Line 49"/>
            <p:cNvSpPr>
              <a:spLocks noChangeShapeType="1"/>
            </p:cNvSpPr>
            <p:nvPr/>
          </p:nvSpPr>
          <p:spPr bwMode="auto">
            <a:xfrm>
              <a:off x="0" y="903"/>
              <a:ext cx="54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7" name="Line 50"/>
            <p:cNvSpPr>
              <a:spLocks noChangeShapeType="1"/>
            </p:cNvSpPr>
            <p:nvPr/>
          </p:nvSpPr>
          <p:spPr bwMode="auto">
            <a:xfrm>
              <a:off x="0" y="1191"/>
              <a:ext cx="54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8" name="Line 51"/>
            <p:cNvSpPr>
              <a:spLocks noChangeShapeType="1"/>
            </p:cNvSpPr>
            <p:nvPr/>
          </p:nvSpPr>
          <p:spPr bwMode="auto">
            <a:xfrm>
              <a:off x="0" y="1440"/>
              <a:ext cx="54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9" name="Line 52"/>
            <p:cNvSpPr>
              <a:spLocks noChangeShapeType="1"/>
            </p:cNvSpPr>
            <p:nvPr/>
          </p:nvSpPr>
          <p:spPr bwMode="auto">
            <a:xfrm>
              <a:off x="0" y="1689"/>
              <a:ext cx="542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0" name="Line 53"/>
            <p:cNvSpPr>
              <a:spLocks noChangeShapeType="1"/>
            </p:cNvSpPr>
            <p:nvPr/>
          </p:nvSpPr>
          <p:spPr bwMode="auto">
            <a:xfrm>
              <a:off x="0" y="1938"/>
              <a:ext cx="542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1" name="Line 54"/>
            <p:cNvSpPr>
              <a:spLocks noChangeShapeType="1"/>
            </p:cNvSpPr>
            <p:nvPr/>
          </p:nvSpPr>
          <p:spPr bwMode="auto">
            <a:xfrm>
              <a:off x="0" y="0"/>
              <a:ext cx="0" cy="193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2" name="Line 55"/>
            <p:cNvSpPr>
              <a:spLocks noChangeShapeType="1"/>
            </p:cNvSpPr>
            <p:nvPr/>
          </p:nvSpPr>
          <p:spPr bwMode="auto">
            <a:xfrm>
              <a:off x="480" y="0"/>
              <a:ext cx="0" cy="19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3" name="Line 56"/>
            <p:cNvSpPr>
              <a:spLocks noChangeShapeType="1"/>
            </p:cNvSpPr>
            <p:nvPr/>
          </p:nvSpPr>
          <p:spPr bwMode="auto">
            <a:xfrm>
              <a:off x="2496" y="0"/>
              <a:ext cx="0" cy="19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4" name="Line 57"/>
            <p:cNvSpPr>
              <a:spLocks noChangeShapeType="1"/>
            </p:cNvSpPr>
            <p:nvPr/>
          </p:nvSpPr>
          <p:spPr bwMode="auto">
            <a:xfrm>
              <a:off x="3312" y="0"/>
              <a:ext cx="0" cy="19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5" name="Line 58"/>
            <p:cNvSpPr>
              <a:spLocks noChangeShapeType="1"/>
            </p:cNvSpPr>
            <p:nvPr/>
          </p:nvSpPr>
          <p:spPr bwMode="auto">
            <a:xfrm>
              <a:off x="4358" y="0"/>
              <a:ext cx="0" cy="193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6" name="Line 59"/>
            <p:cNvSpPr>
              <a:spLocks noChangeShapeType="1"/>
            </p:cNvSpPr>
            <p:nvPr/>
          </p:nvSpPr>
          <p:spPr bwMode="auto">
            <a:xfrm>
              <a:off x="5424" y="0"/>
              <a:ext cx="0" cy="193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1437" name="Picture 61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438" name="Rectangle 6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A0278CE-A004-4CD8-AB57-9C289A0B8CE6}" type="slidenum">
              <a:rPr lang="en-US" sz="1400">
                <a:solidFill>
                  <a:srgbClr val="5BA36C"/>
                </a:solidFill>
              </a:rPr>
              <a:pPr algn="r"/>
              <a:t>33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2403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05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6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46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7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118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102408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10240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858000" cy="706438"/>
          </a:xfrm>
          <a:noFill/>
        </p:spPr>
        <p:txBody>
          <a:bodyPr/>
          <a:lstStyle/>
          <a:p>
            <a:pPr eaLnBrk="1" hangingPunct="1"/>
            <a:r>
              <a:rPr lang="zh-CN" sz="4000" b="1">
                <a:ea typeface="楷体_GB2312" pitchFamily="1" charset="-122"/>
              </a:rPr>
              <a:t>日期输出控制</a:t>
            </a:r>
          </a:p>
        </p:txBody>
      </p:sp>
      <p:sp>
        <p:nvSpPr>
          <p:cNvPr id="102410" name="Rectangle 9"/>
          <p:cNvSpPr>
            <a:spLocks noChangeArrowheads="1"/>
          </p:cNvSpPr>
          <p:nvPr/>
        </p:nvSpPr>
        <p:spPr bwMode="auto">
          <a:xfrm>
            <a:off x="533400" y="1143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 algn="ctr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常用日期和时间格式符</a:t>
            </a:r>
            <a:r>
              <a:rPr lang="en-US" sz="2400">
                <a:solidFill>
                  <a:schemeClr val="tx1"/>
                </a:solidFill>
              </a:rPr>
              <a:t>P69</a:t>
            </a:r>
            <a:r>
              <a:rPr 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1828800"/>
            <a:ext cx="8229600" cy="3652838"/>
            <a:chOff x="0" y="0"/>
            <a:chExt cx="5184" cy="2301"/>
          </a:xfrm>
        </p:grpSpPr>
        <p:sp>
          <p:nvSpPr>
            <p:cNvPr id="102412" name="Rectangle 11"/>
            <p:cNvSpPr>
              <a:spLocks noChangeArrowheads="1"/>
            </p:cNvSpPr>
            <p:nvPr/>
          </p:nvSpPr>
          <p:spPr bwMode="auto">
            <a:xfrm>
              <a:off x="844" y="1554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显示小时</a:t>
              </a:r>
              <a:r>
                <a:rPr lang="en-US" sz="2000">
                  <a:solidFill>
                    <a:schemeClr val="tx1"/>
                  </a:solidFill>
                </a:rPr>
                <a:t>(0~23)</a:t>
              </a: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  <a:r>
                <a:rPr lang="en-US" sz="2000">
                  <a:solidFill>
                    <a:schemeClr val="tx1"/>
                  </a:solidFill>
                </a:rPr>
                <a:t>hh</a:t>
              </a:r>
              <a:r>
                <a:rPr lang="zh-CN" altLang="en-US" sz="2000">
                  <a:solidFill>
                    <a:schemeClr val="tx1"/>
                  </a:solidFill>
                </a:rPr>
                <a:t>个位前加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413" name="Rectangle 12"/>
            <p:cNvSpPr>
              <a:spLocks noChangeArrowheads="1"/>
            </p:cNvSpPr>
            <p:nvPr/>
          </p:nvSpPr>
          <p:spPr bwMode="auto">
            <a:xfrm>
              <a:off x="0" y="1554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02414" name="Rectangle 13"/>
            <p:cNvSpPr>
              <a:spLocks noChangeArrowheads="1"/>
            </p:cNvSpPr>
            <p:nvPr/>
          </p:nvSpPr>
          <p:spPr bwMode="auto">
            <a:xfrm>
              <a:off x="844" y="1803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在</a:t>
              </a:r>
              <a:r>
                <a:rPr lang="en-US" sz="2000">
                  <a:solidFill>
                    <a:schemeClr val="tx1"/>
                  </a:solidFill>
                </a:rPr>
                <a:t>h</a:t>
              </a:r>
              <a:r>
                <a:rPr lang="zh-CN" altLang="en-US" sz="2000">
                  <a:solidFill>
                    <a:schemeClr val="tx1"/>
                  </a:solidFill>
                </a:rPr>
                <a:t>后显示分</a:t>
              </a:r>
              <a:r>
                <a:rPr lang="en-US" sz="2000">
                  <a:solidFill>
                    <a:schemeClr val="tx1"/>
                  </a:solidFill>
                </a:rPr>
                <a:t>(0~59)</a:t>
              </a: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  <a:r>
                <a:rPr lang="en-US" sz="2000">
                  <a:solidFill>
                    <a:schemeClr val="tx1"/>
                  </a:solidFill>
                </a:rPr>
                <a:t>mm</a:t>
              </a:r>
              <a:r>
                <a:rPr lang="zh-CN" altLang="en-US" sz="2000">
                  <a:solidFill>
                    <a:schemeClr val="tx1"/>
                  </a:solidFill>
                </a:rPr>
                <a:t>个位前加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415" name="Rectangle 14"/>
            <p:cNvSpPr>
              <a:spLocks noChangeArrowheads="1"/>
            </p:cNvSpPr>
            <p:nvPr/>
          </p:nvSpPr>
          <p:spPr bwMode="auto">
            <a:xfrm>
              <a:off x="0" y="1803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02416" name="Rectangle 15"/>
            <p:cNvSpPr>
              <a:spLocks noChangeArrowheads="1"/>
            </p:cNvSpPr>
            <p:nvPr/>
          </p:nvSpPr>
          <p:spPr bwMode="auto">
            <a:xfrm>
              <a:off x="844" y="2052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显示秒</a:t>
              </a:r>
              <a:r>
                <a:rPr lang="en-US" sz="2000">
                  <a:solidFill>
                    <a:schemeClr val="tx1"/>
                  </a:solidFill>
                </a:rPr>
                <a:t>(0~59)</a:t>
              </a: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  <a:r>
                <a:rPr lang="en-US" sz="2000">
                  <a:solidFill>
                    <a:schemeClr val="tx1"/>
                  </a:solidFill>
                </a:rPr>
                <a:t>ss</a:t>
              </a:r>
              <a:r>
                <a:rPr lang="zh-CN" altLang="en-US" sz="2000">
                  <a:solidFill>
                    <a:schemeClr val="tx1"/>
                  </a:solidFill>
                </a:rPr>
                <a:t>个位前加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417" name="Rectangle 16"/>
            <p:cNvSpPr>
              <a:spLocks noChangeArrowheads="1"/>
            </p:cNvSpPr>
            <p:nvPr/>
          </p:nvSpPr>
          <p:spPr bwMode="auto">
            <a:xfrm>
              <a:off x="0" y="2052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2418" name="Rectangle 17"/>
            <p:cNvSpPr>
              <a:spLocks noChangeArrowheads="1"/>
            </p:cNvSpPr>
            <p:nvPr/>
          </p:nvSpPr>
          <p:spPr bwMode="auto">
            <a:xfrm>
              <a:off x="844" y="1305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显示完整长日期</a:t>
              </a:r>
              <a:r>
                <a:rPr lang="en-US" sz="2000">
                  <a:solidFill>
                    <a:schemeClr val="tx1"/>
                  </a:solidFill>
                </a:rPr>
                <a:t>(yyyy</a:t>
              </a: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年</a:t>
              </a:r>
              <a:r>
                <a:rPr lang="en-US" sz="2000">
                  <a:solidFill>
                    <a:schemeClr val="tx1"/>
                  </a:solidFill>
                </a:rPr>
                <a:t>m</a:t>
              </a: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月</a:t>
              </a:r>
              <a:r>
                <a:rPr lang="en-US" sz="2000">
                  <a:solidFill>
                    <a:schemeClr val="tx1"/>
                  </a:solidFill>
                </a:rPr>
                <a:t>d</a:t>
              </a: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日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2419" name="Rectangle 18"/>
            <p:cNvSpPr>
              <a:spLocks noChangeArrowheads="1"/>
            </p:cNvSpPr>
            <p:nvPr/>
          </p:nvSpPr>
          <p:spPr bwMode="auto">
            <a:xfrm>
              <a:off x="0" y="1305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dddddd</a:t>
              </a:r>
            </a:p>
          </p:txBody>
        </p:sp>
        <p:sp>
          <p:nvSpPr>
            <p:cNvPr id="102420" name="Rectangle 19"/>
            <p:cNvSpPr>
              <a:spLocks noChangeArrowheads="1"/>
            </p:cNvSpPr>
            <p:nvPr/>
          </p:nvSpPr>
          <p:spPr bwMode="auto">
            <a:xfrm>
              <a:off x="844" y="1056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显示</a:t>
              </a:r>
              <a:r>
                <a:rPr lang="en-US" sz="2000">
                  <a:solidFill>
                    <a:schemeClr val="tx1"/>
                  </a:solidFill>
                  <a:latin typeface="宋体" pitchFamily="2" charset="-122"/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位数年份</a:t>
              </a: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  <a:r>
                <a:rPr lang="en-US" sz="2000">
                  <a:solidFill>
                    <a:schemeClr val="tx1"/>
                  </a:solidFill>
                </a:rPr>
                <a:t>yy</a:t>
              </a:r>
              <a:r>
                <a:rPr lang="zh-CN" altLang="en-US" sz="2000">
                  <a:solidFill>
                    <a:schemeClr val="tx1"/>
                  </a:solidFill>
                </a:rPr>
                <a:t>为</a:t>
              </a:r>
              <a:r>
                <a:rPr lang="en-US" sz="2000">
                  <a:solidFill>
                    <a:schemeClr val="tx1"/>
                  </a:solidFill>
                </a:rPr>
                <a:t>2</a:t>
              </a: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位数年份</a:t>
              </a:r>
            </a:p>
          </p:txBody>
        </p:sp>
        <p:sp>
          <p:nvSpPr>
            <p:cNvPr id="102421" name="Rectangle 20"/>
            <p:cNvSpPr>
              <a:spLocks noChangeArrowheads="1"/>
            </p:cNvSpPr>
            <p:nvPr/>
          </p:nvSpPr>
          <p:spPr bwMode="auto">
            <a:xfrm>
              <a:off x="0" y="1056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yyyy</a:t>
              </a:r>
            </a:p>
          </p:txBody>
        </p:sp>
        <p:sp>
          <p:nvSpPr>
            <p:cNvPr id="102422" name="Rectangle 21"/>
            <p:cNvSpPr>
              <a:spLocks noChangeArrowheads="1"/>
            </p:cNvSpPr>
            <p:nvPr/>
          </p:nvSpPr>
          <p:spPr bwMode="auto">
            <a:xfrm>
              <a:off x="844" y="768"/>
              <a:ext cx="4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显示月份，</a:t>
              </a:r>
              <a:r>
                <a:rPr lang="en-US" sz="2000">
                  <a:solidFill>
                    <a:schemeClr val="tx1"/>
                  </a:solidFill>
                </a:rPr>
                <a:t>mm</a:t>
              </a:r>
              <a:r>
                <a:rPr lang="zh-CN" altLang="en-US" sz="2000">
                  <a:solidFill>
                    <a:schemeClr val="tx1"/>
                  </a:solidFill>
                </a:rPr>
                <a:t>个位前加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423" name="Rectangle 22"/>
            <p:cNvSpPr>
              <a:spLocks noChangeArrowheads="1"/>
            </p:cNvSpPr>
            <p:nvPr/>
          </p:nvSpPr>
          <p:spPr bwMode="auto">
            <a:xfrm>
              <a:off x="0" y="768"/>
              <a:ext cx="8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02424" name="Rectangle 23"/>
            <p:cNvSpPr>
              <a:spLocks noChangeArrowheads="1"/>
            </p:cNvSpPr>
            <p:nvPr/>
          </p:nvSpPr>
          <p:spPr bwMode="auto">
            <a:xfrm>
              <a:off x="844" y="498"/>
              <a:ext cx="434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星期为数字</a:t>
              </a:r>
              <a:r>
                <a:rPr lang="en-US" sz="2000">
                  <a:solidFill>
                    <a:schemeClr val="tx1"/>
                  </a:solidFill>
                </a:rPr>
                <a:t>(1</a:t>
              </a:r>
              <a:r>
                <a:rPr lang="zh-CN" altLang="en-US" sz="2000">
                  <a:solidFill>
                    <a:schemeClr val="tx1"/>
                  </a:solidFill>
                </a:rPr>
                <a:t>是星期日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2425" name="Rectangle 24"/>
            <p:cNvSpPr>
              <a:spLocks noChangeArrowheads="1"/>
            </p:cNvSpPr>
            <p:nvPr/>
          </p:nvSpPr>
          <p:spPr bwMode="auto">
            <a:xfrm>
              <a:off x="0" y="498"/>
              <a:ext cx="84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02426" name="Rectangle 25"/>
            <p:cNvSpPr>
              <a:spLocks noChangeArrowheads="1"/>
            </p:cNvSpPr>
            <p:nvPr/>
          </p:nvSpPr>
          <p:spPr bwMode="auto">
            <a:xfrm>
              <a:off x="844" y="249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宋体" pitchFamily="2" charset="-122"/>
                </a:rPr>
                <a:t>显示日期</a:t>
              </a:r>
              <a:r>
                <a:rPr lang="zh-CN" altLang="en-US" sz="2000">
                  <a:solidFill>
                    <a:schemeClr val="tx1"/>
                  </a:solidFill>
                </a:rPr>
                <a:t> ，</a:t>
              </a:r>
              <a:r>
                <a:rPr lang="en-US" sz="2000">
                  <a:solidFill>
                    <a:schemeClr val="tx1"/>
                  </a:solidFill>
                </a:rPr>
                <a:t>dd</a:t>
              </a:r>
              <a:r>
                <a:rPr lang="zh-CN" altLang="en-US" sz="2000">
                  <a:solidFill>
                    <a:schemeClr val="tx1"/>
                  </a:solidFill>
                </a:rPr>
                <a:t>个位前加</a:t>
              </a:r>
              <a:r>
                <a:rPr 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427" name="Rectangle 26"/>
            <p:cNvSpPr>
              <a:spLocks noChangeArrowheads="1"/>
            </p:cNvSpPr>
            <p:nvPr/>
          </p:nvSpPr>
          <p:spPr bwMode="auto">
            <a:xfrm>
              <a:off x="0" y="249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2428" name="Rectangle 27"/>
            <p:cNvSpPr>
              <a:spLocks noChangeArrowheads="1"/>
            </p:cNvSpPr>
            <p:nvPr/>
          </p:nvSpPr>
          <p:spPr bwMode="auto">
            <a:xfrm>
              <a:off x="844" y="0"/>
              <a:ext cx="43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作  用</a:t>
              </a:r>
            </a:p>
          </p:txBody>
        </p:sp>
        <p:sp>
          <p:nvSpPr>
            <p:cNvPr id="102429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8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2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符号</a:t>
              </a:r>
            </a:p>
          </p:txBody>
        </p:sp>
        <p:sp>
          <p:nvSpPr>
            <p:cNvPr id="102430" name="Line 29"/>
            <p:cNvSpPr>
              <a:spLocks noChangeShapeType="1"/>
            </p:cNvSpPr>
            <p:nvPr/>
          </p:nvSpPr>
          <p:spPr bwMode="auto">
            <a:xfrm>
              <a:off x="0" y="0"/>
              <a:ext cx="51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1" name="Line 30"/>
            <p:cNvSpPr>
              <a:spLocks noChangeShapeType="1"/>
            </p:cNvSpPr>
            <p:nvPr/>
          </p:nvSpPr>
          <p:spPr bwMode="auto">
            <a:xfrm>
              <a:off x="0" y="249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2" name="Line 31"/>
            <p:cNvSpPr>
              <a:spLocks noChangeShapeType="1"/>
            </p:cNvSpPr>
            <p:nvPr/>
          </p:nvSpPr>
          <p:spPr bwMode="auto">
            <a:xfrm>
              <a:off x="0" y="498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3" name="Line 32"/>
            <p:cNvSpPr>
              <a:spLocks noChangeShapeType="1"/>
            </p:cNvSpPr>
            <p:nvPr/>
          </p:nvSpPr>
          <p:spPr bwMode="auto">
            <a:xfrm>
              <a:off x="0" y="768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4" name="Line 33"/>
            <p:cNvSpPr>
              <a:spLocks noChangeShapeType="1"/>
            </p:cNvSpPr>
            <p:nvPr/>
          </p:nvSpPr>
          <p:spPr bwMode="auto">
            <a:xfrm>
              <a:off x="0" y="1056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5" name="Line 34"/>
            <p:cNvSpPr>
              <a:spLocks noChangeShapeType="1"/>
            </p:cNvSpPr>
            <p:nvPr/>
          </p:nvSpPr>
          <p:spPr bwMode="auto">
            <a:xfrm>
              <a:off x="0" y="1305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6" name="Line 35"/>
            <p:cNvSpPr>
              <a:spLocks noChangeShapeType="1"/>
            </p:cNvSpPr>
            <p:nvPr/>
          </p:nvSpPr>
          <p:spPr bwMode="auto">
            <a:xfrm>
              <a:off x="0" y="1554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7" name="Line 36"/>
            <p:cNvSpPr>
              <a:spLocks noChangeShapeType="1"/>
            </p:cNvSpPr>
            <p:nvPr/>
          </p:nvSpPr>
          <p:spPr bwMode="auto">
            <a:xfrm>
              <a:off x="0" y="2301"/>
              <a:ext cx="51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8" name="Line 37"/>
            <p:cNvSpPr>
              <a:spLocks noChangeShapeType="1"/>
            </p:cNvSpPr>
            <p:nvPr/>
          </p:nvSpPr>
          <p:spPr bwMode="auto">
            <a:xfrm>
              <a:off x="0" y="0"/>
              <a:ext cx="0" cy="230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9" name="Line 38"/>
            <p:cNvSpPr>
              <a:spLocks noChangeShapeType="1"/>
            </p:cNvSpPr>
            <p:nvPr/>
          </p:nvSpPr>
          <p:spPr bwMode="auto">
            <a:xfrm>
              <a:off x="844" y="0"/>
              <a:ext cx="0" cy="230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0" name="Line 39"/>
            <p:cNvSpPr>
              <a:spLocks noChangeShapeType="1"/>
            </p:cNvSpPr>
            <p:nvPr/>
          </p:nvSpPr>
          <p:spPr bwMode="auto">
            <a:xfrm>
              <a:off x="5184" y="0"/>
              <a:ext cx="0" cy="230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1" name="Line 40"/>
            <p:cNvSpPr>
              <a:spLocks noChangeShapeType="1"/>
            </p:cNvSpPr>
            <p:nvPr/>
          </p:nvSpPr>
          <p:spPr bwMode="auto">
            <a:xfrm>
              <a:off x="0" y="2052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2" name="Line 41"/>
            <p:cNvSpPr>
              <a:spLocks noChangeShapeType="1"/>
            </p:cNvSpPr>
            <p:nvPr/>
          </p:nvSpPr>
          <p:spPr bwMode="auto">
            <a:xfrm>
              <a:off x="0" y="1803"/>
              <a:ext cx="518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2443" name="Picture 43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44" name="Rectangle 4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ECA8D47F-C8D5-4F59-84A4-2069BF53A4D6}" type="slidenum">
              <a:rPr lang="en-US" sz="1400">
                <a:solidFill>
                  <a:srgbClr val="5BA36C"/>
                </a:solidFill>
              </a:rPr>
              <a:pPr algn="r"/>
              <a:t>34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3427" name="Rectangle 2"/>
          <p:cNvSpPr>
            <a:spLocks noChangeArrowheads="1"/>
          </p:cNvSpPr>
          <p:nvPr>
            <p:ph type="body" idx="4294967295"/>
          </p:nvPr>
        </p:nvSpPr>
        <p:spPr>
          <a:xfrm>
            <a:off x="250825" y="2105025"/>
            <a:ext cx="7602538" cy="4752975"/>
          </a:xfrm>
        </p:spPr>
        <p:txBody>
          <a:bodyPr/>
          <a:lstStyle/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  <a:r>
              <a:rPr lang="en-US" sz="2000" b="1"/>
              <a:t>Private Sub Form_CLICK()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FontSize = 12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MyTime = #9:21:30 PM#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MyDate = #7/21/1997#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Print Format(MyDate, "m/d/yy")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Print Format(MyDate, "mmmm-yy")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Print Format(MyTime, "h-m-s AM/PM")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Print Format(MyTime, "hh:mm:ss A/P")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   ' </a:t>
            </a:r>
            <a:r>
              <a:rPr lang="zh-CN" altLang="en-US" sz="2000" b="1"/>
              <a:t>显示系统当前日期和时间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      </a:t>
            </a:r>
            <a:r>
              <a:rPr lang="en-US" sz="2000" b="1"/>
              <a:t>Print Format(Now, "yyyy</a:t>
            </a:r>
            <a:r>
              <a:rPr lang="zh-CN" altLang="en-US" sz="2000" b="1"/>
              <a:t>年</a:t>
            </a:r>
            <a:r>
              <a:rPr lang="en-US" sz="2000" b="1"/>
              <a:t>m</a:t>
            </a:r>
            <a:r>
              <a:rPr lang="zh-CN" altLang="en-US" sz="2000" b="1"/>
              <a:t>月</a:t>
            </a:r>
            <a:r>
              <a:rPr lang="en-US" sz="2000" b="1"/>
              <a:t>dd</a:t>
            </a:r>
            <a:r>
              <a:rPr lang="zh-CN" altLang="en-US" sz="2000" b="1"/>
              <a:t>日 </a:t>
            </a:r>
            <a:r>
              <a:rPr lang="en-US" sz="2000" b="1"/>
              <a:t>hh</a:t>
            </a:r>
            <a:r>
              <a:rPr lang="zh-CN" altLang="en-US" sz="2000" b="1"/>
              <a:t>：</a:t>
            </a:r>
            <a:r>
              <a:rPr lang="en-US" sz="2000" b="1"/>
              <a:t>mm")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    ' </a:t>
            </a:r>
            <a:r>
              <a:rPr lang="zh-CN" altLang="en-US" sz="2000" b="1"/>
              <a:t>以系统预定义的格式 显示系统当前时间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      </a:t>
            </a:r>
            <a:r>
              <a:rPr lang="en-US" sz="2000" b="1"/>
              <a:t>Print Format(Date, "dddd,mmmm,dd,yyyy")</a:t>
            </a:r>
          </a:p>
          <a:p>
            <a:pPr marL="371475" indent="-371475" defTabSz="990600" eaLnBrk="1" hangingPunct="1">
              <a:lnSpc>
                <a:spcPct val="80000"/>
              </a:lnSpc>
              <a:buFontTx/>
              <a:buNone/>
            </a:pPr>
            <a:r>
              <a:rPr lang="en-US" sz="2000" b="1"/>
              <a:t>    End Sub</a:t>
            </a:r>
          </a:p>
        </p:txBody>
      </p:sp>
      <p:graphicFrame>
        <p:nvGraphicFramePr>
          <p:cNvPr id="103428" name="Object 3"/>
          <p:cNvGraphicFramePr>
            <a:graphicFrameLocks noChangeAspect="1"/>
          </p:cNvGraphicFramePr>
          <p:nvPr/>
        </p:nvGraphicFramePr>
        <p:xfrm>
          <a:off x="4787900" y="1700213"/>
          <a:ext cx="4029075" cy="1981200"/>
        </p:xfrm>
        <a:graphic>
          <a:graphicData uri="http://schemas.openxmlformats.org/presentationml/2006/ole">
            <p:oleObj spid="_x0000_s3074" r:id="rId3" imgW="2276792" imgH="1371917" progId="Word.Document.8">
              <p:embed/>
            </p:oleObj>
          </a:graphicData>
        </a:graphic>
      </p:graphicFrame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54721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5.</a:t>
            </a:r>
            <a:r>
              <a:rPr lang="zh-CN" altLang="en-US" sz="2400">
                <a:solidFill>
                  <a:schemeClr val="tx1"/>
                </a:solidFill>
              </a:rPr>
              <a:t>格式输出函数</a:t>
            </a: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hlinkClick r:id="rId4" action="ppaction://hlinkfile"/>
              </a:rPr>
              <a:t>例</a:t>
            </a:r>
            <a:r>
              <a:rPr lang="en-US" sz="2000">
                <a:solidFill>
                  <a:schemeClr val="tx1"/>
                </a:solidFill>
                <a:hlinkClick r:id="rId4" action="ppaction://hlinkfile"/>
              </a:rPr>
              <a:t>3.1 </a:t>
            </a:r>
            <a:r>
              <a:rPr lang="zh-CN" altLang="en-US" sz="2000">
                <a:solidFill>
                  <a:schemeClr val="tx1"/>
                </a:solidFill>
              </a:rPr>
              <a:t>利用</a:t>
            </a:r>
            <a:r>
              <a:rPr lang="en-US" sz="2000">
                <a:solidFill>
                  <a:schemeClr val="tx1"/>
                </a:solidFill>
              </a:rPr>
              <a:t>Format</a:t>
            </a:r>
            <a:r>
              <a:rPr lang="zh-CN" altLang="en-US" sz="2000">
                <a:solidFill>
                  <a:schemeClr val="tx1"/>
                </a:solidFill>
              </a:rPr>
              <a:t>函数显示有关的日期和时间。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8319558B-889C-444A-B19D-F3B50E6747B9}" type="slidenum">
              <a:rPr lang="en-US" sz="1400">
                <a:solidFill>
                  <a:srgbClr val="5BA36C"/>
                </a:solidFill>
              </a:rPr>
              <a:pPr algn="r"/>
              <a:t>35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3.4.5 Shell</a:t>
            </a:r>
            <a:r>
              <a:rPr lang="zh-CN" altLang="en-US" sz="4000" b="1">
                <a:ea typeface="楷体_GB2312" pitchFamily="1" charset="-122"/>
              </a:rPr>
              <a:t>函数</a:t>
            </a:r>
            <a:r>
              <a:rPr lang="zh-CN" altLang="en-US" sz="4000" b="1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453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4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5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104456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104457" name="Rectangle 8"/>
          <p:cNvSpPr>
            <a:spLocks noChangeArrowheads="1"/>
          </p:cNvSpPr>
          <p:nvPr/>
        </p:nvSpPr>
        <p:spPr bwMode="auto">
          <a:xfrm>
            <a:off x="381000" y="1371600"/>
            <a:ext cx="8229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Shell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函数可调用各种应用程序。格式如下：</a:t>
            </a:r>
            <a:endParaRPr lang="zh-CN" altLang="en-US" sz="2400">
              <a:solidFill>
                <a:schemeClr val="tx1"/>
              </a:solidFill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rgbClr val="FF3300"/>
                </a:solidFill>
              </a:rPr>
              <a:t>Shell(</a:t>
            </a:r>
            <a:r>
              <a:rPr lang="zh-CN" altLang="en-US" sz="2400">
                <a:solidFill>
                  <a:srgbClr val="FF3300"/>
                </a:solidFill>
              </a:rPr>
              <a:t>命令字符串</a:t>
            </a:r>
            <a:r>
              <a:rPr lang="en-US" sz="2400">
                <a:solidFill>
                  <a:srgbClr val="FF3300"/>
                </a:solidFill>
              </a:rPr>
              <a:t>[</a:t>
            </a:r>
            <a:r>
              <a:rPr lang="zh-CN" altLang="en-US" sz="2400">
                <a:solidFill>
                  <a:srgbClr val="FF3300"/>
                </a:solidFill>
              </a:rPr>
              <a:t>，窗口类型</a:t>
            </a:r>
            <a:r>
              <a:rPr lang="en-US" sz="2400">
                <a:solidFill>
                  <a:srgbClr val="FF3300"/>
                </a:solidFill>
              </a:rPr>
              <a:t>])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其中：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命令字符串：要执行的应用程序名，包括路径，它必须是可执行文件</a:t>
            </a:r>
            <a:r>
              <a:rPr lang="en-US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扩展名为</a:t>
            </a:r>
            <a:r>
              <a:rPr lang="en-US" sz="2400">
                <a:solidFill>
                  <a:schemeClr val="tx1"/>
                </a:solidFill>
              </a:rPr>
              <a:t>.com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.exe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.bat)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窗口类型：表示执行应用程序的窗口大小，</a:t>
            </a:r>
            <a:r>
              <a:rPr lang="en-US" sz="2400">
                <a:solidFill>
                  <a:schemeClr val="tx1"/>
                </a:solidFill>
              </a:rPr>
              <a:t>0~4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sz="2400">
                <a:solidFill>
                  <a:schemeClr val="tx1"/>
                </a:solidFill>
              </a:rPr>
              <a:t>6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的整型数值，一般取</a:t>
            </a:r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，表示正常正常窗口状态。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4458" name="Rectangle 9"/>
          <p:cNvSpPr>
            <a:spLocks noChangeArrowheads="1"/>
          </p:cNvSpPr>
          <p:nvPr/>
        </p:nvSpPr>
        <p:spPr bwMode="auto">
          <a:xfrm>
            <a:off x="323850" y="4076700"/>
            <a:ext cx="85344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i = Shell("c:\windows\calc.exe")</a:t>
            </a:r>
            <a:r>
              <a:rPr lang="en-US"/>
              <a:t>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提示：如果不知道应用程序的路径名，可用</a:t>
            </a:r>
            <a:r>
              <a:rPr lang="en-US" sz="2400">
                <a:solidFill>
                  <a:schemeClr val="tx1"/>
                </a:solidFill>
              </a:rPr>
              <a:t>Start</a:t>
            </a:r>
            <a:r>
              <a:rPr lang="zh-CN" altLang="en-US" sz="2400">
                <a:solidFill>
                  <a:schemeClr val="tx1"/>
                </a:solidFill>
              </a:rPr>
              <a:t>命令启动程序</a:t>
            </a:r>
          </a:p>
          <a:p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sz="2400">
                <a:solidFill>
                  <a:schemeClr val="tx1"/>
                </a:solidFill>
              </a:rPr>
              <a:t>3.2  </a:t>
            </a:r>
            <a:r>
              <a:rPr lang="en-US" sz="2400">
                <a:solidFill>
                  <a:srgbClr val="008000"/>
                </a:solidFill>
                <a:hlinkClick r:id="rId4" action="ppaction://hlinkfile"/>
              </a:rPr>
              <a:t>i = Shell(</a:t>
            </a:r>
            <a:r>
              <a:rPr lang="en-US" sz="2400">
                <a:solidFill>
                  <a:srgbClr val="FF0707"/>
                </a:solidFill>
              </a:rPr>
              <a:t>start</a:t>
            </a:r>
            <a:r>
              <a:rPr lang="en-US" sz="2400">
                <a:solidFill>
                  <a:srgbClr val="008000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  <a:hlinkClick r:id="rId4" action="ppaction://hlinkfile"/>
              </a:rPr>
              <a:t>&amp; "calc.exe")  </a:t>
            </a:r>
            <a:endParaRPr lang="en-US" sz="2400">
              <a:solidFill>
                <a:srgbClr val="008000"/>
              </a:solidFill>
            </a:endParaRPr>
          </a:p>
        </p:txBody>
      </p:sp>
      <p:pic>
        <p:nvPicPr>
          <p:cNvPr id="104459" name="Picture 13">
            <a:hlinkClick r:id="" action="ppaction://noaction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60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451F0917-1849-4232-9FC5-DDB2824B9694}" type="slidenum">
              <a:rPr lang="en-US" sz="1400">
                <a:solidFill>
                  <a:srgbClr val="5BA36C"/>
                </a:solidFill>
              </a:rPr>
              <a:pPr algn="r"/>
              <a:t>36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3.5 </a:t>
            </a:r>
            <a:r>
              <a:rPr lang="zh-CN" altLang="en-US" sz="4000" b="1">
                <a:ea typeface="楷体_GB2312" pitchFamily="1" charset="-122"/>
              </a:rPr>
              <a:t>编码规则</a:t>
            </a:r>
            <a:r>
              <a:rPr lang="zh-CN" altLang="en-US" sz="4000" b="1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05476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5477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8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9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105480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105481" name="Rectangle 8"/>
          <p:cNvSpPr>
            <a:spLocks noChangeArrowheads="1"/>
          </p:cNvSpPr>
          <p:nvPr/>
        </p:nvSpPr>
        <p:spPr bwMode="auto">
          <a:xfrm>
            <a:off x="381000" y="1371600"/>
            <a:ext cx="82296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编码规则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（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）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代码不区分字母的大小写。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对于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中的关键字，首字母总被自动转换成大写，其余字母被转换成小写。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对于用户自定义的变量、过程名，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VB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以第一次定义的为准，以后输入的自动向首次定义的转换。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（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）语句书写自由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一行上可以书写多句语句，用冒号分隔，一行最多可达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255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个字符。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单行语句可分若干行书写，在本行后加入续行符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(</a:t>
            </a:r>
            <a:r>
              <a:rPr lang="zh-CN" altLang="en-US" sz="2400">
                <a:solidFill>
                  <a:srgbClr val="FB2B2B"/>
                </a:solidFill>
                <a:latin typeface="仿宋_GB2312" pitchFamily="1" charset="-122"/>
                <a:ea typeface="仿宋_GB2312" pitchFamily="1" charset="-122"/>
              </a:rPr>
              <a:t>空格和下划线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。</a:t>
            </a:r>
          </a:p>
        </p:txBody>
      </p:sp>
      <p:pic>
        <p:nvPicPr>
          <p:cNvPr id="105482" name="Picture 12">
            <a:hlinkClick r:id="" action="ppaction://noaction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83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9423DF24-F5CE-4C15-9341-A5FB1296A2EF}" type="slidenum">
              <a:rPr lang="en-US" sz="1400">
                <a:solidFill>
                  <a:srgbClr val="5BA36C"/>
                </a:solidFill>
              </a:rPr>
              <a:pPr algn="r"/>
              <a:t>37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6499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6500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1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02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106503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381000" y="13716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（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）增加注释有利于程序的阅读、维护和调试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注释以</a:t>
            </a:r>
            <a:r>
              <a:rPr lang="en-US" sz="2400">
                <a:solidFill>
                  <a:srgbClr val="FB2B2B"/>
                </a:solidFill>
                <a:latin typeface="仿宋_GB2312" pitchFamily="1" charset="-122"/>
                <a:ea typeface="仿宋_GB2312" pitchFamily="1" charset="-122"/>
              </a:rPr>
              <a:t>Rem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开头，但一般用撇号 </a:t>
            </a:r>
            <a:r>
              <a:rPr lang="zh-CN" altLang="en-US" sz="2400">
                <a:solidFill>
                  <a:srgbClr val="E95A3D"/>
                </a:solidFill>
                <a:latin typeface="Arial" pitchFamily="34" charset="0"/>
                <a:ea typeface="仿宋_GB2312" pitchFamily="1" charset="-122"/>
              </a:rPr>
              <a:t>‘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 引导注释内容，用撇号引导的注释可以直接出现在语句后面。</a:t>
            </a:r>
          </a:p>
          <a:p>
            <a:pPr algn="just"/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也可以使用编辑工具栏的设置注释块、解除注释块按钮，使选中的若干行语句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或文字</a:t>
            </a:r>
            <a:r>
              <a:rPr 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仿宋_GB2312" pitchFamily="1" charset="-122"/>
                <a:ea typeface="仿宋_GB2312" pitchFamily="1" charset="-122"/>
              </a:rPr>
              <a:t>增加注释或取消注释十分方便。 </a:t>
            </a:r>
          </a:p>
        </p:txBody>
      </p:sp>
      <p:pic>
        <p:nvPicPr>
          <p:cNvPr id="106505" name="Picture 12">
            <a:hlinkClick r:id="" action="ppaction://noaction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506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106507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C64B3204-60EA-4255-B3BE-025B57F3B06F}" type="slidenum">
              <a:rPr lang="en-US" sz="1400">
                <a:solidFill>
                  <a:srgbClr val="5BA36C"/>
                </a:solidFill>
              </a:rPr>
              <a:pPr algn="r"/>
              <a:t>38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sz="4000" b="1">
                <a:latin typeface="楷体_GB2312" pitchFamily="1" charset="-122"/>
                <a:ea typeface="楷体_GB2312" pitchFamily="1" charset="-122"/>
              </a:rPr>
              <a:t>常见错误总结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2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b="1">
                <a:latin typeface="黑体" pitchFamily="49" charset="-122"/>
                <a:ea typeface="黑体" pitchFamily="49" charset="-122"/>
              </a:rPr>
              <a:t>逻辑表达式书写错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>
                <a:latin typeface="宋体" pitchFamily="2" charset="-122"/>
              </a:rPr>
              <a:t>例数学表达式  </a:t>
            </a:r>
            <a:r>
              <a:rPr lang="en-US" sz="2400">
                <a:latin typeface="宋体" pitchFamily="2" charset="-122"/>
              </a:rPr>
              <a:t>3≤</a:t>
            </a:r>
            <a:r>
              <a:rPr lang="en-US" sz="2400" i="1">
                <a:latin typeface="宋体" pitchFamily="2" charset="-122"/>
              </a:rPr>
              <a:t>x</a:t>
            </a:r>
            <a:r>
              <a:rPr lang="zh-CN" altLang="en-US" sz="2400" i="1">
                <a:latin typeface="宋体" pitchFamily="2" charset="-122"/>
              </a:rPr>
              <a:t>＜</a:t>
            </a:r>
            <a:r>
              <a:rPr lang="en-US" sz="2400" i="1">
                <a:latin typeface="宋体" pitchFamily="2" charset="-122"/>
              </a:rPr>
              <a:t>10   VB</a:t>
            </a:r>
            <a:r>
              <a:rPr lang="zh-CN" altLang="en-US" sz="2400" i="1">
                <a:latin typeface="宋体" pitchFamily="2" charset="-122"/>
              </a:rPr>
              <a:t>表达式为  </a:t>
            </a:r>
            <a:r>
              <a:rPr lang="en-US" sz="2400" i="1">
                <a:solidFill>
                  <a:srgbClr val="FB2B2B"/>
                </a:solidFill>
                <a:latin typeface="宋体" pitchFamily="2" charset="-122"/>
              </a:rPr>
              <a:t>3&lt;=x&lt;10?</a:t>
            </a:r>
          </a:p>
          <a:p>
            <a:pPr marL="609600" indent="-609600" eaLnBrk="1" hangingPunct="1">
              <a:buFontTx/>
              <a:buNone/>
            </a:pPr>
            <a:r>
              <a:rPr lang="en-US" sz="2400" i="1">
                <a:latin typeface="宋体" pitchFamily="2" charset="-122"/>
              </a:rPr>
              <a:t> </a:t>
            </a:r>
            <a:r>
              <a:rPr lang="zh-CN" altLang="en-US" sz="2400">
                <a:latin typeface="宋体" pitchFamily="2" charset="-122"/>
              </a:rPr>
              <a:t>问题在于</a:t>
            </a:r>
            <a:r>
              <a:rPr lang="en-US" sz="2400">
                <a:latin typeface="宋体" pitchFamily="2" charset="-122"/>
              </a:rPr>
              <a:t>VB</a:t>
            </a:r>
            <a:r>
              <a:rPr lang="zh-CN" altLang="en-US" sz="2400">
                <a:latin typeface="宋体" pitchFamily="2" charset="-122"/>
              </a:rPr>
              <a:t>中的逻辑量与数值量可互转</a:t>
            </a:r>
          </a:p>
          <a:p>
            <a:pPr marL="609600" indent="-609600" eaLnBrk="1" hangingPunct="1">
              <a:buFontTx/>
              <a:buNone/>
            </a:pPr>
            <a:r>
              <a:rPr lang="en-US" sz="22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200" b="1">
                <a:latin typeface="黑体" pitchFamily="49" charset="-122"/>
                <a:ea typeface="黑体" pitchFamily="49" charset="-122"/>
              </a:rPr>
              <a:t>同时给多个变量赋值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400">
                <a:latin typeface="宋体" pitchFamily="2" charset="-122"/>
              </a:rPr>
              <a:t>   例 </a:t>
            </a:r>
            <a:r>
              <a:rPr lang="en-US" sz="2400">
                <a:latin typeface="宋体" pitchFamily="2" charset="-122"/>
              </a:rPr>
              <a:t>Dim  x%,y%,z%</a:t>
            </a:r>
          </a:p>
          <a:p>
            <a:pPr marL="609600" indent="-609600" eaLnBrk="1" hangingPunct="1">
              <a:buFontTx/>
              <a:buNone/>
            </a:pPr>
            <a:r>
              <a:rPr lang="en-US" sz="2400">
                <a:latin typeface="宋体" pitchFamily="2" charset="-122"/>
              </a:rPr>
              <a:t>      x=y=z=1</a:t>
            </a:r>
          </a:p>
          <a:p>
            <a:pPr marL="609600" indent="-609600" eaLnBrk="1" hangingPunct="1">
              <a:buFontTx/>
              <a:buNone/>
            </a:pPr>
            <a:r>
              <a:rPr lang="en-US" sz="2200" b="1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200" b="1">
                <a:latin typeface="黑体" pitchFamily="49" charset="-122"/>
                <a:ea typeface="黑体" pitchFamily="49" charset="-122"/>
              </a:rPr>
              <a:t>标准函数名写错 </a:t>
            </a:r>
          </a:p>
          <a:p>
            <a:pPr marL="609600" indent="-609600" eaLnBrk="1" hangingPunct="1">
              <a:buFontTx/>
              <a:buNone/>
            </a:pPr>
            <a:r>
              <a:rPr lang="en-US" sz="2200" b="1">
                <a:latin typeface="宋体" pitchFamily="2" charset="-122"/>
              </a:rPr>
              <a:t>4</a:t>
            </a:r>
            <a:r>
              <a:rPr lang="zh-CN" altLang="en-US" sz="2200" b="1">
                <a:latin typeface="黑体" pitchFamily="49" charset="-122"/>
                <a:ea typeface="黑体" pitchFamily="49" charset="-122"/>
              </a:rPr>
              <a:t>．变量名写错</a:t>
            </a:r>
            <a:endParaRPr lang="zh-CN" altLang="en-US" sz="2200">
              <a:latin typeface="黑体" pitchFamily="49" charset="-122"/>
              <a:ea typeface="黑体" pitchFamily="49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200">
                <a:latin typeface="黑体" pitchFamily="49" charset="-122"/>
                <a:ea typeface="黑体" pitchFamily="49" charset="-122"/>
              </a:rPr>
              <a:t>   检查方法：</a:t>
            </a:r>
            <a:r>
              <a:rPr lang="zh-CN" altLang="en-US" sz="2200"/>
              <a:t>在通用声明段加</a:t>
            </a:r>
            <a:r>
              <a:rPr lang="en-US" sz="2200"/>
              <a:t>Option Explicit</a:t>
            </a:r>
          </a:p>
          <a:p>
            <a:pPr marL="609600" indent="-609600" eaLnBrk="1" hangingPunct="1">
              <a:buFontTx/>
              <a:buNone/>
            </a:pPr>
            <a:r>
              <a:rPr lang="en-US" sz="2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200" b="1">
                <a:latin typeface="黑体" pitchFamily="49" charset="-122"/>
                <a:ea typeface="黑体" pitchFamily="49" charset="-122"/>
              </a:rPr>
              <a:t>．语句书写位置错</a:t>
            </a:r>
            <a:endParaRPr lang="zh-CN" altLang="en-US" sz="2200"/>
          </a:p>
          <a:p>
            <a:pPr marL="609600" indent="-609600">
              <a:spcBef>
                <a:spcPct val="30000"/>
              </a:spcBef>
              <a:buFontTx/>
              <a:buNone/>
            </a:pPr>
            <a:r>
              <a:rPr lang="zh-CN" altLang="en-US" sz="220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/>
              <a:t>在通用声明段只能有</a:t>
            </a:r>
            <a:r>
              <a:rPr lang="en-US" sz="2200"/>
              <a:t>Dim</a:t>
            </a:r>
            <a:r>
              <a:rPr lang="zh-CN" altLang="en-US" sz="2200"/>
              <a:t>语句，不能有赋值等其他语句</a:t>
            </a:r>
            <a:endParaRPr lang="zh-CN" altLang="en-US" sz="2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BCAB356-1157-4B6B-852D-7EA9A7BDDCB2}" type="slidenum">
              <a:rPr lang="en-US" sz="1400">
                <a:solidFill>
                  <a:srgbClr val="5BA36C"/>
                </a:solidFill>
              </a:rPr>
              <a:pPr algn="r"/>
              <a:t>4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57200"/>
            <a:ext cx="8312150" cy="5788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 2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字符数据类型（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String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字符串（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string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）是一个字符序列，包括所有西文字符和汉字，这符两侧用双引号括起来。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注意：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P54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>
              <a:latin typeface="宋体" pitchFamily="2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3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逻辑（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Boolean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）数据类型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 逻辑型数据用于逻辑判断，它用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True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和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False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表示某个事件的两个方面，且只有两种取值（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True / False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），通常作为判断条件。当逻辑型数据转换成整型数据时，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True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转换为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-1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，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False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转换为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0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；当将其他类型数据转换成逻辑数据时，非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0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数转换为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True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，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0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转换为</a:t>
            </a:r>
            <a:r>
              <a:rPr lang="en-US" sz="2800" b="1">
                <a:solidFill>
                  <a:schemeClr val="hlink"/>
                </a:solidFill>
                <a:latin typeface="宋体" pitchFamily="2" charset="-122"/>
                <a:ea typeface="楷体_GB2312" pitchFamily="1" charset="-122"/>
              </a:rPr>
              <a:t>False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。</a:t>
            </a:r>
            <a:endParaRPr lang="zh-CN" altLang="en-US" sz="2800">
              <a:ea typeface="楷体_GB2312" pitchFamily="1" charset="-122"/>
            </a:endParaRPr>
          </a:p>
        </p:txBody>
      </p:sp>
    </p:spTree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201BEB44-36D1-4EBB-B195-DE7B6CDD1567}" type="slidenum">
              <a:rPr lang="en-US" sz="1400">
                <a:solidFill>
                  <a:srgbClr val="5BA36C"/>
                </a:solidFill>
              </a:rPr>
              <a:pPr algn="r"/>
              <a:t>5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3731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80772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4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日期（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Date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）数据类型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日期型数据在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VB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中以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8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个字节来存储，包括日期与时间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,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日期和时间的表示范围：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日期：公元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100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年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日到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9999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年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12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31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时间：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到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23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59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59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任何字面上可被认作日期和时间的字符，只要用号码符（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#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）括起来，都可以作为日期型数据。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例：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#5/12/88#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、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#May 1,77# 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、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#2000-4-9# 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、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#1 May , 1998#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等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946B56CB-5369-4B50-84C1-B9209F110218}" type="slidenum">
              <a:rPr lang="en-US" sz="1400">
                <a:solidFill>
                  <a:srgbClr val="5BA36C"/>
                </a:solidFill>
              </a:rPr>
              <a:pPr algn="r"/>
              <a:t>6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4755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76250"/>
            <a:ext cx="8077200" cy="6002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>
              <a:latin typeface="宋体" pitchFamily="2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>
              <a:latin typeface="宋体" pitchFamily="2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另外，数值型还可转变为日期型。转换规则如下：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小数点左边的数字代表日期部分，负数代表的是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1899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年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12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30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日之前的日期，正数据代表的是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1899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年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12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30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日以后的日期；而小数点右边的数据代表时间部分，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对应午夜，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0.5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对就中午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12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00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例：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Private Sub Text1_Change()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      Dim y1 As Date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      y1 = Val(Text1)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      Text2 = y1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    End Sub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>
              <a:latin typeface="宋体" pitchFamily="2" charset="-122"/>
              <a:ea typeface="楷体_GB2312" pitchFamily="1" charset="-122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2800" b="1">
              <a:latin typeface="宋体" pitchFamily="2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ED84A81A-1566-4C15-845C-87DC7DC1524E}" type="slidenum">
              <a:rPr lang="en-US" sz="1400">
                <a:solidFill>
                  <a:srgbClr val="5BA36C"/>
                </a:solidFill>
              </a:rPr>
              <a:pPr algn="r"/>
              <a:t>7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5779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04813"/>
            <a:ext cx="80772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>
                <a:latin typeface="宋体" pitchFamily="2" charset="-122"/>
                <a:ea typeface="楷体_GB2312" pitchFamily="1" charset="-122"/>
              </a:rPr>
              <a:t>5 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变体数据类型（</a:t>
            </a:r>
            <a:r>
              <a:rPr lang="en-US" sz="2800" b="1">
                <a:latin typeface="宋体" pitchFamily="2" charset="-122"/>
                <a:ea typeface="楷体_GB2312" pitchFamily="1" charset="-122"/>
              </a:rPr>
              <a:t>Variant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）</a:t>
            </a:r>
          </a:p>
          <a:p>
            <a:pPr eaLnBrk="1" hangingPunct="1">
              <a:buFontTx/>
              <a:buNone/>
            </a:pPr>
            <a:endParaRPr lang="zh-CN" altLang="en-US" sz="2800" b="1">
              <a:latin typeface="宋体" pitchFamily="2" charset="-122"/>
              <a:ea typeface="楷体_GB2312" pitchFamily="1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变体数据是指定义变量时不指定特定的类型。用变体数据类型声明的变量与用其它数据声明的变量区另在于：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  <a:ea typeface="楷体_GB2312" pitchFamily="1" charset="-122"/>
              </a:rPr>
              <a:t>变体变量</a:t>
            </a: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                 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  <a:ea typeface="楷体_GB2312" pitchFamily="1" charset="-122"/>
              </a:rPr>
              <a:t>其他变量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变量存在但无数据类型    变量存在且有数据类型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数据类型不固定            数据类型固定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宋体" pitchFamily="2" charset="-122"/>
                <a:ea typeface="楷体_GB2312" pitchFamily="1" charset="-122"/>
              </a:rPr>
              <a:t>变体型数据是对所有未定义的变量的缺省数据类型定义，它对数据的处理完全取决于程序上下文的需要。它可以包括数值型、日期型、对象型、字符型的数据。</a:t>
            </a:r>
          </a:p>
          <a:p>
            <a:pPr eaLnBrk="1" hangingPunct="1">
              <a:buFontTx/>
              <a:buNone/>
            </a:pPr>
            <a:endParaRPr lang="en-US" sz="2800" b="1">
              <a:latin typeface="宋体" pitchFamily="2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FE1CB07A-AF00-4024-AC5D-DA1B0E062C1C}" type="slidenum">
              <a:rPr lang="en-US" sz="1400">
                <a:solidFill>
                  <a:srgbClr val="5BA36C"/>
                </a:solidFill>
              </a:rPr>
              <a:pPr algn="r"/>
              <a:t>8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6248400" cy="706438"/>
          </a:xfrm>
          <a:noFill/>
        </p:spPr>
        <p:txBody>
          <a:bodyPr/>
          <a:lstStyle/>
          <a:p>
            <a:pPr eaLnBrk="1" hangingPunct="1"/>
            <a:r>
              <a:rPr lang="en-US" sz="4000" b="1">
                <a:ea typeface="楷体_GB2312" pitchFamily="1" charset="-122"/>
              </a:rPr>
              <a:t>3.2  </a:t>
            </a:r>
            <a:r>
              <a:rPr lang="zh-CN" altLang="en-US" sz="4000" b="1">
                <a:ea typeface="楷体_GB2312" pitchFamily="1" charset="-122"/>
              </a:rPr>
              <a:t>变量与常量 （</a:t>
            </a:r>
            <a:r>
              <a:rPr lang="en-US" sz="4000" b="1">
                <a:ea typeface="楷体_GB2312" pitchFamily="1" charset="-122"/>
              </a:rPr>
              <a:t>P55</a:t>
            </a:r>
            <a:r>
              <a:rPr lang="zh-CN" altLang="en-US" sz="4000" b="1">
                <a:ea typeface="楷体_GB2312" pitchFamily="1" charset="-122"/>
              </a:rPr>
              <a:t>）</a:t>
            </a:r>
          </a:p>
        </p:txBody>
      </p:sp>
      <p:sp>
        <p:nvSpPr>
          <p:cNvPr id="76804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8263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88125" y="6453188"/>
            <a:ext cx="1152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806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6248400"/>
            <a:ext cx="16208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7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0863" y="6248400"/>
            <a:ext cx="1620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8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088063" y="60721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上一页</a:t>
            </a:r>
          </a:p>
        </p:txBody>
      </p:sp>
      <p:sp>
        <p:nvSpPr>
          <p:cNvPr id="76809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43800" y="6096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下一页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533400" y="1143000"/>
            <a:ext cx="7970838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3.2.1 </a:t>
            </a:r>
            <a:r>
              <a:rPr lang="zh-CN" altLang="en-US" sz="2400">
                <a:solidFill>
                  <a:schemeClr val="tx1"/>
                </a:solidFill>
              </a:rPr>
              <a:t>变量或常量的命名规则</a:t>
            </a:r>
            <a:r>
              <a:rPr lang="zh-CN" altLang="en-US"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变量：在程序运行中其存储的值可以改变。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常量：在程序运行中其值不可以改变。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B2B2B"/>
                </a:solidFill>
              </a:rPr>
              <a:t> 命名 规则：</a:t>
            </a:r>
          </a:p>
          <a:p>
            <a:pPr algn="just">
              <a:spcBef>
                <a:spcPct val="30000"/>
              </a:spcBef>
              <a:buClr>
                <a:srgbClr val="FB2B2B"/>
              </a:buClr>
              <a:buSzPct val="85000"/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必须以字母或汉字开头，由字母、汉字、数字或下划线组成，长度小于等于</a:t>
            </a:r>
            <a:r>
              <a:rPr lang="en-US" sz="2400">
                <a:solidFill>
                  <a:schemeClr val="tx1"/>
                </a:solidFill>
              </a:rPr>
              <a:t>255</a:t>
            </a:r>
            <a:r>
              <a:rPr lang="zh-CN" altLang="en-US" sz="2400">
                <a:solidFill>
                  <a:schemeClr val="tx1"/>
                </a:solidFill>
              </a:rPr>
              <a:t>个字符。</a:t>
            </a:r>
          </a:p>
          <a:p>
            <a:pPr algn="just">
              <a:spcBef>
                <a:spcPct val="30000"/>
              </a:spcBef>
              <a:buClr>
                <a:srgbClr val="FB2B2B"/>
              </a:buClr>
              <a:buSzPct val="85000"/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不能使用</a:t>
            </a: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中的关键字。例：</a:t>
            </a:r>
            <a:r>
              <a:rPr lang="en-US" sz="2400">
                <a:solidFill>
                  <a:schemeClr val="tx1"/>
                </a:solidFill>
              </a:rPr>
              <a:t>Left</a:t>
            </a:r>
            <a:r>
              <a:rPr lang="zh-CN" altLang="en-US" sz="2400">
                <a:solidFill>
                  <a:schemeClr val="tx1"/>
                </a:solidFill>
              </a:rPr>
              <a:t>、 </a:t>
            </a:r>
            <a:r>
              <a:rPr lang="en-US" sz="2400">
                <a:solidFill>
                  <a:schemeClr val="tx1"/>
                </a:solidFill>
              </a:rPr>
              <a:t>Mid</a:t>
            </a:r>
            <a:r>
              <a:rPr lang="zh-CN" altLang="en-US" sz="2400">
                <a:solidFill>
                  <a:schemeClr val="tx1"/>
                </a:solidFill>
              </a:rPr>
              <a:t>、 </a:t>
            </a:r>
            <a:r>
              <a:rPr lang="en-US" sz="2400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public</a:t>
            </a:r>
            <a:r>
              <a:rPr lang="zh-CN" altLang="en-US" sz="2400">
                <a:solidFill>
                  <a:schemeClr val="tx1"/>
                </a:solidFill>
              </a:rPr>
              <a:t>、 </a:t>
            </a:r>
            <a:r>
              <a:rPr lang="en-US" sz="2400">
                <a:solidFill>
                  <a:schemeClr val="tx1"/>
                </a:solidFill>
              </a:rPr>
              <a:t>Sub 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If</a:t>
            </a:r>
            <a:r>
              <a:rPr lang="zh-CN" altLang="en-US" sz="2400">
                <a:solidFill>
                  <a:schemeClr val="tx1"/>
                </a:solidFill>
              </a:rPr>
              <a:t>、 </a:t>
            </a:r>
            <a:r>
              <a:rPr lang="en-US" sz="2400">
                <a:solidFill>
                  <a:schemeClr val="tx1"/>
                </a:solidFill>
              </a:rPr>
              <a:t>End 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 algn="just">
              <a:spcBef>
                <a:spcPct val="30000"/>
              </a:spcBef>
              <a:buClr>
                <a:srgbClr val="FB2B2B"/>
              </a:buClr>
              <a:buSzPct val="85000"/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VB</a:t>
            </a:r>
            <a:r>
              <a:rPr lang="zh-CN" altLang="en-US" sz="2400">
                <a:solidFill>
                  <a:schemeClr val="tx1"/>
                </a:solidFill>
              </a:rPr>
              <a:t>中不区分变量名的大小写，一般变量首字母用大写字母，其余用小写字母表示；常量全部用大写字母表示。</a:t>
            </a:r>
          </a:p>
          <a:p>
            <a:pPr algn="just">
              <a:spcBef>
                <a:spcPct val="30000"/>
              </a:spcBef>
              <a:buClr>
                <a:srgbClr val="FB2B2B"/>
              </a:buClr>
              <a:buSzPct val="85000"/>
              <a:buFont typeface="Wingdings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为了增加程序的可读性，可在变量名前加一个缩写的前缀来表明该变量的数据类型。</a:t>
            </a:r>
          </a:p>
        </p:txBody>
      </p:sp>
      <p:pic>
        <p:nvPicPr>
          <p:cNvPr id="76811" name="Picture 13">
            <a:hlinkClick r:id="" action="ppaction://noaction"/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455613"/>
            <a:ext cx="1620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12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2873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本章目录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 noChangeArrowheads="1"/>
          </p:cNvSpPr>
          <p:nvPr/>
        </p:nvSpPr>
        <p:spPr bwMode="auto">
          <a:xfrm>
            <a:off x="304800" y="58674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r"/>
            <a:fld id="{A0525B38-702F-400C-8F86-7C049694B54B}" type="slidenum">
              <a:rPr lang="en-US" sz="1400">
                <a:solidFill>
                  <a:srgbClr val="5BA36C"/>
                </a:solidFill>
              </a:rPr>
              <a:pPr algn="r"/>
              <a:t>9</a:t>
            </a:fld>
            <a:endParaRPr lang="en-US" sz="1400">
              <a:solidFill>
                <a:srgbClr val="5BA36C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81000"/>
            <a:ext cx="80772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ea typeface="楷体_GB2312" pitchFamily="1" charset="-122"/>
              </a:rPr>
              <a:t>3.2.2</a:t>
            </a:r>
            <a:r>
              <a:rPr lang="zh-CN" altLang="en-US" sz="4000" b="1">
                <a:solidFill>
                  <a:schemeClr val="tx2"/>
                </a:solidFill>
                <a:ea typeface="楷体_GB2312" pitchFamily="1" charset="-122"/>
              </a:rPr>
              <a:t>变量声明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  使用变量之前，一般必须先声明变量名及其类型。声明变量就是给变量分配内存空间。</a:t>
            </a:r>
            <a:endParaRPr lang="zh-CN" altLang="en-US" sz="2800" b="1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1 </a:t>
            </a:r>
            <a:r>
              <a:rPr lang="zh-CN" altLang="en-US" sz="2800" b="1">
                <a:latin typeface="宋体" pitchFamily="2" charset="-122"/>
              </a:rPr>
              <a:t>用</a:t>
            </a:r>
            <a:r>
              <a:rPr lang="en-US" sz="2800" b="1">
                <a:latin typeface="宋体" pitchFamily="2" charset="-122"/>
              </a:rPr>
              <a:t>Dim</a:t>
            </a:r>
            <a:r>
              <a:rPr lang="zh-CN" altLang="en-US" sz="2800" b="1">
                <a:latin typeface="宋体" pitchFamily="2" charset="-122"/>
              </a:rPr>
              <a:t>语句声明变量</a:t>
            </a:r>
            <a:endParaRPr lang="zh-CN" altLang="en-US" sz="2800" b="1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格式：</a:t>
            </a:r>
            <a:r>
              <a:rPr lang="en-US" sz="2800" b="1">
                <a:solidFill>
                  <a:srgbClr val="FB2B2B"/>
                </a:solidFill>
                <a:latin typeface="宋体" pitchFamily="2" charset="-122"/>
              </a:rPr>
              <a:t>Dim  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变量名  </a:t>
            </a:r>
            <a:r>
              <a:rPr lang="en-US" sz="2800" b="1">
                <a:solidFill>
                  <a:srgbClr val="FB2B2B"/>
                </a:solidFill>
                <a:latin typeface="宋体" pitchFamily="2" charset="-122"/>
              </a:rPr>
              <a:t>[As  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类型</a:t>
            </a:r>
            <a:r>
              <a:rPr lang="en-US" sz="2800" b="1">
                <a:solidFill>
                  <a:srgbClr val="FB2B2B"/>
                </a:solidFill>
                <a:latin typeface="宋体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其中</a:t>
            </a:r>
            <a:r>
              <a:rPr lang="en-US" sz="2800" b="1">
                <a:latin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latin typeface="宋体" pitchFamily="2" charset="-122"/>
              </a:rPr>
              <a:t>  [As </a:t>
            </a:r>
            <a:r>
              <a:rPr lang="zh-CN" altLang="en-US" sz="2800" b="1">
                <a:latin typeface="宋体" pitchFamily="2" charset="-122"/>
              </a:rPr>
              <a:t>类型</a:t>
            </a:r>
            <a:r>
              <a:rPr lang="en-US" sz="2800" b="1">
                <a:latin typeface="宋体" pitchFamily="2" charset="-122"/>
              </a:rPr>
              <a:t>]</a:t>
            </a:r>
            <a:r>
              <a:rPr lang="zh-CN" altLang="en-US" sz="2800" b="1">
                <a:latin typeface="宋体" pitchFamily="2" charset="-122"/>
              </a:rPr>
              <a:t>：缺省</a:t>
            </a:r>
            <a:r>
              <a:rPr lang="zh-CN" altLang="en-US" sz="2800" b="1"/>
              <a:t>“</a:t>
            </a:r>
            <a:r>
              <a:rPr lang="en-US" sz="2800" b="1">
                <a:latin typeface="宋体" pitchFamily="2" charset="-122"/>
              </a:rPr>
              <a:t>AS </a:t>
            </a:r>
            <a:r>
              <a:rPr lang="zh-CN" altLang="en-US" sz="2800" b="1">
                <a:latin typeface="宋体" pitchFamily="2" charset="-122"/>
              </a:rPr>
              <a:t>类型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时，则所创建的变量默认为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变体</a:t>
            </a:r>
            <a:r>
              <a:rPr lang="zh-CN" altLang="en-US" sz="2800" b="1">
                <a:latin typeface="宋体" pitchFamily="2" charset="-122"/>
              </a:rPr>
              <a:t>类型。</a:t>
            </a:r>
            <a:endParaRPr lang="zh-CN" altLang="en-US" sz="2800" b="1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itchFamily="2" charset="-122"/>
              </a:rPr>
              <a:t>    为了方便定义，可在变量名后加</a:t>
            </a:r>
            <a:r>
              <a:rPr lang="zh-CN" altLang="en-US" sz="2800" b="1">
                <a:solidFill>
                  <a:srgbClr val="FB2B2B"/>
                </a:solidFill>
                <a:latin typeface="宋体" pitchFamily="2" charset="-122"/>
              </a:rPr>
              <a:t>类型符</a:t>
            </a:r>
            <a:r>
              <a:rPr lang="zh-CN" altLang="en-US" sz="2800" b="1">
                <a:latin typeface="宋体" pitchFamily="2" charset="-122"/>
              </a:rPr>
              <a:t>来代替</a:t>
            </a:r>
            <a:r>
              <a:rPr lang="zh-CN" altLang="en-US" sz="2800" b="1"/>
              <a:t>“</a:t>
            </a:r>
            <a:r>
              <a:rPr lang="en-US" sz="2800" b="1">
                <a:latin typeface="宋体" pitchFamily="2" charset="-122"/>
              </a:rPr>
              <a:t>AS </a:t>
            </a:r>
            <a:r>
              <a:rPr lang="zh-CN" altLang="en-US" sz="2800" b="1">
                <a:latin typeface="宋体" pitchFamily="2" charset="-122"/>
              </a:rPr>
              <a:t>类型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itchFamily="2" charset="-122"/>
              </a:rPr>
              <a:t>。此时</a:t>
            </a:r>
            <a:r>
              <a:rPr lang="zh-CN" altLang="en-US" sz="2800" b="1">
                <a:solidFill>
                  <a:schemeClr val="hlink"/>
                </a:solidFill>
                <a:latin typeface="宋体" pitchFamily="2" charset="-122"/>
              </a:rPr>
              <a:t>变量名与类型符之间不能有空格。</a:t>
            </a:r>
            <a:endParaRPr lang="zh-CN" altLang="en-US" sz="2800" b="1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3777</Words>
  <Application>Microsoft Office PowerPoint</Application>
  <PresentationFormat>全屏显示(4:3)</PresentationFormat>
  <Paragraphs>588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Office 主题</vt:lpstr>
      <vt:lpstr>Microsoft 公式 3.0</vt:lpstr>
      <vt:lpstr>Microsoft Office Word 97 - 2003 文档</vt:lpstr>
      <vt:lpstr>第三章  Visual Basic语言基础 </vt:lpstr>
      <vt:lpstr>3.1  数据类型 </vt:lpstr>
      <vt:lpstr>3.1  VB中的数据类型 </vt:lpstr>
      <vt:lpstr>幻灯片 4</vt:lpstr>
      <vt:lpstr>幻灯片 5</vt:lpstr>
      <vt:lpstr>幻灯片 6</vt:lpstr>
      <vt:lpstr>幻灯片 7</vt:lpstr>
      <vt:lpstr>3.2  变量与常量 （P55）</vt:lpstr>
      <vt:lpstr>幻灯片 9</vt:lpstr>
      <vt:lpstr>幻灯片 10</vt:lpstr>
      <vt:lpstr>幻灯片 11</vt:lpstr>
      <vt:lpstr>幻灯片 12</vt:lpstr>
      <vt:lpstr>幻灯片 13</vt:lpstr>
      <vt:lpstr> 3.2.3 常量</vt:lpstr>
      <vt:lpstr>幻灯片 15</vt:lpstr>
      <vt:lpstr>3.3 运算符和表达式 </vt:lpstr>
      <vt:lpstr>3.3.1 运算符-算术运算符</vt:lpstr>
      <vt:lpstr>运算符-字符串运算符</vt:lpstr>
      <vt:lpstr>运算符-关系运算符</vt:lpstr>
      <vt:lpstr>运算符-逻辑运算符 </vt:lpstr>
      <vt:lpstr>3.3.2表达式 </vt:lpstr>
      <vt:lpstr>幻灯片 22</vt:lpstr>
      <vt:lpstr>表达式书写举例</vt:lpstr>
      <vt:lpstr>3.4 常用内部函数 </vt:lpstr>
      <vt:lpstr>3.4.1数学函数 </vt:lpstr>
      <vt:lpstr>数学函数 </vt:lpstr>
      <vt:lpstr>3.4.2 转换函数 </vt:lpstr>
      <vt:lpstr>转换函数说明</vt:lpstr>
      <vt:lpstr>3.4.3 字符串函数P66 </vt:lpstr>
      <vt:lpstr>3.4.4 日期函数 </vt:lpstr>
      <vt:lpstr>5.格式输出函数</vt:lpstr>
      <vt:lpstr>数据输出控制 </vt:lpstr>
      <vt:lpstr>日期输出控制</vt:lpstr>
      <vt:lpstr>幻灯片 34</vt:lpstr>
      <vt:lpstr>3.4.5 Shell函数 </vt:lpstr>
      <vt:lpstr>3.5 编码规则 </vt:lpstr>
      <vt:lpstr>幻灯片 37</vt:lpstr>
      <vt:lpstr>常见错误总结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Visual Basic语言基础 </dc:title>
  <dc:creator>pc</dc:creator>
  <cp:lastModifiedBy>pc</cp:lastModifiedBy>
  <cp:revision>1</cp:revision>
  <dcterms:created xsi:type="dcterms:W3CDTF">2019-05-20T09:10:39Z</dcterms:created>
  <dcterms:modified xsi:type="dcterms:W3CDTF">2019-05-20T09:10:54Z</dcterms:modified>
</cp:coreProperties>
</file>