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19E3-551E-4C21-96C1-9EE5767528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AC8C-9E0A-45D4-B36B-8CB5D2323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slide" Target="slide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5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9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1.VBP" TargetMode="Externa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slide" Target="slide10.xm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../../../&#35838;&#20214;/vb/2006-2007.2vb/VBshj/V6J02-02.VBP" TargetMode="External"/><Relationship Id="rId3" Type="http://schemas.openxmlformats.org/officeDocument/2006/relationships/slide" Target="slide10.xml"/><Relationship Id="rId7" Type="http://schemas.openxmlformats.org/officeDocument/2006/relationships/image" Target="../media/image9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slide" Target="slide10.xml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8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9.wmf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shj/V6J02-04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4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../&#35838;&#20214;/vb/2006-2007.2vb/VBshj/V6J02-03.VBP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oleObject" Target="../embeddings/Microsoft_Office_Word_97_-_2003___1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5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8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8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6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22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8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5838;&#20214;/vb/2006-2007.2vb/VBshj/V6J02-07.VBP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8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8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9.wmf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9.vbp" TargetMode="External"/><Relationship Id="rId5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../&#35838;&#20214;/vb/2006-2007.2vb/VBshj/V6J02-09.VBP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2-03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8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slide" Target="slide10.xml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w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0EEA0DC-9583-4FCE-96D4-37AE659DCD45}" type="slidenum">
              <a:rPr lang="en-US" sz="1400">
                <a:solidFill>
                  <a:srgbClr val="5BA36C"/>
                </a:solidFill>
              </a:rPr>
              <a:pPr algn="r"/>
              <a:t>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1628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/>
              <a:t>第二章  简单的</a:t>
            </a:r>
            <a:r>
              <a:rPr lang="en-US" sz="4000"/>
              <a:t>VB</a:t>
            </a:r>
            <a:r>
              <a:rPr lang="zh-CN" altLang="en-US" sz="4000"/>
              <a:t>程序设计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676400"/>
            <a:ext cx="6934200" cy="3962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rId2" action="ppaction://hlinksldjump"/>
              </a:rPr>
              <a:t>2.1  VB</a:t>
            </a:r>
            <a:r>
              <a:rPr lang="zh-CN" altLang="en-US" sz="3600" b="1">
                <a:ea typeface="楷体_GB2312" pitchFamily="1" charset="-122"/>
                <a:hlinkClick r:id="rId2" action="ppaction://hlinksldjump"/>
              </a:rPr>
              <a:t>对象的概念</a:t>
            </a:r>
            <a:endParaRPr lang="zh-CN" altLang="en-US" sz="36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rId3" action="ppaction://hlinksldjump"/>
              </a:rPr>
              <a:t>2.2  </a:t>
            </a:r>
            <a:r>
              <a:rPr lang="zh-CN" altLang="en-US" sz="3600" b="1">
                <a:ea typeface="楷体_GB2312" pitchFamily="1" charset="-122"/>
                <a:hlinkClick r:id="rId3" action="ppaction://hlinksldjump"/>
              </a:rPr>
              <a:t>建立简单的应用程序</a:t>
            </a:r>
            <a:endParaRPr lang="zh-CN" altLang="en-US" sz="36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rId4" action="ppaction://hlinksldjump"/>
              </a:rPr>
              <a:t>2.3  </a:t>
            </a:r>
            <a:r>
              <a:rPr lang="zh-CN" altLang="en-US" sz="3600" b="1">
                <a:ea typeface="楷体_GB2312" pitchFamily="1" charset="-122"/>
                <a:hlinkClick r:id="rId4" action="ppaction://hlinksldjump"/>
              </a:rPr>
              <a:t>窗体和基本控件 </a:t>
            </a:r>
            <a:endParaRPr lang="zh-CN" altLang="en-US" sz="36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" action="ppaction://noaction"/>
              </a:rPr>
              <a:t>2.4  </a:t>
            </a:r>
            <a:r>
              <a:rPr lang="zh-CN" altLang="en-US" sz="3600" b="1">
                <a:ea typeface="楷体_GB2312" pitchFamily="1" charset="-122"/>
                <a:hlinkClick r:id="" action="ppaction://noaction"/>
              </a:rPr>
              <a:t>工程的管理及环境的设置</a:t>
            </a:r>
            <a:endParaRPr lang="zh-CN" altLang="en-US" sz="3600" b="1">
              <a:ea typeface="楷体_GB2312" pitchFamily="1" charset="-122"/>
              <a:hlinkClick r:id="" action="ppaction://noaction"/>
            </a:endParaRPr>
          </a:p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" action="ppaction://noaction"/>
              </a:rPr>
              <a:t>2.5 </a:t>
            </a:r>
            <a:r>
              <a:rPr lang="zh-CN" altLang="en-US" sz="3600" b="1">
                <a:ea typeface="楷体_GB2312" pitchFamily="1" charset="-122"/>
                <a:hlinkClick r:id="" action="ppaction://noaction"/>
              </a:rPr>
              <a:t>使用帮助系统</a:t>
            </a:r>
            <a:endParaRPr lang="zh-CN" altLang="en-US" sz="36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3600" b="1">
                <a:ea typeface="楷体_GB2312" pitchFamily="1" charset="-122"/>
                <a:hlinkClick r:id="" action="ppaction://noaction"/>
              </a:rPr>
              <a:t>2.6 </a:t>
            </a:r>
            <a:r>
              <a:rPr lang="zh-CN" altLang="en-US" sz="3600" b="1">
                <a:ea typeface="楷体_GB2312" pitchFamily="1" charset="-122"/>
                <a:hlinkClick r:id="" action="ppaction://noaction"/>
              </a:rPr>
              <a:t>程序调试</a:t>
            </a:r>
            <a:r>
              <a:rPr lang="zh-CN" altLang="en-US" sz="3600" b="1">
                <a:hlinkClick r:id="" action="ppaction://noaction"/>
              </a:rPr>
              <a:t> </a:t>
            </a:r>
            <a:endParaRPr lang="zh-CN" altLang="en-US" sz="3600" b="1"/>
          </a:p>
        </p:txBody>
      </p:sp>
      <p:pic>
        <p:nvPicPr>
          <p:cNvPr id="23557" name="Picture 4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6035675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8" name="Rectangle 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91400" y="58674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本书目录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F8955796-75EF-4CB4-B79B-7B4D907972FD}" type="slidenum">
              <a:rPr lang="en-US" sz="1400">
                <a:solidFill>
                  <a:srgbClr val="5BA36C"/>
                </a:solidFill>
              </a:rPr>
              <a:pPr algn="r"/>
              <a:t>10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22098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方法</a:t>
            </a:r>
          </a:p>
        </p:txBody>
      </p:sp>
      <p:sp>
        <p:nvSpPr>
          <p:cNvPr id="3277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277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Arial" pitchFamily="34" charset="0"/>
              </a:rPr>
              <a:t>3. </a:t>
            </a:r>
            <a:r>
              <a:rPr lang="zh-CN" altLang="en-US" sz="2400">
                <a:solidFill>
                  <a:schemeClr val="hlink"/>
                </a:solidFill>
                <a:latin typeface="宋体" pitchFamily="2" charset="-122"/>
              </a:rPr>
              <a:t>方法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面向对象的程序设计语言，为程序设计人员提供了一种特殊的过程和函数称为方法。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因为方法是面向对象的，所以在调用时一定要用对象。对象方法的调用格式为：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zh-CN" altLang="en-US" sz="2400">
                <a:solidFill>
                  <a:schemeClr val="tx1"/>
                </a:solidFill>
              </a:rPr>
              <a:t>	 </a:t>
            </a:r>
            <a:r>
              <a:rPr lang="en-US" sz="2400"/>
              <a:t>[</a:t>
            </a:r>
            <a:r>
              <a:rPr lang="zh-CN" altLang="en-US" sz="2400">
                <a:latin typeface="宋体" pitchFamily="2" charset="-122"/>
              </a:rPr>
              <a:t>对象</a:t>
            </a:r>
            <a:r>
              <a:rPr lang="en-US" sz="2400"/>
              <a:t>.]</a:t>
            </a:r>
            <a:r>
              <a:rPr lang="zh-CN" altLang="en-US" sz="2400">
                <a:latin typeface="宋体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sz="2400"/>
              <a:t>[</a:t>
            </a:r>
            <a:r>
              <a:rPr lang="zh-CN" altLang="en-US" sz="2400">
                <a:latin typeface="宋体" pitchFamily="2" charset="-122"/>
              </a:rPr>
              <a:t>参数名表</a:t>
            </a:r>
            <a:r>
              <a:rPr lang="en-US" sz="2400"/>
              <a:t>]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若省略了对象，表示为当前对象，一般指窗体。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例如：</a:t>
            </a:r>
            <a:r>
              <a:rPr lang="en-US" sz="2400">
                <a:solidFill>
                  <a:schemeClr val="tx1"/>
                </a:solidFill>
              </a:rPr>
              <a:t>Form1.Print "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欢迎您使用</a:t>
            </a:r>
            <a:r>
              <a:rPr lang="en-US" sz="2400">
                <a:solidFill>
                  <a:schemeClr val="tx1"/>
                </a:solidFill>
              </a:rPr>
              <a:t>Visual Basic 6.0!"</a:t>
            </a:r>
          </a:p>
          <a:p>
            <a:pPr algn="just">
              <a:spcBef>
                <a:spcPct val="3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使用</a:t>
            </a:r>
            <a:r>
              <a:rPr lang="en-US" sz="2400">
                <a:solidFill>
                  <a:schemeClr val="tx1"/>
                </a:solidFill>
              </a:rPr>
              <a:t>Print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方法在对象为</a:t>
            </a:r>
            <a:r>
              <a:rPr lang="en-US" sz="2400">
                <a:solidFill>
                  <a:schemeClr val="tx1"/>
                </a:solidFill>
              </a:rPr>
              <a:t>Form1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窗体中显示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欢迎您使用</a:t>
            </a:r>
            <a:r>
              <a:rPr lang="en-US" sz="2400">
                <a:solidFill>
                  <a:schemeClr val="tx1"/>
                </a:solidFill>
              </a:rPr>
              <a:t>Visual Basic 6.0!”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的字符串。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2780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781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A846212-EF07-43B7-B134-16B50CB2DDDD}" type="slidenum">
              <a:rPr lang="en-US" sz="1400">
                <a:solidFill>
                  <a:srgbClr val="5BA36C"/>
                </a:solidFill>
              </a:rPr>
              <a:pPr algn="r"/>
              <a:t>11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2.2 </a:t>
            </a:r>
            <a:r>
              <a:rPr lang="zh-CN" altLang="en-US" sz="4000" b="1">
                <a:ea typeface="楷体_GB2312" pitchFamily="1" charset="-122"/>
              </a:rPr>
              <a:t>建立简单的应用程序</a:t>
            </a:r>
            <a:r>
              <a:rPr lang="zh-CN" altLang="en-US" sz="40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379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79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0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380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  <a:hlinkClick r:id="rId6"/>
              </a:rPr>
              <a:t>例</a:t>
            </a:r>
            <a:r>
              <a:rPr lang="en-US" sz="2400">
                <a:solidFill>
                  <a:schemeClr val="tx1"/>
                </a:solidFill>
                <a:hlinkClick r:id="rId6"/>
              </a:rPr>
              <a:t>2.1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编写一个人民币与美圆兑换的程序。</a:t>
            </a:r>
          </a:p>
          <a:p>
            <a:pPr algn="just"/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建立一个应用程序分为以下几步进行：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(1) </a:t>
            </a:r>
            <a:r>
              <a:rPr lang="zh-CN" altLang="en-US" sz="2400">
                <a:solidFill>
                  <a:schemeClr val="tx1"/>
                </a:solidFill>
              </a:rPr>
              <a:t>建立用户界面的对象；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(2) </a:t>
            </a:r>
            <a:r>
              <a:rPr lang="zh-CN" altLang="en-US" sz="2400">
                <a:solidFill>
                  <a:schemeClr val="tx1"/>
                </a:solidFill>
              </a:rPr>
              <a:t>对象属性的设置；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(3) </a:t>
            </a:r>
            <a:r>
              <a:rPr lang="zh-CN" altLang="en-US" sz="2400">
                <a:solidFill>
                  <a:schemeClr val="tx1"/>
                </a:solidFill>
              </a:rPr>
              <a:t>对象事件过程及编程；</a:t>
            </a:r>
          </a:p>
          <a:p>
            <a:r>
              <a:rPr lang="en-US" sz="2400">
                <a:solidFill>
                  <a:schemeClr val="tx1"/>
                </a:solidFill>
              </a:rPr>
              <a:t>(4)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保存和运行程序。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3804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805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539750" y="4164013"/>
            <a:ext cx="69135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47663"/>
            <a:r>
              <a:rPr lang="zh-CN" altLang="en-US" sz="24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测验</a:t>
            </a:r>
            <a:r>
              <a:rPr lang="en-US" sz="24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在屏幕上显示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您好，朋友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，采用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个控件，文本控件用来显示信息，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个命令按纽分别用来执行显示、清除、结束操作。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7D3654A-2D66-4F4D-BE7A-DEC54C4DCBFA}" type="slidenum">
              <a:rPr lang="en-US" sz="1400">
                <a:solidFill>
                  <a:srgbClr val="5BA36C"/>
                </a:solidFill>
              </a:rPr>
              <a:pPr algn="r"/>
              <a:t>12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  </a:t>
            </a:r>
            <a:r>
              <a:rPr lang="zh-CN" altLang="en-US" sz="4000" b="1">
                <a:ea typeface="楷体_GB2312" pitchFamily="1" charset="-122"/>
              </a:rPr>
              <a:t>窗体和基本控件 </a:t>
            </a:r>
          </a:p>
        </p:txBody>
      </p:sp>
      <p:sp>
        <p:nvSpPr>
          <p:cNvPr id="3482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482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395288" y="1125538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2.3.1 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基本属性</a:t>
            </a:r>
          </a:p>
          <a:p>
            <a:pPr algn="just">
              <a:spcBef>
                <a:spcPct val="30000"/>
              </a:spcBef>
            </a:pP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(1)Name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名称属性</a:t>
            </a:r>
          </a:p>
          <a:p>
            <a:pPr algn="just">
              <a:spcBef>
                <a:spcPct val="3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所有对象都具有的属性，是所创建的对象名称。所有的控件在创建时由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自动提供一个默认名称。在程序中，对象名称是作为对象的标识在程序中而引用。</a:t>
            </a:r>
          </a:p>
          <a:p>
            <a:pPr algn="just">
              <a:spcBef>
                <a:spcPct val="30000"/>
              </a:spcBef>
            </a:pP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(2)Caption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标题属性</a:t>
            </a:r>
          </a:p>
          <a:p>
            <a:pPr algn="just">
              <a:spcBef>
                <a:spcPct val="3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该属性决定了控件上显示的内容。</a:t>
            </a:r>
          </a:p>
          <a:p>
            <a:pPr algn="just">
              <a:spcBef>
                <a:spcPct val="30000"/>
              </a:spcBef>
            </a:pP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(3)Height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Width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Top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Left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属性</a:t>
            </a:r>
          </a:p>
          <a:p>
            <a:pPr algn="just">
              <a:spcBef>
                <a:spcPct val="30000"/>
              </a:spcBef>
            </a:pPr>
            <a:endParaRPr lang="zh-CN" altLang="en-US" sz="2400">
              <a:solidFill>
                <a:schemeClr val="tx1"/>
              </a:solidFill>
              <a:latin typeface="仿宋_GB2312" pitchFamily="1" charset="-122"/>
              <a:ea typeface="仿宋_GB2312" pitchFamily="1" charset="-122"/>
            </a:endParaRPr>
          </a:p>
          <a:p>
            <a:pPr algn="just">
              <a:spcBef>
                <a:spcPct val="30000"/>
              </a:spcBef>
            </a:pP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Height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Width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属性决定了控件的高</a:t>
            </a:r>
          </a:p>
          <a:p>
            <a:pPr algn="just">
              <a:spcBef>
                <a:spcPct val="3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度和宽度，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Top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Left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属性决定了控件在窗体中的位置。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4828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829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  <p:graphicFrame>
        <p:nvGraphicFramePr>
          <p:cNvPr id="34830" name="Object 13"/>
          <p:cNvGraphicFramePr>
            <a:graphicFrameLocks noChangeAspect="1"/>
          </p:cNvGraphicFramePr>
          <p:nvPr>
            <p:ph idx="4294967295"/>
          </p:nvPr>
        </p:nvGraphicFramePr>
        <p:xfrm>
          <a:off x="5364163" y="2997200"/>
          <a:ext cx="3024187" cy="2663825"/>
        </p:xfrm>
        <a:graphic>
          <a:graphicData uri="http://schemas.openxmlformats.org/presentationml/2006/ole">
            <p:oleObj spid="_x0000_s2050" r:id="rId9" imgW="3039173" imgH="2277173" progId="Word.Picture.8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5CC10052-BE45-41BA-8EDA-C46D1454A79E}" type="slidenum">
              <a:rPr lang="en-US" sz="1400">
                <a:solidFill>
                  <a:srgbClr val="5BA36C"/>
                </a:solidFill>
              </a:rPr>
              <a:pPr algn="r"/>
              <a:t>13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2.3.1  </a:t>
            </a:r>
            <a:r>
              <a:rPr lang="zh-CN" altLang="en-US" sz="4000" b="1">
                <a:ea typeface="楷体_GB2312" pitchFamily="1" charset="-122"/>
              </a:rPr>
              <a:t>基本属性之二</a:t>
            </a:r>
          </a:p>
        </p:txBody>
      </p:sp>
      <p:sp>
        <p:nvSpPr>
          <p:cNvPr id="3584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4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584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(4) Enabled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决定控件是否允许操作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：允许用户进行操作，并对操作作出响应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False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：禁止用户进行操作，呈暗淡色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(5) Visible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决定控件是否可见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：程序运行时控件可见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False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：程序运行时控件隐含起来，但控件本身存在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(6) Font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属性组</a:t>
            </a:r>
          </a:p>
          <a:p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改变文本的外观，其中：</a:t>
            </a:r>
          </a:p>
          <a:p>
            <a:r>
              <a:rPr lang="en-US" sz="2400">
                <a:solidFill>
                  <a:schemeClr val="tx1"/>
                </a:solidFill>
              </a:rPr>
              <a:t>FontName</a:t>
            </a:r>
            <a:r>
              <a:rPr lang="zh-CN" altLang="en-US" sz="2400">
                <a:solidFill>
                  <a:schemeClr val="tx1"/>
                </a:solidFill>
              </a:rPr>
              <a:t>字体、</a:t>
            </a:r>
            <a:r>
              <a:rPr lang="en-US" sz="2400">
                <a:solidFill>
                  <a:schemeClr val="tx1"/>
                </a:solidFill>
              </a:rPr>
              <a:t>FontSize</a:t>
            </a:r>
            <a:r>
              <a:rPr lang="zh-CN" altLang="en-US" sz="2400">
                <a:solidFill>
                  <a:schemeClr val="tx1"/>
                </a:solidFill>
              </a:rPr>
              <a:t>字体大小、</a:t>
            </a:r>
            <a:r>
              <a:rPr lang="en-US" sz="2400">
                <a:solidFill>
                  <a:schemeClr val="tx1"/>
                </a:solidFill>
              </a:rPr>
              <a:t>FontBold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粗体、</a:t>
            </a:r>
            <a:r>
              <a:rPr lang="en-US" sz="2400">
                <a:solidFill>
                  <a:schemeClr val="tx1"/>
                </a:solidFill>
              </a:rPr>
              <a:t>FontItalic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斜体、</a:t>
            </a:r>
            <a:r>
              <a:rPr lang="en-US" sz="2400">
                <a:solidFill>
                  <a:schemeClr val="tx1"/>
                </a:solidFill>
              </a:rPr>
              <a:t>FontStrikethru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删除线、</a:t>
            </a:r>
            <a:r>
              <a:rPr lang="en-US" sz="2400">
                <a:solidFill>
                  <a:schemeClr val="tx1"/>
                </a:solidFill>
              </a:rPr>
              <a:t>FontUnderline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下划线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5852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853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250825" y="6078538"/>
            <a:ext cx="478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hlinkClick r:id="rId8" action="ppaction://hlinkfile"/>
              </a:rPr>
              <a:t>例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hlinkClick r:id="rId8" action="ppaction://hlinkfile"/>
              </a:rPr>
              <a:t>2.2 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在窗体是建立两个命令按钮</a:t>
            </a:r>
          </a:p>
        </p:txBody>
      </p:sp>
      <p:pic>
        <p:nvPicPr>
          <p:cNvPr id="35855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88125" y="1989138"/>
            <a:ext cx="21478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5BF8E3F-11FD-4CAD-A2CA-F7FB971A1CCD}" type="slidenum">
              <a:rPr lang="en-US" sz="1400">
                <a:solidFill>
                  <a:srgbClr val="5BA36C"/>
                </a:solidFill>
              </a:rPr>
              <a:pPr algn="r"/>
              <a:t>14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基本属性之三</a:t>
            </a:r>
          </a:p>
        </p:txBody>
      </p:sp>
      <p:sp>
        <p:nvSpPr>
          <p:cNvPr id="3686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7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7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687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(7) ForeColor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设置或返回控件的前景颜色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(8) BackColor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正文以外的显示区域的颜色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(9) MousePointer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鼠标指针类型属性	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当鼠标移动到对象的一个特定部分时，被显示的鼠标指针的类型，设置值的范围为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～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15 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。若值为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99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，由用户提供的图形文件定义鼠标指针形状。</a:t>
            </a:r>
          </a:p>
          <a:p>
            <a:pPr algn="just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(10) MouseIcon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设置自定义的鼠标图标，文件类型为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.ico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或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.cur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，图标库在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Graphics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目录下。该属性必须在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MousePointer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属性设为</a:t>
            </a: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99</a:t>
            </a:r>
            <a:r>
              <a:rPr lang="zh-CN" altLang="en-US" sz="2400">
                <a:solidFill>
                  <a:schemeClr val="tx1"/>
                </a:solidFill>
                <a:ea typeface="仿宋_GB2312" pitchFamily="1" charset="-122"/>
              </a:rPr>
              <a:t>时使用。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6876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877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34955982-0E9B-4518-AC00-194843537AA5}" type="slidenum">
              <a:rPr lang="en-US" sz="1400">
                <a:solidFill>
                  <a:srgbClr val="5BA36C"/>
                </a:solidFill>
              </a:rPr>
              <a:pPr algn="r"/>
              <a:t>15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基本属性之四</a:t>
            </a:r>
          </a:p>
        </p:txBody>
      </p:sp>
      <p:sp>
        <p:nvSpPr>
          <p:cNvPr id="3789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89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789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304800" y="1371600"/>
            <a:ext cx="8534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45000"/>
              </a:spcBef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ea typeface="楷体_GB2312" pitchFamily="1" charset="-122"/>
              </a:rPr>
              <a:t>(11) TabIndex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属性</a:t>
            </a:r>
          </a:p>
          <a:p>
            <a:pPr algn="just">
              <a:spcBef>
                <a:spcPct val="45000"/>
              </a:spcBef>
            </a:pPr>
            <a:r>
              <a:rPr lang="en-US" sz="2400">
                <a:solidFill>
                  <a:schemeClr val="tx1"/>
                </a:solidFill>
              </a:rPr>
              <a:t>TabIndex</a:t>
            </a:r>
            <a:r>
              <a:rPr lang="zh-CN" altLang="en-US" sz="2400">
                <a:solidFill>
                  <a:schemeClr val="tx1"/>
                </a:solidFill>
              </a:rPr>
              <a:t>属性决定了按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键时，焦点在各个控件移动的顺序。</a:t>
            </a:r>
          </a:p>
          <a:p>
            <a:pPr algn="just">
              <a:spcBef>
                <a:spcPct val="4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当对象具有焦点时，可接受用户的输入。</a:t>
            </a:r>
            <a:r>
              <a:rPr lang="en-US" sz="2400">
                <a:solidFill>
                  <a:schemeClr val="tx1"/>
                </a:solidFill>
              </a:rPr>
              <a:t>Windows</a:t>
            </a:r>
            <a:r>
              <a:rPr lang="zh-CN" altLang="en-US" sz="2400">
                <a:solidFill>
                  <a:schemeClr val="tx1"/>
                </a:solidFill>
              </a:rPr>
              <a:t>环境下，可同时运行多个应用程序，有多个窗口，但焦点只有一个。</a:t>
            </a:r>
          </a:p>
          <a:p>
            <a:pPr algn="just">
              <a:spcBef>
                <a:spcPct val="4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当窗体上有多个控件时，对大部分控件系统会分配一个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顺序。所谓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顺序，就是按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键时焦点在各个控件上移动的顺序。一般，其顺序与控件建立的顺序相同，若要改变顺序，可以设置控件的</a:t>
            </a:r>
            <a:r>
              <a:rPr lang="en-US" sz="2400">
                <a:solidFill>
                  <a:schemeClr val="tx1"/>
                </a:solidFill>
              </a:rPr>
              <a:t>TabIndex</a:t>
            </a:r>
            <a:r>
              <a:rPr lang="zh-CN" altLang="en-US" sz="2400">
                <a:solidFill>
                  <a:schemeClr val="tx1"/>
                </a:solidFill>
              </a:rPr>
              <a:t>属性，</a:t>
            </a:r>
            <a:r>
              <a:rPr lang="en-US" sz="2400">
                <a:solidFill>
                  <a:schemeClr val="tx1"/>
                </a:solidFill>
              </a:rPr>
              <a:t>TabIndex</a:t>
            </a:r>
            <a:r>
              <a:rPr lang="zh-CN" altLang="en-US" sz="2400">
                <a:solidFill>
                  <a:schemeClr val="tx1"/>
                </a:solidFill>
              </a:rPr>
              <a:t>属性决定了它在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中的位置。按默认值规定，第一个建立的控件的</a:t>
            </a:r>
            <a:r>
              <a:rPr lang="en-US" sz="2400">
                <a:solidFill>
                  <a:schemeClr val="tx1"/>
                </a:solidFill>
              </a:rPr>
              <a:t>TabIndex</a:t>
            </a:r>
            <a:r>
              <a:rPr lang="zh-CN" altLang="en-US" sz="2400">
                <a:solidFill>
                  <a:schemeClr val="tx1"/>
                </a:solidFill>
              </a:rPr>
              <a:t>属性值为</a:t>
            </a:r>
            <a:r>
              <a:rPr lang="en-US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，第二个为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，依次类推。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7900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901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D688763-BE73-4D1E-8349-83D5EC0818D3}" type="slidenum">
              <a:rPr lang="en-US" sz="1400">
                <a:solidFill>
                  <a:srgbClr val="5BA36C"/>
                </a:solidFill>
              </a:rPr>
              <a:pPr algn="r"/>
              <a:t>16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基本属性之五</a:t>
            </a:r>
          </a:p>
        </p:txBody>
      </p:sp>
      <p:sp>
        <p:nvSpPr>
          <p:cNvPr id="3891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91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2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892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 (12) </a:t>
            </a:r>
            <a:r>
              <a:rPr lang="zh-CN" altLang="en-US" sz="2400">
                <a:solidFill>
                  <a:schemeClr val="tx1"/>
                </a:solidFill>
              </a:rPr>
              <a:t>控件默认属性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所谓默认属性是程序运行时，可以改变某控件的值，而不必指定该控件的哪个属性。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62000" y="2743200"/>
            <a:ext cx="7321550" cy="1600200"/>
            <a:chOff x="0" y="0"/>
            <a:chExt cx="4612" cy="1008"/>
          </a:xfrm>
        </p:grpSpPr>
        <p:sp>
          <p:nvSpPr>
            <p:cNvPr id="3892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156" cy="28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  </a:t>
              </a:r>
              <a:r>
                <a:rPr lang="zh-CN" altLang="en-US" sz="2000">
                  <a:solidFill>
                    <a:schemeClr val="tx1"/>
                  </a:solidFill>
                </a:rPr>
                <a:t>控  件</a:t>
              </a:r>
            </a:p>
          </p:txBody>
        </p:sp>
        <p:sp>
          <p:nvSpPr>
            <p:cNvPr id="38925" name="Rectangle 11"/>
            <p:cNvSpPr>
              <a:spLocks noChangeArrowheads="1"/>
            </p:cNvSpPr>
            <p:nvPr/>
          </p:nvSpPr>
          <p:spPr bwMode="auto">
            <a:xfrm>
              <a:off x="1152" y="0"/>
              <a:ext cx="1156" cy="28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  </a:t>
              </a:r>
              <a:r>
                <a:rPr lang="zh-CN" altLang="en-US" sz="2000">
                  <a:solidFill>
                    <a:schemeClr val="tx1"/>
                  </a:solidFill>
                </a:rPr>
                <a:t>默认属性</a:t>
              </a:r>
            </a:p>
          </p:txBody>
        </p:sp>
        <p:sp>
          <p:nvSpPr>
            <p:cNvPr id="38926" name="Rectangle 12"/>
            <p:cNvSpPr>
              <a:spLocks noChangeArrowheads="1"/>
            </p:cNvSpPr>
            <p:nvPr/>
          </p:nvSpPr>
          <p:spPr bwMode="auto">
            <a:xfrm>
              <a:off x="2300" y="0"/>
              <a:ext cx="1156" cy="28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   </a:t>
              </a:r>
              <a:r>
                <a:rPr lang="zh-CN" altLang="en-US" sz="2000">
                  <a:solidFill>
                    <a:schemeClr val="tx1"/>
                  </a:solidFill>
                </a:rPr>
                <a:t>控  件</a:t>
              </a:r>
            </a:p>
            <a:p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8927" name="Rectangle 13"/>
            <p:cNvSpPr>
              <a:spLocks noChangeArrowheads="1"/>
            </p:cNvSpPr>
            <p:nvPr/>
          </p:nvSpPr>
          <p:spPr bwMode="auto">
            <a:xfrm>
              <a:off x="3456" y="0"/>
              <a:ext cx="1156" cy="28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 </a:t>
              </a:r>
              <a:r>
                <a:rPr lang="zh-CN" altLang="en-US" sz="2000">
                  <a:solidFill>
                    <a:schemeClr val="tx1"/>
                  </a:solidFill>
                </a:rPr>
                <a:t>默认属性</a:t>
              </a:r>
            </a:p>
            <a:p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8928" name="Rectangle 14"/>
            <p:cNvSpPr>
              <a:spLocks noChangeArrowheads="1"/>
            </p:cNvSpPr>
            <p:nvPr/>
          </p:nvSpPr>
          <p:spPr bwMode="auto">
            <a:xfrm>
              <a:off x="0" y="302"/>
              <a:ext cx="1156" cy="70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indent="158750"/>
              <a:r>
                <a:rPr lang="zh-CN" altLang="en-US" sz="2000">
                  <a:solidFill>
                    <a:schemeClr val="tx1"/>
                  </a:solidFill>
                </a:rPr>
                <a:t>文本框</a:t>
              </a:r>
            </a:p>
            <a:p>
              <a:pPr indent="158750" eaLnBrk="0" hangingPunct="0"/>
              <a:r>
                <a:rPr lang="zh-CN" altLang="en-US" sz="2000">
                  <a:solidFill>
                    <a:schemeClr val="tx1"/>
                  </a:solidFill>
                </a:rPr>
                <a:t>命令按钮</a:t>
              </a:r>
            </a:p>
            <a:p>
              <a:pPr indent="158750" eaLnBrk="0" hangingPunct="0"/>
              <a:r>
                <a:rPr lang="zh-CN" altLang="en-US" sz="2000">
                  <a:solidFill>
                    <a:schemeClr val="tx1"/>
                  </a:solidFill>
                </a:rPr>
                <a:t>单选按钮</a:t>
              </a:r>
            </a:p>
            <a:p>
              <a:pPr indent="158750" eaLnBrk="0" hangingPunct="0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8929" name="Rectangle 15"/>
            <p:cNvSpPr>
              <a:spLocks noChangeArrowheads="1"/>
            </p:cNvSpPr>
            <p:nvPr/>
          </p:nvSpPr>
          <p:spPr bwMode="auto">
            <a:xfrm>
              <a:off x="1152" y="302"/>
              <a:ext cx="1156" cy="70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indent="114300"/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Text</a:t>
              </a:r>
            </a:p>
            <a:p>
              <a:pPr indent="114300" eaLnBrk="0" hangingPunct="0"/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Default</a:t>
              </a:r>
            </a:p>
            <a:p>
              <a:pPr indent="114300" eaLnBrk="0" hangingPunct="0"/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Value</a:t>
              </a:r>
            </a:p>
            <a:p>
              <a:pPr indent="114300" eaLnBrk="0" hangingPunct="0"/>
              <a:endParaRPr 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8930" name="Rectangle 16"/>
            <p:cNvSpPr>
              <a:spLocks noChangeArrowheads="1"/>
            </p:cNvSpPr>
            <p:nvPr/>
          </p:nvSpPr>
          <p:spPr bwMode="auto">
            <a:xfrm>
              <a:off x="2300" y="302"/>
              <a:ext cx="1156" cy="70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标签</a:t>
              </a:r>
            </a:p>
            <a:p>
              <a:pPr eaLnBrk="0" hangingPunct="0"/>
              <a:r>
                <a:rPr lang="zh-CN" altLang="en-US" sz="2000">
                  <a:solidFill>
                    <a:schemeClr val="tx1"/>
                  </a:solidFill>
                </a:rPr>
                <a:t>图形、图像框</a:t>
              </a:r>
            </a:p>
            <a:p>
              <a:pPr eaLnBrk="0" hangingPunct="0"/>
              <a:r>
                <a:rPr lang="zh-CN" altLang="en-US" sz="2000">
                  <a:solidFill>
                    <a:schemeClr val="tx1"/>
                  </a:solidFill>
                </a:rPr>
                <a:t>复选框</a:t>
              </a:r>
            </a:p>
            <a:p>
              <a:pPr eaLnBrk="0" hangingPunct="0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8931" name="Rectangle 17"/>
            <p:cNvSpPr>
              <a:spLocks noChangeArrowheads="1"/>
            </p:cNvSpPr>
            <p:nvPr/>
          </p:nvSpPr>
          <p:spPr bwMode="auto">
            <a:xfrm>
              <a:off x="3456" y="302"/>
              <a:ext cx="1156" cy="70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Caption</a:t>
              </a:r>
            </a:p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Picture</a:t>
              </a:r>
            </a:p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 Value</a:t>
              </a:r>
            </a:p>
            <a:p>
              <a:pPr eaLnBrk="0" hangingPunct="0"/>
              <a:endParaRPr 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685800" y="4648200"/>
            <a:ext cx="7391400" cy="1187450"/>
          </a:xfrm>
          <a:prstGeom prst="rect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indent="269875" algn="just"/>
            <a:r>
              <a:rPr lang="zh-CN" altLang="en-US" sz="2400">
                <a:solidFill>
                  <a:schemeClr val="tx1"/>
                </a:solidFill>
              </a:rPr>
              <a:t>例如，下面两条语句是等价的：</a:t>
            </a:r>
          </a:p>
          <a:p>
            <a:pPr indent="269875" algn="just" eaLnBrk="0" hangingPunct="0"/>
            <a:r>
              <a:rPr lang="en-US" sz="2400">
                <a:solidFill>
                  <a:schemeClr val="tx1"/>
                </a:solidFill>
              </a:rPr>
              <a:t>Text1.Text="Visual BASIC"</a:t>
            </a:r>
          </a:p>
          <a:p>
            <a:pPr indent="269875" algn="just" eaLnBrk="0" hangingPunct="0"/>
            <a:r>
              <a:rPr lang="en-US" sz="2400">
                <a:solidFill>
                  <a:schemeClr val="tx1"/>
                </a:solidFill>
              </a:rPr>
              <a:t>Text1 ="Visual BASIC"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8934" name="Picture 2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935" name="Rectangle 2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4EF1C55D-BF41-4753-86AF-311CAC227873}" type="slidenum">
              <a:rPr lang="en-US" sz="1400">
                <a:solidFill>
                  <a:srgbClr val="5BA36C"/>
                </a:solidFill>
              </a:rPr>
              <a:pPr algn="r"/>
              <a:t>17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2.3.2  </a:t>
            </a:r>
            <a:r>
              <a:rPr lang="zh-CN" altLang="en-US" sz="4000" b="1">
                <a:ea typeface="楷体_GB2312" pitchFamily="1" charset="-122"/>
              </a:rPr>
              <a:t>窗体 </a:t>
            </a:r>
          </a:p>
        </p:txBody>
      </p:sp>
      <p:sp>
        <p:nvSpPr>
          <p:cNvPr id="3994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4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994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04800" y="1371600"/>
            <a:ext cx="8534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窗体是一块画布，是所有控件的容器，用户可以根据自己的需要利用工具箱上的控件在画布上画界面。</a:t>
            </a:r>
          </a:p>
          <a:p>
            <a:pPr algn="just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ea typeface="黑体" pitchFamily="49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主要属性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窗体属性决定了窗体的外观和操作。</a:t>
            </a:r>
          </a:p>
        </p:txBody>
      </p:sp>
      <p:graphicFrame>
        <p:nvGraphicFramePr>
          <p:cNvPr id="39947" name="Object 10"/>
          <p:cNvGraphicFramePr>
            <a:graphicFrameLocks/>
          </p:cNvGraphicFramePr>
          <p:nvPr/>
        </p:nvGraphicFramePr>
        <p:xfrm>
          <a:off x="1066800" y="3124200"/>
          <a:ext cx="7023100" cy="2957513"/>
        </p:xfrm>
        <a:graphic>
          <a:graphicData uri="http://schemas.openxmlformats.org/presentationml/2006/ole">
            <p:oleObj spid="_x0000_s3074" r:id="rId7" imgW="7023417" imgH="2957830" progId="Word.Picture.8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9949" name="Picture 11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50" name="Rectangle 12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6A9861DA-8ACF-456C-AD1D-73563ECFB6DA}" type="slidenum">
              <a:rPr lang="en-US" sz="1400">
                <a:solidFill>
                  <a:srgbClr val="5BA36C"/>
                </a:solidFill>
              </a:rPr>
              <a:pPr algn="r"/>
              <a:t>18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1" charset="-122"/>
              </a:rPr>
              <a:t>窗体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属性</a:t>
            </a:r>
          </a:p>
        </p:txBody>
      </p:sp>
      <p:sp>
        <p:nvSpPr>
          <p:cNvPr id="4096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6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096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57200" y="1066800"/>
            <a:ext cx="822960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200">
                <a:solidFill>
                  <a:schemeClr val="tx1"/>
                </a:solidFill>
              </a:rPr>
              <a:t>(1) Caption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决定窗体标题栏显示的内容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(2) MaxButton</a:t>
            </a:r>
            <a:r>
              <a:rPr lang="zh-CN" altLang="en-US" sz="2200">
                <a:solidFill>
                  <a:schemeClr val="tx1"/>
                </a:solidFill>
              </a:rPr>
              <a:t>和</a:t>
            </a:r>
            <a:r>
              <a:rPr lang="en-US" sz="2200">
                <a:solidFill>
                  <a:schemeClr val="tx1"/>
                </a:solidFill>
              </a:rPr>
              <a:t>MinButton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控制窗体右上角有最大化按钮和最小化按钮的显示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(3) ControlBox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控制窗体左上角有控制菜单框是否出现，当无控制菜单框，时，系统将</a:t>
            </a:r>
            <a:r>
              <a:rPr lang="en-US" sz="2200">
                <a:solidFill>
                  <a:schemeClr val="tx1"/>
                </a:solidFill>
              </a:rPr>
              <a:t>MaxButton</a:t>
            </a:r>
            <a:r>
              <a:rPr lang="zh-CN" altLang="en-US" sz="2200">
                <a:solidFill>
                  <a:schemeClr val="tx1"/>
                </a:solidFill>
              </a:rPr>
              <a:t>和</a:t>
            </a:r>
            <a:r>
              <a:rPr lang="en-US" sz="2200">
                <a:solidFill>
                  <a:schemeClr val="tx1"/>
                </a:solidFill>
              </a:rPr>
              <a:t>MinButton</a:t>
            </a:r>
            <a:r>
              <a:rPr lang="zh-CN" altLang="en-US" sz="2200">
                <a:solidFill>
                  <a:schemeClr val="tx1"/>
                </a:solidFill>
              </a:rPr>
              <a:t>自动设置为</a:t>
            </a:r>
            <a:r>
              <a:rPr lang="en-US" sz="2200">
                <a:solidFill>
                  <a:schemeClr val="tx1"/>
                </a:solidFill>
              </a:rPr>
              <a:t>False</a:t>
            </a:r>
            <a:r>
              <a:rPr lang="zh-CN" altLang="en-US" sz="2200">
                <a:solidFill>
                  <a:schemeClr val="tx1"/>
                </a:solidFill>
              </a:rPr>
              <a:t>。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(4) Icon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设置窗体最小化时显示图标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(5) Picture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设置窗体中要显示的图片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(6) BorderStyle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  <a:latin typeface="宋体" pitchFamily="2" charset="-122"/>
              </a:rPr>
              <a:t>此属性决定窗体的边框类型</a:t>
            </a:r>
            <a:r>
              <a:rPr lang="zh-CN" altLang="en-US" sz="220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(7) WindowsState</a:t>
            </a:r>
            <a:r>
              <a:rPr lang="zh-CN" altLang="en-US" sz="2200">
                <a:solidFill>
                  <a:schemeClr val="tx1"/>
                </a:solidFill>
              </a:rPr>
              <a:t>属性</a:t>
            </a:r>
          </a:p>
          <a:p>
            <a:pPr algn="just"/>
            <a:r>
              <a:rPr lang="zh-CN" altLang="en-US" sz="2200">
                <a:solidFill>
                  <a:schemeClr val="tx1"/>
                </a:solidFill>
              </a:rPr>
              <a:t>窗体执行时显示状态，正常状态、最小化状态</a:t>
            </a:r>
            <a:r>
              <a:rPr lang="zh-CN" altLang="en-US" sz="2200">
                <a:solidFill>
                  <a:schemeClr val="tx1"/>
                </a:solidFill>
                <a:latin typeface="宋体" pitchFamily="2" charset="-122"/>
              </a:rPr>
              <a:t>最大化状态</a:t>
            </a:r>
            <a:r>
              <a:rPr lang="zh-CN" alt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0972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73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96DDB65-FC64-4D2C-BBB3-104295E1DCDB}" type="slidenum">
              <a:rPr lang="en-US" sz="1400">
                <a:solidFill>
                  <a:srgbClr val="5BA36C"/>
                </a:solidFill>
              </a:rPr>
              <a:pPr algn="r"/>
              <a:t>19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1" charset="-122"/>
              </a:rPr>
              <a:t>窗体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事件 </a:t>
            </a:r>
          </a:p>
        </p:txBody>
      </p:sp>
      <p:sp>
        <p:nvSpPr>
          <p:cNvPr id="4198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9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199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</a:rPr>
              <a:t>最常用的事件有</a:t>
            </a:r>
            <a:r>
              <a:rPr lang="en-US" sz="2400">
                <a:solidFill>
                  <a:srgbClr val="FB2B2B"/>
                </a:solidFill>
              </a:rPr>
              <a:t>Click</a:t>
            </a:r>
            <a:r>
              <a:rPr lang="zh-CN" altLang="en-US" sz="2400">
                <a:solidFill>
                  <a:srgbClr val="FB2B2B"/>
                </a:solidFill>
              </a:rPr>
              <a:t>、</a:t>
            </a:r>
            <a:r>
              <a:rPr lang="en-US" sz="2400">
                <a:solidFill>
                  <a:srgbClr val="FB2B2B"/>
                </a:solidFill>
              </a:rPr>
              <a:t>DblClick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sz="2400">
                <a:solidFill>
                  <a:srgbClr val="FB2B2B"/>
                </a:solidFill>
              </a:rPr>
              <a:t>Load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Load</a:t>
            </a:r>
            <a:r>
              <a:rPr lang="zh-CN" altLang="en-US" sz="2400">
                <a:solidFill>
                  <a:schemeClr val="tx1"/>
                </a:solidFill>
              </a:rPr>
              <a:t>事件是在窗体被装入工作区时触发的事件。当应用程序启动，自动执行该事件，该事件通常用来在启动应用程序时对属性和变量进行初始化。</a:t>
            </a:r>
          </a:p>
          <a:p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hlinkClick r:id="rId6" action="ppaction://hlinkfile"/>
              </a:rPr>
              <a:t>例</a:t>
            </a:r>
            <a:r>
              <a:rPr lang="en-US">
                <a:solidFill>
                  <a:schemeClr val="tx1"/>
                </a:solidFill>
                <a:hlinkClick r:id="rId6" action="ppaction://hlinkfile"/>
              </a:rPr>
              <a:t>2.3</a:t>
            </a:r>
            <a:r>
              <a:rPr lang="zh-CN" altLang="en-US" sz="2400">
                <a:solidFill>
                  <a:schemeClr val="tx1"/>
                </a:solidFill>
              </a:rPr>
              <a:t>使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窗体无最大化按钮和最小化按钮，在窗体</a:t>
            </a:r>
            <a:r>
              <a:rPr lang="zh-CN" altLang="en-US" sz="2400">
                <a:solidFill>
                  <a:schemeClr val="tx1"/>
                </a:solidFill>
              </a:rPr>
              <a:t>启动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时，在标题栏显示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装入窗体</a:t>
            </a:r>
            <a:r>
              <a:rPr lang="zh-CN" altLang="en-US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，并在窗体上装入一背景图；当用户单击窗体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在标题兰显示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鼠标单击</a:t>
            </a:r>
            <a:r>
              <a:rPr lang="zh-CN" altLang="en-US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，在窗体中显示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欢迎使用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en-US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，双击窗体，在标题兰显示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鼠标双击</a:t>
            </a:r>
            <a:r>
              <a:rPr lang="zh-CN" altLang="en-US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，并在窗体中显示</a:t>
            </a:r>
            <a:r>
              <a:rPr lang="zh-CN" altLang="en-US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结束使用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en-US" sz="2400">
                <a:solidFill>
                  <a:schemeClr val="tx1"/>
                </a:solidFill>
              </a:rPr>
              <a:t>”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1996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997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5B0E66B5-CF80-4E39-917D-E8946DF8B4D6}" type="slidenum">
              <a:rPr lang="en-US" sz="1400">
                <a:solidFill>
                  <a:srgbClr val="5BA36C"/>
                </a:solidFill>
              </a:rPr>
              <a:pPr algn="r"/>
              <a:t>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4579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1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2458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245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69342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2.1 Visual Basic</a:t>
            </a:r>
            <a:r>
              <a:rPr lang="zh-CN" altLang="en-US" sz="4000" b="1">
                <a:ea typeface="楷体_GB2312" pitchFamily="1" charset="-122"/>
              </a:rPr>
              <a:t>对象的概念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304800" y="1447800"/>
            <a:ext cx="8382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/>
            <a:r>
              <a:rPr lang="en-US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2.1.1  </a:t>
            </a: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对象和类</a:t>
            </a:r>
          </a:p>
          <a:p>
            <a:pPr indent="266700" algn="just" eaLnBrk="0" hangingPunct="0"/>
            <a:r>
              <a:rPr lang="en-US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可以把对象想象成日常生活中的某个实在的物体。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例如，一个人、一辆汽车、一张桌子、一台电脑等都是一个个对象。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任何对象都具有各自的特征（</a:t>
            </a:r>
            <a:r>
              <a:rPr lang="zh-CN" altLang="en-US" sz="2400">
                <a:solidFill>
                  <a:srgbClr val="FB2B2B"/>
                </a:solidFill>
              </a:rPr>
              <a:t>属性</a:t>
            </a:r>
            <a:r>
              <a:rPr lang="zh-CN" altLang="en-US" sz="2400">
                <a:solidFill>
                  <a:schemeClr val="tx1"/>
                </a:solidFill>
              </a:rPr>
              <a:t>）、行为（</a:t>
            </a:r>
            <a:r>
              <a:rPr lang="zh-CN" altLang="en-US" sz="2400">
                <a:solidFill>
                  <a:srgbClr val="FB2B2B"/>
                </a:solidFill>
              </a:rPr>
              <a:t>方法</a:t>
            </a:r>
            <a:r>
              <a:rPr lang="zh-CN" altLang="en-US" sz="2400">
                <a:solidFill>
                  <a:schemeClr val="tx1"/>
                </a:solidFill>
              </a:rPr>
              <a:t>）。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人有身高、体重、视力、听力等特征；也具有起立、行走、说话、使用电脑、踢足球等行为。</a:t>
            </a:r>
          </a:p>
          <a:p>
            <a:pPr indent="266700" algn="just" eaLnBrk="0" hangingPunct="0"/>
            <a:endParaRPr lang="zh-CN" altLang="en-US" sz="2400">
              <a:solidFill>
                <a:schemeClr val="tx1"/>
              </a:solidFill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中，将反映对象的属性和行为封装在一起，是面向对象编程的基本元素。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24588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589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F45DE3BD-954E-4EFD-8C8C-5A25617FDEFA}" type="slidenum">
              <a:rPr lang="en-US" sz="1400">
                <a:solidFill>
                  <a:srgbClr val="5BA36C"/>
                </a:solidFill>
              </a:rPr>
              <a:pPr algn="r"/>
              <a:t>20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2.3.3  </a:t>
            </a:r>
            <a:r>
              <a:rPr lang="zh-CN" altLang="en-US" sz="4000" b="1">
                <a:ea typeface="楷体_GB2312" pitchFamily="1" charset="-122"/>
              </a:rPr>
              <a:t>标签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属性</a:t>
            </a:r>
          </a:p>
        </p:txBody>
      </p:sp>
      <p:sp>
        <p:nvSpPr>
          <p:cNvPr id="4301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1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301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除了</a:t>
            </a:r>
            <a:r>
              <a:rPr lang="en-US" sz="2400">
                <a:solidFill>
                  <a:schemeClr val="tx1"/>
                </a:solidFill>
              </a:rPr>
              <a:t>Caption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Font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Left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Top</a:t>
            </a:r>
            <a:r>
              <a:rPr lang="zh-CN" altLang="en-US" sz="2400">
                <a:solidFill>
                  <a:schemeClr val="tx1"/>
                </a:solidFill>
              </a:rPr>
              <a:t>等外，还有：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ea typeface="楷体_GB2312" pitchFamily="1" charset="-122"/>
              </a:rPr>
              <a:t>(1) BackStyle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属性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控制控件是否透明</a:t>
            </a:r>
            <a:r>
              <a:rPr lang="en-US" sz="2400">
                <a:solidFill>
                  <a:schemeClr val="tx1"/>
                </a:solidFill>
              </a:rPr>
              <a:t>(0—</a:t>
            </a:r>
            <a:r>
              <a:rPr lang="zh-CN" altLang="en-US" sz="2400">
                <a:solidFill>
                  <a:schemeClr val="tx1"/>
                </a:solidFill>
              </a:rPr>
              <a:t>透明， </a:t>
            </a:r>
            <a:r>
              <a:rPr lang="en-US" sz="2400">
                <a:solidFill>
                  <a:schemeClr val="tx1"/>
                </a:solidFill>
              </a:rPr>
              <a:t>1—</a:t>
            </a:r>
            <a:r>
              <a:rPr lang="zh-CN" altLang="en-US" sz="2400">
                <a:solidFill>
                  <a:schemeClr val="tx1"/>
                </a:solidFill>
              </a:rPr>
              <a:t>不透明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ea typeface="楷体_GB2312" pitchFamily="1" charset="-122"/>
              </a:rPr>
              <a:t>(2) BorderStyle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属性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控件周围是否有边框</a:t>
            </a:r>
            <a:r>
              <a:rPr lang="en-US" sz="2400">
                <a:solidFill>
                  <a:schemeClr val="tx1"/>
                </a:solidFill>
              </a:rPr>
              <a:t>(0—</a:t>
            </a:r>
            <a:r>
              <a:rPr lang="zh-CN" altLang="en-US" sz="2400">
                <a:solidFill>
                  <a:schemeClr val="tx1"/>
                </a:solidFill>
              </a:rPr>
              <a:t>无， </a:t>
            </a:r>
            <a:r>
              <a:rPr lang="en-US" sz="2400">
                <a:solidFill>
                  <a:schemeClr val="tx1"/>
                </a:solidFill>
              </a:rPr>
              <a:t>1—</a:t>
            </a:r>
            <a:r>
              <a:rPr lang="zh-CN" altLang="en-US" sz="2400">
                <a:solidFill>
                  <a:schemeClr val="tx1"/>
                </a:solidFill>
              </a:rPr>
              <a:t>有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ea typeface="楷体_GB2312" pitchFamily="1" charset="-122"/>
              </a:rPr>
              <a:t>(3) Alignment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属性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决定</a:t>
            </a:r>
            <a:r>
              <a:rPr lang="en-US" sz="2400">
                <a:solidFill>
                  <a:schemeClr val="tx1"/>
                </a:solidFill>
              </a:rPr>
              <a:t>Caption</a:t>
            </a:r>
            <a:r>
              <a:rPr lang="zh-CN" altLang="en-US" sz="2400">
                <a:solidFill>
                  <a:schemeClr val="tx1"/>
                </a:solidFill>
              </a:rPr>
              <a:t>属性值内容的对齐方式。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</a:rPr>
              <a:t>0-</a:t>
            </a:r>
            <a:r>
              <a:rPr lang="zh-CN" altLang="en-US" sz="2400">
                <a:solidFill>
                  <a:schemeClr val="tx1"/>
                </a:solidFill>
              </a:rPr>
              <a:t>左对齐；</a:t>
            </a:r>
            <a:r>
              <a:rPr lang="en-US" sz="2400">
                <a:solidFill>
                  <a:schemeClr val="tx1"/>
                </a:solidFill>
              </a:rPr>
              <a:t>1-</a:t>
            </a:r>
            <a:r>
              <a:rPr lang="zh-CN" altLang="en-US" sz="2400">
                <a:solidFill>
                  <a:schemeClr val="tx1"/>
                </a:solidFill>
              </a:rPr>
              <a:t>右对齐；</a:t>
            </a:r>
            <a:r>
              <a:rPr lang="en-US" sz="2400">
                <a:solidFill>
                  <a:schemeClr val="tx1"/>
                </a:solidFill>
              </a:rPr>
              <a:t>2-</a:t>
            </a:r>
            <a:r>
              <a:rPr lang="zh-CN" altLang="en-US" sz="2400">
                <a:solidFill>
                  <a:schemeClr val="tx1"/>
                </a:solidFill>
              </a:rPr>
              <a:t>居中。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ea typeface="楷体_GB2312" pitchFamily="1" charset="-122"/>
              </a:rPr>
              <a:t>(4) AutoSize</a:t>
            </a:r>
            <a:r>
              <a:rPr lang="zh-CN" altLang="en-US" sz="2400">
                <a:solidFill>
                  <a:schemeClr val="tx1"/>
                </a:solidFill>
                <a:ea typeface="楷体_GB2312" pitchFamily="1" charset="-122"/>
              </a:rPr>
              <a:t>属性</a:t>
            </a:r>
          </a:p>
          <a:p>
            <a:pPr algn="just"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</a:rPr>
              <a:t>AutoSize</a:t>
            </a:r>
            <a:r>
              <a:rPr lang="zh-CN" altLang="en-US" sz="2400">
                <a:solidFill>
                  <a:schemeClr val="tx1"/>
                </a:solidFill>
              </a:rPr>
              <a:t>属性决定控件是否自动调整大小 </a:t>
            </a:r>
            <a:r>
              <a:rPr lang="en-US" sz="2400">
                <a:solidFill>
                  <a:schemeClr val="tx1"/>
                </a:solidFill>
              </a:rPr>
              <a:t>WordWrap</a:t>
            </a:r>
            <a:r>
              <a:rPr lang="zh-CN" altLang="en-US" sz="2400">
                <a:solidFill>
                  <a:schemeClr val="tx1"/>
                </a:solidFill>
              </a:rPr>
              <a:t>属性决定标签内容超出标签宽度时，是否自动换行。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>
                <a:solidFill>
                  <a:schemeClr val="hlink"/>
                </a:solidFill>
                <a:ea typeface="黑体" pitchFamily="49" charset="-122"/>
                <a:hlinkClick r:id="rId6" action="ppaction://hlinkfile"/>
              </a:rPr>
              <a:t>例</a:t>
            </a:r>
            <a:r>
              <a:rPr lang="en-US" sz="2400">
                <a:solidFill>
                  <a:schemeClr val="hlink"/>
                </a:solidFill>
                <a:ea typeface="黑体" pitchFamily="49" charset="-122"/>
                <a:hlinkClick r:id="rId6" action="ppaction://hlinkfile"/>
              </a:rPr>
              <a:t>2.4</a:t>
            </a:r>
            <a:r>
              <a:rPr lang="zh-CN" altLang="en-US" sz="2400">
                <a:solidFill>
                  <a:schemeClr val="tx1"/>
                </a:solidFill>
              </a:rPr>
              <a:t>标签</a:t>
            </a:r>
            <a:r>
              <a:rPr lang="en-US" sz="2400">
                <a:solidFill>
                  <a:schemeClr val="tx1"/>
                </a:solidFill>
              </a:rPr>
              <a:t>-</a:t>
            </a:r>
            <a:r>
              <a:rPr lang="zh-CN" altLang="en-US" sz="2400">
                <a:solidFill>
                  <a:schemeClr val="tx1"/>
                </a:solidFill>
              </a:rPr>
              <a:t>属性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3020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021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3DDF99BD-0184-4A13-B5EE-5E1A6B3B2F80}" type="slidenum">
              <a:rPr lang="en-US" sz="1400">
                <a:solidFill>
                  <a:srgbClr val="5BA36C"/>
                </a:solidFill>
              </a:rPr>
              <a:pPr algn="r"/>
              <a:t>21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/>
          <a:p>
            <a:pPr eaLnBrk="0" hangingPunct="0"/>
            <a:endParaRPr lang="en-US" sz="2800">
              <a:solidFill>
                <a:schemeClr val="tx1"/>
              </a:solidFill>
            </a:endParaRPr>
          </a:p>
          <a:p>
            <a:pPr eaLnBrk="0" hangingPunct="0"/>
            <a:endParaRPr lang="en-US" sz="2800">
              <a:solidFill>
                <a:schemeClr val="tx1"/>
              </a:solidFill>
            </a:endParaRPr>
          </a:p>
          <a:p>
            <a:pPr eaLnBrk="0" hangingPunct="0"/>
            <a:endParaRPr lang="en-US" sz="2800">
              <a:solidFill>
                <a:schemeClr val="tx1"/>
              </a:solidFill>
            </a:endParaRPr>
          </a:p>
          <a:p>
            <a:pPr eaLnBrk="0" hangingPunct="0"/>
            <a:r>
              <a:rPr lang="zh-CN" altLang="en-US" sz="2800">
                <a:solidFill>
                  <a:schemeClr val="tx1"/>
                </a:solidFill>
                <a:hlinkClick r:id="rId3" action="ppaction://hlinkfile"/>
              </a:rPr>
              <a:t>例</a:t>
            </a:r>
            <a:r>
              <a:rPr lang="en-US" sz="2800">
                <a:solidFill>
                  <a:schemeClr val="tx1"/>
                </a:solidFill>
                <a:hlinkClick r:id="rId3" action="ppaction://hlinkfile"/>
              </a:rPr>
              <a:t>2.4</a:t>
            </a:r>
            <a:endParaRPr lang="en-US" sz="28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           </a:t>
            </a:r>
            <a:r>
              <a:rPr lang="zh-CN" altLang="en-US" sz="2400">
                <a:solidFill>
                  <a:schemeClr val="tx1"/>
                </a:solidFill>
              </a:rPr>
              <a:t>控件设置</a:t>
            </a: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      效果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1465263" y="1698625"/>
          <a:ext cx="7605712" cy="2306638"/>
        </p:xfrm>
        <a:graphic>
          <a:graphicData uri="http://schemas.openxmlformats.org/presentationml/2006/ole">
            <p:oleObj spid="_x0000_s4098" r:id="rId4" imgW="5550120" imgH="1691280" progId="Word.Document.8">
              <p:embed/>
            </p:oleObj>
          </a:graphicData>
        </a:graphic>
      </p:graphicFrame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3860800"/>
            <a:ext cx="3944937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FD4262B6-C95A-4FD9-861C-F2CF3A8E7BAE}" type="slidenum">
              <a:rPr lang="en-US" sz="1400">
                <a:solidFill>
                  <a:srgbClr val="5BA36C"/>
                </a:solidFill>
              </a:rPr>
              <a:pPr algn="r"/>
              <a:t>22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2.3.3  </a:t>
            </a:r>
            <a:r>
              <a:rPr lang="zh-CN" altLang="en-US" sz="4000" b="1">
                <a:ea typeface="楷体_GB2312" pitchFamily="1" charset="-122"/>
              </a:rPr>
              <a:t>标签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事件</a:t>
            </a:r>
          </a:p>
        </p:txBody>
      </p:sp>
      <p:sp>
        <p:nvSpPr>
          <p:cNvPr id="45060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06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506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endParaRPr 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标签经常接收的事件有：单击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(Click)</a:t>
            </a:r>
            <a:r>
              <a:rPr lang="zh-CN" altLang="en-US" sz="2400">
                <a:solidFill>
                  <a:schemeClr val="tx1"/>
                </a:solidFill>
              </a:rPr>
              <a:t>，双击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(DblClick)</a:t>
            </a:r>
            <a:r>
              <a:rPr lang="zh-CN" altLang="en-US" sz="2400">
                <a:solidFill>
                  <a:schemeClr val="tx1"/>
                </a:solidFill>
              </a:rPr>
              <a:t>和改变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(Change)</a:t>
            </a:r>
            <a:r>
              <a:rPr lang="zh-CN" altLang="en-US" sz="2400">
                <a:solidFill>
                  <a:schemeClr val="tx1"/>
                </a:solidFill>
              </a:rPr>
              <a:t>。但通常标签仅起到在窗体上显示文字作用，因此，一般不需编写事件过程。</a:t>
            </a:r>
          </a:p>
          <a:p>
            <a:pPr algn="just"/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  <a:hlinkClick r:id="rId6" action="ppaction://hlinkfile"/>
              </a:rPr>
              <a:t>例</a:t>
            </a:r>
            <a:r>
              <a:rPr lang="en-US" sz="2400">
                <a:solidFill>
                  <a:schemeClr val="tx1"/>
                </a:solidFill>
                <a:ea typeface="黑体" pitchFamily="49" charset="-122"/>
                <a:hlinkClick r:id="rId6" action="ppaction://hlinkfile"/>
              </a:rPr>
              <a:t>2.5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利用两个标签控件，显示具有浮雕效果的文字 </a:t>
            </a:r>
          </a:p>
          <a:p>
            <a:pPr algn="just"/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实现思路：</a:t>
            </a:r>
            <a:r>
              <a:rPr lang="zh-CN" altLang="en-US" sz="2400">
                <a:solidFill>
                  <a:schemeClr val="tx1"/>
                </a:solidFill>
              </a:rPr>
              <a:t>浮雕效果可利用两种颜色的文字错位叠加来实现。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为了实现错位，可使两个标签的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Left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Top</a:t>
            </a:r>
            <a:r>
              <a:rPr lang="zh-CN" altLang="en-US" sz="2400">
                <a:solidFill>
                  <a:schemeClr val="tx1"/>
                </a:solidFill>
              </a:rPr>
              <a:t>属性值有一点差距。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为了避免叠加上去的标签覆盖原来标签显示的文字，要将标签的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BackStyle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背景样式属性设置为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，即透明的。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5068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69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641E869-6323-4D48-B77C-6E57FC225BDE}" type="slidenum">
              <a:rPr lang="en-US" sz="1400">
                <a:solidFill>
                  <a:srgbClr val="5BA36C"/>
                </a:solidFill>
              </a:rPr>
              <a:pPr algn="r"/>
              <a:t>23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2.3.4  </a:t>
            </a:r>
            <a:r>
              <a:rPr lang="zh-CN" altLang="en-US" sz="4000" b="1">
                <a:ea typeface="楷体_GB2312" pitchFamily="1" charset="-122"/>
              </a:rPr>
              <a:t>文本框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属性之一</a:t>
            </a:r>
          </a:p>
        </p:txBody>
      </p:sp>
      <p:sp>
        <p:nvSpPr>
          <p:cNvPr id="4608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08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608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文本框是一个文本编辑区域，用户可以在该区域输入、编辑、修改和显示正文内容。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</a:rPr>
              <a:t>主要属性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(1) Text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文本属性</a:t>
            </a:r>
          </a:p>
          <a:p>
            <a:pPr algn="just">
              <a:spcBef>
                <a:spcPct val="2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文本框无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Caption</a:t>
            </a:r>
            <a:r>
              <a:rPr lang="zh-CN" altLang="en-US" sz="2400">
                <a:solidFill>
                  <a:schemeClr val="tx1"/>
                </a:solidFill>
              </a:rPr>
              <a:t>属性，显示的正文内容存放在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Text</a:t>
            </a:r>
            <a:r>
              <a:rPr lang="zh-CN" altLang="en-US" sz="2400">
                <a:solidFill>
                  <a:schemeClr val="tx1"/>
                </a:solidFill>
              </a:rPr>
              <a:t>属性中。当程序执行时，用户通过键盘输入、编辑正文。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(2) Maxlength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>
              <a:spcBef>
                <a:spcPct val="2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指明文本框中能够输入的正文内容的最大长度。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en-US" sz="2400">
                <a:solidFill>
                  <a:schemeClr val="tx1"/>
                </a:solidFill>
              </a:rPr>
              <a:t>-</a:t>
            </a:r>
            <a:r>
              <a:rPr lang="zh-CN" altLang="en-US" sz="2400">
                <a:solidFill>
                  <a:schemeClr val="tx1"/>
                </a:solidFill>
              </a:rPr>
              <a:t>任意长字符串；非零值</a:t>
            </a:r>
            <a:r>
              <a:rPr lang="en-US" sz="2400">
                <a:solidFill>
                  <a:schemeClr val="tx1"/>
                </a:solidFill>
              </a:rPr>
              <a:t>-</a:t>
            </a:r>
            <a:r>
              <a:rPr lang="zh-CN" altLang="en-US" sz="2400">
                <a:solidFill>
                  <a:schemeClr val="tx1"/>
                </a:solidFill>
              </a:rPr>
              <a:t>文本框中字符个数的最大值。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注意</a:t>
            </a:r>
            <a:r>
              <a:rPr lang="zh-CN" altLang="en-US" sz="2400">
                <a:solidFill>
                  <a:schemeClr val="tx1"/>
                </a:solidFill>
              </a:rPr>
              <a:t>：在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中字符长度以字为单位，也就是一个西文字符与一个汉字都是一个字，长度为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6092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093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4D7124D-26C3-42BA-A598-A16233B4624E}" type="slidenum">
              <a:rPr lang="en-US" sz="1400">
                <a:solidFill>
                  <a:srgbClr val="5BA36C"/>
                </a:solidFill>
              </a:rPr>
              <a:pPr algn="r"/>
              <a:t>24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文本框属性之二</a:t>
            </a:r>
          </a:p>
        </p:txBody>
      </p:sp>
      <p:sp>
        <p:nvSpPr>
          <p:cNvPr id="4710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1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711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533400" y="14478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(3) MultiLine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多行属性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当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MultiLine</a:t>
            </a:r>
            <a:r>
              <a:rPr lang="zh-CN" altLang="en-US" sz="2400">
                <a:solidFill>
                  <a:schemeClr val="tx1"/>
                </a:solidFill>
              </a:rPr>
              <a:t>属性为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</a:rPr>
              <a:t>时，文本框可以输入或显示多行正文，同时具有文字处理器的自动换行功能，即输入的正文超出显示框时，会自动换行。按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Enter</a:t>
            </a:r>
            <a:r>
              <a:rPr lang="zh-CN" altLang="en-US" sz="2400">
                <a:solidFill>
                  <a:schemeClr val="tx1"/>
                </a:solidFill>
              </a:rPr>
              <a:t>键可插入一空行。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(4) ScrollBars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滚动条属性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当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MultiLine</a:t>
            </a:r>
            <a:r>
              <a:rPr lang="zh-CN" altLang="en-US" sz="2400">
                <a:solidFill>
                  <a:schemeClr val="tx1"/>
                </a:solidFill>
              </a:rPr>
              <a:t>属性为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</a:rPr>
              <a:t>时，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ScrollBars</a:t>
            </a:r>
            <a:r>
              <a:rPr lang="zh-CN" altLang="en-US" sz="2400">
                <a:solidFill>
                  <a:schemeClr val="tx1"/>
                </a:solidFill>
              </a:rPr>
              <a:t>属性才有效。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vbNone</a:t>
            </a:r>
            <a:r>
              <a:rPr lang="zh-CN" altLang="en-US" sz="2400">
                <a:solidFill>
                  <a:schemeClr val="tx1"/>
                </a:solidFill>
              </a:rPr>
              <a:t>）无滚动条；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vbHorizontal</a:t>
            </a:r>
            <a:r>
              <a:rPr lang="zh-CN" altLang="en-US" sz="2400">
                <a:solidFill>
                  <a:schemeClr val="tx1"/>
                </a:solidFill>
              </a:rPr>
              <a:t>） 加水平滚动条；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vbVertical</a:t>
            </a:r>
            <a:r>
              <a:rPr lang="zh-CN" altLang="en-US" sz="2400">
                <a:solidFill>
                  <a:schemeClr val="tx1"/>
                </a:solidFill>
              </a:rPr>
              <a:t>） 加垂直滚动条；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vbBoth</a:t>
            </a:r>
            <a:r>
              <a:rPr lang="zh-CN" altLang="en-US" sz="2400">
                <a:solidFill>
                  <a:schemeClr val="tx1"/>
                </a:solidFill>
              </a:rPr>
              <a:t>） 同时加水平和垂直滚动条。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注意</a:t>
            </a:r>
            <a:r>
              <a:rPr lang="zh-CN" altLang="en-US" sz="2400">
                <a:solidFill>
                  <a:schemeClr val="tx1"/>
                </a:solidFill>
              </a:rPr>
              <a:t>：当加入了水平滚动条以后，文本框内的自动换行功能会自动消失，只有按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Enter</a:t>
            </a:r>
            <a:r>
              <a:rPr lang="zh-CN" altLang="en-US" sz="2400">
                <a:solidFill>
                  <a:schemeClr val="tx1"/>
                </a:solidFill>
              </a:rPr>
              <a:t>键才能回车换行。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7116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117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0B48CDF-E748-47D7-937F-CBF710D0FF2A}" type="slidenum">
              <a:rPr lang="en-US" sz="1400">
                <a:solidFill>
                  <a:srgbClr val="5BA36C"/>
                </a:solidFill>
              </a:rPr>
              <a:pPr algn="r"/>
              <a:t>25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文本框属性之三</a:t>
            </a:r>
          </a:p>
        </p:txBody>
      </p:sp>
      <p:sp>
        <p:nvSpPr>
          <p:cNvPr id="4813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13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813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533400" y="14478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(5) Locked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控制文本控件的内容是否可被编辑，当设置为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</a:rPr>
              <a:t>时，文本控件相当于标签的作用。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(6) SelStart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SelLength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SelText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在程序运行中，用来标识用户选中的正文。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 i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SelStart</a:t>
            </a: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选定的正文的开始位置，第一个字符的位置是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 i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SelLength</a:t>
            </a: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选定的正文长度。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 i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SelText</a:t>
            </a:r>
            <a:r>
              <a:rPr lang="en-US" sz="240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chemeClr val="tx1"/>
                </a:solidFill>
              </a:rPr>
              <a:t>选定的正文内容。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设置了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SelStart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SelLength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属性后，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会自动将设定的正文存入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SelText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algn="just"/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  <a:hlinkClick r:id="rId6"/>
              </a:rPr>
              <a:t>例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  <a:hlinkClick r:id="rId6"/>
              </a:rPr>
              <a:t>2.6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创建一个简单的文本编辑器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8140" name="Picture 10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141" name="Rectangle 11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A32A6C72-E4FB-4518-8476-A221D0BD887E}" type="slidenum">
              <a:rPr lang="en-US" sz="1400">
                <a:solidFill>
                  <a:srgbClr val="5BA36C"/>
                </a:solidFill>
              </a:rPr>
              <a:pPr algn="r"/>
              <a:t>26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2.3.4  </a:t>
            </a:r>
            <a:r>
              <a:rPr lang="zh-CN" altLang="en-US" sz="4000" b="1">
                <a:ea typeface="楷体_GB2312" pitchFamily="1" charset="-122"/>
              </a:rPr>
              <a:t>文本框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事件</a:t>
            </a:r>
          </a:p>
        </p:txBody>
      </p:sp>
      <p:sp>
        <p:nvSpPr>
          <p:cNvPr id="4915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5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6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4916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533400" y="1219200"/>
            <a:ext cx="82296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(1) Change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事件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当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Text</a:t>
            </a:r>
            <a:r>
              <a:rPr lang="zh-CN" altLang="en-US" sz="2400">
                <a:solidFill>
                  <a:schemeClr val="tx1"/>
                </a:solidFill>
              </a:rPr>
              <a:t>属性值发生改变时会引发该事件。用户每输入一个字符就会引发一次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Change</a:t>
            </a:r>
            <a:r>
              <a:rPr lang="zh-CN" altLang="en-US" sz="2400">
                <a:solidFill>
                  <a:schemeClr val="tx1"/>
                </a:solidFill>
              </a:rPr>
              <a:t>事件。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(2) KeyPress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事件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当按下并且释放键盘上的一个键时，就会引发焦点所在控件的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KeyPress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事件，参数</a:t>
            </a:r>
            <a:r>
              <a:rPr lang="en-US" sz="2400" i="1">
                <a:solidFill>
                  <a:srgbClr val="FB2B2B"/>
                </a:solidFill>
                <a:latin typeface="楷体_GB2312" pitchFamily="1" charset="-122"/>
                <a:ea typeface="楷体_GB2312" pitchFamily="1" charset="-122"/>
              </a:rPr>
              <a:t>KeyAscii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指示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按键的</a:t>
            </a:r>
            <a:r>
              <a:rPr lang="en-US" sz="2400">
                <a:solidFill>
                  <a:srgbClr val="FB2B2B"/>
                </a:solidFill>
                <a:latin typeface="楷体_GB2312" pitchFamily="1" charset="-122"/>
                <a:ea typeface="楷体_GB2312" pitchFamily="1" charset="-122"/>
              </a:rPr>
              <a:t>Ascii</a:t>
            </a:r>
            <a:r>
              <a:rPr lang="zh-CN" altLang="en-US" sz="2400">
                <a:solidFill>
                  <a:srgbClr val="FB2B2B"/>
                </a:solidFill>
                <a:latin typeface="楷体_GB2312" pitchFamily="1" charset="-122"/>
                <a:ea typeface="楷体_GB2312" pitchFamily="1" charset="-122"/>
              </a:rPr>
              <a:t>码</a:t>
            </a: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值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事件中最常用于判断是否输入回车符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(KeyAscii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的值为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13)</a:t>
            </a:r>
          </a:p>
          <a:p>
            <a:pPr algn="just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(3) LostFocus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事件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此事件是在一个对象失去焦点时发生。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(4) GotFocus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事件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当一个对象获得焦点时发生。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49164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165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7720ABF-8D4D-4E10-B64F-C6EE18E7BB3B}" type="slidenum">
              <a:rPr lang="en-US" sz="1400">
                <a:solidFill>
                  <a:srgbClr val="5BA36C"/>
                </a:solidFill>
              </a:rPr>
              <a:pPr algn="r"/>
              <a:t>27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2.3.4  </a:t>
            </a:r>
            <a:r>
              <a:rPr lang="zh-CN" altLang="en-US" sz="4000" b="1">
                <a:ea typeface="楷体_GB2312" pitchFamily="1" charset="-122"/>
              </a:rPr>
              <a:t>文本框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方法</a:t>
            </a:r>
          </a:p>
        </p:txBody>
      </p:sp>
      <p:sp>
        <p:nvSpPr>
          <p:cNvPr id="50180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18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5018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827088" y="1628775"/>
            <a:ext cx="727868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>
                <a:solidFill>
                  <a:schemeClr val="tx1"/>
                </a:solidFill>
              </a:rPr>
              <a:t>文本框最有用的方法是</a:t>
            </a:r>
            <a:r>
              <a:rPr 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SetFocus</a:t>
            </a:r>
            <a:r>
              <a:rPr lang="zh-CN" altLang="en-US">
                <a:solidFill>
                  <a:schemeClr val="tx1"/>
                </a:solidFill>
              </a:rPr>
              <a:t>，该方法是把光标移到指定的文本框中。当在窗体上建立了多个文本框后，可以用该方法把光标置于所需要的文本框上。其形式如下：</a:t>
            </a:r>
            <a:endParaRPr lang="zh-CN" altLang="en-US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>
                <a:solidFill>
                  <a:srgbClr val="FB2B2B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altLang="en-US">
                <a:solidFill>
                  <a:srgbClr val="FB2B2B"/>
                </a:solidFill>
              </a:rPr>
              <a:t>对象</a:t>
            </a:r>
            <a:r>
              <a:rPr lang="en-US">
                <a:solidFill>
                  <a:srgbClr val="FB2B2B"/>
                </a:solidFill>
                <a:latin typeface="楷体_GB2312" pitchFamily="1" charset="-122"/>
                <a:ea typeface="楷体_GB2312" pitchFamily="1" charset="-122"/>
              </a:rPr>
              <a:t>.]SetFocus</a:t>
            </a:r>
          </a:p>
          <a:p>
            <a:pPr algn="just"/>
            <a:endParaRPr lang="en-US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0188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189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F84C6DBE-3566-4819-AFF8-A1D5DB9734FD}" type="slidenum">
              <a:rPr lang="en-US" sz="1400">
                <a:solidFill>
                  <a:srgbClr val="5BA36C"/>
                </a:solidFill>
              </a:rPr>
              <a:pPr algn="r"/>
              <a:t>28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5169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hlinkClick r:id="rId2" action="ppaction://hlinkfile"/>
              </a:rPr>
              <a:t>例</a:t>
            </a:r>
            <a:r>
              <a:rPr lang="en-US">
                <a:solidFill>
                  <a:schemeClr val="tx1"/>
                </a:solidFill>
                <a:hlinkClick r:id="rId2" action="ppaction://hlinkfile"/>
              </a:rPr>
              <a:t>2.7 </a:t>
            </a:r>
            <a:r>
              <a:rPr lang="zh-CN" altLang="en-US" sz="2400">
                <a:solidFill>
                  <a:schemeClr val="tx1"/>
                </a:solidFill>
              </a:rPr>
              <a:t>对输入的数据进行合法性检验，过滤不合法的数据。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当输入结束时，对于输入正确的数据，显示正确信息；对输入的非数字数据显示错误信息、清除文本框中的内容，并使焦点重新回到文本框。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分析：在文本框输入数据，可通过回车键或按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键表示输入结束，当然引发的事件也不同。按回车键，焦点没有离开，通过</a:t>
            </a:r>
            <a:r>
              <a:rPr lang="en-US" sz="2400">
                <a:solidFill>
                  <a:schemeClr val="tx1"/>
                </a:solidFill>
              </a:rPr>
              <a:t>KeyPress</a:t>
            </a:r>
            <a:r>
              <a:rPr lang="zh-CN" altLang="en-US" sz="2400">
                <a:solidFill>
                  <a:schemeClr val="tx1"/>
                </a:solidFill>
              </a:rPr>
              <a:t>事件来判断；按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键，焦点离开该控件，通过</a:t>
            </a:r>
            <a:r>
              <a:rPr lang="en-US" sz="2400">
                <a:solidFill>
                  <a:schemeClr val="tx1"/>
                </a:solidFill>
              </a:rPr>
              <a:t>LostFocus</a:t>
            </a:r>
            <a:r>
              <a:rPr lang="zh-CN" altLang="en-US" sz="2400">
                <a:solidFill>
                  <a:schemeClr val="tx1"/>
                </a:solidFill>
              </a:rPr>
              <a:t>事件来判断。本例以按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键表示输入结束。</a:t>
            </a: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Text2_ LostFocus </a:t>
            </a:r>
            <a:r>
              <a:rPr lang="zh-CN" altLang="en-US" sz="2400">
                <a:solidFill>
                  <a:schemeClr val="tx1"/>
                </a:solidFill>
              </a:rPr>
              <a:t>当输入结束按</a:t>
            </a:r>
            <a:r>
              <a:rPr lang="en-US" sz="2400">
                <a:solidFill>
                  <a:schemeClr val="tx1"/>
                </a:solidFill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键时,该事件激发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IsNumeric(Text2) :  </a:t>
            </a:r>
            <a:r>
              <a:rPr lang="zh-CN" altLang="en-US" sz="2400">
                <a:solidFill>
                  <a:schemeClr val="tx1"/>
                </a:solidFill>
              </a:rPr>
              <a:t>判断是否输入非数字数据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r>
              <a:rPr lang="en-US" sz="2400">
                <a:solidFill>
                  <a:schemeClr val="tx1"/>
                </a:solidFill>
              </a:rPr>
              <a:t>  Text2.SetFocus :  </a:t>
            </a:r>
            <a:r>
              <a:rPr lang="zh-CN" altLang="en-US" sz="2400">
                <a:solidFill>
                  <a:schemeClr val="tx1"/>
                </a:solidFill>
              </a:rPr>
              <a:t>使焦点重新回到文本框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文本框的应用 数据过滤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74EA2327-854A-4A8F-94FB-260A2DD8159A}" type="slidenum">
              <a:rPr lang="en-US" sz="1400">
                <a:solidFill>
                  <a:srgbClr val="5BA36C"/>
                </a:solidFill>
              </a:rPr>
              <a:pPr algn="r"/>
              <a:t>29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2.3.5  </a:t>
            </a:r>
            <a:r>
              <a:rPr lang="zh-CN" altLang="en-US" sz="4000" b="1">
                <a:ea typeface="楷体_GB2312" pitchFamily="1" charset="-122"/>
              </a:rPr>
              <a:t>命令按钮 </a:t>
            </a:r>
          </a:p>
        </p:txBody>
      </p:sp>
      <p:sp>
        <p:nvSpPr>
          <p:cNvPr id="5222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23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3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5223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533400" y="1219200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</a:rPr>
              <a:t>在程序运行时，当用户选中某个命令按扭时就会执行相应的事件过程。常用以下方法可以选中命令按钮：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>
                <a:solidFill>
                  <a:schemeClr val="tx1"/>
                </a:solidFill>
              </a:rPr>
              <a:t>用鼠标单击。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(2) </a:t>
            </a:r>
            <a:r>
              <a:rPr lang="zh-CN" altLang="en-US" sz="2400">
                <a:solidFill>
                  <a:schemeClr val="tx1"/>
                </a:solidFill>
              </a:rPr>
              <a:t>按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Tab</a:t>
            </a:r>
            <a:r>
              <a:rPr lang="zh-CN" altLang="en-US" sz="2400">
                <a:solidFill>
                  <a:schemeClr val="tx1"/>
                </a:solidFill>
              </a:rPr>
              <a:t>键将焦点移到相应按钮上，再按回车键。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sz="2400">
                <a:solidFill>
                  <a:schemeClr val="tx1"/>
                </a:solidFill>
              </a:rPr>
              <a:t>快捷键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(Alt+</a:t>
            </a:r>
            <a:r>
              <a:rPr lang="zh-CN" altLang="en-US" sz="2400">
                <a:solidFill>
                  <a:schemeClr val="tx1"/>
                </a:solidFill>
              </a:rPr>
              <a:t>有下划线的字母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</a:rPr>
              <a:t>主要属性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(1) Caption 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如果某个字母前加入</a:t>
            </a:r>
            <a:r>
              <a:rPr lang="en-US" sz="2400">
                <a:solidFill>
                  <a:srgbClr val="FB2B2B"/>
                </a:solidFill>
              </a:rPr>
              <a:t>&amp;</a:t>
            </a:r>
            <a:r>
              <a:rPr lang="zh-CN" altLang="en-US" sz="2400">
                <a:solidFill>
                  <a:schemeClr val="tx1"/>
                </a:solidFill>
              </a:rPr>
              <a:t>，则程序运行时标题中的该字母带有下划线，该带有下划线的字母就成为快捷键。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(2) Style 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Style </a:t>
            </a:r>
            <a:r>
              <a:rPr lang="zh-CN" altLang="en-US" sz="2400">
                <a:solidFill>
                  <a:schemeClr val="tx1"/>
                </a:solidFill>
              </a:rPr>
              <a:t>属性设置为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，命令按钮可显示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Picture</a:t>
            </a:r>
            <a:r>
              <a:rPr lang="zh-CN" altLang="en-US" sz="2400">
                <a:solidFill>
                  <a:schemeClr val="tx1"/>
                </a:solidFill>
              </a:rPr>
              <a:t>属性中装入的图形。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2236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237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BF58155-2DAE-4299-8DD8-93D66E94B144}" type="slidenum">
              <a:rPr lang="en-US" sz="1400">
                <a:solidFill>
                  <a:srgbClr val="5BA36C"/>
                </a:solidFill>
              </a:rPr>
              <a:pPr algn="r"/>
              <a:t>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560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5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2560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2560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44958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</a:t>
            </a:r>
            <a:r>
              <a:rPr lang="zh-CN" altLang="en-US" sz="4000" b="1">
                <a:ea typeface="楷体_GB2312" pitchFamily="1" charset="-122"/>
              </a:rPr>
              <a:t>类的概念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304800" y="1295400"/>
            <a:ext cx="85344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/>
            <a:r>
              <a:rPr lang="zh-CN" altLang="en-US" sz="2400">
                <a:solidFill>
                  <a:schemeClr val="tx1"/>
                </a:solidFill>
              </a:rPr>
              <a:t>类是创建对象实例的模板，是同种对象的集合与抽象，它包含所创建对象的属性描述和行为特征的定义。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例如，人类是人的抽象，一个个不同的人是人类的实例。各个人具有不同的身高、体重等属性值和不同的行为。</a:t>
            </a:r>
          </a:p>
          <a:p>
            <a:pPr indent="266700" algn="just" eaLnBrk="0" hangingPunct="0"/>
            <a:endParaRPr lang="zh-CN" altLang="en-US" sz="2400">
              <a:solidFill>
                <a:schemeClr val="tx1"/>
              </a:solidFill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中，工具箱上的可视图标是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系统设计好的</a:t>
            </a:r>
            <a:r>
              <a:rPr lang="zh-CN" altLang="en-US" sz="2400">
                <a:solidFill>
                  <a:schemeClr val="hlink"/>
                </a:solidFill>
              </a:rPr>
              <a:t>标准控件类</a:t>
            </a:r>
            <a:r>
              <a:rPr lang="zh-CN" altLang="en-US" sz="2400">
                <a:solidFill>
                  <a:schemeClr val="tx1"/>
                </a:solidFill>
              </a:rPr>
              <a:t>。通过将控件类实例化，可以得到真正的控件对象，也就是当在窗体上画一个控件时，就将类转换为对象，即创建了一个控件对象，简称为控件。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25612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613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04D6E920-5055-44FD-B9D6-97D5D8623F94}" type="slidenum">
              <a:rPr lang="en-US" sz="1400">
                <a:solidFill>
                  <a:srgbClr val="5BA36C"/>
                </a:solidFill>
              </a:rPr>
              <a:pPr algn="r"/>
              <a:t>30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2.3.5  </a:t>
            </a:r>
            <a:r>
              <a:rPr lang="zh-CN" altLang="en-US" sz="4000" b="1">
                <a:ea typeface="楷体_GB2312" pitchFamily="1" charset="-122"/>
              </a:rPr>
              <a:t>命令按钮 </a:t>
            </a:r>
          </a:p>
        </p:txBody>
      </p:sp>
      <p:sp>
        <p:nvSpPr>
          <p:cNvPr id="5325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5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5325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533400" y="1676400"/>
            <a:ext cx="8229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(3) Picture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Style </a:t>
            </a:r>
            <a:r>
              <a:rPr lang="zh-CN" altLang="en-US" sz="2400">
                <a:solidFill>
                  <a:schemeClr val="tx1"/>
                </a:solidFill>
              </a:rPr>
              <a:t>属性设置为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，则</a:t>
            </a:r>
            <a:r>
              <a:rPr lang="en-US" sz="2400">
                <a:solidFill>
                  <a:schemeClr val="tx1"/>
                </a:solidFill>
              </a:rPr>
              <a:t>Picture</a:t>
            </a:r>
            <a:r>
              <a:rPr lang="zh-CN" altLang="en-US" sz="2400">
                <a:solidFill>
                  <a:schemeClr val="tx1"/>
                </a:solidFill>
              </a:rPr>
              <a:t>属性可显示图形文件。 </a:t>
            </a:r>
          </a:p>
          <a:p>
            <a:pPr algn="just"/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(4) ToolTipText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工具提示属性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与</a:t>
            </a:r>
            <a:r>
              <a:rPr lang="en-US" sz="2400">
                <a:solidFill>
                  <a:schemeClr val="tx1"/>
                </a:solidFill>
              </a:rPr>
              <a:t>Picture</a:t>
            </a:r>
            <a:r>
              <a:rPr lang="zh-CN" altLang="en-US" sz="2400">
                <a:solidFill>
                  <a:schemeClr val="tx1"/>
                </a:solidFill>
              </a:rPr>
              <a:t>属性同时使用。如果仅用图形作为对象的标签，那么能够使用此属性以较少的文字解释每个对象。</a:t>
            </a:r>
          </a:p>
          <a:p>
            <a:pPr algn="just"/>
            <a:endParaRPr lang="zh-CN" altLang="en-US" sz="2400">
              <a:solidFill>
                <a:schemeClr val="tx1"/>
              </a:solidFill>
            </a:endParaRPr>
          </a:p>
          <a:p>
            <a:pPr algn="just"/>
            <a:r>
              <a:rPr lang="en-US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事件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命令按扭接收</a:t>
            </a:r>
            <a:r>
              <a:rPr lang="en-US" sz="2400">
                <a:solidFill>
                  <a:schemeClr val="tx1"/>
                </a:solidFill>
              </a:rPr>
              <a:t>Click</a:t>
            </a:r>
            <a:r>
              <a:rPr lang="zh-CN" altLang="en-US" sz="2400">
                <a:solidFill>
                  <a:schemeClr val="tx1"/>
                </a:solidFill>
              </a:rPr>
              <a:t>事件</a:t>
            </a:r>
          </a:p>
          <a:p>
            <a:pPr algn="just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3260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261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0C5384A-2367-4DB9-976F-E4F2CBD6CB4F}" type="slidenum">
              <a:rPr lang="en-US" sz="1400">
                <a:solidFill>
                  <a:srgbClr val="5BA36C"/>
                </a:solidFill>
              </a:rPr>
              <a:pPr algn="r"/>
              <a:t>31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2.5 </a:t>
            </a:r>
            <a:r>
              <a:rPr lang="zh-CN" altLang="en-US" sz="4000" b="1">
                <a:ea typeface="楷体_GB2312" pitchFamily="1" charset="-122"/>
              </a:rPr>
              <a:t>综合应用 </a:t>
            </a:r>
          </a:p>
        </p:txBody>
      </p:sp>
      <p:sp>
        <p:nvSpPr>
          <p:cNvPr id="5427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27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8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5428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  <a:hlinkClick r:id="rId6"/>
              </a:rPr>
              <a:t>例</a:t>
            </a:r>
            <a:r>
              <a:rPr lang="en-US" sz="2400">
                <a:solidFill>
                  <a:schemeClr val="tx1"/>
                </a:solidFill>
                <a:hlinkClick r:id="rId6"/>
              </a:rPr>
              <a:t>2.9</a:t>
            </a:r>
            <a:r>
              <a:rPr lang="zh-CN" altLang="en-US" sz="2400">
                <a:solidFill>
                  <a:schemeClr val="tx1"/>
                </a:solidFill>
              </a:rPr>
              <a:t>建立一个类似记事本的应用程序，该程序主要提供两类操作：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）剪切、复制和粘贴的编辑操作；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）字体大小的格式设置。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分析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）根据题目要求，建立一个文本框输入文本，文本框应该有滚动条，为了便于调试，程序运行时文本框有初始值。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）为了解释命令按钮的属性，其中实现剪切、复制、粘贴的</a:t>
            </a:r>
            <a:r>
              <a:rPr lang="en-US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个命令按钮以图形形式显示，其他命令按钮以标准形式显示；由于命令按钮较多，为了便于区分，用按钮的功能重新设置</a:t>
            </a:r>
            <a:r>
              <a:rPr lang="en-US" sz="2400">
                <a:solidFill>
                  <a:schemeClr val="tx1"/>
                </a:solidFill>
              </a:rPr>
              <a:t>Name</a:t>
            </a:r>
            <a:r>
              <a:rPr lang="zh-CN" altLang="en-US" sz="2400">
                <a:solidFill>
                  <a:schemeClr val="tx1"/>
                </a:solidFill>
              </a:rPr>
              <a:t>名称。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4284" name="Picture 11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285" name="Rectangle 12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66F4B36-8328-429C-881B-38EBF58B1D3C}" type="slidenum">
              <a:rPr lang="en-US" sz="1400">
                <a:solidFill>
                  <a:srgbClr val="5BA36C"/>
                </a:solidFill>
              </a:rPr>
              <a:pPr algn="r"/>
              <a:t>32</a:t>
            </a:fld>
            <a:endParaRPr lang="en-US" sz="1400">
              <a:solidFill>
                <a:srgbClr val="5BA36C"/>
              </a:solidFill>
            </a:endParaRP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341438"/>
            <a:ext cx="4824413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5402ED2-6E36-427B-9AA8-F6B014C8677C}" type="slidenum">
              <a:rPr lang="en-US" sz="1400">
                <a:solidFill>
                  <a:srgbClr val="5BA36C"/>
                </a:solidFill>
              </a:rPr>
              <a:pPr algn="r"/>
              <a:t>33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50825" y="1196975"/>
            <a:ext cx="8534400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4" rIns="91430" bIns="45714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使用方法的语法形式： 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r>
              <a:rPr lang="en-US" sz="2400">
                <a:solidFill>
                  <a:schemeClr val="tx1"/>
                </a:solidFill>
              </a:rPr>
              <a:t>.]</a:t>
            </a:r>
            <a:r>
              <a:rPr lang="zh-CN" altLang="en-US" sz="2400">
                <a:solidFill>
                  <a:schemeClr val="tx1"/>
                </a:solidFill>
              </a:rPr>
              <a:t>方法 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参数列表</a:t>
            </a:r>
            <a:r>
              <a:rPr lang="en-US" sz="240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1.Print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zh-CN" altLang="en-US" sz="2200">
                <a:solidFill>
                  <a:schemeClr val="tx1"/>
                </a:solidFill>
              </a:rPr>
              <a:t>形式</a:t>
            </a:r>
            <a:r>
              <a:rPr lang="en-US" sz="2200">
                <a:solidFill>
                  <a:schemeClr val="tx1"/>
                </a:solidFill>
              </a:rPr>
              <a:t>: [</a:t>
            </a:r>
            <a:r>
              <a:rPr lang="zh-CN" altLang="en-US" sz="2200">
                <a:solidFill>
                  <a:schemeClr val="tx1"/>
                </a:solidFill>
              </a:rPr>
              <a:t>对象</a:t>
            </a:r>
            <a:r>
              <a:rPr lang="en-US" sz="2200">
                <a:solidFill>
                  <a:schemeClr val="tx1"/>
                </a:solidFill>
              </a:rPr>
              <a:t>.]Print[{Spc(n)|Tab(n)}][</a:t>
            </a:r>
            <a:r>
              <a:rPr lang="zh-CN" altLang="en-US" sz="2200">
                <a:solidFill>
                  <a:schemeClr val="tx1"/>
                </a:solidFill>
              </a:rPr>
              <a:t>表达式列表</a:t>
            </a:r>
            <a:r>
              <a:rPr lang="en-US" sz="2200">
                <a:solidFill>
                  <a:schemeClr val="tx1"/>
                </a:solidFill>
              </a:rPr>
              <a:t>][</a:t>
            </a:r>
            <a:r>
              <a:rPr lang="zh-CN" altLang="en-US" sz="2200">
                <a:solidFill>
                  <a:schemeClr val="tx1"/>
                </a:solidFill>
              </a:rPr>
              <a:t>；</a:t>
            </a:r>
            <a:r>
              <a:rPr lang="en-US" sz="2200">
                <a:solidFill>
                  <a:schemeClr val="tx1"/>
                </a:solidFill>
              </a:rPr>
              <a:t>|</a:t>
            </a:r>
            <a:r>
              <a:rPr lang="zh-CN" altLang="en-US" sz="2200">
                <a:solidFill>
                  <a:schemeClr val="tx1"/>
                </a:solidFill>
              </a:rPr>
              <a:t>，</a:t>
            </a:r>
            <a:r>
              <a:rPr lang="en-US" sz="220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  </a:t>
            </a:r>
            <a:r>
              <a:rPr lang="zh-CN" altLang="en-US" sz="2200">
                <a:solidFill>
                  <a:schemeClr val="tx1"/>
                </a:solidFill>
              </a:rPr>
              <a:t>作用</a:t>
            </a:r>
            <a:r>
              <a:rPr lang="en-US" sz="2200">
                <a:solidFill>
                  <a:schemeClr val="tx1"/>
                </a:solidFill>
              </a:rPr>
              <a:t>: </a:t>
            </a:r>
            <a:r>
              <a:rPr lang="zh-CN" altLang="en-US" sz="2200">
                <a:solidFill>
                  <a:schemeClr val="tx1"/>
                </a:solidFill>
              </a:rPr>
              <a:t>在对象上输出信息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zh-CN" altLang="en-US" sz="2200">
                <a:solidFill>
                  <a:srgbClr val="FB2B2B"/>
                </a:solidFill>
              </a:rPr>
              <a:t>对象：</a:t>
            </a:r>
            <a:r>
              <a:rPr lang="zh-CN" altLang="en-US" sz="2200">
                <a:solidFill>
                  <a:schemeClr val="tx1"/>
                </a:solidFill>
              </a:rPr>
              <a:t>窗体、图形框或打印机</a:t>
            </a:r>
            <a:r>
              <a:rPr lang="en-US" sz="2200">
                <a:solidFill>
                  <a:schemeClr val="tx1"/>
                </a:solidFill>
              </a:rPr>
              <a:t>(Printer) ,</a:t>
            </a:r>
            <a:r>
              <a:rPr lang="zh-CN" altLang="en-US" sz="2200">
                <a:solidFill>
                  <a:schemeClr val="tx1"/>
                </a:solidFill>
              </a:rPr>
              <a:t>省略对象在窗体上输出。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en-US" sz="2200">
                <a:solidFill>
                  <a:srgbClr val="FB2B2B"/>
                </a:solidFill>
              </a:rPr>
              <a:t>Spc(n)</a:t>
            </a:r>
            <a:r>
              <a:rPr lang="zh-CN" altLang="en-US" sz="2200">
                <a:solidFill>
                  <a:schemeClr val="tx1"/>
                </a:solidFill>
              </a:rPr>
              <a:t>函数：插入</a:t>
            </a:r>
            <a:r>
              <a:rPr lang="en-US" sz="2200">
                <a:solidFill>
                  <a:schemeClr val="tx1"/>
                </a:solidFill>
              </a:rPr>
              <a:t>n</a:t>
            </a:r>
            <a:r>
              <a:rPr lang="zh-CN" altLang="en-US" sz="2200">
                <a:solidFill>
                  <a:schemeClr val="tx1"/>
                </a:solidFill>
              </a:rPr>
              <a:t>个空格，允许重复使用。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en-US" sz="2200">
                <a:solidFill>
                  <a:srgbClr val="FB2B2B"/>
                </a:solidFill>
              </a:rPr>
              <a:t>Tab(n</a:t>
            </a:r>
            <a:r>
              <a:rPr lang="en-US" sz="2200">
                <a:solidFill>
                  <a:srgbClr val="008000"/>
                </a:solidFill>
              </a:rPr>
              <a:t>)</a:t>
            </a:r>
            <a:r>
              <a:rPr lang="zh-CN" altLang="en-US" sz="2200">
                <a:solidFill>
                  <a:schemeClr val="tx1"/>
                </a:solidFill>
              </a:rPr>
              <a:t>函数：左端开始右移动</a:t>
            </a:r>
            <a:r>
              <a:rPr lang="en-US" sz="2200">
                <a:solidFill>
                  <a:schemeClr val="tx1"/>
                </a:solidFill>
              </a:rPr>
              <a:t>n</a:t>
            </a:r>
            <a:r>
              <a:rPr lang="zh-CN" altLang="en-US" sz="2200">
                <a:solidFill>
                  <a:schemeClr val="tx1"/>
                </a:solidFill>
              </a:rPr>
              <a:t>列，允许重复使用。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zh-CN" altLang="en-US" sz="2200">
                <a:solidFill>
                  <a:srgbClr val="FB2B2B"/>
                </a:solidFill>
              </a:rPr>
              <a:t>；</a:t>
            </a:r>
            <a:r>
              <a:rPr lang="en-US" sz="2200">
                <a:solidFill>
                  <a:schemeClr val="tx1"/>
                </a:solidFill>
              </a:rPr>
              <a:t>(</a:t>
            </a:r>
            <a:r>
              <a:rPr lang="zh-CN" altLang="en-US" sz="2200">
                <a:solidFill>
                  <a:schemeClr val="tx1"/>
                </a:solidFill>
              </a:rPr>
              <a:t>分号</a:t>
            </a:r>
            <a:r>
              <a:rPr lang="en-US" sz="2200">
                <a:solidFill>
                  <a:schemeClr val="tx1"/>
                </a:solidFill>
              </a:rPr>
              <a:t>)</a:t>
            </a:r>
            <a:r>
              <a:rPr lang="zh-CN" altLang="en-US" sz="2200">
                <a:solidFill>
                  <a:schemeClr val="tx1"/>
                </a:solidFill>
              </a:rPr>
              <a:t>：光标定位上一个显示的字符后。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zh-CN" altLang="en-US" sz="2200">
                <a:solidFill>
                  <a:srgbClr val="FB2B2B"/>
                </a:solidFill>
              </a:rPr>
              <a:t>，</a:t>
            </a:r>
            <a:r>
              <a:rPr lang="en-US" sz="2200">
                <a:solidFill>
                  <a:schemeClr val="tx1"/>
                </a:solidFill>
              </a:rPr>
              <a:t>(</a:t>
            </a:r>
            <a:r>
              <a:rPr lang="zh-CN" altLang="en-US" sz="2200">
                <a:solidFill>
                  <a:schemeClr val="tx1"/>
                </a:solidFill>
              </a:rPr>
              <a:t>逗号</a:t>
            </a:r>
            <a:r>
              <a:rPr lang="en-US" sz="2200">
                <a:solidFill>
                  <a:schemeClr val="tx1"/>
                </a:solidFill>
              </a:rPr>
              <a:t>)</a:t>
            </a:r>
            <a:r>
              <a:rPr lang="zh-CN" altLang="en-US" sz="2200">
                <a:solidFill>
                  <a:schemeClr val="tx1"/>
                </a:solidFill>
              </a:rPr>
              <a:t>：光标定位在下一个打印区的开始位置处。</a:t>
            </a:r>
          </a:p>
          <a:p>
            <a:pPr lvl="1" eaLnBrk="0" hangingPunct="0">
              <a:buFont typeface="Wingdings" pitchFamily="2" charset="2"/>
              <a:buNone/>
            </a:pPr>
            <a:r>
              <a:rPr lang="zh-CN" altLang="en-US" sz="2200">
                <a:solidFill>
                  <a:schemeClr val="tx1"/>
                </a:solidFill>
              </a:rPr>
              <a:t>无</a:t>
            </a:r>
            <a:r>
              <a:rPr lang="zh-CN" altLang="en-US" sz="2200">
                <a:solidFill>
                  <a:srgbClr val="FB2B2B"/>
                </a:solidFill>
              </a:rPr>
              <a:t>；，</a:t>
            </a:r>
            <a:r>
              <a:rPr lang="zh-CN" altLang="en-US" sz="2200">
                <a:solidFill>
                  <a:schemeClr val="tx1"/>
                </a:solidFill>
              </a:rPr>
              <a:t>换行。</a:t>
            </a:r>
          </a:p>
          <a:p>
            <a:pPr eaLnBrk="0" hangingPunct="0"/>
            <a:r>
              <a:rPr lang="zh-CN" altLang="en-US" sz="2200">
                <a:solidFill>
                  <a:schemeClr val="tx1"/>
                </a:solidFill>
              </a:rPr>
              <a:t>      开始打印的位置是由对象的</a:t>
            </a:r>
            <a:r>
              <a:rPr lang="en-US" sz="2200">
                <a:solidFill>
                  <a:schemeClr val="tx1"/>
                </a:solidFill>
              </a:rPr>
              <a:t>CurrentX</a:t>
            </a:r>
            <a:r>
              <a:rPr lang="zh-CN" altLang="en-US" sz="2200">
                <a:solidFill>
                  <a:schemeClr val="tx1"/>
                </a:solidFill>
              </a:rPr>
              <a:t>和</a:t>
            </a:r>
            <a:r>
              <a:rPr lang="en-US" sz="2200">
                <a:solidFill>
                  <a:schemeClr val="tx1"/>
                </a:solidFill>
              </a:rPr>
              <a:t>CurrentY</a:t>
            </a:r>
            <a:r>
              <a:rPr lang="zh-CN" altLang="en-US" sz="2200">
                <a:solidFill>
                  <a:schemeClr val="tx1"/>
                </a:solidFill>
              </a:rPr>
              <a:t>属性决定，</a:t>
            </a:r>
          </a:p>
          <a:p>
            <a:pPr eaLnBrk="0" hangingPunct="0"/>
            <a:r>
              <a:rPr lang="zh-CN" altLang="en-US" sz="2200">
                <a:solidFill>
                  <a:schemeClr val="tx1"/>
                </a:solidFill>
              </a:rPr>
              <a:t>       缺省为打印对象的左上角</a:t>
            </a:r>
            <a:r>
              <a:rPr lang="en-US" sz="2200">
                <a:solidFill>
                  <a:schemeClr val="tx1"/>
                </a:solidFill>
              </a:rPr>
              <a:t>0</a:t>
            </a:r>
            <a:r>
              <a:rPr lang="zh-CN" altLang="en-US" sz="2200">
                <a:solidFill>
                  <a:schemeClr val="tx1"/>
                </a:solidFill>
              </a:rPr>
              <a:t>，</a:t>
            </a:r>
            <a:r>
              <a:rPr lang="en-US" sz="2200">
                <a:solidFill>
                  <a:schemeClr val="tx1"/>
                </a:solidFill>
              </a:rPr>
              <a:t>0</a:t>
            </a:r>
            <a:r>
              <a:rPr lang="zh-CN" altLang="en-US" sz="2200">
                <a:solidFill>
                  <a:schemeClr val="tx1"/>
                </a:solidFill>
              </a:rPr>
              <a:t>。</a:t>
            </a:r>
          </a:p>
          <a:p>
            <a:pPr eaLnBrk="0" hangingPunct="0"/>
            <a:r>
              <a:rPr lang="zh-CN" altLang="en-US" sz="2200">
                <a:solidFill>
                  <a:schemeClr val="tx1"/>
                </a:solidFill>
              </a:rPr>
              <a:t> 注意：</a:t>
            </a:r>
            <a:r>
              <a:rPr lang="en-US" sz="2200">
                <a:solidFill>
                  <a:schemeClr val="tx1"/>
                </a:solidFill>
              </a:rPr>
              <a:t>Print</a:t>
            </a:r>
            <a:r>
              <a:rPr lang="zh-CN" altLang="en-US" sz="2200">
                <a:solidFill>
                  <a:schemeClr val="tx1"/>
                </a:solidFill>
              </a:rPr>
              <a:t>方法在</a:t>
            </a:r>
            <a:r>
              <a:rPr lang="en-US" sz="2200">
                <a:solidFill>
                  <a:schemeClr val="tx1"/>
                </a:solidFill>
              </a:rPr>
              <a:t>Form _Load</a:t>
            </a:r>
            <a:r>
              <a:rPr lang="zh-CN" altLang="en-US" sz="2200">
                <a:solidFill>
                  <a:schemeClr val="tx1"/>
                </a:solidFill>
              </a:rPr>
              <a:t>事件过程中起作用，必须设置窗体的</a:t>
            </a:r>
          </a:p>
          <a:p>
            <a:pPr eaLnBrk="0" hangingPunct="0"/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r>
              <a:rPr lang="en-US" sz="2200">
                <a:solidFill>
                  <a:schemeClr val="tx1"/>
                </a:solidFill>
              </a:rPr>
              <a:t>AutoRedraw</a:t>
            </a:r>
            <a:r>
              <a:rPr lang="zh-CN" altLang="en-US" sz="2200">
                <a:solidFill>
                  <a:schemeClr val="tx1"/>
                </a:solidFill>
              </a:rPr>
              <a:t>为</a:t>
            </a:r>
            <a:r>
              <a:rPr lang="en-US" sz="2200">
                <a:solidFill>
                  <a:schemeClr val="tx1"/>
                </a:solidFill>
              </a:rPr>
              <a:t>True</a:t>
            </a:r>
            <a:r>
              <a:rPr lang="zh-CN" altLang="en-US" sz="22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685800" y="381000"/>
            <a:ext cx="6248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zh-CN" altLang="en-US" sz="4000">
                <a:ea typeface="楷体_GB2312" pitchFamily="1" charset="-122"/>
              </a:rPr>
              <a:t>常用方法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CF55822-992E-49DE-8304-045F0484E262}" type="slidenum">
              <a:rPr lang="en-US" sz="1400">
                <a:solidFill>
                  <a:srgbClr val="5BA36C"/>
                </a:solidFill>
              </a:rPr>
              <a:pPr algn="r"/>
              <a:t>34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52400" y="26988"/>
            <a:ext cx="82296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4" rIns="91430" bIns="45714" anchor="ctr"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hlinkClick r:id="rId3" action="ppaction://hlinkfile"/>
              </a:rPr>
              <a:t>例</a:t>
            </a:r>
            <a:r>
              <a:rPr lang="en-US" sz="2400">
                <a:solidFill>
                  <a:schemeClr val="tx1"/>
                </a:solidFill>
                <a:hlinkClick r:id="rId3" action="ppaction://hlinkfile"/>
              </a:rPr>
              <a:t>2.9 </a:t>
            </a:r>
            <a:r>
              <a:rPr lang="zh-CN" altLang="en-US" sz="2400">
                <a:solidFill>
                  <a:schemeClr val="tx1"/>
                </a:solidFill>
              </a:rPr>
              <a:t>显示图形</a:t>
            </a:r>
          </a:p>
          <a:p>
            <a:pPr>
              <a:spcBef>
                <a:spcPct val="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</a:p>
          <a:p>
            <a:pPr>
              <a:spcBef>
                <a:spcPct val="5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Private Sub Form_Click()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For i = 1 To 5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  Print Tab(i); String(6 - I, "▼");    Spc(6); String(I, "▲")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Next i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End Sub   </a:t>
            </a:r>
            <a:r>
              <a:rPr lang="zh-CN" altLang="en-US" sz="2400">
                <a:solidFill>
                  <a:schemeClr val="tx1"/>
                </a:solidFill>
              </a:rPr>
              <a:t>考虑：若把</a:t>
            </a:r>
            <a:r>
              <a:rPr lang="en-US" sz="2400">
                <a:solidFill>
                  <a:schemeClr val="tx1"/>
                </a:solidFill>
              </a:rPr>
              <a:t>Spc(6)</a:t>
            </a:r>
            <a:r>
              <a:rPr lang="zh-CN" altLang="en-US" sz="2400">
                <a:solidFill>
                  <a:schemeClr val="tx1"/>
                </a:solidFill>
              </a:rPr>
              <a:t>换成</a:t>
            </a:r>
            <a:r>
              <a:rPr lang="en-US" sz="2400">
                <a:solidFill>
                  <a:schemeClr val="tx1"/>
                </a:solidFill>
              </a:rPr>
              <a:t>Tab(6)</a:t>
            </a:r>
            <a:r>
              <a:rPr lang="zh-CN" altLang="en-US" sz="2400">
                <a:solidFill>
                  <a:schemeClr val="tx1"/>
                </a:solidFill>
              </a:rPr>
              <a:t>，效果如何？ </a:t>
            </a:r>
          </a:p>
          <a:p>
            <a:pPr eaLnBrk="0" hangingPunct="0"/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4067175" y="3268663"/>
          <a:ext cx="4572000" cy="3589337"/>
        </p:xfrm>
        <a:graphic>
          <a:graphicData uri="http://schemas.openxmlformats.org/presentationml/2006/ole">
            <p:oleObj spid="_x0000_s5122" r:id="rId4" imgW="1524461" imgH="130565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39A593E-C8A5-4580-BA71-970DECF4544E}" type="slidenum">
              <a:rPr lang="en-US" sz="1400">
                <a:solidFill>
                  <a:srgbClr val="5BA36C"/>
                </a:solidFill>
              </a:rPr>
              <a:pPr algn="r"/>
              <a:t>35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常用方法 </a:t>
            </a:r>
          </a:p>
        </p:txBody>
      </p:sp>
      <p:sp>
        <p:nvSpPr>
          <p:cNvPr id="5837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7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5837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57200" y="1371600"/>
            <a:ext cx="82296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en-US" sz="2400">
                <a:solidFill>
                  <a:schemeClr val="tx1"/>
                </a:solidFill>
              </a:rPr>
              <a:t>Cls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  形式 </a:t>
            </a:r>
            <a:r>
              <a:rPr lang="en-US" sz="2400">
                <a:solidFill>
                  <a:schemeClr val="tx1"/>
                </a:solidFill>
              </a:rPr>
              <a:t>:  [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r>
              <a:rPr lang="en-US" sz="2400">
                <a:solidFill>
                  <a:schemeClr val="tx1"/>
                </a:solidFill>
              </a:rPr>
              <a:t>.]Cls</a:t>
            </a:r>
          </a:p>
          <a:p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作用 </a:t>
            </a:r>
            <a:r>
              <a:rPr lang="en-US" sz="2400">
                <a:solidFill>
                  <a:schemeClr val="tx1"/>
                </a:solidFill>
              </a:rPr>
              <a:t>:  </a:t>
            </a:r>
            <a:r>
              <a:rPr lang="zh-CN" altLang="en-US" sz="2400">
                <a:solidFill>
                  <a:schemeClr val="tx1"/>
                </a:solidFill>
              </a:rPr>
              <a:t>清除运行时在窗体或图形框中显示的文本或图形。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  注意 </a:t>
            </a:r>
            <a:r>
              <a:rPr lang="en-US" sz="2400">
                <a:solidFill>
                  <a:schemeClr val="tx1"/>
                </a:solidFill>
              </a:rPr>
              <a:t>:  </a:t>
            </a:r>
            <a:r>
              <a:rPr lang="zh-CN" altLang="en-US" sz="2400">
                <a:solidFill>
                  <a:schemeClr val="tx1"/>
                </a:solidFill>
              </a:rPr>
              <a:t>不清除在设计时的文本和图形。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 </a:t>
            </a:r>
            <a:r>
              <a:rPr lang="en-US" sz="2400">
                <a:solidFill>
                  <a:schemeClr val="tx1"/>
                </a:solidFill>
              </a:rPr>
              <a:t>Move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   形式 </a:t>
            </a:r>
            <a:r>
              <a:rPr lang="en-US" sz="2400">
                <a:solidFill>
                  <a:schemeClr val="tx1"/>
                </a:solidFill>
              </a:rPr>
              <a:t>:  [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r>
              <a:rPr lang="en-US" sz="2400">
                <a:solidFill>
                  <a:schemeClr val="tx1"/>
                </a:solidFill>
              </a:rPr>
              <a:t>.]Move </a:t>
            </a:r>
            <a:r>
              <a:rPr lang="zh-CN" altLang="en-US" sz="2400">
                <a:solidFill>
                  <a:schemeClr val="tx1"/>
                </a:solidFill>
              </a:rPr>
              <a:t>左边距离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，上边距离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，宽度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，高度</a:t>
            </a:r>
            <a:r>
              <a:rPr lang="en-US" sz="2400">
                <a:solidFill>
                  <a:schemeClr val="tx1"/>
                </a:solidFill>
              </a:rPr>
              <a:t>]]]</a:t>
            </a:r>
          </a:p>
          <a:p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作用 </a:t>
            </a:r>
            <a:r>
              <a:rPr lang="en-US" sz="2400">
                <a:solidFill>
                  <a:schemeClr val="tx1"/>
                </a:solidFill>
              </a:rPr>
              <a:t>:  </a:t>
            </a:r>
            <a:r>
              <a:rPr lang="zh-CN" altLang="en-US" sz="2400">
                <a:solidFill>
                  <a:schemeClr val="tx1"/>
                </a:solidFill>
              </a:rPr>
              <a:t>移动窗体或控件，并可改变其大小。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rgbClr val="008000"/>
                </a:solidFill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：可以是窗体及除时钟、菜单外的所有控件</a:t>
            </a:r>
          </a:p>
          <a:p>
            <a:r>
              <a:rPr lang="zh-CN" altLang="en-US" sz="2400">
                <a:solidFill>
                  <a:schemeClr val="tx1"/>
                </a:solidFill>
                <a:ea typeface="黑体" pitchFamily="49" charset="-122"/>
                <a:hlinkClick r:id="rId6"/>
              </a:rPr>
              <a:t>例</a:t>
            </a:r>
            <a:r>
              <a:rPr lang="en-US" sz="2400">
                <a:solidFill>
                  <a:schemeClr val="tx1"/>
                </a:solidFill>
                <a:ea typeface="黑体" pitchFamily="49" charset="-122"/>
                <a:hlinkClick r:id="rId6"/>
              </a:rPr>
              <a:t>2.10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移动图形示例，程序运行时在图像框装入一幅图，单击窗体使图像框移到窗体的中心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8380" name="Picture 11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381" name="Rectangle 12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0A2618EC-0B80-4D14-A34F-AD8C4580A78F}" type="slidenum">
              <a:rPr lang="en-US" sz="1400">
                <a:solidFill>
                  <a:srgbClr val="5BA36C"/>
                </a:solidFill>
              </a:rPr>
              <a:pPr algn="r"/>
              <a:t>36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593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7772400" cy="620712"/>
          </a:xfrm>
        </p:spPr>
        <p:txBody>
          <a:bodyPr/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latin typeface="@宋体" charset="-122"/>
                <a:ea typeface="@宋体" charset="-122"/>
              </a:rPr>
              <a:t>2.4 </a:t>
            </a:r>
            <a:r>
              <a:rPr lang="zh-CN" altLang="en-US" sz="4000" b="1">
                <a:solidFill>
                  <a:schemeClr val="tx1"/>
                </a:solidFill>
                <a:latin typeface="@宋体" charset="-122"/>
                <a:ea typeface="@宋体" charset="-122"/>
              </a:rPr>
              <a:t>工程的管理及环境的设置</a:t>
            </a:r>
          </a:p>
        </p:txBody>
      </p:sp>
      <p:sp>
        <p:nvSpPr>
          <p:cNvPr id="5939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25538"/>
            <a:ext cx="8677275" cy="5486400"/>
          </a:xfrm>
        </p:spPr>
        <p:txBody>
          <a:bodyPr/>
          <a:lstStyle/>
          <a:p>
            <a:pPr marL="371475" indent="-371475" defTabSz="990600" eaLnBrk="1" hangingPunct="1">
              <a:buFontTx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一</a:t>
            </a:r>
            <a:r>
              <a:rPr lang="en-US" sz="2400" b="1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工程的组成</a:t>
            </a:r>
          </a:p>
          <a:p>
            <a:pPr marL="371475" indent="-371475" defTabSz="990600" eaLnBrk="1" hangingPunct="1">
              <a:buFontTx/>
              <a:buNone/>
            </a:pPr>
            <a:r>
              <a:rPr lang="zh-CN" altLang="en-US" sz="2400"/>
              <a:t> 一个工程包括各种类型的文件</a:t>
            </a:r>
            <a:r>
              <a:rPr lang="en-US" sz="2400"/>
              <a:t>:</a:t>
            </a:r>
          </a:p>
          <a:p>
            <a:pPr marL="371475" indent="-371475" defTabSz="990600" eaLnBrk="1" hangingPunct="1"/>
            <a:r>
              <a:rPr lang="zh-CN" altLang="en-US" sz="2400"/>
              <a:t>工程文件（</a:t>
            </a:r>
            <a:r>
              <a:rPr lang="en-US" sz="2400"/>
              <a:t>.Vbp</a:t>
            </a:r>
            <a:r>
              <a:rPr lang="zh-CN" altLang="en-US" sz="2400"/>
              <a:t>）：与该工程有关的全部文件和对象的清单</a:t>
            </a:r>
          </a:p>
          <a:p>
            <a:pPr marL="371475" indent="-371475" defTabSz="990600" eaLnBrk="1" hangingPunct="1"/>
            <a:r>
              <a:rPr lang="zh-CN" altLang="en-US" sz="2400"/>
              <a:t>窗体文件（</a:t>
            </a:r>
            <a:r>
              <a:rPr lang="en-US" sz="2400"/>
              <a:t>.frm</a:t>
            </a:r>
            <a:r>
              <a:rPr lang="zh-CN" altLang="en-US" sz="2400"/>
              <a:t>）</a:t>
            </a:r>
            <a:r>
              <a:rPr lang="en-US" sz="2400"/>
              <a:t>:</a:t>
            </a:r>
            <a:r>
              <a:rPr lang="zh-CN" altLang="en-US" sz="2400"/>
              <a:t>控件及属性、事件过程和自定义过程	</a:t>
            </a:r>
          </a:p>
          <a:p>
            <a:pPr marL="371475" indent="-371475" defTabSz="990600" eaLnBrk="1" hangingPunct="1"/>
            <a:r>
              <a:rPr lang="zh-CN" altLang="en-US" sz="2400"/>
              <a:t>窗体的二进制数据文件（</a:t>
            </a:r>
            <a:r>
              <a:rPr lang="en-US" sz="2400"/>
              <a:t>.frx</a:t>
            </a:r>
            <a:r>
              <a:rPr lang="zh-CN" altLang="en-US" sz="2400"/>
              <a:t>）：当窗体上控件的数据属性含有二进制值时（如图片）</a:t>
            </a:r>
            <a:r>
              <a:rPr lang="en-US" sz="2400"/>
              <a:t>,</a:t>
            </a:r>
            <a:r>
              <a:rPr lang="zh-CN" altLang="en-US" sz="2400"/>
              <a:t>将窗体保存时，系统自动产生同名</a:t>
            </a:r>
            <a:r>
              <a:rPr lang="en-US" sz="2400"/>
              <a:t>.frx</a:t>
            </a:r>
            <a:r>
              <a:rPr lang="zh-CN" altLang="en-US" sz="2400"/>
              <a:t>文件。</a:t>
            </a:r>
          </a:p>
          <a:p>
            <a:pPr marL="371475" indent="-371475" defTabSz="990600" eaLnBrk="1" hangingPunct="1"/>
            <a:r>
              <a:rPr lang="zh-CN" altLang="en-US" sz="2400"/>
              <a:t>标准模块文件（</a:t>
            </a:r>
            <a:r>
              <a:rPr lang="en-US" sz="2400"/>
              <a:t>.bas</a:t>
            </a:r>
            <a:r>
              <a:rPr lang="zh-CN" altLang="en-US" sz="2400"/>
              <a:t>）：包含模块级的变量和外部过程的声明</a:t>
            </a:r>
          </a:p>
          <a:p>
            <a:pPr marL="371475" indent="-371475" defTabSz="990600" eaLnBrk="1" hangingPunct="1">
              <a:buFontTx/>
              <a:buNone/>
            </a:pPr>
            <a:endParaRPr lang="zh-CN" altLang="en-US" sz="2400"/>
          </a:p>
          <a:p>
            <a:pPr marL="371475" indent="-371475" defTabSz="990600" eaLnBrk="1" hangingPunct="1">
              <a:buFontTx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en-US" sz="2400" b="1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创建、打开和保存工程（略）</a:t>
            </a:r>
          </a:p>
          <a:p>
            <a:pPr marL="371475" indent="-371475" defTabSz="990600" eaLnBrk="1" hangingPunct="1">
              <a:buFontTx/>
              <a:buNone/>
            </a:pP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marL="371475" indent="-371475" defTabSz="990600" eaLnBrk="1" hangingPunct="1">
              <a:buFontTx/>
              <a:buNone/>
            </a:pPr>
            <a:endParaRPr lang="en-US" sz="2400"/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59398" name="Picture 1029">
              <a:hlinkClick r:id="rId2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399" name="Rectangle 1030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FB00A1E-13E8-407E-A7FD-CECC7E95E933}" type="slidenum">
              <a:rPr lang="en-US" sz="1400">
                <a:solidFill>
                  <a:srgbClr val="5BA36C"/>
                </a:solidFill>
              </a:rPr>
              <a:pPr algn="r"/>
              <a:t>37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0419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86800" cy="5173662"/>
          </a:xfrm>
        </p:spPr>
        <p:txBody>
          <a:bodyPr/>
          <a:lstStyle/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en-US" sz="2000" b="1"/>
              <a:t> </a:t>
            </a:r>
            <a:r>
              <a:rPr lang="zh-CN" altLang="en-US" sz="2000" b="1"/>
              <a:t>注意</a:t>
            </a:r>
            <a:r>
              <a:rPr lang="en-US" sz="2000" b="1"/>
              <a:t>: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en-US" sz="2000"/>
              <a:t>1.</a:t>
            </a:r>
            <a:r>
              <a:rPr lang="zh-CN" altLang="en-US" sz="2000">
                <a:solidFill>
                  <a:srgbClr val="FB2B2B"/>
                </a:solidFill>
                <a:latin typeface=" " charset="-122"/>
                <a:ea typeface=" " charset="-122"/>
              </a:rPr>
              <a:t>窗体名</a:t>
            </a:r>
            <a:r>
              <a:rPr lang="zh-CN" altLang="en-US" sz="2000">
                <a:latin typeface=" " charset="-122"/>
                <a:ea typeface=" " charset="-122"/>
              </a:rPr>
              <a:t>和</a:t>
            </a:r>
            <a:r>
              <a:rPr lang="zh-CN" altLang="en-US" sz="2000">
                <a:solidFill>
                  <a:srgbClr val="FB2B2B"/>
                </a:solidFill>
                <a:latin typeface=" " charset="-122"/>
                <a:ea typeface=" " charset="-122"/>
              </a:rPr>
              <a:t>窗体文件名</a:t>
            </a:r>
            <a:r>
              <a:rPr lang="zh-CN" altLang="en-US" sz="2000">
                <a:latin typeface=" " charset="-122"/>
                <a:ea typeface=" " charset="-122"/>
              </a:rPr>
              <a:t>概念，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 " charset="-122"/>
                <a:ea typeface=" " charset="-122"/>
              </a:rPr>
              <a:t>   </a:t>
            </a:r>
            <a:r>
              <a:rPr lang="zh-CN" altLang="en-US" sz="2000" b="1">
                <a:latin typeface=" " charset="-122"/>
                <a:ea typeface=" " charset="-122"/>
              </a:rPr>
              <a:t>窗体名</a:t>
            </a:r>
            <a:r>
              <a:rPr lang="zh-CN" altLang="en-US" sz="2000">
                <a:latin typeface=" " charset="-122"/>
                <a:ea typeface=" " charset="-122"/>
              </a:rPr>
              <a:t>：窗体的</a:t>
            </a:r>
            <a:r>
              <a:rPr lang="en-US" sz="2000">
                <a:latin typeface=" " charset="-122"/>
                <a:ea typeface=" " charset="-122"/>
              </a:rPr>
              <a:t>Name</a:t>
            </a:r>
            <a:r>
              <a:rPr lang="zh-CN" altLang="en-US" sz="2000">
                <a:latin typeface=" " charset="-122"/>
                <a:ea typeface=" " charset="-122"/>
              </a:rPr>
              <a:t>属性，在代码中用来引用该窗体</a:t>
            </a:r>
            <a:r>
              <a:rPr lang="en-US" sz="2000">
                <a:latin typeface=" " charset="-122"/>
                <a:ea typeface=" " charset="-122"/>
              </a:rPr>
              <a:t>,</a:t>
            </a:r>
            <a:r>
              <a:rPr lang="zh-CN" altLang="en-US" sz="2000">
                <a:latin typeface=" " charset="-122"/>
                <a:ea typeface=" " charset="-122"/>
              </a:rPr>
              <a:t>同一工程不能有相同的窗体名；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 " charset="-122"/>
                <a:ea typeface=" " charset="-122"/>
              </a:rPr>
              <a:t>  </a:t>
            </a:r>
            <a:r>
              <a:rPr lang="zh-CN" altLang="en-US" sz="2000" b="1">
                <a:latin typeface=" " charset="-122"/>
                <a:ea typeface=" " charset="-122"/>
              </a:rPr>
              <a:t>窗体文件名</a:t>
            </a:r>
            <a:r>
              <a:rPr lang="zh-CN" altLang="en-US" sz="2000">
                <a:latin typeface=" " charset="-122"/>
                <a:ea typeface=" " charset="-122"/>
              </a:rPr>
              <a:t>：窗体存放在磁盘上的文件名</a:t>
            </a:r>
            <a:r>
              <a:rPr lang="en-US" sz="2000">
                <a:latin typeface=" " charset="-122"/>
                <a:ea typeface=" " charset="-122"/>
              </a:rPr>
              <a:t>,</a:t>
            </a:r>
            <a:r>
              <a:rPr lang="zh-CN" altLang="en-US" sz="2000">
                <a:latin typeface=" " charset="-122"/>
                <a:ea typeface=" " charset="-122"/>
              </a:rPr>
              <a:t>该文件包含了该窗体的所有控件属性和代码</a:t>
            </a:r>
            <a:r>
              <a:rPr lang="en-US" sz="2000">
                <a:latin typeface=" " charset="-122"/>
                <a:ea typeface=" " charset="-122"/>
              </a:rPr>
              <a:t>,</a:t>
            </a:r>
            <a:r>
              <a:rPr lang="zh-CN" altLang="en-US" sz="2000">
                <a:latin typeface=" " charset="-122"/>
                <a:ea typeface=" " charset="-122"/>
              </a:rPr>
              <a:t>同一文件夹不能有相同的文件名。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en-US" sz="2000">
                <a:latin typeface=" " charset="-122"/>
                <a:ea typeface=" " charset="-122"/>
              </a:rPr>
              <a:t>2. </a:t>
            </a:r>
            <a:r>
              <a:rPr lang="zh-CN" altLang="en-US" sz="2000">
                <a:latin typeface=" " charset="-122"/>
                <a:ea typeface=" " charset="-122"/>
              </a:rPr>
              <a:t>在工程中添加现存的窗体时，只是将对该窗体文件的引用纳入工程，而不是添加该文件的复制件。因此，如果更改窗体并保存它，会影响包含此窗体文件的任何工程。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en-US" sz="2000">
                <a:latin typeface=" " charset="-122"/>
                <a:ea typeface=" " charset="-122"/>
              </a:rPr>
              <a:t>3. </a:t>
            </a:r>
            <a:r>
              <a:rPr lang="zh-CN" altLang="en-US" sz="2000">
                <a:latin typeface=" " charset="-122"/>
                <a:ea typeface=" " charset="-122"/>
              </a:rPr>
              <a:t>在工程中删除窗体时，仅将此窗体从工程里删除掉，但是窗体文件仍存在于磁盘上。但是，如果在</a:t>
            </a:r>
            <a:r>
              <a:rPr lang="en-US" sz="2000">
                <a:latin typeface=" " charset="-122"/>
                <a:ea typeface=" " charset="-122"/>
              </a:rPr>
              <a:t>VB</a:t>
            </a:r>
            <a:r>
              <a:rPr lang="zh-CN" altLang="en-US" sz="2000">
                <a:latin typeface=" " charset="-122"/>
                <a:ea typeface=" " charset="-122"/>
              </a:rPr>
              <a:t>之外删除一个窗体文件，</a:t>
            </a:r>
            <a:r>
              <a:rPr lang="en-US" sz="2000">
                <a:latin typeface=" " charset="-122"/>
                <a:ea typeface=" " charset="-122"/>
              </a:rPr>
              <a:t>VB</a:t>
            </a:r>
            <a:r>
              <a:rPr lang="zh-CN" altLang="en-US" sz="2000">
                <a:latin typeface=" " charset="-122"/>
                <a:ea typeface=" " charset="-122"/>
              </a:rPr>
              <a:t>不能更新此工程文件</a:t>
            </a:r>
            <a:r>
              <a:rPr lang="en-US" sz="2000">
                <a:latin typeface=" " charset="-122"/>
                <a:ea typeface=" " charset="-122"/>
              </a:rPr>
              <a:t>,</a:t>
            </a:r>
            <a:r>
              <a:rPr lang="zh-CN" altLang="en-US" sz="2000">
                <a:latin typeface=" " charset="-122"/>
                <a:ea typeface=" " charset="-122"/>
              </a:rPr>
              <a:t>当打开此工程时，将显示一个文件丢失的错误信息。</a:t>
            </a:r>
          </a:p>
          <a:p>
            <a:pPr marL="0" indent="0" defTabSz="990600" eaLnBrk="1" hangingPunct="1">
              <a:spcBef>
                <a:spcPct val="0"/>
              </a:spcBef>
              <a:buFontTx/>
              <a:buNone/>
            </a:pPr>
            <a:r>
              <a:rPr lang="en-US" sz="2000">
                <a:latin typeface=" " charset="-122"/>
                <a:ea typeface=" " charset="-122"/>
              </a:rPr>
              <a:t>4.</a:t>
            </a:r>
            <a:r>
              <a:rPr lang="zh-CN" altLang="en-US" sz="2000"/>
              <a:t>对窗体文件改名</a:t>
            </a:r>
            <a:r>
              <a:rPr lang="en-US" sz="2000"/>
              <a:t>(P43)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4464050" y="404813"/>
            <a:ext cx="4679950" cy="1804987"/>
            <a:chOff x="0" y="0"/>
            <a:chExt cx="2948" cy="1137"/>
          </a:xfrm>
        </p:grpSpPr>
        <p:graphicFrame>
          <p:nvGraphicFramePr>
            <p:cNvPr id="60421" name="Object 1029"/>
            <p:cNvGraphicFramePr>
              <a:graphicFrameLocks noChangeAspect="1"/>
            </p:cNvGraphicFramePr>
            <p:nvPr/>
          </p:nvGraphicFramePr>
          <p:xfrm>
            <a:off x="0" y="0"/>
            <a:ext cx="2161" cy="993"/>
          </p:xfrm>
          <a:graphic>
            <a:graphicData uri="http://schemas.openxmlformats.org/presentationml/2006/ole">
              <p:oleObj spid="_x0000_s6146" r:id="rId3" imgW="2238687" imgH="1028844" progId="Paint.Picture">
                <p:embed/>
              </p:oleObj>
            </a:graphicData>
          </a:graphic>
        </p:graphicFrame>
        <p:sp>
          <p:nvSpPr>
            <p:cNvPr id="60422" name="Line 1030"/>
            <p:cNvSpPr>
              <a:spLocks noChangeShapeType="1"/>
            </p:cNvSpPr>
            <p:nvPr/>
          </p:nvSpPr>
          <p:spPr bwMode="auto">
            <a:xfrm>
              <a:off x="1954" y="758"/>
              <a:ext cx="3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3" name="Text Box 1031"/>
            <p:cNvSpPr txBox="1">
              <a:spLocks noChangeArrowheads="1"/>
            </p:cNvSpPr>
            <p:nvPr/>
          </p:nvSpPr>
          <p:spPr bwMode="auto">
            <a:xfrm>
              <a:off x="2225" y="653"/>
              <a:ext cx="72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4399" tIns="42200" rIns="84399" bIns="42200">
              <a:spAutoFit/>
            </a:bodyPr>
            <a:lstStyle/>
            <a:p>
              <a:pPr defTabSz="844550" eaLnBrk="0" hangingPunct="0">
                <a:spcBef>
                  <a:spcPct val="50000"/>
                </a:spcBef>
              </a:pPr>
              <a:r>
                <a:rPr lang="zh-CN" altLang="en-US" sz="1500">
                  <a:solidFill>
                    <a:schemeClr val="tx1"/>
                  </a:solidFill>
                </a:rPr>
                <a:t>窗体文件名</a:t>
              </a:r>
            </a:p>
          </p:txBody>
        </p:sp>
        <p:sp>
          <p:nvSpPr>
            <p:cNvPr id="60424" name="Text Box 1032"/>
            <p:cNvSpPr txBox="1">
              <a:spLocks noChangeArrowheads="1"/>
            </p:cNvSpPr>
            <p:nvPr/>
          </p:nvSpPr>
          <p:spPr bwMode="auto">
            <a:xfrm>
              <a:off x="717" y="939"/>
              <a:ext cx="72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4399" tIns="42200" rIns="84399" bIns="42200">
              <a:spAutoFit/>
            </a:bodyPr>
            <a:lstStyle/>
            <a:p>
              <a:pPr defTabSz="844550" eaLnBrk="0" hangingPunct="0">
                <a:spcBef>
                  <a:spcPct val="50000"/>
                </a:spcBef>
              </a:pPr>
              <a:r>
                <a:rPr lang="zh-CN" altLang="en-US" sz="1500">
                  <a:solidFill>
                    <a:schemeClr val="tx1"/>
                  </a:solidFill>
                </a:rPr>
                <a:t>窗体名</a:t>
              </a:r>
            </a:p>
          </p:txBody>
        </p:sp>
        <p:sp>
          <p:nvSpPr>
            <p:cNvPr id="60425" name="Line 1033"/>
            <p:cNvSpPr>
              <a:spLocks noChangeShapeType="1"/>
            </p:cNvSpPr>
            <p:nvPr/>
          </p:nvSpPr>
          <p:spPr bwMode="auto">
            <a:xfrm>
              <a:off x="870" y="849"/>
              <a:ext cx="0" cy="13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6" name="Text Box 1035"/>
          <p:cNvSpPr txBox="1">
            <a:spLocks noChangeArrowheads="1"/>
          </p:cNvSpPr>
          <p:nvPr/>
        </p:nvSpPr>
        <p:spPr bwMode="auto">
          <a:xfrm>
            <a:off x="250825" y="404813"/>
            <a:ext cx="45370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85000"/>
            </a:pPr>
            <a:r>
              <a:rPr lang="zh-CN" altLang="en-US" sz="2800">
                <a:solidFill>
                  <a:schemeClr val="tx1"/>
                </a:solidFill>
              </a:rPr>
              <a:t>三</a:t>
            </a:r>
            <a:r>
              <a:rPr lang="en-US" sz="2800">
                <a:solidFill>
                  <a:schemeClr val="tx1"/>
                </a:solidFill>
              </a:rPr>
              <a:t>.</a:t>
            </a:r>
            <a:r>
              <a:rPr lang="zh-CN" altLang="en-US" sz="2800">
                <a:solidFill>
                  <a:schemeClr val="tx1"/>
                </a:solidFill>
              </a:rPr>
              <a:t>添加、删除和保存文件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E8515AA-E890-4684-8EBC-938202926941}" type="slidenum">
              <a:rPr lang="en-US" sz="1400">
                <a:solidFill>
                  <a:srgbClr val="5BA36C"/>
                </a:solidFill>
              </a:rPr>
              <a:pPr algn="r"/>
              <a:t>38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2.5  </a:t>
            </a:r>
            <a:r>
              <a:rPr lang="zh-CN" altLang="en-US" sz="4000" b="1">
                <a:ea typeface="楷体_GB2312" pitchFamily="1" charset="-122"/>
              </a:rPr>
              <a:t>使用帮助系统 </a:t>
            </a:r>
          </a:p>
        </p:txBody>
      </p:sp>
      <p:sp>
        <p:nvSpPr>
          <p:cNvPr id="6144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6144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533400" y="11430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MSDN Library</a:t>
            </a: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查阅器</a:t>
            </a:r>
            <a:endParaRPr lang="zh-CN" altLang="en-US" sz="240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通过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的帮助菜单，选择内容、索引或搜索菜单项</a:t>
            </a:r>
            <a:r>
              <a:rPr lang="zh-CN" alt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pic>
        <p:nvPicPr>
          <p:cNvPr id="61451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1981200"/>
            <a:ext cx="66421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61453" name="Picture 12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454" name="Rectangle 13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107A951-D6CA-4FE0-B39E-25102C04966E}" type="slidenum">
              <a:rPr lang="en-US" sz="1400">
                <a:solidFill>
                  <a:srgbClr val="5BA36C"/>
                </a:solidFill>
              </a:rPr>
              <a:pPr algn="r"/>
              <a:t>39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2.6 </a:t>
            </a:r>
            <a:r>
              <a:rPr lang="zh-CN" altLang="en-US">
                <a:solidFill>
                  <a:schemeClr val="tx1"/>
                </a:solidFill>
              </a:rPr>
              <a:t>程序调试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458200" cy="3124200"/>
          </a:xfrm>
        </p:spPr>
        <p:txBody>
          <a:bodyPr/>
          <a:lstStyle/>
          <a:p>
            <a:pPr marL="0" indent="0" defTabSz="990600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错误类型</a:t>
            </a:r>
          </a:p>
          <a:p>
            <a:pPr marL="0" indent="0" defTabSz="990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>
                <a:latin typeface="宋体" pitchFamily="2" charset="-122"/>
              </a:rPr>
              <a:t>（</a:t>
            </a:r>
            <a:r>
              <a:rPr lang="en-US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）编辑错误</a:t>
            </a:r>
            <a:endParaRPr lang="zh-CN" altLang="en-US" sz="2400">
              <a:latin typeface="宋体" pitchFamily="2" charset="-122"/>
            </a:endParaRPr>
          </a:p>
          <a:p>
            <a:pPr marL="0" indent="0" algn="just" defTabSz="990600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在编辑代码时，</a:t>
            </a:r>
            <a:r>
              <a:rPr lang="en-US" sz="2400"/>
              <a:t>VB</a:t>
            </a:r>
            <a:r>
              <a:rPr lang="zh-CN" altLang="en-US" sz="2400"/>
              <a:t>会对键入的代码直接进行语法检查。当发现代码存在打字错误，遗漏关键字或标点符等语法错误，</a:t>
            </a:r>
            <a:r>
              <a:rPr lang="en-US" sz="2400"/>
              <a:t>VB</a:t>
            </a:r>
            <a:r>
              <a:rPr lang="zh-CN" altLang="en-US" sz="2400"/>
              <a:t>在</a:t>
            </a:r>
            <a:r>
              <a:rPr lang="en-US" sz="2400"/>
              <a:t>Form</a:t>
            </a:r>
            <a:r>
              <a:rPr lang="zh-CN" altLang="en-US" sz="2400"/>
              <a:t>窗口中弹出一个子窗口，提示出错信息，出错的那一行变成</a:t>
            </a:r>
            <a:r>
              <a:rPr lang="zh-CN" altLang="en-US" sz="2400">
                <a:solidFill>
                  <a:srgbClr val="FB2B2B"/>
                </a:solidFill>
              </a:rPr>
              <a:t>红色</a:t>
            </a:r>
            <a:r>
              <a:rPr lang="zh-CN" altLang="en-US" sz="2400"/>
              <a:t>。这时，用户必须单击“确定”按钮，关闭出错提示窗，然后对出错行进行修改。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3132138" y="3810000"/>
          <a:ext cx="4937125" cy="3048000"/>
        </p:xfrm>
        <a:graphic>
          <a:graphicData uri="http://schemas.openxmlformats.org/presentationml/2006/ole">
            <p:oleObj spid="_x0000_s7170" r:id="rId3" imgW="2405189" imgH="1653857" progId="Word.Picture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62471" name="Picture 6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472" name="Rectangle 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C649C7A-405B-4CD5-87F6-B90C3A5D88E3}" type="slidenum">
              <a:rPr lang="en-US" sz="1400">
                <a:solidFill>
                  <a:srgbClr val="5BA36C"/>
                </a:solidFill>
              </a:rPr>
              <a:pPr algn="r"/>
              <a:t>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6627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9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31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26632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04800" y="1219200"/>
            <a:ext cx="8534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例：工具箱内的</a:t>
            </a:r>
            <a:r>
              <a:rPr lang="en-US" sz="2400">
                <a:solidFill>
                  <a:schemeClr val="tx1"/>
                </a:solidFill>
              </a:rPr>
              <a:t>TextBox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是类，它确定了</a:t>
            </a:r>
            <a:r>
              <a:rPr lang="en-US" sz="2400">
                <a:solidFill>
                  <a:schemeClr val="tx1"/>
                </a:solidFill>
              </a:rPr>
              <a:t>TextBox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的属性、方法和事件。窗体上显示的是两个</a:t>
            </a:r>
            <a:r>
              <a:rPr lang="en-US" sz="2400">
                <a:solidFill>
                  <a:schemeClr val="tx1"/>
                </a:solidFill>
              </a:rPr>
              <a:t>Text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对象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</a:rPr>
              <a:t> 。</a:t>
            </a:r>
          </a:p>
        </p:txBody>
      </p:sp>
      <p:graphicFrame>
        <p:nvGraphicFramePr>
          <p:cNvPr id="26634" name="Object 9"/>
          <p:cNvGraphicFramePr>
            <a:graphicFrameLocks/>
          </p:cNvGraphicFramePr>
          <p:nvPr/>
        </p:nvGraphicFramePr>
        <p:xfrm>
          <a:off x="609600" y="2209800"/>
          <a:ext cx="7480300" cy="3819525"/>
        </p:xfrm>
        <a:graphic>
          <a:graphicData uri="http://schemas.openxmlformats.org/presentationml/2006/ole">
            <p:oleObj spid="_x0000_s1026" r:id="rId7" imgW="7480617" imgH="3819842" progId="Word.Picture.8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26636" name="Picture 10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637" name="Rectangle 11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5BF0CE0-58CA-46EF-88A7-B58A52787836}" type="slidenum">
              <a:rPr lang="en-US" sz="1400">
                <a:solidFill>
                  <a:srgbClr val="5BA36C"/>
                </a:solidFill>
              </a:rPr>
              <a:pPr algn="r"/>
              <a:t>40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33400"/>
            <a:ext cx="7772400" cy="3276600"/>
          </a:xfrm>
        </p:spPr>
        <p:txBody>
          <a:bodyPr/>
          <a:lstStyle/>
          <a:p>
            <a:pPr marL="0" indent="0" defTabSz="990600"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）编译错误</a:t>
            </a:r>
            <a:endParaRPr lang="zh-CN" altLang="en-US" b="1">
              <a:latin typeface="宋体" pitchFamily="2" charset="-122"/>
            </a:endParaRPr>
          </a:p>
          <a:p>
            <a:pPr marL="0" indent="0" algn="just" defTabSz="990600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000"/>
              <a:t>     </a:t>
            </a:r>
            <a:r>
              <a:rPr lang="zh-CN" altLang="en-US" sz="2400"/>
              <a:t>编译错误指按了“启动”按钮，</a:t>
            </a:r>
            <a:r>
              <a:rPr lang="en-US" sz="2400"/>
              <a:t>VB</a:t>
            </a:r>
            <a:r>
              <a:rPr lang="zh-CN" altLang="en-US" sz="2400"/>
              <a:t>开始运行程序前，先编译执行的程序段时，产生的错误。此类错误由于用户未定义变量、遗漏关键字等原因产生。这时，</a:t>
            </a:r>
            <a:r>
              <a:rPr lang="en-US" sz="2400"/>
              <a:t>Visual Basic</a:t>
            </a:r>
            <a:r>
              <a:rPr lang="zh-CN" altLang="en-US" sz="2400"/>
              <a:t>也弹出一个子窗口，提示出错信息，出错的那一行被</a:t>
            </a:r>
            <a:r>
              <a:rPr lang="zh-CN" altLang="en-US" sz="2400">
                <a:solidFill>
                  <a:srgbClr val="FB2B2B"/>
                </a:solidFill>
              </a:rPr>
              <a:t>高亮度</a:t>
            </a:r>
            <a:r>
              <a:rPr lang="zh-CN" altLang="en-US" sz="2400"/>
              <a:t>显示。</a:t>
            </a:r>
            <a:endParaRPr lang="zh-CN" altLang="en-US" sz="2000"/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3049588" y="3675063"/>
          <a:ext cx="4627562" cy="3182937"/>
        </p:xfrm>
        <a:graphic>
          <a:graphicData uri="http://schemas.openxmlformats.org/presentationml/2006/ole">
            <p:oleObj spid="_x0000_s8194" r:id="rId3" imgW="2405189" imgH="1653857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66839C73-6126-41E1-AF8B-5E4A1C94ACB2}" type="slidenum">
              <a:rPr lang="en-US" sz="1400">
                <a:solidFill>
                  <a:srgbClr val="5BA36C"/>
                </a:solidFill>
              </a:rPr>
              <a:pPr algn="r"/>
              <a:t>41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81000"/>
            <a:ext cx="7772400" cy="2438400"/>
          </a:xfrm>
        </p:spPr>
        <p:txBody>
          <a:bodyPr/>
          <a:lstStyle/>
          <a:p>
            <a:pPr marL="0" indent="0" defTabSz="990600"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sz="2800" b="1">
                <a:latin typeface="宋体" pitchFamily="2" charset="-122"/>
              </a:rPr>
              <a:t>3</a:t>
            </a:r>
            <a:r>
              <a:rPr lang="zh-CN" altLang="en-US" sz="2800" b="1">
                <a:latin typeface="宋体" pitchFamily="2" charset="-122"/>
              </a:rPr>
              <a:t>） 运行错误</a:t>
            </a:r>
            <a:endParaRPr lang="zh-CN" altLang="en-US" sz="2000" b="1">
              <a:latin typeface="宋体" pitchFamily="2" charset="-122"/>
            </a:endParaRPr>
          </a:p>
          <a:p>
            <a:pPr marL="0" indent="0" defTabSz="990600" eaLnBrk="1" hangingPunct="1">
              <a:lnSpc>
                <a:spcPct val="145000"/>
              </a:lnSpc>
              <a:spcBef>
                <a:spcPct val="65000"/>
              </a:spcBef>
              <a:buFontTx/>
              <a:buNone/>
            </a:pPr>
            <a:r>
              <a:rPr lang="zh-CN" altLang="en-US" sz="2400"/>
              <a:t>运行时错误指</a:t>
            </a:r>
            <a:r>
              <a:rPr lang="en-US" sz="2400"/>
              <a:t>VB</a:t>
            </a:r>
            <a:r>
              <a:rPr lang="zh-CN" altLang="en-US" sz="2400"/>
              <a:t>在编译通过后，运行代码时发生的错误。这类错误往往是指令代码执行了一非法操作引起的。例如类型不匹配、试图打开一个不存在的文件等。</a:t>
            </a:r>
            <a:endParaRPr lang="zh-CN" altLang="en-US"/>
          </a:p>
        </p:txBody>
      </p:sp>
      <p:graphicFrame>
        <p:nvGraphicFramePr>
          <p:cNvPr id="64516" name="Object 1027"/>
          <p:cNvGraphicFramePr>
            <a:graphicFrameLocks noChangeAspect="1"/>
          </p:cNvGraphicFramePr>
          <p:nvPr/>
        </p:nvGraphicFramePr>
        <p:xfrm>
          <a:off x="382588" y="3276600"/>
          <a:ext cx="4264025" cy="2520950"/>
        </p:xfrm>
        <a:graphic>
          <a:graphicData uri="http://schemas.openxmlformats.org/presentationml/2006/ole">
            <p:oleObj spid="_x0000_s9218" r:id="rId3" imgW="2239073" imgH="1323149" progId="Word.Document.8">
              <p:embed/>
            </p:oleObj>
          </a:graphicData>
        </a:graphic>
      </p:graphicFrame>
      <p:graphicFrame>
        <p:nvGraphicFramePr>
          <p:cNvPr id="64517" name="Object 1028"/>
          <p:cNvGraphicFramePr>
            <a:graphicFrameLocks noChangeAspect="1"/>
          </p:cNvGraphicFramePr>
          <p:nvPr/>
        </p:nvGraphicFramePr>
        <p:xfrm>
          <a:off x="4879975" y="3200400"/>
          <a:ext cx="3957638" cy="2846388"/>
        </p:xfrm>
        <a:graphic>
          <a:graphicData uri="http://schemas.openxmlformats.org/presentationml/2006/ole">
            <p:oleObj spid="_x0000_s9219" r:id="rId4" imgW="1833689" imgH="1317053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7974CD01-C7B9-43B0-95DC-3F9203ED420B}" type="slidenum">
              <a:rPr lang="en-US" sz="1400">
                <a:solidFill>
                  <a:srgbClr val="5BA36C"/>
                </a:solidFill>
              </a:rPr>
              <a:pPr algn="r"/>
              <a:t>42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81000"/>
            <a:ext cx="7772400" cy="3352800"/>
          </a:xfrm>
        </p:spPr>
        <p:txBody>
          <a:bodyPr/>
          <a:lstStyle/>
          <a:p>
            <a:pPr marL="0" indent="0" algn="just" defTabSz="990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sz="2800" b="1">
                <a:latin typeface="宋体" pitchFamily="2" charset="-122"/>
              </a:rPr>
              <a:t>4</a:t>
            </a:r>
            <a:r>
              <a:rPr lang="zh-CN" altLang="en-US" sz="2800" b="1">
                <a:latin typeface="宋体" pitchFamily="2" charset="-122"/>
              </a:rPr>
              <a:t>） 逻辑错误</a:t>
            </a:r>
            <a:endParaRPr lang="zh-CN" altLang="en-US" sz="2000" b="1">
              <a:latin typeface="宋体" pitchFamily="2" charset="-122"/>
            </a:endParaRPr>
          </a:p>
          <a:p>
            <a:pPr marL="0" indent="0" algn="just" defTabSz="990600" eaLnBrk="1" hangingPunct="1">
              <a:lnSpc>
                <a:spcPct val="140000"/>
              </a:lnSpc>
              <a:buFontTx/>
              <a:buNone/>
            </a:pPr>
            <a:endParaRPr lang="zh-CN" altLang="en-US" sz="2400"/>
          </a:p>
          <a:p>
            <a:pPr marL="0" indent="0" algn="just" defTabSz="990600" eaLnBrk="1" hangingPunct="1">
              <a:lnSpc>
                <a:spcPct val="140000"/>
              </a:lnSpc>
              <a:buFontTx/>
              <a:buNone/>
            </a:pPr>
            <a:r>
              <a:rPr lang="zh-CN" altLang="en-US" sz="2400"/>
              <a:t>程序运行后，得不到所期望的结果，这说明程序存在逻辑错误。这类错误往往是程序存在逻辑上的缺陷所引起。例如，运算符使用不正确、语句的次序不对、循环语句的起始、终值不正确等。通常，逻辑错误不会产生错误提示信息，故错误较难排除，需要程序员仔细地阅读分析程序以及调试。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6DD5F3C9-D065-4AA8-84D6-3E9B04184E2C}" type="slidenum">
              <a:rPr lang="en-US" sz="1400">
                <a:solidFill>
                  <a:srgbClr val="5BA36C"/>
                </a:solidFill>
              </a:rPr>
              <a:pPr algn="r"/>
              <a:t>43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86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4" rIns="91430" bIns="45714" anchor="ctr">
            <a:spAutoFit/>
          </a:bodyPr>
          <a:lstStyle/>
          <a:p>
            <a:pPr eaLnBrk="0" hangingPunct="0"/>
            <a:r>
              <a:rPr lang="en-US" sz="2800">
                <a:solidFill>
                  <a:schemeClr val="tx1"/>
                </a:solidFill>
              </a:rPr>
              <a:t>2 </a:t>
            </a:r>
            <a:r>
              <a:rPr lang="zh-CN" altLang="en-US" sz="2800">
                <a:solidFill>
                  <a:schemeClr val="tx1"/>
                </a:solidFill>
              </a:rPr>
              <a:t>调试错误</a:t>
            </a:r>
            <a:endParaRPr lang="zh-CN" altLang="en-US" sz="2400">
              <a:solidFill>
                <a:schemeClr val="tx1"/>
              </a:solidFill>
            </a:endParaRPr>
          </a:p>
          <a:p>
            <a:pPr eaLnBrk="0" hangingPunct="0"/>
            <a:r>
              <a:rPr lang="zh-CN" altLang="en-US" sz="2400">
                <a:solidFill>
                  <a:schemeClr val="tx1"/>
                </a:solidFill>
              </a:rPr>
              <a:t> </a:t>
            </a:r>
          </a:p>
          <a:p>
            <a:pPr eaLnBrk="0" hangingPunct="0"/>
            <a:endParaRPr lang="zh-CN" altLang="en-US" sz="2400">
              <a:solidFill>
                <a:schemeClr val="tx1"/>
              </a:solidFill>
            </a:endParaRPr>
          </a:p>
          <a:p>
            <a:pPr eaLnBrk="0" hangingPunct="0"/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 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的三种模式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    设计模式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设计</a:t>
            </a:r>
            <a:r>
              <a:rPr lang="en-US" sz="2400">
                <a:solidFill>
                  <a:schemeClr val="tx1"/>
                </a:solidFill>
              </a:rPr>
              <a:t>]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      </a:t>
            </a:r>
            <a:r>
              <a:rPr lang="zh-CN" altLang="en-US" sz="2400">
                <a:solidFill>
                  <a:schemeClr val="tx1"/>
                </a:solidFill>
              </a:rPr>
              <a:t>进行程序的界面设计、属性设置、代码编写等。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    运行模式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运行</a:t>
            </a:r>
            <a:r>
              <a:rPr lang="en-US" sz="2400">
                <a:solidFill>
                  <a:schemeClr val="tx1"/>
                </a:solidFill>
              </a:rPr>
              <a:t>]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      </a:t>
            </a:r>
            <a:r>
              <a:rPr lang="zh-CN" altLang="en-US" sz="2400">
                <a:solidFill>
                  <a:schemeClr val="tx1"/>
                </a:solidFill>
              </a:rPr>
              <a:t>执行“运行</a:t>
            </a:r>
            <a:r>
              <a:rPr lang="en-US" sz="2400">
                <a:solidFill>
                  <a:schemeClr val="tx1"/>
                </a:solidFill>
              </a:rPr>
              <a:t>/</a:t>
            </a:r>
            <a:r>
              <a:rPr lang="zh-CN" altLang="en-US" sz="2400">
                <a:solidFill>
                  <a:schemeClr val="tx1"/>
                </a:solidFill>
              </a:rPr>
              <a:t>启动”命令，可以查看程序代码，但不能修改。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   中断模式</a:t>
            </a:r>
            <a:r>
              <a:rPr lang="en-US" sz="2400">
                <a:solidFill>
                  <a:schemeClr val="tx1"/>
                </a:solidFill>
              </a:rPr>
              <a:t>[</a:t>
            </a:r>
            <a:r>
              <a:rPr lang="zh-CN" altLang="en-US" sz="2400">
                <a:solidFill>
                  <a:schemeClr val="tx1"/>
                </a:solidFill>
              </a:rPr>
              <a:t>中断</a:t>
            </a:r>
            <a:r>
              <a:rPr lang="en-US" sz="2400">
                <a:solidFill>
                  <a:schemeClr val="tx1"/>
                </a:solidFill>
              </a:rPr>
              <a:t>]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        </a:t>
            </a:r>
            <a:r>
              <a:rPr lang="zh-CN" altLang="en-US" sz="2400">
                <a:solidFill>
                  <a:schemeClr val="tx1"/>
                </a:solidFill>
              </a:rPr>
              <a:t>当在运行模式，按了“中断”命令或当程序出现运行时错误时进入中断模式。可以查看代码、修改代码、检查数据。</a:t>
            </a:r>
          </a:p>
          <a:p>
            <a:pPr eaLnBrk="0" hangingPunct="0"/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FAFB1E5-205A-4F44-935E-EE6A3EC262F2}" type="slidenum">
              <a:rPr lang="en-US" sz="1400">
                <a:solidFill>
                  <a:srgbClr val="5BA36C"/>
                </a:solidFill>
              </a:rPr>
              <a:pPr algn="r"/>
              <a:t>44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539750" y="620713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4" rIns="91430" bIns="45714"/>
          <a:lstStyle/>
          <a:p>
            <a:pPr algn="just" defTabSz="1073150">
              <a:spcBef>
                <a:spcPct val="20000"/>
              </a:spcBef>
              <a:buSzPct val="85000"/>
            </a:pPr>
            <a:r>
              <a:rPr lang="en-US" sz="2600">
                <a:solidFill>
                  <a:schemeClr val="tx1"/>
                </a:solidFill>
              </a:rPr>
              <a:t>2 </a:t>
            </a:r>
            <a:r>
              <a:rPr lang="zh-CN" altLang="en-US" sz="2600">
                <a:solidFill>
                  <a:schemeClr val="tx1"/>
                </a:solidFill>
              </a:rPr>
              <a:t>设置断点和逐语句跟踪</a:t>
            </a:r>
            <a:endParaRPr lang="zh-CN" altLang="en-US" sz="2200">
              <a:solidFill>
                <a:schemeClr val="tx1"/>
              </a:solidFill>
            </a:endParaRPr>
          </a:p>
          <a:p>
            <a:pPr algn="just" defTabSz="1073150">
              <a:spcBef>
                <a:spcPct val="20000"/>
              </a:spcBef>
              <a:buSzPct val="85000"/>
            </a:pPr>
            <a:r>
              <a:rPr lang="zh-CN" altLang="en-US" sz="2200">
                <a:solidFill>
                  <a:schemeClr val="tx1"/>
                </a:solidFill>
              </a:rPr>
              <a:t>       </a:t>
            </a:r>
            <a:r>
              <a:rPr lang="zh-CN" altLang="en-US" sz="2400">
                <a:solidFill>
                  <a:schemeClr val="tx1"/>
                </a:solidFill>
              </a:rPr>
              <a:t>断点是告诉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挂起程序执行的一个标记，当程序执行到断点处即暂停程序的运行，进入中断模式。设置或删除断点的步骤：</a:t>
            </a:r>
          </a:p>
          <a:p>
            <a:pPr algn="just" defTabSz="1073150">
              <a:spcBef>
                <a:spcPct val="20000"/>
              </a:spcBef>
              <a:buSzPct val="85000"/>
            </a:pPr>
            <a:r>
              <a:rPr lang="zh-CN" altLang="en-US" sz="2400">
                <a:solidFill>
                  <a:schemeClr val="tx1"/>
                </a:solidFill>
              </a:rPr>
              <a:t>      中断模式下，直接查看某个变量的值，只要把鼠标指向所关心的变量处，稍停一下，就在鼠标下方显示该变量的值。</a:t>
            </a:r>
          </a:p>
          <a:p>
            <a:pPr defTabSz="1073150">
              <a:spcBef>
                <a:spcPct val="20000"/>
              </a:spcBef>
              <a:buSzPct val="85000"/>
            </a:pPr>
            <a:endParaRPr lang="en-US" sz="2200">
              <a:solidFill>
                <a:schemeClr val="tx1"/>
              </a:solidFill>
            </a:endParaRP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2362200" y="3276600"/>
          <a:ext cx="5410200" cy="3348038"/>
        </p:xfrm>
        <a:graphic>
          <a:graphicData uri="http://schemas.openxmlformats.org/presentationml/2006/ole">
            <p:oleObj spid="_x0000_s10242" r:id="rId3" imgW="2519489" imgH="1951037" progId="Word.Picture.8">
              <p:embed/>
            </p:oleObj>
          </a:graphicData>
        </a:graphic>
      </p:graphicFrame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381000" y="3657600"/>
            <a:ext cx="1219200" cy="1066800"/>
          </a:xfrm>
          <a:prstGeom prst="wedgeEllipseCallout">
            <a:avLst>
              <a:gd name="adj1" fmla="val 125389"/>
              <a:gd name="adj2" fmla="val 10893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断点标记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914400" y="6096000"/>
            <a:ext cx="1295400" cy="762000"/>
          </a:xfrm>
          <a:prstGeom prst="wedgeEllipseCallout">
            <a:avLst>
              <a:gd name="adj1" fmla="val 75366"/>
              <a:gd name="adj2" fmla="val -8604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当前行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9EC12C0-889A-4A39-BE27-29D31BEA1272}" type="slidenum">
              <a:rPr lang="en-US" sz="1400">
                <a:solidFill>
                  <a:srgbClr val="5BA36C"/>
                </a:solidFill>
              </a:rPr>
              <a:pPr algn="r"/>
              <a:t>45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826135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99" tIns="42200" rIns="84399" bIns="42200" anchor="ctr">
            <a:spAutoFit/>
          </a:bodyPr>
          <a:lstStyle/>
          <a:p>
            <a:pPr defTabSz="844550"/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使用中文标点符号</a:t>
            </a:r>
            <a:endParaRPr lang="zh-CN" altLang="en-US" sz="2600">
              <a:solidFill>
                <a:schemeClr val="tx1"/>
              </a:solidFill>
            </a:endParaRPr>
          </a:p>
          <a:p>
            <a:pPr defTabSz="844550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zh-CN" altLang="en-US" sz="2200">
                <a:solidFill>
                  <a:schemeClr val="tx1"/>
                </a:solidFill>
              </a:rPr>
              <a:t>系统产生“无效字符”</a:t>
            </a:r>
            <a:r>
              <a:rPr lang="en-US" sz="2200">
                <a:solidFill>
                  <a:schemeClr val="tx1"/>
                </a:solidFill>
              </a:rPr>
              <a:t>,</a:t>
            </a:r>
            <a:r>
              <a:rPr lang="zh-CN" altLang="en-US" sz="2200">
                <a:solidFill>
                  <a:schemeClr val="tx1"/>
                </a:solidFill>
              </a:rPr>
              <a:t>以红色显示</a:t>
            </a:r>
            <a:endParaRPr lang="zh-CN" altLang="en-US" sz="2600">
              <a:solidFill>
                <a:schemeClr val="tx1"/>
              </a:solidFill>
            </a:endParaRPr>
          </a:p>
          <a:p>
            <a:pPr defTabSz="844550"/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字母和数字形状相似</a:t>
            </a:r>
          </a:p>
          <a:p>
            <a:pPr defTabSz="844550"/>
            <a:r>
              <a:rPr lang="zh-CN" altLang="en-US" sz="2200">
                <a:solidFill>
                  <a:schemeClr val="tx1"/>
                </a:solidFill>
              </a:rPr>
              <a:t>     小写字母“</a:t>
            </a:r>
            <a:r>
              <a:rPr lang="en-US" sz="2200">
                <a:solidFill>
                  <a:schemeClr val="tx1"/>
                </a:solidFill>
              </a:rPr>
              <a:t>l”</a:t>
            </a:r>
            <a:r>
              <a:rPr lang="zh-CN" altLang="en-US" sz="2200">
                <a:solidFill>
                  <a:schemeClr val="tx1"/>
                </a:solidFill>
              </a:rPr>
              <a:t>和数字“</a:t>
            </a:r>
            <a:r>
              <a:rPr lang="en-US" sz="2200">
                <a:solidFill>
                  <a:schemeClr val="tx1"/>
                </a:solidFill>
              </a:rPr>
              <a:t>1”</a:t>
            </a:r>
            <a:r>
              <a:rPr lang="zh-CN" altLang="en-US" sz="2200">
                <a:solidFill>
                  <a:schemeClr val="tx1"/>
                </a:solidFill>
              </a:rPr>
              <a:t>形式相同、小写字母“</a:t>
            </a:r>
            <a:r>
              <a:rPr lang="en-US" sz="2200">
                <a:solidFill>
                  <a:schemeClr val="tx1"/>
                </a:solidFill>
              </a:rPr>
              <a:t>o”</a:t>
            </a:r>
            <a:r>
              <a:rPr lang="zh-CN" altLang="en-US" sz="2200">
                <a:solidFill>
                  <a:schemeClr val="tx1"/>
                </a:solidFill>
              </a:rPr>
              <a:t>与数字“</a:t>
            </a:r>
            <a:r>
              <a:rPr lang="en-US" sz="2200">
                <a:solidFill>
                  <a:schemeClr val="tx1"/>
                </a:solidFill>
              </a:rPr>
              <a:t>0”</a:t>
            </a:r>
            <a:r>
              <a:rPr lang="zh-CN" altLang="en-US" sz="2200">
                <a:solidFill>
                  <a:schemeClr val="tx1"/>
                </a:solidFill>
              </a:rPr>
              <a:t>。</a:t>
            </a:r>
          </a:p>
          <a:p>
            <a:pPr defTabSz="844550"/>
            <a:r>
              <a:rPr lang="en-US" sz="2200">
                <a:solidFill>
                  <a:schemeClr val="tx1"/>
                </a:solidFill>
              </a:rPr>
              <a:t>3.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对象名称</a:t>
            </a:r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(Name)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写错</a:t>
            </a:r>
          </a:p>
          <a:p>
            <a:pPr defTabSz="844550"/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Text1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Text2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Command1</a:t>
            </a:r>
          </a:p>
          <a:p>
            <a:pPr defTabSz="844550"/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sz="2200">
                <a:solidFill>
                  <a:schemeClr val="tx1"/>
                </a:solidFill>
                <a:latin typeface="宋体" pitchFamily="2" charset="-122"/>
              </a:rPr>
              <a:t>txtInput</a:t>
            </a:r>
            <a:r>
              <a:rPr lang="zh-CN" altLang="en-US" sz="220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sz="2200">
                <a:solidFill>
                  <a:schemeClr val="tx1"/>
                </a:solidFill>
                <a:latin typeface="宋体" pitchFamily="2" charset="-122"/>
              </a:rPr>
              <a:t>txtOutput</a:t>
            </a:r>
            <a:r>
              <a:rPr lang="zh-CN" altLang="en-US" sz="220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sz="2200">
                <a:solidFill>
                  <a:schemeClr val="tx1"/>
                </a:solidFill>
                <a:latin typeface="宋体" pitchFamily="2" charset="-122"/>
              </a:rPr>
              <a:t>cmdOk</a:t>
            </a:r>
          </a:p>
          <a:p>
            <a:pPr defTabSz="844550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对象的属性名、方法名、标准函数名写错</a:t>
            </a:r>
          </a:p>
          <a:p>
            <a:pPr defTabSz="844550">
              <a:spcBef>
                <a:spcPct val="20000"/>
              </a:spcBef>
            </a:pPr>
            <a:r>
              <a:rPr lang="zh-CN" altLang="en-US" sz="220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>
                <a:solidFill>
                  <a:schemeClr val="tx1"/>
                </a:solidFill>
              </a:rPr>
              <a:t>尽量使用自动列出成员功能。正确的系统按规定的大小写表示。</a:t>
            </a:r>
            <a:endParaRPr lang="zh-CN" altLang="en-US" sz="2200">
              <a:solidFill>
                <a:schemeClr val="tx1"/>
              </a:solidFill>
              <a:latin typeface="宋体" pitchFamily="2" charset="-122"/>
            </a:endParaRPr>
          </a:p>
          <a:p>
            <a:pPr defTabSz="844550" eaLnBrk="0" hangingPunct="0"/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无意形成控件数组</a:t>
            </a:r>
          </a:p>
          <a:p>
            <a:pPr defTabSz="844550" eaLnBrk="0" hangingPunct="0"/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>
                <a:solidFill>
                  <a:schemeClr val="tx1"/>
                </a:solidFill>
              </a:rPr>
              <a:t>建立控件时小心使用“复制”、“粘贴”按钮</a:t>
            </a:r>
          </a:p>
          <a:p>
            <a:pPr defTabSz="844550" eaLnBrk="0" hangingPunct="0"/>
            <a:r>
              <a:rPr 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6. </a:t>
            </a:r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打开工程时找不到对应的文件</a:t>
            </a:r>
          </a:p>
          <a:p>
            <a:pPr defTabSz="844550" eaLnBrk="0" hangingPunct="0"/>
            <a:r>
              <a:rPr lang="zh-CN" altLang="en-US" sz="2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>
                <a:solidFill>
                  <a:schemeClr val="tx1"/>
                </a:solidFill>
              </a:rPr>
              <a:t>保存文件时先保存窗体</a:t>
            </a:r>
            <a:r>
              <a:rPr lang="en-US" sz="2200">
                <a:solidFill>
                  <a:schemeClr val="tx1"/>
                </a:solidFill>
              </a:rPr>
              <a:t>.frm</a:t>
            </a:r>
            <a:r>
              <a:rPr lang="zh-CN" altLang="en-US" sz="2200">
                <a:solidFill>
                  <a:schemeClr val="tx1"/>
                </a:solidFill>
              </a:rPr>
              <a:t>文件、再保存</a:t>
            </a:r>
            <a:r>
              <a:rPr lang="en-US" sz="2200">
                <a:solidFill>
                  <a:schemeClr val="tx1"/>
                </a:solidFill>
              </a:rPr>
              <a:t>.vbp</a:t>
            </a:r>
            <a:r>
              <a:rPr lang="zh-CN" altLang="en-US" sz="2200">
                <a:solidFill>
                  <a:schemeClr val="tx1"/>
                </a:solidFill>
              </a:rPr>
              <a:t>文件，注意路径。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554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2.7 </a:t>
            </a:r>
            <a:r>
              <a:rPr lang="zh-CN" altLang="en-US">
                <a:solidFill>
                  <a:schemeClr val="tx1"/>
                </a:solidFill>
              </a:rPr>
              <a:t>常见错误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600C6267-4DED-4E1C-A0E1-5E2E8762C72D}" type="slidenum">
              <a:rPr lang="en-US" sz="1400">
                <a:solidFill>
                  <a:srgbClr val="5BA36C"/>
                </a:solidFill>
              </a:rPr>
              <a:pPr algn="r"/>
              <a:t>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40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对象的建立和编辑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837488" cy="4505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对象的建立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（</a:t>
            </a:r>
            <a:r>
              <a:rPr lang="en-US" sz="2400"/>
              <a:t>1</a:t>
            </a:r>
            <a:r>
              <a:rPr lang="zh-CN" altLang="en-US" sz="2400"/>
              <a:t>）在工具箱中单击左键进行选择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（</a:t>
            </a:r>
            <a:r>
              <a:rPr lang="en-US" sz="2400"/>
              <a:t>2</a:t>
            </a:r>
            <a:r>
              <a:rPr lang="zh-CN" altLang="en-US" sz="2400"/>
              <a:t>）在窗体上按下鼠标左键拖动到适当大小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对象的选定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单个对象：单击对象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多个对象：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（</a:t>
            </a:r>
            <a:r>
              <a:rPr lang="en-US" sz="2400"/>
              <a:t>1</a:t>
            </a:r>
            <a:r>
              <a:rPr lang="zh-CN" altLang="en-US" sz="2400"/>
              <a:t>）先选定一个对象，按</a:t>
            </a:r>
            <a:r>
              <a:rPr lang="en-US" sz="2400"/>
              <a:t>CTRL</a:t>
            </a:r>
            <a:r>
              <a:rPr lang="zh-CN" altLang="en-US" sz="2400"/>
              <a:t>键再单击其他对象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（</a:t>
            </a:r>
            <a:r>
              <a:rPr lang="en-US" sz="2400"/>
              <a:t>2</a:t>
            </a:r>
            <a:r>
              <a:rPr lang="zh-CN" altLang="en-US" sz="2400"/>
              <a:t>）拖动鼠标，将欲选定的对象包围在一个虚线框内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对象的复制和删除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复制：选中对象</a:t>
            </a:r>
            <a:r>
              <a:rPr lang="en-US" sz="2400"/>
              <a:t>-&gt;</a:t>
            </a:r>
            <a:r>
              <a:rPr lang="zh-CN" altLang="en-US" sz="2400"/>
              <a:t>单击复制</a:t>
            </a:r>
            <a:r>
              <a:rPr lang="en-US" sz="2400"/>
              <a:t>-&gt;</a:t>
            </a:r>
            <a:r>
              <a:rPr lang="zh-CN" altLang="en-US" sz="2400"/>
              <a:t>单击粘贴 </a:t>
            </a:r>
            <a:r>
              <a:rPr lang="en-US" sz="2400"/>
              <a:t>-&gt;</a:t>
            </a:r>
            <a:r>
              <a:rPr lang="zh-CN" altLang="en-US" sz="2400"/>
              <a:t>弹出的对话框中选“否”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删除：选中对象，按</a:t>
            </a:r>
            <a:r>
              <a:rPr lang="en-US" sz="2400"/>
              <a:t>DEL</a:t>
            </a:r>
            <a:r>
              <a:rPr lang="zh-CN" altLang="en-US" sz="2400"/>
              <a:t>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51F7509-A639-489F-9DFC-CA889C73F111}" type="slidenum">
              <a:rPr lang="en-US" sz="1400">
                <a:solidFill>
                  <a:srgbClr val="5BA36C"/>
                </a:solidFill>
              </a:rPr>
              <a:pPr algn="r"/>
              <a:t>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8675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7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9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28680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304800" y="1219200"/>
            <a:ext cx="8534400" cy="48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 algn="just" eaLnBrk="0" hangingPunct="0"/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属性、事件和方法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构成了对象的三要素。</a:t>
            </a:r>
          </a:p>
          <a:p>
            <a:pPr indent="266700" algn="just" eaLnBrk="0" hangingPunct="0"/>
            <a:r>
              <a:rPr lang="en-US" sz="240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40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属性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属性保存对象中的数据。例如，控件名称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(Name)</a:t>
            </a:r>
            <a:r>
              <a:rPr lang="zh-CN" altLang="en-US" sz="2400">
                <a:solidFill>
                  <a:schemeClr val="tx1"/>
                </a:solidFill>
              </a:rPr>
              <a:t>、标题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(Caption)</a:t>
            </a:r>
            <a:r>
              <a:rPr lang="zh-CN" altLang="en-US" sz="2400">
                <a:solidFill>
                  <a:schemeClr val="tx1"/>
                </a:solidFill>
              </a:rPr>
              <a:t>、颜色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(Color)</a:t>
            </a:r>
            <a:r>
              <a:rPr lang="zh-CN" altLang="en-US" sz="2400">
                <a:solidFill>
                  <a:schemeClr val="tx1"/>
                </a:solidFill>
              </a:rPr>
              <a:t>、字体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(FontName)</a:t>
            </a:r>
            <a:r>
              <a:rPr lang="zh-CN" altLang="en-US" sz="2400">
                <a:solidFill>
                  <a:schemeClr val="tx1"/>
                </a:solidFill>
              </a:rPr>
              <a:t>等属性决定了对象展现给用户的界面具有什么样的外观及功能。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可以通过以下两种方法设置对象的属性：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1) </a:t>
            </a:r>
            <a:r>
              <a:rPr lang="zh-CN" altLang="en-US" sz="2400">
                <a:solidFill>
                  <a:schemeClr val="tx1"/>
                </a:solidFill>
              </a:rPr>
              <a:t>在设计阶段利用属性窗口直接设置对象的属性值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2) </a:t>
            </a:r>
            <a:r>
              <a:rPr lang="zh-CN" altLang="en-US" sz="2400">
                <a:solidFill>
                  <a:schemeClr val="tx1"/>
                </a:solidFill>
              </a:rPr>
              <a:t>在程序运行时间通过语句  </a:t>
            </a: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对象名</a:t>
            </a:r>
            <a:r>
              <a:rPr lang="en-US" sz="2400">
                <a:solidFill>
                  <a:srgbClr val="FB2B2B"/>
                </a:solidFill>
                <a:latin typeface="宋体" pitchFamily="2" charset="-122"/>
              </a:rPr>
              <a:t>.</a:t>
            </a: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属性名</a:t>
            </a:r>
            <a:r>
              <a:rPr lang="en-US" sz="2400">
                <a:solidFill>
                  <a:srgbClr val="FB2B2B"/>
                </a:solidFill>
                <a:latin typeface="宋体" pitchFamily="2" charset="-122"/>
              </a:rPr>
              <a:t>=</a:t>
            </a: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属性值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实现</a:t>
            </a: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例如：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Command1.Caption="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确定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" </a:t>
            </a:r>
          </a:p>
          <a:p>
            <a:pPr indent="266700" algn="just" eaLnBrk="0" hangingPunct="0"/>
            <a:endParaRPr 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注意：有一些属性只能在设计阶段通过属性窗口设置，在程序运行阶段不可改变，称为只读属性。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8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0866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2.1.2  </a:t>
            </a:r>
            <a:r>
              <a:rPr lang="zh-CN" altLang="en-US" sz="4000" b="1">
                <a:ea typeface="楷体_GB2312" pitchFamily="1" charset="-122"/>
              </a:rPr>
              <a:t>对象的属性、事件和方法 </a:t>
            </a:r>
          </a:p>
        </p:txBody>
      </p:sp>
      <p:pic>
        <p:nvPicPr>
          <p:cNvPr id="28683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2200" y="4419600"/>
            <a:ext cx="8509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383463" y="287338"/>
            <a:ext cx="1620837" cy="503237"/>
            <a:chOff x="0" y="0"/>
            <a:chExt cx="1021" cy="317"/>
          </a:xfrm>
        </p:grpSpPr>
        <p:pic>
          <p:nvPicPr>
            <p:cNvPr id="28685" name="Picture 11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86" name="Rectangle 12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E35AC16-7F2F-445A-A1C1-CC84682DDDEC}" type="slidenum">
              <a:rPr lang="en-US" sz="1400">
                <a:solidFill>
                  <a:srgbClr val="5BA36C"/>
                </a:solidFill>
              </a:rPr>
              <a:pPr algn="r"/>
              <a:t>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29699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701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2970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04800" y="1219200"/>
            <a:ext cx="85344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 algn="just" eaLnBrk="0" hangingPunct="0"/>
            <a:r>
              <a:rPr lang="en-US" sz="240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40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事件、事件过程和事件驱动</a:t>
            </a:r>
          </a:p>
          <a:p>
            <a:pPr indent="266700" algn="just" eaLnBrk="0" hangingPunct="0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(1) </a:t>
            </a:r>
            <a:r>
              <a:rPr lang="zh-CN" altLang="en-US" sz="2400">
                <a:solidFill>
                  <a:schemeClr val="tx1"/>
                </a:solidFill>
              </a:rPr>
              <a:t>事件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事件就是发生在对象上的事情。同一事件，作用于不同的对象，就会引发不同的反应，产生不同的结果。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例如，在学校，教室楼的铃声是一个事件，教师听到铃声就要准备开始讲课，向学生传授知识；学生听到铃声，就要准备听教师上课，接受知识；而行政人员对铃声可不于响应。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中，系统为每个对象预先定义好了一系列的事件。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例如，单击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(Click)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、双击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(DblClick)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、改变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(Change)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、获取焦点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(GotFocus)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、键盘按下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(KeyPress)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等。  </a:t>
            </a:r>
          </a:p>
        </p:txBody>
      </p:sp>
      <p:sp>
        <p:nvSpPr>
          <p:cNvPr id="2970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54102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事件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29708" name="Picture 10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709" name="Rectangle 1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34C83CE-40F0-421E-9007-E73F277DBDD9}" type="slidenum">
              <a:rPr lang="en-US" sz="1400">
                <a:solidFill>
                  <a:srgbClr val="5BA36C"/>
                </a:solidFill>
              </a:rPr>
              <a:pPr algn="r"/>
              <a:t>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072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5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072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304800" y="1219200"/>
            <a:ext cx="85344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 algn="just" eaLnBrk="0" hangingPunct="0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(2) </a:t>
            </a:r>
            <a:r>
              <a:rPr lang="zh-CN" altLang="en-US" sz="2400">
                <a:solidFill>
                  <a:schemeClr val="tx1"/>
                </a:solidFill>
              </a:rPr>
              <a:t>事件过程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应用程序处理事件的步骤就是事件过程。它是针对某一对象的过程，并与该对象的一个事件相联系。</a:t>
            </a:r>
          </a:p>
          <a:p>
            <a:pPr indent="266700" algn="just" eaLnBrk="0" hangingPunct="0"/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应用程序设计的主要工作就是为对象编写事件过程中的程序代码。</a:t>
            </a:r>
          </a:p>
          <a:p>
            <a:pPr indent="266700" algn="just" eaLnBrk="0" hangingPunct="0"/>
            <a:r>
              <a:rPr lang="zh-CN" altLang="en-US" sz="2400">
                <a:solidFill>
                  <a:schemeClr val="tx1"/>
                </a:solidFill>
              </a:rPr>
              <a:t>事件过程的形式如下：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en-US" sz="2400">
                <a:latin typeface="宋体" pitchFamily="2" charset="-122"/>
              </a:rPr>
              <a:t>Sub </a:t>
            </a:r>
            <a:r>
              <a:rPr lang="zh-CN" altLang="en-US" sz="2400"/>
              <a:t>对象名</a:t>
            </a:r>
            <a:r>
              <a:rPr lang="en-US" sz="2400">
                <a:latin typeface="宋体" pitchFamily="2" charset="-122"/>
              </a:rPr>
              <a:t>_</a:t>
            </a:r>
            <a:r>
              <a:rPr lang="zh-CN" altLang="en-US" sz="2400"/>
              <a:t>事件</a:t>
            </a:r>
            <a:r>
              <a:rPr lang="zh-CN" altLang="en-US" sz="2400">
                <a:latin typeface="宋体" pitchFamily="2" charset="-122"/>
              </a:rPr>
              <a:t> </a:t>
            </a:r>
            <a:r>
              <a:rPr lang="en-US" sz="2400">
                <a:latin typeface="宋体" pitchFamily="2" charset="-122"/>
              </a:rPr>
              <a:t>([</a:t>
            </a:r>
            <a:r>
              <a:rPr lang="zh-CN" altLang="en-US" sz="2400"/>
              <a:t>参数列表</a:t>
            </a:r>
            <a:r>
              <a:rPr lang="en-US" sz="2400">
                <a:latin typeface="宋体" pitchFamily="2" charset="-122"/>
              </a:rPr>
              <a:t>])</a:t>
            </a:r>
          </a:p>
          <a:p>
            <a:pPr indent="266700" algn="just" eaLnBrk="0" hangingPunct="0"/>
            <a:r>
              <a:rPr lang="en-US" sz="2400"/>
              <a:t>   …</a:t>
            </a:r>
            <a:r>
              <a:rPr lang="en-US" sz="2400">
                <a:latin typeface="宋体" pitchFamily="2" charset="-122"/>
              </a:rPr>
              <a:t>	</a:t>
            </a:r>
            <a:r>
              <a:rPr lang="zh-CN" altLang="en-US" sz="2400"/>
              <a:t>事件过程代码</a:t>
            </a:r>
            <a:endParaRPr lang="zh-CN" altLang="en-US" sz="2400">
              <a:latin typeface="宋体" pitchFamily="2" charset="-122"/>
            </a:endParaRPr>
          </a:p>
          <a:p>
            <a:pPr indent="266700" algn="just" eaLnBrk="0" hangingPunct="0"/>
            <a:r>
              <a:rPr lang="en-US" sz="2400">
                <a:latin typeface="宋体" pitchFamily="2" charset="-122"/>
              </a:rPr>
              <a:t>End Sub</a:t>
            </a:r>
          </a:p>
          <a:p>
            <a:pPr indent="266700" algn="just" eaLnBrk="0" hangingPunct="0"/>
            <a:r>
              <a:rPr lang="zh-CN" altLang="en-US" sz="2000">
                <a:solidFill>
                  <a:schemeClr val="tx1"/>
                </a:solidFill>
              </a:rPr>
              <a:t>例如单击命令按钮</a:t>
            </a:r>
            <a:r>
              <a:rPr lang="en-US" sz="2000">
                <a:solidFill>
                  <a:schemeClr val="tx1"/>
                </a:solidFill>
                <a:latin typeface="宋体" pitchFamily="2" charset="-122"/>
              </a:rPr>
              <a:t>Command1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，使按钮的字体大小改为</a:t>
            </a:r>
            <a:r>
              <a:rPr lang="en-US" sz="2000">
                <a:solidFill>
                  <a:schemeClr val="tx1"/>
                </a:solidFill>
                <a:latin typeface="宋体" pitchFamily="2" charset="-122"/>
              </a:rPr>
              <a:t>20</a:t>
            </a:r>
            <a:r>
              <a:rPr lang="zh-CN" altLang="en-US" sz="2000">
                <a:solidFill>
                  <a:schemeClr val="tx1"/>
                </a:solidFill>
              </a:rPr>
              <a:t>磅：</a:t>
            </a:r>
            <a:endParaRPr lang="zh-CN" altLang="en-US" sz="20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/>
            <a:r>
              <a:rPr lang="en-US" sz="2000">
                <a:solidFill>
                  <a:schemeClr val="tx1"/>
                </a:solidFill>
                <a:latin typeface="宋体" pitchFamily="2" charset="-122"/>
              </a:rPr>
              <a:t>Sub Command1_Click()</a:t>
            </a:r>
          </a:p>
          <a:p>
            <a:pPr indent="266700" algn="just" eaLnBrk="0" hangingPunct="0"/>
            <a:r>
              <a:rPr lang="en-US" sz="2000">
                <a:solidFill>
                  <a:schemeClr val="tx1"/>
                </a:solidFill>
                <a:latin typeface="宋体" pitchFamily="2" charset="-122"/>
              </a:rPr>
              <a:t> 	Command1.FontSize=20</a:t>
            </a:r>
          </a:p>
          <a:p>
            <a:pPr indent="266700" algn="just" eaLnBrk="0" hangingPunct="0"/>
            <a:r>
              <a:rPr lang="en-US" sz="2000">
                <a:solidFill>
                  <a:schemeClr val="tx1"/>
                </a:solidFill>
                <a:latin typeface="宋体" pitchFamily="2" charset="-122"/>
              </a:rPr>
              <a:t>End Sub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0731" name="Picture 9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732" name="Rectangle 10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  <p:sp>
        <p:nvSpPr>
          <p:cNvPr id="3073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54102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事件过程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9E4DB74-FA6C-49F5-9681-0F3343E174C7}" type="slidenum">
              <a:rPr lang="en-US" sz="1400">
                <a:solidFill>
                  <a:srgbClr val="5BA36C"/>
                </a:solidFill>
              </a:rPr>
              <a:pPr algn="r"/>
              <a:t>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31747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49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1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31752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304800" y="1219200"/>
            <a:ext cx="81534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165100" rIns="92075" bIns="165100"/>
          <a:lstStyle/>
          <a:p>
            <a:pPr indent="266700" algn="just" eaLnBrk="0" hangingPunct="0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(3) </a:t>
            </a:r>
            <a:r>
              <a:rPr lang="zh-CN" altLang="en-US" sz="2400">
                <a:solidFill>
                  <a:schemeClr val="tx1"/>
                </a:solidFill>
              </a:rPr>
              <a:t>事件驱动程序设计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程序执行的先后次序与程序设计者无关，取决于用户的操作，</a:t>
            </a:r>
            <a:r>
              <a:rPr lang="zh-CN" altLang="en-US" sz="2400">
                <a:solidFill>
                  <a:schemeClr val="tx1"/>
                </a:solidFill>
              </a:rPr>
              <a:t>这就是事件驱动程序设计方式。</a:t>
            </a:r>
          </a:p>
          <a:p>
            <a:pPr indent="266700" algn="just" eaLnBrk="0" hangingPunct="0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程序的执行步骤如下：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①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启动应用程序，装载和显示窗体；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②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窗体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或窗体上的控件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等待事件的发生；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③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事件发生时，执行对应的事件过程；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indent="266700"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④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重复执行步骤②和③。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39000" y="287338"/>
            <a:ext cx="1620838" cy="503237"/>
            <a:chOff x="0" y="0"/>
            <a:chExt cx="1021" cy="317"/>
          </a:xfrm>
        </p:grpSpPr>
        <p:pic>
          <p:nvPicPr>
            <p:cNvPr id="31755" name="Picture 9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756" name="Rectangle 10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本章目录</a:t>
              </a:r>
            </a:p>
          </p:txBody>
        </p:sp>
      </p:grpSp>
      <p:sp>
        <p:nvSpPr>
          <p:cNvPr id="31757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54102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事件驱动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4534</Words>
  <Application>Microsoft Office PowerPoint</Application>
  <PresentationFormat>全屏显示(4:3)</PresentationFormat>
  <Paragraphs>508</Paragraphs>
  <Slides>45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Office 主题</vt:lpstr>
      <vt:lpstr>Microsoft Word Picture</vt:lpstr>
      <vt:lpstr>Microsoft Office Word 97 - 2003 文档</vt:lpstr>
      <vt:lpstr>Bitmap Image</vt:lpstr>
      <vt:lpstr>第二章  简单的VB程序设计 </vt:lpstr>
      <vt:lpstr>2.1 Visual Basic对象的概念</vt:lpstr>
      <vt:lpstr>2.类的概念</vt:lpstr>
      <vt:lpstr>幻灯片 4</vt:lpstr>
      <vt:lpstr>3.对象的建立和编辑</vt:lpstr>
      <vt:lpstr>2.1.2  对象的属性、事件和方法 </vt:lpstr>
      <vt:lpstr>事件</vt:lpstr>
      <vt:lpstr>事件过程</vt:lpstr>
      <vt:lpstr>事件驱动</vt:lpstr>
      <vt:lpstr>方法</vt:lpstr>
      <vt:lpstr>2.2 建立简单的应用程序 </vt:lpstr>
      <vt:lpstr>2.3  窗体和基本控件 </vt:lpstr>
      <vt:lpstr>2.3.1  基本属性之二</vt:lpstr>
      <vt:lpstr>基本属性之三</vt:lpstr>
      <vt:lpstr>基本属性之四</vt:lpstr>
      <vt:lpstr>基本属性之五</vt:lpstr>
      <vt:lpstr>2.3.2  窗体 </vt:lpstr>
      <vt:lpstr>窗体-属性</vt:lpstr>
      <vt:lpstr>窗体-事件 </vt:lpstr>
      <vt:lpstr>2.3.3  标签-属性</vt:lpstr>
      <vt:lpstr>幻灯片 21</vt:lpstr>
      <vt:lpstr>2.3.3  标签-事件</vt:lpstr>
      <vt:lpstr>2.3.4  文本框-属性之一</vt:lpstr>
      <vt:lpstr>文本框属性之二</vt:lpstr>
      <vt:lpstr>文本框属性之三</vt:lpstr>
      <vt:lpstr>2.3.4  文本框-事件</vt:lpstr>
      <vt:lpstr>2.3.4  文本框-方法</vt:lpstr>
      <vt:lpstr>幻灯片 28</vt:lpstr>
      <vt:lpstr>2.3.5  命令按钮 </vt:lpstr>
      <vt:lpstr>2.3.5  命令按钮 </vt:lpstr>
      <vt:lpstr>2.5 综合应用 </vt:lpstr>
      <vt:lpstr>幻灯片 32</vt:lpstr>
      <vt:lpstr>幻灯片 33</vt:lpstr>
      <vt:lpstr>幻灯片 34</vt:lpstr>
      <vt:lpstr>常用方法 </vt:lpstr>
      <vt:lpstr>2.4 工程的管理及环境的设置</vt:lpstr>
      <vt:lpstr>幻灯片 37</vt:lpstr>
      <vt:lpstr>2.5  使用帮助系统 </vt:lpstr>
      <vt:lpstr>2.6 程序调试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简单的VB程序设计 </dc:title>
  <dc:creator>pc</dc:creator>
  <cp:lastModifiedBy>pc</cp:lastModifiedBy>
  <cp:revision>1</cp:revision>
  <dcterms:created xsi:type="dcterms:W3CDTF">2019-05-20T09:07:36Z</dcterms:created>
  <dcterms:modified xsi:type="dcterms:W3CDTF">2019-05-20T09:08:30Z</dcterms:modified>
</cp:coreProperties>
</file>