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docProps/custom.xml" ContentType="application/vnd.openxmlformats-officedocument.custom-properties+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Lst>
  <p:notesMasterIdLst>
    <p:notesMasterId r:id="rId28"/>
  </p:notesMasterIdLst>
  <p:sldIdLst>
    <p:sldId id="928" r:id="rId5"/>
    <p:sldId id="862" r:id="rId6"/>
    <p:sldId id="962" r:id="rId7"/>
    <p:sldId id="815" r:id="rId8"/>
    <p:sldId id="968" r:id="rId9"/>
    <p:sldId id="969" r:id="rId10"/>
    <p:sldId id="970" r:id="rId11"/>
    <p:sldId id="971" r:id="rId12"/>
    <p:sldId id="963" r:id="rId13"/>
    <p:sldId id="973" r:id="rId14"/>
    <p:sldId id="974" r:id="rId15"/>
    <p:sldId id="975" r:id="rId16"/>
    <p:sldId id="964" r:id="rId17"/>
    <p:sldId id="977" r:id="rId18"/>
    <p:sldId id="978" r:id="rId19"/>
    <p:sldId id="979" r:id="rId20"/>
    <p:sldId id="991" r:id="rId21"/>
    <p:sldId id="992" r:id="rId22"/>
    <p:sldId id="965" r:id="rId23"/>
    <p:sldId id="980" r:id="rId24"/>
    <p:sldId id="981" r:id="rId25"/>
    <p:sldId id="982" r:id="rId26"/>
    <p:sldId id="993" r:id="rId27"/>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3765"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3765"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199765" algn="l" defTabSz="913765"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6965" algn="l" defTabSz="913765"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1C89B0"/>
    <a:srgbClr val="F8F8F8"/>
    <a:srgbClr val="1F98C3"/>
    <a:srgbClr val="781E19"/>
    <a:srgbClr val="A9BECB"/>
    <a:srgbClr val="DDDDDD"/>
    <a:srgbClr val="21A3D0"/>
    <a:srgbClr val="AF1D5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snapToObjects="1">
      <p:cViewPr varScale="1">
        <p:scale>
          <a:sx n="81" d="100"/>
          <a:sy n="81" d="100"/>
        </p:scale>
        <p:origin x="-276" y="-84"/>
      </p:cViewPr>
      <p:guideLst>
        <p:guide orient="horz" pos="2143"/>
        <p:guide pos="3839"/>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hdr" sz="quarter"/>
          </p:nvPr>
        </p:nvSpPr>
        <p:spPr>
          <a:xfrm>
            <a:off x="0" y="0"/>
            <a:ext cx="2971800" cy="457200"/>
          </a:xfrm>
          <a:prstGeom prst="rect">
            <a:avLst/>
          </a:prstGeom>
          <a:noFill/>
          <a:ln w="9525">
            <a:noFill/>
            <a:miter/>
          </a:ln>
        </p:spPr>
        <p:txBody>
          <a:bodyPr/>
          <a:lstStyle>
            <a:lvl1pPr>
              <a:defRPr sz="1200" noProof="1" dirty="0"/>
            </a:lvl1pPr>
          </a:lstStyle>
          <a:p>
            <a:endParaRPr lang="zh-CN" altLang="en-US"/>
          </a:p>
        </p:txBody>
      </p:sp>
      <p:sp>
        <p:nvSpPr>
          <p:cNvPr id="5123" name="Rectangle 3"/>
          <p:cNvSpPr>
            <a:spLocks noGrp="1"/>
          </p:cNvSpPr>
          <p:nvPr>
            <p:ph type="dt" idx="1"/>
          </p:nvPr>
        </p:nvSpPr>
        <p:spPr>
          <a:xfrm>
            <a:off x="3884613" y="0"/>
            <a:ext cx="2971800" cy="457200"/>
          </a:xfrm>
          <a:prstGeom prst="rect">
            <a:avLst/>
          </a:prstGeom>
          <a:noFill/>
          <a:ln w="9525">
            <a:noFill/>
            <a:miter/>
          </a:ln>
        </p:spPr>
        <p:txBody>
          <a:bodyPr/>
          <a:lstStyle>
            <a:lvl1pPr algn="r">
              <a:defRPr sz="1200" noProof="1" dirty="0">
                <a:latin typeface="Arial" panose="020B0604020202020204" pitchFamily="34" charset="0"/>
                <a:ea typeface="宋体" panose="02010600030101010101" pitchFamily="2" charset="-122"/>
                <a:cs typeface="+mn-ea"/>
              </a:defRPr>
            </a:lvl1pPr>
          </a:lstStyle>
          <a:p>
            <a:fld id="{BB962C8B-B14F-4D97-AF65-F5344CB8AC3E}" type="datetimeFigureOut">
              <a:rPr lang="zh-CN" altLang="en-US"/>
              <a:pPr/>
              <a:t>2018/11/24 Saturday</a:t>
            </a:fld>
            <a:endParaRPr lang="zh-CN" altLang="en-US">
              <a:latin typeface="Arial" panose="020B0604020202020204" pitchFamily="34" charset="0"/>
              <a:ea typeface="宋体" panose="02010600030101010101" pitchFamily="2" charset="-122"/>
              <a:cs typeface="+mn-cs"/>
            </a:endParaRPr>
          </a:p>
        </p:txBody>
      </p:sp>
      <p:sp>
        <p:nvSpPr>
          <p:cNvPr id="5124" name="Rectangle 4"/>
          <p:cNvSpPr>
            <a:spLocks noGrp="1" noRot="1" noChangeAspect="1" noChangeArrowheads="1"/>
          </p:cNvSpPr>
          <p:nvPr>
            <p:ph type="sldImg" idx="4294967295"/>
          </p:nvPr>
        </p:nvSpPr>
        <p:spPr bwMode="auto">
          <a:xfrm>
            <a:off x="381000" y="685800"/>
            <a:ext cx="6096000" cy="3429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sp>
      <p:sp>
        <p:nvSpPr>
          <p:cNvPr id="5125" name="Rectangle 5"/>
          <p:cNvSpPr>
            <a:spLocks noGrp="1" noChangeArrowheads="1"/>
          </p:cNvSpPr>
          <p:nvPr>
            <p:ph type="body" sz="quarter" idx="9"/>
          </p:nvPr>
        </p:nvSpPr>
        <p:spPr bwMode="auto">
          <a:xfrm>
            <a:off x="685800" y="4343400"/>
            <a:ext cx="5486400"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6" name="Rectangle 6"/>
          <p:cNvSpPr>
            <a:spLocks noGrp="1"/>
          </p:cNvSpPr>
          <p:nvPr>
            <p:ph type="ftr" sz="quarter" idx="4"/>
          </p:nvPr>
        </p:nvSpPr>
        <p:spPr>
          <a:xfrm>
            <a:off x="0" y="8685213"/>
            <a:ext cx="2971800" cy="457200"/>
          </a:xfrm>
          <a:prstGeom prst="rect">
            <a:avLst/>
          </a:prstGeom>
          <a:noFill/>
          <a:ln w="9525">
            <a:noFill/>
            <a:miter/>
          </a:ln>
        </p:spPr>
        <p:txBody>
          <a:bodyPr anchor="b"/>
          <a:lstStyle>
            <a:lvl1pPr>
              <a:defRPr sz="1200" noProof="1" dirty="0"/>
            </a:lvl1pPr>
          </a:lstStyle>
          <a:p>
            <a:endParaRPr lang="en-US" altLang="x-none"/>
          </a:p>
        </p:txBody>
      </p:sp>
      <p:sp>
        <p:nvSpPr>
          <p:cNvPr id="5127" name="Rectangle 7"/>
          <p:cNvSpPr>
            <a:spLocks noGrp="1"/>
          </p:cNvSpPr>
          <p:nvPr>
            <p:ph type="sldNum" sz="quarter" idx="5"/>
          </p:nvPr>
        </p:nvSpPr>
        <p:spPr>
          <a:xfrm>
            <a:off x="3884613" y="8685213"/>
            <a:ext cx="2971800" cy="457200"/>
          </a:xfrm>
          <a:prstGeom prst="rect">
            <a:avLst/>
          </a:prstGeom>
          <a:noFill/>
          <a:ln w="9525">
            <a:noFill/>
            <a:miter/>
          </a:ln>
        </p:spPr>
        <p:txBody>
          <a:bodyPr vert="horz" wrap="square" lIns="91440" tIns="45720" rIns="91440" bIns="45720" numCol="1" anchor="b" anchorCtr="0" compatLnSpc="1"/>
          <a:lstStyle>
            <a:lvl1pPr algn="r">
              <a:defRPr sz="1200"/>
            </a:lvl1pPr>
          </a:lstStyle>
          <a:p>
            <a:fld id="{B30A1EE1-2CD0-440A-87FD-9AD8DC8760FC}"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buFont typeface="Arial" panose="020B0604020202020204" pitchFamily="34" charset="0"/>
      <a:defRPr sz="1200" kern="1200">
        <a:solidFill>
          <a:schemeClr val="tx1"/>
        </a:solidFill>
        <a:latin typeface="Arial" panose="020B0604020202020204" pitchFamily="34" charset="0"/>
        <a:ea typeface="+mn-ea"/>
        <a:cs typeface="+mn-cs"/>
      </a:defRPr>
    </a:lvl1pPr>
    <a:lvl2pPr marL="457200" lvl="1" algn="l" rtl="0" eaLnBrk="0" fontAlgn="base" hangingPunct="0">
      <a:spcBef>
        <a:spcPct val="30000"/>
      </a:spcBef>
      <a:spcAft>
        <a:spcPct val="0"/>
      </a:spcAft>
      <a:buFont typeface="Arial" panose="020B0604020202020204" pitchFamily="34" charset="0"/>
      <a:defRPr sz="1200" kern="1200">
        <a:solidFill>
          <a:schemeClr val="tx1"/>
        </a:solidFill>
        <a:latin typeface="Arial" panose="020B0604020202020204" pitchFamily="34" charset="0"/>
        <a:ea typeface="+mn-ea"/>
        <a:cs typeface="+mn-cs"/>
      </a:defRPr>
    </a:lvl2pPr>
    <a:lvl3pPr marL="914400" lvl="2" algn="l" rtl="0" eaLnBrk="0" fontAlgn="base" hangingPunct="0">
      <a:spcBef>
        <a:spcPct val="30000"/>
      </a:spcBef>
      <a:spcAft>
        <a:spcPct val="0"/>
      </a:spcAft>
      <a:buFont typeface="Arial" panose="020B0604020202020204" pitchFamily="34" charset="0"/>
      <a:defRPr sz="1200" kern="1200">
        <a:solidFill>
          <a:schemeClr val="tx1"/>
        </a:solidFill>
        <a:latin typeface="Arial" panose="020B0604020202020204" pitchFamily="34" charset="0"/>
        <a:ea typeface="+mn-ea"/>
        <a:cs typeface="+mn-cs"/>
      </a:defRPr>
    </a:lvl3pPr>
    <a:lvl4pPr marL="1371600" lvl="3" algn="l" rtl="0" eaLnBrk="0" fontAlgn="base" hangingPunct="0">
      <a:spcBef>
        <a:spcPct val="30000"/>
      </a:spcBef>
      <a:spcAft>
        <a:spcPct val="0"/>
      </a:spcAft>
      <a:buFont typeface="Arial" panose="020B0604020202020204" pitchFamily="34" charset="0"/>
      <a:defRPr sz="1200" kern="1200">
        <a:solidFill>
          <a:schemeClr val="tx1"/>
        </a:solidFill>
        <a:latin typeface="Arial" panose="020B0604020202020204" pitchFamily="34" charset="0"/>
        <a:ea typeface="+mn-ea"/>
        <a:cs typeface="+mn-cs"/>
      </a:defRPr>
    </a:lvl4pPr>
    <a:lvl5pPr marL="1828800" lvl="4" algn="l" rtl="0" eaLnBrk="0" fontAlgn="base" hangingPunct="0">
      <a:spcBef>
        <a:spcPct val="30000"/>
      </a:spcBef>
      <a:spcAft>
        <a:spcPct val="0"/>
      </a:spcAft>
      <a:buFont typeface="Arial" panose="020B0604020202020204" pitchFamily="34" charset="0"/>
      <a:defRPr sz="1200" kern="1200">
        <a:solidFill>
          <a:schemeClr val="tx1"/>
        </a:solidFill>
        <a:latin typeface="Arial" panose="020B0604020202020204" pitchFamily="34" charset="0"/>
        <a:ea typeface="+mn-ea"/>
        <a:cs typeface="+mn-cs"/>
      </a:defRPr>
    </a:lvl5pPr>
    <a:lvl6pPr marL="2286000" lvl="5" indent="0" algn="l" defTabSz="913765"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3765"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199765" lvl="7" indent="0" algn="l" defTabSz="913765"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6965" lvl="8" indent="0" algn="l" defTabSz="913765"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5" y="1122365"/>
            <a:ext cx="9144913" cy="2387603"/>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524155" y="3602043"/>
            <a:ext cx="9144913" cy="1655764"/>
          </a:xfrm>
        </p:spPr>
        <p:txBody>
          <a:bodyPr/>
          <a:lstStyle>
            <a:lvl1pPr marL="0" indent="0" algn="ctr">
              <a:buNone/>
              <a:defRPr sz="1900">
                <a:solidFill>
                  <a:schemeClr val="tx1"/>
                </a:solidFill>
              </a:defRPr>
            </a:lvl1pPr>
            <a:lvl2pPr marL="342900" indent="0" algn="ctr">
              <a:buNone/>
              <a:defRPr sz="1500"/>
            </a:lvl2pPr>
            <a:lvl3pPr marL="685800" indent="0" algn="ctr">
              <a:buNone/>
              <a:defRPr sz="1300"/>
            </a:lvl3pPr>
            <a:lvl4pPr marL="1028700" indent="0" algn="ctr">
              <a:buNone/>
              <a:defRPr sz="1200"/>
            </a:lvl4pPr>
            <a:lvl5pPr marL="1371600" indent="0" algn="ctr">
              <a:buNone/>
              <a:defRPr sz="1200"/>
            </a:lvl5pPr>
            <a:lvl6pPr marL="1715135"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noProof="1" smtClean="0"/>
              <a:t>单击此处编辑母版副标题样式</a:t>
            </a:r>
            <a:endParaRPr lang="zh-CN" altLang="en-US"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3427" y="590557"/>
            <a:ext cx="2627028" cy="5286383"/>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42343" y="590557"/>
            <a:ext cx="7728792" cy="5286383"/>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5" y="1122365"/>
            <a:ext cx="9144913" cy="2387603"/>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524155" y="3602043"/>
            <a:ext cx="9144913" cy="1655764"/>
          </a:xfrm>
        </p:spPr>
        <p:txBody>
          <a:bodyPr/>
          <a:lstStyle>
            <a:lvl1pPr marL="0" indent="0" algn="ctr">
              <a:buNone/>
              <a:defRPr sz="1900">
                <a:solidFill>
                  <a:schemeClr val="tx1"/>
                </a:solidFill>
              </a:defRPr>
            </a:lvl1pPr>
            <a:lvl2pPr marL="342900" indent="0" algn="ctr">
              <a:buNone/>
              <a:defRPr sz="1500"/>
            </a:lvl2pPr>
            <a:lvl3pPr marL="685800" indent="0" algn="ctr">
              <a:buNone/>
              <a:defRPr sz="1300"/>
            </a:lvl3pPr>
            <a:lvl4pPr marL="1028700" indent="0" algn="ctr">
              <a:buNone/>
              <a:defRPr sz="1200"/>
            </a:lvl4pPr>
            <a:lvl5pPr marL="1371600" indent="0" algn="ctr">
              <a:buNone/>
              <a:defRPr sz="1200"/>
            </a:lvl5pPr>
            <a:lvl6pPr marL="1715135"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noProof="1" smtClean="0"/>
              <a:t>单击此处编辑母版副标题样式</a:t>
            </a:r>
            <a:endParaRPr lang="zh-CN" altLang="en-US"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933" y="1709740"/>
            <a:ext cx="10516651" cy="2852741"/>
          </a:xfrm>
        </p:spPr>
        <p:txBody>
          <a:bodyPr anchor="b"/>
          <a:lstStyle>
            <a:lvl1pPr algn="l">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31933" y="4589472"/>
            <a:ext cx="10516651" cy="1500189"/>
          </a:xfrm>
        </p:spPr>
        <p:txBody>
          <a:bodyPr/>
          <a:lstStyle>
            <a:lvl1pPr marL="0" indent="0" algn="l">
              <a:buNone/>
              <a:defRPr sz="1900">
                <a:solidFill>
                  <a:schemeClr val="tx1">
                    <a:tint val="75000"/>
                  </a:schemeClr>
                </a:solidFill>
              </a:defRPr>
            </a:lvl1pPr>
            <a:lvl2pPr marL="342900" indent="0">
              <a:buNone/>
              <a:defRPr sz="1500">
                <a:solidFill>
                  <a:schemeClr val="tx1">
                    <a:tint val="75000"/>
                  </a:schemeClr>
                </a:solidFill>
              </a:defRPr>
            </a:lvl2pPr>
            <a:lvl3pPr marL="685800" indent="0">
              <a:buNone/>
              <a:defRPr sz="13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zh-CN" altLang="en-US" noProof="1"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42347" y="1600205"/>
            <a:ext cx="5148975" cy="4276731"/>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6201485" y="1600205"/>
            <a:ext cx="5148975" cy="4276731"/>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873" y="365133"/>
            <a:ext cx="10516651" cy="970223"/>
          </a:xfrm>
        </p:spPr>
        <p:txBody>
          <a:bodyPr/>
          <a:lstStyle>
            <a:lvl1pPr algn="ct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1259854" y="1567348"/>
            <a:ext cx="4702311" cy="710096"/>
          </a:xfrm>
        </p:spPr>
        <p:txBody>
          <a:bodyPr anchor="ctr">
            <a:normAutofit/>
          </a:bodyPr>
          <a:lstStyle>
            <a:lvl1pPr marL="0" indent="0">
              <a:buNone/>
              <a:defRPr sz="2100" b="0"/>
            </a:lvl1pPr>
            <a:lvl2pPr marL="342900" indent="0">
              <a:buNone/>
              <a:defRPr sz="1500" b="1"/>
            </a:lvl2pPr>
            <a:lvl3pPr marL="685800" indent="0">
              <a:buNone/>
              <a:defRPr sz="1300" b="1"/>
            </a:lvl3pPr>
            <a:lvl4pPr marL="1028700" indent="0">
              <a:buNone/>
              <a:defRPr sz="1200" b="1"/>
            </a:lvl4pPr>
            <a:lvl5pPr marL="1371600"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1259854" y="2338397"/>
            <a:ext cx="4702311" cy="3785969"/>
          </a:xfrm>
        </p:spPr>
        <p:txBody>
          <a:bodyPr>
            <a:normAutofit/>
          </a:bodyPr>
          <a:lstStyle>
            <a:lvl1pPr>
              <a:defRPr sz="1900"/>
            </a:lvl1pPr>
            <a:lvl2pPr>
              <a:defRPr sz="1500"/>
            </a:lvl2pPr>
            <a:lvl3pPr>
              <a:defRPr sz="1300"/>
            </a:lvl3pPr>
            <a:lvl4pPr>
              <a:defRPr sz="1200"/>
            </a:lvl4pPr>
            <a:lvl5pPr>
              <a:defRPr sz="120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290250" y="1567348"/>
            <a:ext cx="4702311" cy="710096"/>
          </a:xfrm>
        </p:spPr>
        <p:txBody>
          <a:bodyPr rtlCol="0" anchor="ctr">
            <a:normAutofit/>
          </a:bodyPr>
          <a:lstStyle>
            <a:lvl1pPr marL="171450" indent="-171450">
              <a:buNone/>
              <a:defRPr lang="zh-CN" altLang="en-US" b="0" smtClean="0"/>
            </a:lvl1pPr>
          </a:lstStyle>
          <a:p>
            <a:pPr lvl="0"/>
            <a:r>
              <a:rPr lang="zh-CN" altLang="en-US" noProof="1" smtClean="0"/>
              <a:t>单击此处编辑母版文本样式</a:t>
            </a:r>
          </a:p>
        </p:txBody>
      </p:sp>
      <p:sp>
        <p:nvSpPr>
          <p:cNvPr id="6" name="内容占位符 5"/>
          <p:cNvSpPr>
            <a:spLocks noGrp="1"/>
          </p:cNvSpPr>
          <p:nvPr>
            <p:ph sz="quarter" idx="4"/>
          </p:nvPr>
        </p:nvSpPr>
        <p:spPr>
          <a:xfrm>
            <a:off x="6290250" y="2357469"/>
            <a:ext cx="4702311" cy="3766897"/>
          </a:xfrm>
        </p:spPr>
        <p:txBody>
          <a:bodyPr>
            <a:normAutofit/>
          </a:bodyPr>
          <a:lstStyle>
            <a:lvl1pPr>
              <a:defRPr sz="1900"/>
            </a:lvl1pPr>
            <a:lvl2pPr>
              <a:defRPr sz="1500"/>
            </a:lvl2pPr>
            <a:lvl3pPr>
              <a:defRPr sz="1300"/>
            </a:lvl3pPr>
            <a:lvl4pPr>
              <a:defRPr sz="1200"/>
            </a:lvl4pPr>
            <a:lvl5pPr>
              <a:defRPr sz="120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877" y="457201"/>
            <a:ext cx="3932631" cy="1600203"/>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5183712" y="987427"/>
            <a:ext cx="6172817" cy="4873632"/>
          </a:xfrm>
        </p:spPr>
        <p:txBody>
          <a:bodyPr/>
          <a:lstStyle>
            <a:lvl1pPr>
              <a:defRPr sz="2400"/>
            </a:lvl1pPr>
            <a:lvl2pPr>
              <a:defRPr sz="2100"/>
            </a:lvl2pPr>
            <a:lvl3pPr>
              <a:defRPr sz="19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839877" y="2057405"/>
            <a:ext cx="3932631" cy="3811595"/>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5135" indent="0">
              <a:buNone/>
              <a:defRPr sz="800"/>
            </a:lvl6pPr>
            <a:lvl7pPr marL="2058035" indent="0">
              <a:buNone/>
              <a:defRPr sz="800"/>
            </a:lvl7pPr>
            <a:lvl8pPr marL="2400935" indent="0">
              <a:buNone/>
              <a:defRPr sz="800"/>
            </a:lvl8pPr>
            <a:lvl9pPr marL="2743835" indent="0">
              <a:buNone/>
              <a:defRPr sz="800"/>
            </a:lvl9pPr>
          </a:lstStyle>
          <a:p>
            <a:pPr lvl="0"/>
            <a:r>
              <a:rPr lang="zh-CN" altLang="en-US" noProof="1"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875" y="457201"/>
            <a:ext cx="4261276" cy="1600203"/>
          </a:xfrm>
        </p:spPr>
        <p:txBody>
          <a:bodyPr anchor="t">
            <a:normAutofit/>
          </a:bodyPr>
          <a:lstStyle>
            <a:lvl1pPr>
              <a:defRPr sz="31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5385339" y="457201"/>
            <a:ext cx="5971184" cy="5403859"/>
          </a:xfrm>
        </p:spPr>
        <p:txBody>
          <a:bodyPr/>
          <a:lstStyle>
            <a:lvl1pPr marL="0" indent="0">
              <a:buNone/>
              <a:defRPr sz="2400"/>
            </a:lvl1pPr>
            <a:lvl2pPr marL="342900" indent="0">
              <a:buNone/>
              <a:defRPr sz="2100"/>
            </a:lvl2pPr>
            <a:lvl3pPr marL="685800" indent="0">
              <a:buNone/>
              <a:defRPr sz="1900"/>
            </a:lvl3pPr>
            <a:lvl4pPr marL="1028700" indent="0">
              <a:buNone/>
              <a:defRPr sz="1500"/>
            </a:lvl4pPr>
            <a:lvl5pPr marL="1371600"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endParaRPr lang="zh-CN" altLang="en-US" noProof="1"/>
          </a:p>
        </p:txBody>
      </p:sp>
      <p:sp>
        <p:nvSpPr>
          <p:cNvPr id="4" name="文本占位符 3"/>
          <p:cNvSpPr>
            <a:spLocks noGrp="1"/>
          </p:cNvSpPr>
          <p:nvPr>
            <p:ph type="body" sz="half" idx="2"/>
          </p:nvPr>
        </p:nvSpPr>
        <p:spPr>
          <a:xfrm>
            <a:off x="839875" y="2057405"/>
            <a:ext cx="4261276" cy="3811595"/>
          </a:xfrm>
        </p:spPr>
        <p:txBody>
          <a:bodyPr>
            <a:normAutofit/>
          </a:bodyPr>
          <a:lstStyle>
            <a:lvl1pPr marL="0" indent="0">
              <a:buNone/>
              <a:defRPr sz="1500"/>
            </a:lvl1pPr>
            <a:lvl2pPr marL="342900" indent="0">
              <a:buNone/>
              <a:defRPr sz="1100"/>
            </a:lvl2pPr>
            <a:lvl3pPr marL="685800" indent="0">
              <a:buNone/>
              <a:defRPr sz="900"/>
            </a:lvl3pPr>
            <a:lvl4pPr marL="1028700" indent="0">
              <a:buNone/>
              <a:defRPr sz="800"/>
            </a:lvl4pPr>
            <a:lvl5pPr marL="1371600" indent="0">
              <a:buNone/>
              <a:defRPr sz="800"/>
            </a:lvl5pPr>
            <a:lvl6pPr marL="1715135" indent="0">
              <a:buNone/>
              <a:defRPr sz="800"/>
            </a:lvl6pPr>
            <a:lvl7pPr marL="2058035" indent="0">
              <a:buNone/>
              <a:defRPr sz="800"/>
            </a:lvl7pPr>
            <a:lvl8pPr marL="2400935" indent="0">
              <a:buNone/>
              <a:defRPr sz="800"/>
            </a:lvl8pPr>
            <a:lvl9pPr marL="2743835" indent="0">
              <a:buNone/>
              <a:defRPr sz="800"/>
            </a:lvl9pPr>
          </a:lstStyle>
          <a:p>
            <a:pPr lvl="0"/>
            <a:r>
              <a:rPr lang="zh-CN" altLang="en-US" noProof="1"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3427" y="590557"/>
            <a:ext cx="2627028" cy="5286383"/>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42343" y="590557"/>
            <a:ext cx="7728792" cy="5286383"/>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5" y="1122365"/>
            <a:ext cx="9144913" cy="2387603"/>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524155" y="3602043"/>
            <a:ext cx="9144913" cy="1655764"/>
          </a:xfrm>
        </p:spPr>
        <p:txBody>
          <a:bodyPr/>
          <a:lstStyle>
            <a:lvl1pPr marL="0" indent="0" algn="ctr">
              <a:buNone/>
              <a:defRPr sz="1900">
                <a:solidFill>
                  <a:schemeClr val="tx1"/>
                </a:solidFill>
              </a:defRPr>
            </a:lvl1pPr>
            <a:lvl2pPr marL="342900" indent="0" algn="ctr">
              <a:buNone/>
              <a:defRPr sz="1500"/>
            </a:lvl2pPr>
            <a:lvl3pPr marL="685800" indent="0" algn="ctr">
              <a:buNone/>
              <a:defRPr sz="1300"/>
            </a:lvl3pPr>
            <a:lvl4pPr marL="1028700" indent="0" algn="ctr">
              <a:buNone/>
              <a:defRPr sz="1200"/>
            </a:lvl4pPr>
            <a:lvl5pPr marL="1371600" indent="0" algn="ctr">
              <a:buNone/>
              <a:defRPr sz="1200"/>
            </a:lvl5pPr>
            <a:lvl6pPr marL="1715135"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noProof="1" smtClean="0"/>
              <a:t>单击此处编辑母版副标题样式</a:t>
            </a:r>
            <a:endParaRPr lang="zh-CN" altLang="en-US"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933" y="1709740"/>
            <a:ext cx="10516651" cy="2852741"/>
          </a:xfrm>
        </p:spPr>
        <p:txBody>
          <a:bodyPr anchor="b"/>
          <a:lstStyle>
            <a:lvl1pPr algn="l">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31933" y="4589472"/>
            <a:ext cx="10516651" cy="1500189"/>
          </a:xfrm>
        </p:spPr>
        <p:txBody>
          <a:bodyPr/>
          <a:lstStyle>
            <a:lvl1pPr marL="0" indent="0" algn="l">
              <a:buNone/>
              <a:defRPr sz="1900">
                <a:solidFill>
                  <a:schemeClr val="tx1">
                    <a:tint val="75000"/>
                  </a:schemeClr>
                </a:solidFill>
              </a:defRPr>
            </a:lvl1pPr>
            <a:lvl2pPr marL="342900" indent="0">
              <a:buNone/>
              <a:defRPr sz="1500">
                <a:solidFill>
                  <a:schemeClr val="tx1">
                    <a:tint val="75000"/>
                  </a:schemeClr>
                </a:solidFill>
              </a:defRPr>
            </a:lvl2pPr>
            <a:lvl3pPr marL="685800" indent="0">
              <a:buNone/>
              <a:defRPr sz="13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zh-CN" altLang="en-US" noProof="1" smtClean="0"/>
              <a:t>单击此处编辑母版文本样式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42347" y="1600205"/>
            <a:ext cx="5148975" cy="4276731"/>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6201485" y="1600205"/>
            <a:ext cx="5148975" cy="4276731"/>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873" y="365133"/>
            <a:ext cx="10516651" cy="970223"/>
          </a:xfrm>
        </p:spPr>
        <p:txBody>
          <a:bodyPr/>
          <a:lstStyle>
            <a:lvl1pPr algn="ct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1259854" y="1567348"/>
            <a:ext cx="4702311" cy="710096"/>
          </a:xfrm>
        </p:spPr>
        <p:txBody>
          <a:bodyPr anchor="ctr">
            <a:normAutofit/>
          </a:bodyPr>
          <a:lstStyle>
            <a:lvl1pPr marL="0" indent="0">
              <a:buNone/>
              <a:defRPr sz="2100" b="0"/>
            </a:lvl1pPr>
            <a:lvl2pPr marL="342900" indent="0">
              <a:buNone/>
              <a:defRPr sz="1500" b="1"/>
            </a:lvl2pPr>
            <a:lvl3pPr marL="685800" indent="0">
              <a:buNone/>
              <a:defRPr sz="1300" b="1"/>
            </a:lvl3pPr>
            <a:lvl4pPr marL="1028700" indent="0">
              <a:buNone/>
              <a:defRPr sz="1200" b="1"/>
            </a:lvl4pPr>
            <a:lvl5pPr marL="1371600"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1259854" y="2338397"/>
            <a:ext cx="4702311" cy="3785969"/>
          </a:xfrm>
        </p:spPr>
        <p:txBody>
          <a:bodyPr>
            <a:normAutofit/>
          </a:bodyPr>
          <a:lstStyle>
            <a:lvl1pPr>
              <a:defRPr sz="1900"/>
            </a:lvl1pPr>
            <a:lvl2pPr>
              <a:defRPr sz="1500"/>
            </a:lvl2pPr>
            <a:lvl3pPr>
              <a:defRPr sz="1300"/>
            </a:lvl3pPr>
            <a:lvl4pPr>
              <a:defRPr sz="1200"/>
            </a:lvl4pPr>
            <a:lvl5pPr>
              <a:defRPr sz="120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290250" y="1567348"/>
            <a:ext cx="4702311" cy="710096"/>
          </a:xfrm>
        </p:spPr>
        <p:txBody>
          <a:bodyPr rtlCol="0" anchor="ctr">
            <a:normAutofit/>
          </a:bodyPr>
          <a:lstStyle>
            <a:lvl1pPr marL="171450" indent="-171450">
              <a:buNone/>
              <a:defRPr lang="zh-CN" altLang="en-US" b="0" smtClean="0"/>
            </a:lvl1pPr>
          </a:lstStyle>
          <a:p>
            <a:pPr lvl="0"/>
            <a:r>
              <a:rPr lang="zh-CN" altLang="en-US" noProof="1" smtClean="0"/>
              <a:t>单击此处编辑母版文本样式</a:t>
            </a:r>
          </a:p>
        </p:txBody>
      </p:sp>
      <p:sp>
        <p:nvSpPr>
          <p:cNvPr id="6" name="内容占位符 5"/>
          <p:cNvSpPr>
            <a:spLocks noGrp="1"/>
          </p:cNvSpPr>
          <p:nvPr>
            <p:ph sz="quarter" idx="4"/>
          </p:nvPr>
        </p:nvSpPr>
        <p:spPr>
          <a:xfrm>
            <a:off x="6290250" y="2357469"/>
            <a:ext cx="4702311" cy="3766897"/>
          </a:xfrm>
        </p:spPr>
        <p:txBody>
          <a:bodyPr>
            <a:normAutofit/>
          </a:bodyPr>
          <a:lstStyle>
            <a:lvl1pPr>
              <a:defRPr sz="1900"/>
            </a:lvl1pPr>
            <a:lvl2pPr>
              <a:defRPr sz="1500"/>
            </a:lvl2pPr>
            <a:lvl3pPr>
              <a:defRPr sz="1300"/>
            </a:lvl3pPr>
            <a:lvl4pPr>
              <a:defRPr sz="1200"/>
            </a:lvl4pPr>
            <a:lvl5pPr>
              <a:defRPr sz="120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933" y="1709740"/>
            <a:ext cx="10516651" cy="2852741"/>
          </a:xfrm>
        </p:spPr>
        <p:txBody>
          <a:bodyPr anchor="b"/>
          <a:lstStyle>
            <a:lvl1pPr algn="l">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31933" y="4589472"/>
            <a:ext cx="10516651" cy="1500189"/>
          </a:xfrm>
        </p:spPr>
        <p:txBody>
          <a:bodyPr/>
          <a:lstStyle>
            <a:lvl1pPr marL="0" indent="0" algn="l">
              <a:buNone/>
              <a:defRPr sz="1900">
                <a:solidFill>
                  <a:schemeClr val="tx1">
                    <a:tint val="75000"/>
                  </a:schemeClr>
                </a:solidFill>
              </a:defRPr>
            </a:lvl1pPr>
            <a:lvl2pPr marL="342900" indent="0">
              <a:buNone/>
              <a:defRPr sz="1500">
                <a:solidFill>
                  <a:schemeClr val="tx1">
                    <a:tint val="75000"/>
                  </a:schemeClr>
                </a:solidFill>
              </a:defRPr>
            </a:lvl2pPr>
            <a:lvl3pPr marL="685800" indent="0">
              <a:buNone/>
              <a:defRPr sz="13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zh-CN" altLang="en-US" noProof="1" smtClean="0"/>
              <a:t>单击此处编辑母版文本样式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877" y="457201"/>
            <a:ext cx="3932631" cy="1600203"/>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5183712" y="987427"/>
            <a:ext cx="6172817" cy="4873632"/>
          </a:xfrm>
        </p:spPr>
        <p:txBody>
          <a:bodyPr/>
          <a:lstStyle>
            <a:lvl1pPr>
              <a:defRPr sz="2400"/>
            </a:lvl1pPr>
            <a:lvl2pPr>
              <a:defRPr sz="2100"/>
            </a:lvl2pPr>
            <a:lvl3pPr>
              <a:defRPr sz="19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839877" y="2057405"/>
            <a:ext cx="3932631" cy="3811595"/>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5135" indent="0">
              <a:buNone/>
              <a:defRPr sz="800"/>
            </a:lvl6pPr>
            <a:lvl7pPr marL="2058035" indent="0">
              <a:buNone/>
              <a:defRPr sz="800"/>
            </a:lvl7pPr>
            <a:lvl8pPr marL="2400935" indent="0">
              <a:buNone/>
              <a:defRPr sz="800"/>
            </a:lvl8pPr>
            <a:lvl9pPr marL="2743835" indent="0">
              <a:buNone/>
              <a:defRPr sz="800"/>
            </a:lvl9pPr>
          </a:lstStyle>
          <a:p>
            <a:pPr lvl="0"/>
            <a:r>
              <a:rPr lang="zh-CN" altLang="en-US" noProof="1" smtClean="0"/>
              <a:t>单击此处编辑母版文本样式</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875" y="457201"/>
            <a:ext cx="4261276" cy="1600203"/>
          </a:xfrm>
        </p:spPr>
        <p:txBody>
          <a:bodyPr anchor="t">
            <a:normAutofit/>
          </a:bodyPr>
          <a:lstStyle>
            <a:lvl1pPr>
              <a:defRPr sz="31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5385339" y="457201"/>
            <a:ext cx="5971184" cy="5403859"/>
          </a:xfrm>
        </p:spPr>
        <p:txBody>
          <a:bodyPr/>
          <a:lstStyle>
            <a:lvl1pPr marL="0" indent="0">
              <a:buNone/>
              <a:defRPr sz="2400"/>
            </a:lvl1pPr>
            <a:lvl2pPr marL="342900" indent="0">
              <a:buNone/>
              <a:defRPr sz="2100"/>
            </a:lvl2pPr>
            <a:lvl3pPr marL="685800" indent="0">
              <a:buNone/>
              <a:defRPr sz="1900"/>
            </a:lvl3pPr>
            <a:lvl4pPr marL="1028700" indent="0">
              <a:buNone/>
              <a:defRPr sz="1500"/>
            </a:lvl4pPr>
            <a:lvl5pPr marL="1371600"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endParaRPr lang="zh-CN" altLang="en-US" noProof="1"/>
          </a:p>
        </p:txBody>
      </p:sp>
      <p:sp>
        <p:nvSpPr>
          <p:cNvPr id="4" name="文本占位符 3"/>
          <p:cNvSpPr>
            <a:spLocks noGrp="1"/>
          </p:cNvSpPr>
          <p:nvPr>
            <p:ph type="body" sz="half" idx="2"/>
          </p:nvPr>
        </p:nvSpPr>
        <p:spPr>
          <a:xfrm>
            <a:off x="839875" y="2057405"/>
            <a:ext cx="4261276" cy="3811595"/>
          </a:xfrm>
        </p:spPr>
        <p:txBody>
          <a:bodyPr>
            <a:normAutofit/>
          </a:bodyPr>
          <a:lstStyle>
            <a:lvl1pPr marL="0" indent="0">
              <a:buNone/>
              <a:defRPr sz="1500"/>
            </a:lvl1pPr>
            <a:lvl2pPr marL="342900" indent="0">
              <a:buNone/>
              <a:defRPr sz="1100"/>
            </a:lvl2pPr>
            <a:lvl3pPr marL="685800" indent="0">
              <a:buNone/>
              <a:defRPr sz="900"/>
            </a:lvl3pPr>
            <a:lvl4pPr marL="1028700" indent="0">
              <a:buNone/>
              <a:defRPr sz="800"/>
            </a:lvl4pPr>
            <a:lvl5pPr marL="1371600" indent="0">
              <a:buNone/>
              <a:defRPr sz="800"/>
            </a:lvl5pPr>
            <a:lvl6pPr marL="1715135" indent="0">
              <a:buNone/>
              <a:defRPr sz="800"/>
            </a:lvl6pPr>
            <a:lvl7pPr marL="2058035" indent="0">
              <a:buNone/>
              <a:defRPr sz="800"/>
            </a:lvl7pPr>
            <a:lvl8pPr marL="2400935" indent="0">
              <a:buNone/>
              <a:defRPr sz="800"/>
            </a:lvl8pPr>
            <a:lvl9pPr marL="2743835" indent="0">
              <a:buNone/>
              <a:defRPr sz="800"/>
            </a:lvl9pPr>
          </a:lstStyle>
          <a:p>
            <a:pPr lvl="0"/>
            <a:r>
              <a:rPr lang="zh-CN" altLang="en-US" noProof="1" smtClean="0"/>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3427" y="590557"/>
            <a:ext cx="2627028" cy="5286383"/>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42343" y="590557"/>
            <a:ext cx="7728792" cy="5286383"/>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5" y="1122365"/>
            <a:ext cx="9144913" cy="2387603"/>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524155" y="3602043"/>
            <a:ext cx="9144913" cy="1655764"/>
          </a:xfrm>
        </p:spPr>
        <p:txBody>
          <a:bodyPr/>
          <a:lstStyle>
            <a:lvl1pPr marL="0" indent="0" algn="ctr">
              <a:buNone/>
              <a:defRPr sz="1900">
                <a:solidFill>
                  <a:schemeClr val="tx1"/>
                </a:solidFill>
              </a:defRPr>
            </a:lvl1pPr>
            <a:lvl2pPr marL="342900" indent="0" algn="ctr">
              <a:buNone/>
              <a:defRPr sz="1500"/>
            </a:lvl2pPr>
            <a:lvl3pPr marL="685800" indent="0" algn="ctr">
              <a:buNone/>
              <a:defRPr sz="1300"/>
            </a:lvl3pPr>
            <a:lvl4pPr marL="1028700" indent="0" algn="ctr">
              <a:buNone/>
              <a:defRPr sz="1200"/>
            </a:lvl4pPr>
            <a:lvl5pPr marL="1371600" indent="0" algn="ctr">
              <a:buNone/>
              <a:defRPr sz="1200"/>
            </a:lvl5pPr>
            <a:lvl6pPr marL="1715135"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noProof="1" smtClean="0"/>
              <a:t>单击此处编辑母版副标题样式</a:t>
            </a:r>
            <a:endParaRPr lang="zh-CN" altLang="en-US" noProof="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933" y="1709740"/>
            <a:ext cx="10516651" cy="2852741"/>
          </a:xfrm>
        </p:spPr>
        <p:txBody>
          <a:bodyPr anchor="b"/>
          <a:lstStyle>
            <a:lvl1pPr algn="l">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31933" y="4589472"/>
            <a:ext cx="10516651" cy="1500189"/>
          </a:xfrm>
        </p:spPr>
        <p:txBody>
          <a:bodyPr/>
          <a:lstStyle>
            <a:lvl1pPr marL="0" indent="0" algn="l">
              <a:buNone/>
              <a:defRPr sz="1900">
                <a:solidFill>
                  <a:schemeClr val="tx1">
                    <a:tint val="75000"/>
                  </a:schemeClr>
                </a:solidFill>
              </a:defRPr>
            </a:lvl1pPr>
            <a:lvl2pPr marL="342900" indent="0">
              <a:buNone/>
              <a:defRPr sz="1500">
                <a:solidFill>
                  <a:schemeClr val="tx1">
                    <a:tint val="75000"/>
                  </a:schemeClr>
                </a:solidFill>
              </a:defRPr>
            </a:lvl2pPr>
            <a:lvl3pPr marL="685800" indent="0">
              <a:buNone/>
              <a:defRPr sz="13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zh-CN" altLang="en-US" noProof="1" smtClean="0"/>
              <a:t>单击此处编辑母版文本样式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42347" y="1600205"/>
            <a:ext cx="5148975" cy="4276731"/>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6201485" y="1600205"/>
            <a:ext cx="5148975" cy="4276731"/>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873" y="365133"/>
            <a:ext cx="10516651" cy="970223"/>
          </a:xfrm>
        </p:spPr>
        <p:txBody>
          <a:bodyPr/>
          <a:lstStyle>
            <a:lvl1pPr algn="ct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1259854" y="1567348"/>
            <a:ext cx="4702311" cy="710096"/>
          </a:xfrm>
        </p:spPr>
        <p:txBody>
          <a:bodyPr anchor="ctr">
            <a:normAutofit/>
          </a:bodyPr>
          <a:lstStyle>
            <a:lvl1pPr marL="0" indent="0">
              <a:buNone/>
              <a:defRPr sz="2100" b="0"/>
            </a:lvl1pPr>
            <a:lvl2pPr marL="342900" indent="0">
              <a:buNone/>
              <a:defRPr sz="1500" b="1"/>
            </a:lvl2pPr>
            <a:lvl3pPr marL="685800" indent="0">
              <a:buNone/>
              <a:defRPr sz="1300" b="1"/>
            </a:lvl3pPr>
            <a:lvl4pPr marL="1028700" indent="0">
              <a:buNone/>
              <a:defRPr sz="1200" b="1"/>
            </a:lvl4pPr>
            <a:lvl5pPr marL="1371600"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1259854" y="2338397"/>
            <a:ext cx="4702311" cy="3785969"/>
          </a:xfrm>
        </p:spPr>
        <p:txBody>
          <a:bodyPr>
            <a:normAutofit/>
          </a:bodyPr>
          <a:lstStyle>
            <a:lvl1pPr>
              <a:defRPr sz="1900"/>
            </a:lvl1pPr>
            <a:lvl2pPr>
              <a:defRPr sz="1500"/>
            </a:lvl2pPr>
            <a:lvl3pPr>
              <a:defRPr sz="1300"/>
            </a:lvl3pPr>
            <a:lvl4pPr>
              <a:defRPr sz="1200"/>
            </a:lvl4pPr>
            <a:lvl5pPr>
              <a:defRPr sz="120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290250" y="1567348"/>
            <a:ext cx="4702311" cy="710096"/>
          </a:xfrm>
        </p:spPr>
        <p:txBody>
          <a:bodyPr rtlCol="0" anchor="ctr">
            <a:normAutofit/>
          </a:bodyPr>
          <a:lstStyle>
            <a:lvl1pPr marL="171450" indent="-171450">
              <a:buNone/>
              <a:defRPr lang="zh-CN" altLang="en-US" b="0" smtClean="0"/>
            </a:lvl1pPr>
          </a:lstStyle>
          <a:p>
            <a:pPr lvl="0"/>
            <a:r>
              <a:rPr lang="zh-CN" altLang="en-US" noProof="1" smtClean="0"/>
              <a:t>单击此处编辑母版文本样式</a:t>
            </a:r>
          </a:p>
        </p:txBody>
      </p:sp>
      <p:sp>
        <p:nvSpPr>
          <p:cNvPr id="6" name="内容占位符 5"/>
          <p:cNvSpPr>
            <a:spLocks noGrp="1"/>
          </p:cNvSpPr>
          <p:nvPr>
            <p:ph sz="quarter" idx="4"/>
          </p:nvPr>
        </p:nvSpPr>
        <p:spPr>
          <a:xfrm>
            <a:off x="6290250" y="2357469"/>
            <a:ext cx="4702311" cy="3766897"/>
          </a:xfrm>
        </p:spPr>
        <p:txBody>
          <a:bodyPr>
            <a:normAutofit/>
          </a:bodyPr>
          <a:lstStyle>
            <a:lvl1pPr>
              <a:defRPr sz="1900"/>
            </a:lvl1pPr>
            <a:lvl2pPr>
              <a:defRPr sz="1500"/>
            </a:lvl2pPr>
            <a:lvl3pPr>
              <a:defRPr sz="1300"/>
            </a:lvl3pPr>
            <a:lvl4pPr>
              <a:defRPr sz="1200"/>
            </a:lvl4pPr>
            <a:lvl5pPr>
              <a:defRPr sz="120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42347" y="1600205"/>
            <a:ext cx="5148975" cy="4276731"/>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6201485" y="1600205"/>
            <a:ext cx="5148975" cy="4276731"/>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877" y="457201"/>
            <a:ext cx="3932631" cy="1600203"/>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5183712" y="987427"/>
            <a:ext cx="6172817" cy="4873632"/>
          </a:xfrm>
        </p:spPr>
        <p:txBody>
          <a:bodyPr/>
          <a:lstStyle>
            <a:lvl1pPr>
              <a:defRPr sz="2400"/>
            </a:lvl1pPr>
            <a:lvl2pPr>
              <a:defRPr sz="2100"/>
            </a:lvl2pPr>
            <a:lvl3pPr>
              <a:defRPr sz="19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839877" y="2057405"/>
            <a:ext cx="3932631" cy="3811595"/>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5135" indent="0">
              <a:buNone/>
              <a:defRPr sz="800"/>
            </a:lvl6pPr>
            <a:lvl7pPr marL="2058035" indent="0">
              <a:buNone/>
              <a:defRPr sz="800"/>
            </a:lvl7pPr>
            <a:lvl8pPr marL="2400935" indent="0">
              <a:buNone/>
              <a:defRPr sz="800"/>
            </a:lvl8pPr>
            <a:lvl9pPr marL="2743835" indent="0">
              <a:buNone/>
              <a:defRPr sz="800"/>
            </a:lvl9pPr>
          </a:lstStyle>
          <a:p>
            <a:pPr lvl="0"/>
            <a:r>
              <a:rPr lang="zh-CN" altLang="en-US" noProof="1" smtClean="0"/>
              <a:t>单击此处编辑母版文本样式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875" y="457201"/>
            <a:ext cx="4261276" cy="1600203"/>
          </a:xfrm>
        </p:spPr>
        <p:txBody>
          <a:bodyPr anchor="t">
            <a:normAutofit/>
          </a:bodyPr>
          <a:lstStyle>
            <a:lvl1pPr>
              <a:defRPr sz="31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5385339" y="457201"/>
            <a:ext cx="5971184" cy="5403859"/>
          </a:xfrm>
        </p:spPr>
        <p:txBody>
          <a:bodyPr/>
          <a:lstStyle>
            <a:lvl1pPr marL="0" indent="0">
              <a:buNone/>
              <a:defRPr sz="2400"/>
            </a:lvl1pPr>
            <a:lvl2pPr marL="342900" indent="0">
              <a:buNone/>
              <a:defRPr sz="2100"/>
            </a:lvl2pPr>
            <a:lvl3pPr marL="685800" indent="0">
              <a:buNone/>
              <a:defRPr sz="1900"/>
            </a:lvl3pPr>
            <a:lvl4pPr marL="1028700" indent="0">
              <a:buNone/>
              <a:defRPr sz="1500"/>
            </a:lvl4pPr>
            <a:lvl5pPr marL="1371600"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endParaRPr lang="zh-CN" altLang="en-US" noProof="1"/>
          </a:p>
        </p:txBody>
      </p:sp>
      <p:sp>
        <p:nvSpPr>
          <p:cNvPr id="4" name="文本占位符 3"/>
          <p:cNvSpPr>
            <a:spLocks noGrp="1"/>
          </p:cNvSpPr>
          <p:nvPr>
            <p:ph type="body" sz="half" idx="2"/>
          </p:nvPr>
        </p:nvSpPr>
        <p:spPr>
          <a:xfrm>
            <a:off x="839875" y="2057405"/>
            <a:ext cx="4261276" cy="3811595"/>
          </a:xfrm>
        </p:spPr>
        <p:txBody>
          <a:bodyPr>
            <a:normAutofit/>
          </a:bodyPr>
          <a:lstStyle>
            <a:lvl1pPr marL="0" indent="0">
              <a:buNone/>
              <a:defRPr sz="1500"/>
            </a:lvl1pPr>
            <a:lvl2pPr marL="342900" indent="0">
              <a:buNone/>
              <a:defRPr sz="1100"/>
            </a:lvl2pPr>
            <a:lvl3pPr marL="685800" indent="0">
              <a:buNone/>
              <a:defRPr sz="900"/>
            </a:lvl3pPr>
            <a:lvl4pPr marL="1028700" indent="0">
              <a:buNone/>
              <a:defRPr sz="800"/>
            </a:lvl4pPr>
            <a:lvl5pPr marL="1371600" indent="0">
              <a:buNone/>
              <a:defRPr sz="800"/>
            </a:lvl5pPr>
            <a:lvl6pPr marL="1715135" indent="0">
              <a:buNone/>
              <a:defRPr sz="800"/>
            </a:lvl6pPr>
            <a:lvl7pPr marL="2058035" indent="0">
              <a:buNone/>
              <a:defRPr sz="800"/>
            </a:lvl7pPr>
            <a:lvl8pPr marL="2400935" indent="0">
              <a:buNone/>
              <a:defRPr sz="800"/>
            </a:lvl8pPr>
            <a:lvl9pPr marL="2743835" indent="0">
              <a:buNone/>
              <a:defRPr sz="800"/>
            </a:lvl9pPr>
          </a:lstStyle>
          <a:p>
            <a:pPr lvl="0"/>
            <a:r>
              <a:rPr lang="zh-CN" altLang="en-US" noProof="1" smtClean="0"/>
              <a:t>单击此处编辑母版文本样式</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3427" y="590557"/>
            <a:ext cx="2627028" cy="5286383"/>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42343" y="590557"/>
            <a:ext cx="7728792" cy="5286383"/>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873" y="365133"/>
            <a:ext cx="10516651" cy="970223"/>
          </a:xfrm>
        </p:spPr>
        <p:txBody>
          <a:bodyPr/>
          <a:lstStyle>
            <a:lvl1pPr algn="ct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1259854" y="1567348"/>
            <a:ext cx="4702311" cy="710096"/>
          </a:xfrm>
        </p:spPr>
        <p:txBody>
          <a:bodyPr anchor="ctr">
            <a:normAutofit/>
          </a:bodyPr>
          <a:lstStyle>
            <a:lvl1pPr marL="0" indent="0">
              <a:buNone/>
              <a:defRPr sz="2100" b="0"/>
            </a:lvl1pPr>
            <a:lvl2pPr marL="342900" indent="0">
              <a:buNone/>
              <a:defRPr sz="1500" b="1"/>
            </a:lvl2pPr>
            <a:lvl3pPr marL="685800" indent="0">
              <a:buNone/>
              <a:defRPr sz="1300" b="1"/>
            </a:lvl3pPr>
            <a:lvl4pPr marL="1028700" indent="0">
              <a:buNone/>
              <a:defRPr sz="1200" b="1"/>
            </a:lvl4pPr>
            <a:lvl5pPr marL="1371600"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1259854" y="2338397"/>
            <a:ext cx="4702311" cy="3785969"/>
          </a:xfrm>
        </p:spPr>
        <p:txBody>
          <a:bodyPr>
            <a:normAutofit/>
          </a:bodyPr>
          <a:lstStyle>
            <a:lvl1pPr>
              <a:defRPr sz="1900"/>
            </a:lvl1pPr>
            <a:lvl2pPr>
              <a:defRPr sz="1500"/>
            </a:lvl2pPr>
            <a:lvl3pPr>
              <a:defRPr sz="1300"/>
            </a:lvl3pPr>
            <a:lvl4pPr>
              <a:defRPr sz="1200"/>
            </a:lvl4pPr>
            <a:lvl5pPr>
              <a:defRPr sz="120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290250" y="1567348"/>
            <a:ext cx="4702311" cy="710096"/>
          </a:xfrm>
        </p:spPr>
        <p:txBody>
          <a:bodyPr rtlCol="0" anchor="ctr">
            <a:normAutofit/>
          </a:bodyPr>
          <a:lstStyle>
            <a:lvl1pPr marL="171450" indent="-171450">
              <a:buNone/>
              <a:defRPr lang="zh-CN" altLang="en-US" b="0" smtClean="0"/>
            </a:lvl1pPr>
          </a:lstStyle>
          <a:p>
            <a:pPr lvl="0"/>
            <a:r>
              <a:rPr lang="zh-CN" altLang="en-US" noProof="1" smtClean="0"/>
              <a:t>单击此处编辑母版文本样式</a:t>
            </a:r>
          </a:p>
        </p:txBody>
      </p:sp>
      <p:sp>
        <p:nvSpPr>
          <p:cNvPr id="6" name="内容占位符 5"/>
          <p:cNvSpPr>
            <a:spLocks noGrp="1"/>
          </p:cNvSpPr>
          <p:nvPr>
            <p:ph sz="quarter" idx="4"/>
          </p:nvPr>
        </p:nvSpPr>
        <p:spPr>
          <a:xfrm>
            <a:off x="6290250" y="2357469"/>
            <a:ext cx="4702311" cy="3766897"/>
          </a:xfrm>
        </p:spPr>
        <p:txBody>
          <a:bodyPr>
            <a:normAutofit/>
          </a:bodyPr>
          <a:lstStyle>
            <a:lvl1pPr>
              <a:defRPr sz="1900"/>
            </a:lvl1pPr>
            <a:lvl2pPr>
              <a:defRPr sz="1500"/>
            </a:lvl2pPr>
            <a:lvl3pPr>
              <a:defRPr sz="1300"/>
            </a:lvl3pPr>
            <a:lvl4pPr>
              <a:defRPr sz="1200"/>
            </a:lvl4pPr>
            <a:lvl5pPr>
              <a:defRPr sz="120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877" y="457201"/>
            <a:ext cx="3932631" cy="1600203"/>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5183712" y="987427"/>
            <a:ext cx="6172817" cy="4873632"/>
          </a:xfrm>
        </p:spPr>
        <p:txBody>
          <a:bodyPr/>
          <a:lstStyle>
            <a:lvl1pPr>
              <a:defRPr sz="2400"/>
            </a:lvl1pPr>
            <a:lvl2pPr>
              <a:defRPr sz="2100"/>
            </a:lvl2pPr>
            <a:lvl3pPr>
              <a:defRPr sz="19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839877" y="2057405"/>
            <a:ext cx="3932631" cy="3811595"/>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5135" indent="0">
              <a:buNone/>
              <a:defRPr sz="800"/>
            </a:lvl6pPr>
            <a:lvl7pPr marL="2058035" indent="0">
              <a:buNone/>
              <a:defRPr sz="800"/>
            </a:lvl7pPr>
            <a:lvl8pPr marL="2400935" indent="0">
              <a:buNone/>
              <a:defRPr sz="800"/>
            </a:lvl8pPr>
            <a:lvl9pPr marL="2743835" indent="0">
              <a:buNone/>
              <a:defRPr sz="800"/>
            </a:lvl9pPr>
          </a:lstStyle>
          <a:p>
            <a:pPr lvl="0"/>
            <a:r>
              <a:rPr lang="zh-CN" altLang="en-US" noProof="1"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875" y="457201"/>
            <a:ext cx="4261276" cy="1600203"/>
          </a:xfrm>
        </p:spPr>
        <p:txBody>
          <a:bodyPr anchor="t">
            <a:normAutofit/>
          </a:bodyPr>
          <a:lstStyle>
            <a:lvl1pPr>
              <a:defRPr sz="31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5385339" y="457201"/>
            <a:ext cx="5971184" cy="5403859"/>
          </a:xfrm>
        </p:spPr>
        <p:txBody>
          <a:bodyPr/>
          <a:lstStyle>
            <a:lvl1pPr marL="0" indent="0">
              <a:buNone/>
              <a:defRPr sz="2400"/>
            </a:lvl1pPr>
            <a:lvl2pPr marL="342900" indent="0">
              <a:buNone/>
              <a:defRPr sz="2100"/>
            </a:lvl2pPr>
            <a:lvl3pPr marL="685800" indent="0">
              <a:buNone/>
              <a:defRPr sz="1900"/>
            </a:lvl3pPr>
            <a:lvl4pPr marL="1028700" indent="0">
              <a:buNone/>
              <a:defRPr sz="1500"/>
            </a:lvl4pPr>
            <a:lvl5pPr marL="1371600"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endParaRPr lang="zh-CN" altLang="en-US" noProof="1"/>
          </a:p>
        </p:txBody>
      </p:sp>
      <p:sp>
        <p:nvSpPr>
          <p:cNvPr id="4" name="文本占位符 3"/>
          <p:cNvSpPr>
            <a:spLocks noGrp="1"/>
          </p:cNvSpPr>
          <p:nvPr>
            <p:ph type="body" sz="half" idx="2"/>
          </p:nvPr>
        </p:nvSpPr>
        <p:spPr>
          <a:xfrm>
            <a:off x="839875" y="2057405"/>
            <a:ext cx="4261276" cy="3811595"/>
          </a:xfrm>
        </p:spPr>
        <p:txBody>
          <a:bodyPr>
            <a:normAutofit/>
          </a:bodyPr>
          <a:lstStyle>
            <a:lvl1pPr marL="0" indent="0">
              <a:buNone/>
              <a:defRPr sz="1500"/>
            </a:lvl1pPr>
            <a:lvl2pPr marL="342900" indent="0">
              <a:buNone/>
              <a:defRPr sz="1100"/>
            </a:lvl2pPr>
            <a:lvl3pPr marL="685800" indent="0">
              <a:buNone/>
              <a:defRPr sz="900"/>
            </a:lvl3pPr>
            <a:lvl4pPr marL="1028700" indent="0">
              <a:buNone/>
              <a:defRPr sz="800"/>
            </a:lvl4pPr>
            <a:lvl5pPr marL="1371600" indent="0">
              <a:buNone/>
              <a:defRPr sz="800"/>
            </a:lvl5pPr>
            <a:lvl6pPr marL="1715135" indent="0">
              <a:buNone/>
              <a:defRPr sz="800"/>
            </a:lvl6pPr>
            <a:lvl7pPr marL="2058035" indent="0">
              <a:buNone/>
              <a:defRPr sz="800"/>
            </a:lvl7pPr>
            <a:lvl8pPr marL="2400935" indent="0">
              <a:buNone/>
              <a:defRPr sz="800"/>
            </a:lvl8pPr>
            <a:lvl9pPr marL="2743835" indent="0">
              <a:buNone/>
              <a:defRPr sz="800"/>
            </a:lvl9pPr>
          </a:lstStyle>
          <a:p>
            <a:pPr lvl="0"/>
            <a:r>
              <a:rPr lang="zh-CN" altLang="en-US" noProof="1"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18" Type="http://schemas.openxmlformats.org/officeDocument/2006/relationships/image" Target="../media/image6.png"/><Relationship Id="rId26" Type="http://schemas.openxmlformats.org/officeDocument/2006/relationships/image" Target="../media/image14.png"/><Relationship Id="rId3" Type="http://schemas.openxmlformats.org/officeDocument/2006/relationships/slideLayout" Target="../slideLayouts/slideLayout36.xml"/><Relationship Id="rId21" Type="http://schemas.openxmlformats.org/officeDocument/2006/relationships/image" Target="../media/image9.png"/><Relationship Id="rId7" Type="http://schemas.openxmlformats.org/officeDocument/2006/relationships/slideLayout" Target="../slideLayouts/slideLayout40.xml"/><Relationship Id="rId12" Type="http://schemas.openxmlformats.org/officeDocument/2006/relationships/theme" Target="../theme/theme4.xml"/><Relationship Id="rId17" Type="http://schemas.openxmlformats.org/officeDocument/2006/relationships/image" Target="../media/image5.png"/><Relationship Id="rId25" Type="http://schemas.openxmlformats.org/officeDocument/2006/relationships/image" Target="../media/image13.png"/><Relationship Id="rId2" Type="http://schemas.openxmlformats.org/officeDocument/2006/relationships/slideLayout" Target="../slideLayouts/slideLayout35.xml"/><Relationship Id="rId16" Type="http://schemas.openxmlformats.org/officeDocument/2006/relationships/image" Target="../media/image4.png"/><Relationship Id="rId20" Type="http://schemas.openxmlformats.org/officeDocument/2006/relationships/image" Target="../media/image8.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image" Target="../media/image12.png"/><Relationship Id="rId5" Type="http://schemas.openxmlformats.org/officeDocument/2006/relationships/slideLayout" Target="../slideLayouts/slideLayout38.xml"/><Relationship Id="rId15" Type="http://schemas.openxmlformats.org/officeDocument/2006/relationships/image" Target="../media/image3.png"/><Relationship Id="rId23" Type="http://schemas.openxmlformats.org/officeDocument/2006/relationships/image" Target="../media/image11.png"/><Relationship Id="rId10" Type="http://schemas.openxmlformats.org/officeDocument/2006/relationships/slideLayout" Target="../slideLayouts/slideLayout43.xml"/><Relationship Id="rId19" Type="http://schemas.openxmlformats.org/officeDocument/2006/relationships/image" Target="../media/image7.png"/><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png"/><Relationship Id="rId22"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842967" y="590551"/>
            <a:ext cx="10507663" cy="635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2" tIns="45718" rIns="91432" bIns="45718" numCol="1" anchor="ctr" anchorCtr="0" compatLnSpc="1"/>
          <a:lstStyle/>
          <a:p>
            <a:pPr lvl="0"/>
            <a:r>
              <a:rPr lang="zh-CN" altLang="en-US" smtClean="0"/>
              <a:t>单击此处编辑母版标题样式</a:t>
            </a:r>
          </a:p>
        </p:txBody>
      </p:sp>
      <p:sp>
        <p:nvSpPr>
          <p:cNvPr id="1027" name="Rectangle 3"/>
          <p:cNvSpPr>
            <a:spLocks noGrp="1" noChangeArrowheads="1"/>
          </p:cNvSpPr>
          <p:nvPr>
            <p:ph type="body" idx="9"/>
          </p:nvPr>
        </p:nvSpPr>
        <p:spPr bwMode="auto">
          <a:xfrm>
            <a:off x="842967" y="1600200"/>
            <a:ext cx="10507663" cy="4276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2" tIns="45718" rIns="91432" bIns="45718" numCol="1" anchor="t" anchorCtr="0" compatLnSpc="1"/>
          <a:lstStyle/>
          <a:p>
            <a:pPr lvl="0"/>
            <a:r>
              <a:rPr lang="zh-CN" altLang="en-US" smtClean="0"/>
              <a:t>单击此处编辑母版文本样式</a:t>
            </a:r>
          </a:p>
          <a:p>
            <a:pPr lvl="1"/>
            <a:r>
              <a:rPr lang="zh-CN" altLang="en-US" smtClean="0"/>
              <a:t>第二级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buFont typeface="Arial" panose="020B0604020202020204" pitchFamily="34" charset="0"/>
        <a:defRPr sz="2400" kern="1200">
          <a:solidFill>
            <a:srgbClr val="969696"/>
          </a:solidFill>
          <a:latin typeface="+mj-lt"/>
          <a:ea typeface="+mj-ea"/>
          <a:cs typeface="+mj-cs"/>
        </a:defRPr>
      </a:lvl1pPr>
      <a:lvl2pPr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2000" kern="1200">
          <a:solidFill>
            <a:srgbClr val="969696"/>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000" kern="1200">
          <a:solidFill>
            <a:srgbClr val="969696"/>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3765" eaLnBrk="0" fontAlgn="base" latinLnBrk="0" hangingPunct="0">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3765" eaLnBrk="0" fontAlgn="base" latinLnBrk="0" hangingPunct="0">
        <a:spcBef>
          <a:spcPct val="20000"/>
        </a:spcBef>
        <a:spcAft>
          <a:spcPct val="0"/>
        </a:spcAft>
        <a:buChar char="»"/>
        <a:defRPr sz="2000" b="0" i="0" u="none" kern="1200" baseline="0">
          <a:solidFill>
            <a:schemeClr val="tx1"/>
          </a:solidFill>
          <a:latin typeface="+mn-lt"/>
          <a:ea typeface="+mn-ea"/>
          <a:cs typeface="+mn-cs"/>
        </a:defRPr>
      </a:lvl7pPr>
      <a:lvl8pPr marL="3428365" lvl="7" indent="-228600" algn="l" defTabSz="913765" eaLnBrk="0" fontAlgn="base" latinLnBrk="0" hangingPunct="0">
        <a:spcBef>
          <a:spcPct val="20000"/>
        </a:spcBef>
        <a:spcAft>
          <a:spcPct val="0"/>
        </a:spcAft>
        <a:buChar char="»"/>
        <a:defRPr sz="2000" b="0" i="0" u="none" kern="1200" baseline="0">
          <a:solidFill>
            <a:schemeClr val="tx1"/>
          </a:solidFill>
          <a:latin typeface="+mn-lt"/>
          <a:ea typeface="+mn-ea"/>
          <a:cs typeface="+mn-cs"/>
        </a:defRPr>
      </a:lvl8pPr>
      <a:lvl9pPr marL="3885565" lvl="8" indent="-228600" algn="l" defTabSz="913765" eaLnBrk="0" fontAlgn="base" latinLnBrk="0" hangingPunct="0">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3765" eaLnBrk="0" fontAlgn="base" latinLnBrk="0" hangingPunct="0">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1pPr>
      <a:lvl2pPr marL="457200" lvl="1"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2pPr>
      <a:lvl3pPr marL="914400" lvl="2"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3pPr>
      <a:lvl4pPr marL="1371600" lvl="3"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4pPr>
      <a:lvl5pPr marL="1828800" lvl="4"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5pPr>
      <a:lvl6pPr marL="2286000" lvl="5"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6pPr>
      <a:lvl7pPr marL="2743200" lvl="6"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7pPr>
      <a:lvl8pPr marL="3199765" lvl="7"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8pPr>
      <a:lvl9pPr marL="3656965" lvl="8"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accent2"/>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idx="4294967295"/>
          </p:nvPr>
        </p:nvSpPr>
        <p:spPr bwMode="auto">
          <a:xfrm>
            <a:off x="842967" y="590551"/>
            <a:ext cx="10507663" cy="635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2" tIns="45718" rIns="91432" bIns="45718" numCol="1" anchor="ctr" anchorCtr="0" compatLnSpc="1"/>
          <a:lstStyle/>
          <a:p>
            <a:pPr lvl="0"/>
            <a:r>
              <a:rPr lang="zh-CN" altLang="en-US" smtClean="0"/>
              <a:t>单击此处编辑母版标题样式</a:t>
            </a:r>
          </a:p>
        </p:txBody>
      </p:sp>
      <p:sp>
        <p:nvSpPr>
          <p:cNvPr id="2051" name="Rectangle 3"/>
          <p:cNvSpPr>
            <a:spLocks noGrp="1" noChangeArrowheads="1"/>
          </p:cNvSpPr>
          <p:nvPr>
            <p:ph type="body" idx="9"/>
          </p:nvPr>
        </p:nvSpPr>
        <p:spPr bwMode="auto">
          <a:xfrm>
            <a:off x="842967" y="1600200"/>
            <a:ext cx="10507663" cy="4276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2" tIns="45718" rIns="91432" bIns="45718" numCol="1" anchor="t" anchorCtr="0" compatLnSpc="1"/>
          <a:lstStyle/>
          <a:p>
            <a:pPr lvl="0"/>
            <a:r>
              <a:rPr lang="zh-CN" altLang="en-US" smtClean="0"/>
              <a:t>单击此处编辑母版文本样式</a:t>
            </a:r>
          </a:p>
          <a:p>
            <a:pPr lvl="1"/>
            <a:r>
              <a:rPr lang="zh-CN" altLang="en-US" smtClean="0"/>
              <a:t>第二级</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buFont typeface="Arial" panose="020B0604020202020204" pitchFamily="34" charset="0"/>
        <a:defRPr sz="2400" kern="1200">
          <a:solidFill>
            <a:srgbClr val="969696"/>
          </a:solidFill>
          <a:latin typeface="+mj-lt"/>
          <a:ea typeface="+mj-ea"/>
          <a:cs typeface="+mj-cs"/>
        </a:defRPr>
      </a:lvl1pPr>
      <a:lvl2pPr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2000" kern="1200">
          <a:solidFill>
            <a:srgbClr val="969696"/>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000" kern="1200">
          <a:solidFill>
            <a:srgbClr val="969696"/>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3765" eaLnBrk="0" fontAlgn="base" latinLnBrk="0" hangingPunct="0">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3765" eaLnBrk="0" fontAlgn="base" latinLnBrk="0" hangingPunct="0">
        <a:spcBef>
          <a:spcPct val="20000"/>
        </a:spcBef>
        <a:spcAft>
          <a:spcPct val="0"/>
        </a:spcAft>
        <a:buChar char="»"/>
        <a:defRPr sz="2000" b="0" i="0" u="none" kern="1200" baseline="0">
          <a:solidFill>
            <a:schemeClr val="tx1"/>
          </a:solidFill>
          <a:latin typeface="+mn-lt"/>
          <a:ea typeface="+mn-ea"/>
          <a:cs typeface="+mn-cs"/>
        </a:defRPr>
      </a:lvl7pPr>
      <a:lvl8pPr marL="3428365" lvl="7" indent="-228600" algn="l" defTabSz="913765" eaLnBrk="0" fontAlgn="base" latinLnBrk="0" hangingPunct="0">
        <a:spcBef>
          <a:spcPct val="20000"/>
        </a:spcBef>
        <a:spcAft>
          <a:spcPct val="0"/>
        </a:spcAft>
        <a:buChar char="»"/>
        <a:defRPr sz="2000" b="0" i="0" u="none" kern="1200" baseline="0">
          <a:solidFill>
            <a:schemeClr val="tx1"/>
          </a:solidFill>
          <a:latin typeface="+mn-lt"/>
          <a:ea typeface="+mn-ea"/>
          <a:cs typeface="+mn-cs"/>
        </a:defRPr>
      </a:lvl8pPr>
      <a:lvl9pPr marL="3885565" lvl="8" indent="-228600" algn="l" defTabSz="913765" eaLnBrk="0" fontAlgn="base" latinLnBrk="0" hangingPunct="0">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3765" eaLnBrk="0" fontAlgn="base" latinLnBrk="0" hangingPunct="0">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1pPr>
      <a:lvl2pPr marL="457200" lvl="1"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2pPr>
      <a:lvl3pPr marL="914400" lvl="2"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3pPr>
      <a:lvl4pPr marL="1371600" lvl="3"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4pPr>
      <a:lvl5pPr marL="1828800" lvl="4"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5pPr>
      <a:lvl6pPr marL="2286000" lvl="5"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6pPr>
      <a:lvl7pPr marL="2743200" lvl="6"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7pPr>
      <a:lvl8pPr marL="3199765" lvl="7"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8pPr>
      <a:lvl9pPr marL="3656965" lvl="8"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3074" name="Freeform 5"/>
          <p:cNvSpPr>
            <a:spLocks noChangeArrowheads="1"/>
          </p:cNvSpPr>
          <p:nvPr userDrawn="1"/>
        </p:nvSpPr>
        <p:spPr bwMode="auto">
          <a:xfrm>
            <a:off x="101601" y="100013"/>
            <a:ext cx="1630363" cy="484187"/>
          </a:xfrm>
          <a:custGeom>
            <a:avLst/>
            <a:gdLst>
              <a:gd name="T0" fmla="*/ 0 w 2132"/>
              <a:gd name="T1" fmla="*/ 0 h 822"/>
              <a:gd name="T2" fmla="*/ 1904 w 2132"/>
              <a:gd name="T3" fmla="*/ 0 h 822"/>
              <a:gd name="T4" fmla="*/ 2132 w 2132"/>
              <a:gd name="T5" fmla="*/ 411 h 822"/>
              <a:gd name="T6" fmla="*/ 1904 w 2132"/>
              <a:gd name="T7" fmla="*/ 822 h 822"/>
              <a:gd name="T8" fmla="*/ 0 w 2132"/>
              <a:gd name="T9" fmla="*/ 822 h 822"/>
              <a:gd name="T10" fmla="*/ 0 w 2132"/>
              <a:gd name="T11" fmla="*/ 0 h 822"/>
            </a:gdLst>
            <a:ahLst/>
            <a:cxnLst>
              <a:cxn ang="0">
                <a:pos x="T0" y="T1"/>
              </a:cxn>
              <a:cxn ang="0">
                <a:pos x="T2" y="T3"/>
              </a:cxn>
              <a:cxn ang="0">
                <a:pos x="T4" y="T5"/>
              </a:cxn>
              <a:cxn ang="0">
                <a:pos x="T6" y="T7"/>
              </a:cxn>
              <a:cxn ang="0">
                <a:pos x="T8" y="T9"/>
              </a:cxn>
              <a:cxn ang="0">
                <a:pos x="T10" y="T11"/>
              </a:cxn>
            </a:cxnLst>
            <a:rect l="0" t="0" r="r" b="b"/>
            <a:pathLst>
              <a:path w="2132" h="822">
                <a:moveTo>
                  <a:pt x="0" y="0"/>
                </a:moveTo>
                <a:lnTo>
                  <a:pt x="1904" y="0"/>
                </a:lnTo>
                <a:lnTo>
                  <a:pt x="2132" y="411"/>
                </a:lnTo>
                <a:lnTo>
                  <a:pt x="1904" y="822"/>
                </a:lnTo>
                <a:lnTo>
                  <a:pt x="0" y="822"/>
                </a:lnTo>
                <a:lnTo>
                  <a:pt x="0" y="0"/>
                </a:lnTo>
                <a:close/>
              </a:path>
            </a:pathLst>
          </a:custGeom>
          <a:solidFill>
            <a:srgbClr val="2B5063"/>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3075" name="Freeform 6"/>
          <p:cNvSpPr>
            <a:spLocks noChangeArrowheads="1"/>
          </p:cNvSpPr>
          <p:nvPr userDrawn="1"/>
        </p:nvSpPr>
        <p:spPr bwMode="auto">
          <a:xfrm>
            <a:off x="1608138" y="100013"/>
            <a:ext cx="9693275" cy="484187"/>
          </a:xfrm>
          <a:custGeom>
            <a:avLst/>
            <a:gdLst>
              <a:gd name="T0" fmla="*/ 0 w 12682"/>
              <a:gd name="T1" fmla="*/ 0 h 822"/>
              <a:gd name="T2" fmla="*/ 12454 w 12682"/>
              <a:gd name="T3" fmla="*/ 0 h 822"/>
              <a:gd name="T4" fmla="*/ 12682 w 12682"/>
              <a:gd name="T5" fmla="*/ 411 h 822"/>
              <a:gd name="T6" fmla="*/ 12454 w 12682"/>
              <a:gd name="T7" fmla="*/ 822 h 822"/>
              <a:gd name="T8" fmla="*/ 0 w 12682"/>
              <a:gd name="T9" fmla="*/ 822 h 822"/>
              <a:gd name="T10" fmla="*/ 228 w 12682"/>
              <a:gd name="T11" fmla="*/ 411 h 822"/>
              <a:gd name="T12" fmla="*/ 0 w 12682"/>
              <a:gd name="T13" fmla="*/ 0 h 822"/>
            </a:gdLst>
            <a:ahLst/>
            <a:cxnLst>
              <a:cxn ang="0">
                <a:pos x="T0" y="T1"/>
              </a:cxn>
              <a:cxn ang="0">
                <a:pos x="T2" y="T3"/>
              </a:cxn>
              <a:cxn ang="0">
                <a:pos x="T4" y="T5"/>
              </a:cxn>
              <a:cxn ang="0">
                <a:pos x="T6" y="T7"/>
              </a:cxn>
              <a:cxn ang="0">
                <a:pos x="T8" y="T9"/>
              </a:cxn>
              <a:cxn ang="0">
                <a:pos x="T10" y="T11"/>
              </a:cxn>
              <a:cxn ang="0">
                <a:pos x="T12" y="T13"/>
              </a:cxn>
            </a:cxnLst>
            <a:rect l="0" t="0" r="r" b="b"/>
            <a:pathLst>
              <a:path w="12682" h="822">
                <a:moveTo>
                  <a:pt x="0" y="0"/>
                </a:moveTo>
                <a:lnTo>
                  <a:pt x="12454" y="0"/>
                </a:lnTo>
                <a:lnTo>
                  <a:pt x="12682" y="411"/>
                </a:lnTo>
                <a:lnTo>
                  <a:pt x="12454" y="822"/>
                </a:lnTo>
                <a:lnTo>
                  <a:pt x="0" y="822"/>
                </a:lnTo>
                <a:lnTo>
                  <a:pt x="228" y="411"/>
                </a:lnTo>
                <a:lnTo>
                  <a:pt x="0" y="0"/>
                </a:lnTo>
                <a:close/>
              </a:path>
            </a:pathLst>
          </a:custGeom>
          <a:solidFill>
            <a:srgbClr val="494F54"/>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3076" name="Freeform 7"/>
          <p:cNvSpPr>
            <a:spLocks noChangeArrowheads="1"/>
          </p:cNvSpPr>
          <p:nvPr userDrawn="1"/>
        </p:nvSpPr>
        <p:spPr bwMode="auto">
          <a:xfrm>
            <a:off x="11179176" y="100013"/>
            <a:ext cx="912813" cy="484187"/>
          </a:xfrm>
          <a:custGeom>
            <a:avLst/>
            <a:gdLst>
              <a:gd name="T0" fmla="*/ 0 w 1191"/>
              <a:gd name="T1" fmla="*/ 0 h 822"/>
              <a:gd name="T2" fmla="*/ 1191 w 1191"/>
              <a:gd name="T3" fmla="*/ 0 h 822"/>
              <a:gd name="T4" fmla="*/ 1191 w 1191"/>
              <a:gd name="T5" fmla="*/ 822 h 822"/>
              <a:gd name="T6" fmla="*/ 0 w 1191"/>
              <a:gd name="T7" fmla="*/ 822 h 822"/>
              <a:gd name="T8" fmla="*/ 228 w 1191"/>
              <a:gd name="T9" fmla="*/ 411 h 822"/>
              <a:gd name="T10" fmla="*/ 0 w 1191"/>
              <a:gd name="T11" fmla="*/ 0 h 822"/>
            </a:gdLst>
            <a:ahLst/>
            <a:cxnLst>
              <a:cxn ang="0">
                <a:pos x="T0" y="T1"/>
              </a:cxn>
              <a:cxn ang="0">
                <a:pos x="T2" y="T3"/>
              </a:cxn>
              <a:cxn ang="0">
                <a:pos x="T4" y="T5"/>
              </a:cxn>
              <a:cxn ang="0">
                <a:pos x="T6" y="T7"/>
              </a:cxn>
              <a:cxn ang="0">
                <a:pos x="T8" y="T9"/>
              </a:cxn>
              <a:cxn ang="0">
                <a:pos x="T10" y="T11"/>
              </a:cxn>
            </a:cxnLst>
            <a:rect l="0" t="0" r="r" b="b"/>
            <a:pathLst>
              <a:path w="1191" h="822">
                <a:moveTo>
                  <a:pt x="0" y="0"/>
                </a:moveTo>
                <a:lnTo>
                  <a:pt x="1191" y="0"/>
                </a:lnTo>
                <a:lnTo>
                  <a:pt x="1191" y="822"/>
                </a:lnTo>
                <a:lnTo>
                  <a:pt x="0" y="822"/>
                </a:lnTo>
                <a:lnTo>
                  <a:pt x="228" y="411"/>
                </a:lnTo>
                <a:lnTo>
                  <a:pt x="0" y="0"/>
                </a:lnTo>
                <a:close/>
              </a:path>
            </a:pathLst>
          </a:custGeom>
          <a:solidFill>
            <a:srgbClr val="494F54"/>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3077" name="TextBox 6"/>
          <p:cNvSpPr txBox="1">
            <a:spLocks noChangeArrowheads="1"/>
          </p:cNvSpPr>
          <p:nvPr userDrawn="1"/>
        </p:nvSpPr>
        <p:spPr bwMode="auto">
          <a:xfrm>
            <a:off x="11376027" y="173041"/>
            <a:ext cx="647700" cy="3385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ctr"/>
            <a:fld id="{A120F6D3-53E0-4B77-BA58-194B2B360A72}" type="slidenum">
              <a:rPr lang="zh-CN" altLang="en-US" sz="1600">
                <a:solidFill>
                  <a:schemeClr val="accent2"/>
                </a:solidFill>
                <a:latin typeface="微软雅黑" panose="020B0503020204020204" pitchFamily="34" charset="-122"/>
                <a:ea typeface="微软雅黑" panose="020B0503020204020204" pitchFamily="34" charset="-122"/>
              </a:rPr>
              <a:pPr algn="ctr"/>
              <a:t>‹#›</a:t>
            </a:fld>
            <a:endParaRPr lang="zh-CN" altLang="en-US" sz="1600">
              <a:solidFill>
                <a:schemeClr val="accent2"/>
              </a:solidFill>
              <a:latin typeface="微软雅黑" panose="020B0503020204020204" pitchFamily="34" charset="-122"/>
              <a:ea typeface="微软雅黑" panose="020B0503020204020204" pitchFamily="34" charset="-122"/>
            </a:endParaRPr>
          </a:p>
        </p:txBody>
      </p:sp>
      <p:sp>
        <p:nvSpPr>
          <p:cNvPr id="3078" name="Rectangle 2"/>
          <p:cNvSpPr>
            <a:spLocks noGrp="1" noChangeArrowheads="1"/>
          </p:cNvSpPr>
          <p:nvPr>
            <p:ph type="title" idx="4294967295"/>
          </p:nvPr>
        </p:nvSpPr>
        <p:spPr bwMode="auto">
          <a:xfrm>
            <a:off x="842967" y="590551"/>
            <a:ext cx="10507663" cy="635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2" tIns="45718" rIns="91432" bIns="45718" numCol="1" anchor="ctr" anchorCtr="0" compatLnSpc="1"/>
          <a:lstStyle/>
          <a:p>
            <a:pPr lvl="0"/>
            <a:r>
              <a:rPr lang="zh-CN" altLang="en-US" smtClean="0"/>
              <a:t>单击此处编辑母版标题样式</a:t>
            </a:r>
          </a:p>
        </p:txBody>
      </p:sp>
      <p:sp>
        <p:nvSpPr>
          <p:cNvPr id="3079" name="Rectangle 3"/>
          <p:cNvSpPr>
            <a:spLocks noGrp="1" noChangeArrowheads="1"/>
          </p:cNvSpPr>
          <p:nvPr>
            <p:ph type="body" idx="9"/>
          </p:nvPr>
        </p:nvSpPr>
        <p:spPr bwMode="auto">
          <a:xfrm>
            <a:off x="842967" y="1600200"/>
            <a:ext cx="10507663" cy="4276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2" tIns="45718" rIns="91432" bIns="45718" numCol="1" anchor="t" anchorCtr="0" compatLnSpc="1"/>
          <a:lstStyle/>
          <a:p>
            <a:pPr lvl="0"/>
            <a:r>
              <a:rPr lang="zh-CN" altLang="en-US" smtClean="0"/>
              <a:t>单击此处编辑母版文本样式</a:t>
            </a:r>
          </a:p>
          <a:p>
            <a:pPr lvl="1"/>
            <a:r>
              <a:rPr lang="zh-CN" altLang="en-US" smtClean="0"/>
              <a:t>第二级</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300" fill="hold"/>
                                        <p:tgtEl>
                                          <p:spTgt spid="3074"/>
                                        </p:tgtEl>
                                        <p:attrNameLst>
                                          <p:attrName>ppt_x</p:attrName>
                                        </p:attrNameLst>
                                      </p:cBhvr>
                                      <p:tavLst>
                                        <p:tav tm="0">
                                          <p:val>
                                            <p:strVal val="0-#ppt_w/2"/>
                                          </p:val>
                                        </p:tav>
                                        <p:tav tm="100000">
                                          <p:val>
                                            <p:strVal val="#ppt_x"/>
                                          </p:val>
                                        </p:tav>
                                      </p:tavLst>
                                    </p:anim>
                                    <p:anim calcmode="lin" valueType="num">
                                      <p:cBhvr additive="base">
                                        <p:cTn id="8" dur="300" fill="hold"/>
                                        <p:tgtEl>
                                          <p:spTgt spid="307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3075"/>
                                        </p:tgtEl>
                                        <p:attrNameLst>
                                          <p:attrName>style.visibility</p:attrName>
                                        </p:attrNameLst>
                                      </p:cBhvr>
                                      <p:to>
                                        <p:strVal val="visible"/>
                                      </p:to>
                                    </p:set>
                                    <p:animEffect transition="in" filter="wipe(left)">
                                      <p:cBhvr>
                                        <p:cTn id="12" dur="400"/>
                                        <p:tgtEl>
                                          <p:spTgt spid="3075"/>
                                        </p:tgtEl>
                                      </p:cBhvr>
                                    </p:animEffect>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3076"/>
                                        </p:tgtEl>
                                        <p:attrNameLst>
                                          <p:attrName>style.visibility</p:attrName>
                                        </p:attrNameLst>
                                      </p:cBhvr>
                                      <p:to>
                                        <p:strVal val="visible"/>
                                      </p:to>
                                    </p:set>
                                    <p:anim calcmode="lin" valueType="num">
                                      <p:cBhvr additive="base">
                                        <p:cTn id="16" dur="300" fill="hold"/>
                                        <p:tgtEl>
                                          <p:spTgt spid="3076"/>
                                        </p:tgtEl>
                                        <p:attrNameLst>
                                          <p:attrName>ppt_x</p:attrName>
                                        </p:attrNameLst>
                                      </p:cBhvr>
                                      <p:tavLst>
                                        <p:tav tm="0">
                                          <p:val>
                                            <p:strVal val="1+#ppt_w/2"/>
                                          </p:val>
                                        </p:tav>
                                        <p:tav tm="100000">
                                          <p:val>
                                            <p:strVal val="#ppt_x"/>
                                          </p:val>
                                        </p:tav>
                                      </p:tavLst>
                                    </p:anim>
                                    <p:anim calcmode="lin" valueType="num">
                                      <p:cBhvr additive="base">
                                        <p:cTn id="17" dur="300" fill="hold"/>
                                        <p:tgtEl>
                                          <p:spTgt spid="30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0" fontAlgn="base" hangingPunct="0">
        <a:spcBef>
          <a:spcPct val="0"/>
        </a:spcBef>
        <a:spcAft>
          <a:spcPct val="0"/>
        </a:spcAft>
        <a:buFont typeface="Arial" panose="020B0604020202020204" pitchFamily="34" charset="0"/>
        <a:defRPr sz="2400" kern="1200">
          <a:solidFill>
            <a:srgbClr val="969696"/>
          </a:solidFill>
          <a:latin typeface="+mj-lt"/>
          <a:ea typeface="+mj-ea"/>
          <a:cs typeface="+mj-cs"/>
        </a:defRPr>
      </a:lvl1pPr>
      <a:lvl2pPr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2000" kern="1200">
          <a:solidFill>
            <a:srgbClr val="969696"/>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000" kern="1200">
          <a:solidFill>
            <a:srgbClr val="969696"/>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3765" eaLnBrk="0" fontAlgn="base" latinLnBrk="0" hangingPunct="0">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3765" eaLnBrk="0" fontAlgn="base" latinLnBrk="0" hangingPunct="0">
        <a:spcBef>
          <a:spcPct val="20000"/>
        </a:spcBef>
        <a:spcAft>
          <a:spcPct val="0"/>
        </a:spcAft>
        <a:buChar char="»"/>
        <a:defRPr sz="2000" b="0" i="0" u="none" kern="1200" baseline="0">
          <a:solidFill>
            <a:schemeClr val="tx1"/>
          </a:solidFill>
          <a:latin typeface="+mn-lt"/>
          <a:ea typeface="+mn-ea"/>
          <a:cs typeface="+mn-cs"/>
        </a:defRPr>
      </a:lvl7pPr>
      <a:lvl8pPr marL="3428365" lvl="7" indent="-228600" algn="l" defTabSz="913765" eaLnBrk="0" fontAlgn="base" latinLnBrk="0" hangingPunct="0">
        <a:spcBef>
          <a:spcPct val="20000"/>
        </a:spcBef>
        <a:spcAft>
          <a:spcPct val="0"/>
        </a:spcAft>
        <a:buChar char="»"/>
        <a:defRPr sz="2000" b="0" i="0" u="none" kern="1200" baseline="0">
          <a:solidFill>
            <a:schemeClr val="tx1"/>
          </a:solidFill>
          <a:latin typeface="+mn-lt"/>
          <a:ea typeface="+mn-ea"/>
          <a:cs typeface="+mn-cs"/>
        </a:defRPr>
      </a:lvl8pPr>
      <a:lvl9pPr marL="3885565" lvl="8" indent="-228600" algn="l" defTabSz="913765" eaLnBrk="0" fontAlgn="base" latinLnBrk="0" hangingPunct="0">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3765" eaLnBrk="0" fontAlgn="base" latinLnBrk="0" hangingPunct="0">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1pPr>
      <a:lvl2pPr marL="457200" lvl="1"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2pPr>
      <a:lvl3pPr marL="914400" lvl="2"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3pPr>
      <a:lvl4pPr marL="1371600" lvl="3"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4pPr>
      <a:lvl5pPr marL="1828800" lvl="4"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5pPr>
      <a:lvl6pPr marL="2286000" lvl="5"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6pPr>
      <a:lvl7pPr marL="2743200" lvl="6"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7pPr>
      <a:lvl8pPr marL="3199765" lvl="7"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8pPr>
      <a:lvl9pPr marL="3656965" lvl="8"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pic>
        <p:nvPicPr>
          <p:cNvPr id="4098" name="Picture 2" descr="PPECLOGO-eff-0-1"/>
          <p:cNvPicPr>
            <a:picLocks noChangeAspect="1" noChangeArrowheads="1"/>
          </p:cNvPicPr>
          <p:nvPr userDrawn="1"/>
        </p:nvPicPr>
        <p:blipFill>
          <a:blip r:embed="rId14" cstate="print">
            <a:extLst>
              <a:ext uri="{28A0092B-C50C-407E-A947-70E740481C1C}">
                <a14:useLocalDpi xmlns="" xmlns:a14="http://schemas.microsoft.com/office/drawing/2010/main" val="0"/>
              </a:ext>
            </a:extLst>
          </a:blip>
          <a:srcRect/>
          <a:stretch>
            <a:fillRect/>
          </a:stretch>
        </p:blipFill>
        <p:spPr bwMode="auto">
          <a:xfrm>
            <a:off x="4146549" y="2886075"/>
            <a:ext cx="1060451" cy="800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099" name="Picture 3" descr="PPECLOGO-eff-0-2"/>
          <p:cNvPicPr>
            <a:picLocks noChangeAspect="1" noChangeArrowheads="1"/>
          </p:cNvPicPr>
          <p:nvPr userDrawn="1"/>
        </p:nvPicPr>
        <p:blipFill>
          <a:blip r:embed="rId15" cstate="print">
            <a:extLst>
              <a:ext uri="{28A0092B-C50C-407E-A947-70E740481C1C}">
                <a14:useLocalDpi xmlns="" xmlns:a14="http://schemas.microsoft.com/office/drawing/2010/main" val="0"/>
              </a:ext>
            </a:extLst>
          </a:blip>
          <a:srcRect/>
          <a:stretch>
            <a:fillRect/>
          </a:stretch>
        </p:blipFill>
        <p:spPr bwMode="auto">
          <a:xfrm>
            <a:off x="8428043" y="2757489"/>
            <a:ext cx="1095375" cy="839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00" name="Picture 4" descr="PPECLOGO-eff-0-3"/>
          <p:cNvPicPr>
            <a:picLocks noChangeAspect="1" noChangeArrowheads="1"/>
          </p:cNvPicPr>
          <p:nvPr userDrawn="1"/>
        </p:nvPicPr>
        <p:blipFill>
          <a:blip r:embed="rId16" cstate="print">
            <a:extLst>
              <a:ext uri="{28A0092B-C50C-407E-A947-70E740481C1C}">
                <a14:useLocalDpi xmlns="" xmlns:a14="http://schemas.microsoft.com/office/drawing/2010/main" val="0"/>
              </a:ext>
            </a:extLst>
          </a:blip>
          <a:srcRect/>
          <a:stretch>
            <a:fillRect/>
          </a:stretch>
        </p:blipFill>
        <p:spPr bwMode="auto">
          <a:xfrm>
            <a:off x="1039813" y="1447800"/>
            <a:ext cx="3013075" cy="2376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01" name="Picture 5" descr="PPECLOGO-eff-0-1"/>
          <p:cNvPicPr>
            <a:picLocks noChangeAspect="1" noChangeArrowheads="1"/>
          </p:cNvPicPr>
          <p:nvPr userDrawn="1"/>
        </p:nvPicPr>
        <p:blipFill>
          <a:blip r:embed="rId17" cstate="print">
            <a:extLst>
              <a:ext uri="{28A0092B-C50C-407E-A947-70E740481C1C}">
                <a14:useLocalDpi xmlns="" xmlns:a14="http://schemas.microsoft.com/office/drawing/2010/main" val="0"/>
              </a:ext>
            </a:extLst>
          </a:blip>
          <a:srcRect/>
          <a:stretch>
            <a:fillRect/>
          </a:stretch>
        </p:blipFill>
        <p:spPr bwMode="auto">
          <a:xfrm>
            <a:off x="4465642" y="3770313"/>
            <a:ext cx="5254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02" name="Picture 6" descr="PPECLOGO-eff-0-1"/>
          <p:cNvPicPr>
            <a:picLocks noChangeAspect="1" noChangeArrowheads="1"/>
          </p:cNvPicPr>
          <p:nvPr userDrawn="1"/>
        </p:nvPicPr>
        <p:blipFill>
          <a:blip r:embed="rId18" cstate="print">
            <a:extLst>
              <a:ext uri="{28A0092B-C50C-407E-A947-70E740481C1C}">
                <a14:useLocalDpi xmlns="" xmlns:a14="http://schemas.microsoft.com/office/drawing/2010/main" val="0"/>
              </a:ext>
            </a:extLst>
          </a:blip>
          <a:srcRect/>
          <a:stretch>
            <a:fillRect/>
          </a:stretch>
        </p:blipFill>
        <p:spPr bwMode="auto">
          <a:xfrm>
            <a:off x="7373940" y="2903539"/>
            <a:ext cx="401637" cy="303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03" name="Picture 8" descr="PPECLOGO-eff-0-2"/>
          <p:cNvPicPr>
            <a:picLocks noChangeAspect="1" noChangeArrowheads="1"/>
          </p:cNvPicPr>
          <p:nvPr userDrawn="1"/>
        </p:nvPicPr>
        <p:blipFill>
          <a:blip r:embed="rId19" cstate="print">
            <a:extLst>
              <a:ext uri="{28A0092B-C50C-407E-A947-70E740481C1C}">
                <a14:useLocalDpi xmlns="" xmlns:a14="http://schemas.microsoft.com/office/drawing/2010/main" val="0"/>
              </a:ext>
            </a:extLst>
          </a:blip>
          <a:srcRect/>
          <a:stretch>
            <a:fillRect/>
          </a:stretch>
        </p:blipFill>
        <p:spPr bwMode="auto">
          <a:xfrm>
            <a:off x="5276853" y="2574925"/>
            <a:ext cx="981075" cy="750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04" name="Picture 9" descr="PPECLOGO-eff-5-4"/>
          <p:cNvPicPr>
            <a:picLocks noChangeAspect="1" noChangeArrowheads="1"/>
          </p:cNvPicPr>
          <p:nvPr userDrawn="1"/>
        </p:nvPicPr>
        <p:blipFill>
          <a:blip r:embed="rId20" cstate="print">
            <a:extLst>
              <a:ext uri="{28A0092B-C50C-407E-A947-70E740481C1C}">
                <a14:useLocalDpi xmlns="" xmlns:a14="http://schemas.microsoft.com/office/drawing/2010/main" val="0"/>
              </a:ext>
            </a:extLst>
          </a:blip>
          <a:srcRect/>
          <a:stretch>
            <a:fillRect/>
          </a:stretch>
        </p:blipFill>
        <p:spPr bwMode="auto">
          <a:xfrm>
            <a:off x="3260725" y="3206754"/>
            <a:ext cx="1477963" cy="11239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05" name="Picture 10" descr="PPECLOGO-eff-5-2"/>
          <p:cNvPicPr>
            <a:picLocks noChangeAspect="1" noChangeArrowheads="1"/>
          </p:cNvPicPr>
          <p:nvPr userDrawn="1"/>
        </p:nvPicPr>
        <p:blipFill>
          <a:blip r:embed="rId21" cstate="print">
            <a:extLst>
              <a:ext uri="{28A0092B-C50C-407E-A947-70E740481C1C}">
                <a14:useLocalDpi xmlns="" xmlns:a14="http://schemas.microsoft.com/office/drawing/2010/main" val="0"/>
              </a:ext>
            </a:extLst>
          </a:blip>
          <a:srcRect/>
          <a:stretch>
            <a:fillRect/>
          </a:stretch>
        </p:blipFill>
        <p:spPr bwMode="auto">
          <a:xfrm>
            <a:off x="5349879" y="3446463"/>
            <a:ext cx="1835151" cy="1435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06" name="Picture 11" descr="PPECLOGO-eff-5-4"/>
          <p:cNvPicPr>
            <a:picLocks noChangeAspect="1" noChangeArrowheads="1"/>
          </p:cNvPicPr>
          <p:nvPr userDrawn="1"/>
        </p:nvPicPr>
        <p:blipFill>
          <a:blip r:embed="rId22" cstate="print">
            <a:extLst>
              <a:ext uri="{28A0092B-C50C-407E-A947-70E740481C1C}">
                <a14:useLocalDpi xmlns="" xmlns:a14="http://schemas.microsoft.com/office/drawing/2010/main" val="0"/>
              </a:ext>
            </a:extLst>
          </a:blip>
          <a:srcRect/>
          <a:stretch>
            <a:fillRect/>
          </a:stretch>
        </p:blipFill>
        <p:spPr bwMode="auto">
          <a:xfrm>
            <a:off x="9883776" y="2725739"/>
            <a:ext cx="1116013" cy="850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07" name="Picture 12" descr="PPECLOGO-eff-0-1"/>
          <p:cNvPicPr>
            <a:picLocks noChangeAspect="1" noChangeArrowheads="1"/>
          </p:cNvPicPr>
          <p:nvPr userDrawn="1"/>
        </p:nvPicPr>
        <p:blipFill>
          <a:blip r:embed="rId23" cstate="print">
            <a:extLst>
              <a:ext uri="{28A0092B-C50C-407E-A947-70E740481C1C}">
                <a14:useLocalDpi xmlns="" xmlns:a14="http://schemas.microsoft.com/office/drawing/2010/main" val="0"/>
              </a:ext>
            </a:extLst>
          </a:blip>
          <a:srcRect/>
          <a:stretch>
            <a:fillRect/>
          </a:stretch>
        </p:blipFill>
        <p:spPr bwMode="auto">
          <a:xfrm>
            <a:off x="7940675" y="3624263"/>
            <a:ext cx="520700" cy="393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08" name="Picture 13" descr="PPECLOGO-eff-0-1"/>
          <p:cNvPicPr>
            <a:picLocks noChangeAspect="1" noChangeArrowheads="1"/>
          </p:cNvPicPr>
          <p:nvPr userDrawn="1"/>
        </p:nvPicPr>
        <p:blipFill>
          <a:blip r:embed="rId23" cstate="print">
            <a:extLst>
              <a:ext uri="{28A0092B-C50C-407E-A947-70E740481C1C}">
                <a14:useLocalDpi xmlns="" xmlns:a14="http://schemas.microsoft.com/office/drawing/2010/main" val="0"/>
              </a:ext>
            </a:extLst>
          </a:blip>
          <a:srcRect/>
          <a:stretch>
            <a:fillRect/>
          </a:stretch>
        </p:blipFill>
        <p:spPr bwMode="auto">
          <a:xfrm>
            <a:off x="11250613" y="2365381"/>
            <a:ext cx="523875" cy="392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09" name="Picture 14" descr="PPECLOGO-eff2-1-2"/>
          <p:cNvPicPr>
            <a:picLocks noChangeAspect="1" noChangeArrowheads="1"/>
          </p:cNvPicPr>
          <p:nvPr userDrawn="1"/>
        </p:nvPicPr>
        <p:blipFill>
          <a:blip r:embed="rId24" cstate="print">
            <a:extLst>
              <a:ext uri="{28A0092B-C50C-407E-A947-70E740481C1C}">
                <a14:useLocalDpi xmlns="" xmlns:a14="http://schemas.microsoft.com/office/drawing/2010/main" val="0"/>
              </a:ext>
            </a:extLst>
          </a:blip>
          <a:srcRect/>
          <a:stretch>
            <a:fillRect/>
          </a:stretch>
        </p:blipFill>
        <p:spPr bwMode="auto">
          <a:xfrm>
            <a:off x="2052640" y="2795593"/>
            <a:ext cx="1697037" cy="14287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10" name="Picture 15" descr="PPECLOGO-eff2-1-3"/>
          <p:cNvPicPr>
            <a:picLocks noChangeAspect="1" noChangeArrowheads="1"/>
          </p:cNvPicPr>
          <p:nvPr userDrawn="1"/>
        </p:nvPicPr>
        <p:blipFill>
          <a:blip r:embed="rId25" cstate="print">
            <a:extLst>
              <a:ext uri="{28A0092B-C50C-407E-A947-70E740481C1C}">
                <a14:useLocalDpi xmlns="" xmlns:a14="http://schemas.microsoft.com/office/drawing/2010/main" val="0"/>
              </a:ext>
            </a:extLst>
          </a:blip>
          <a:srcRect/>
          <a:stretch>
            <a:fillRect/>
          </a:stretch>
        </p:blipFill>
        <p:spPr bwMode="auto">
          <a:xfrm>
            <a:off x="3983037" y="2786064"/>
            <a:ext cx="436563"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11" name="Picture 16" descr="PPECLOGO-eff2-1-4"/>
          <p:cNvPicPr>
            <a:picLocks noChangeAspect="1" noChangeArrowheads="1"/>
          </p:cNvPicPr>
          <p:nvPr userDrawn="1"/>
        </p:nvPicPr>
        <p:blipFill>
          <a:blip r:embed="rId26" cstate="print">
            <a:extLst>
              <a:ext uri="{28A0092B-C50C-407E-A947-70E740481C1C}">
                <a14:useLocalDpi xmlns="" xmlns:a14="http://schemas.microsoft.com/office/drawing/2010/main" val="0"/>
              </a:ext>
            </a:extLst>
          </a:blip>
          <a:srcRect/>
          <a:stretch>
            <a:fillRect/>
          </a:stretch>
        </p:blipFill>
        <p:spPr bwMode="auto">
          <a:xfrm>
            <a:off x="8516941" y="3325813"/>
            <a:ext cx="701675" cy="585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12" name="Picture 17" descr="PPECLOGO-eff2-1-3"/>
          <p:cNvPicPr>
            <a:picLocks noChangeAspect="1" noChangeArrowheads="1"/>
          </p:cNvPicPr>
          <p:nvPr userDrawn="1"/>
        </p:nvPicPr>
        <p:blipFill>
          <a:blip r:embed="rId25" cstate="print">
            <a:extLst>
              <a:ext uri="{28A0092B-C50C-407E-A947-70E740481C1C}">
                <a14:useLocalDpi xmlns="" xmlns:a14="http://schemas.microsoft.com/office/drawing/2010/main" val="0"/>
              </a:ext>
            </a:extLst>
          </a:blip>
          <a:srcRect/>
          <a:stretch>
            <a:fillRect/>
          </a:stretch>
        </p:blipFill>
        <p:spPr bwMode="auto">
          <a:xfrm>
            <a:off x="9236077" y="2909893"/>
            <a:ext cx="360363" cy="301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13" name="Picture 18" descr="PPECLOGO-eff2-1-3"/>
          <p:cNvPicPr>
            <a:picLocks noChangeAspect="1" noChangeArrowheads="1"/>
          </p:cNvPicPr>
          <p:nvPr userDrawn="1"/>
        </p:nvPicPr>
        <p:blipFill>
          <a:blip r:embed="rId25" cstate="print">
            <a:extLst>
              <a:ext uri="{28A0092B-C50C-407E-A947-70E740481C1C}">
                <a14:useLocalDpi xmlns="" xmlns:a14="http://schemas.microsoft.com/office/drawing/2010/main" val="0"/>
              </a:ext>
            </a:extLst>
          </a:blip>
          <a:srcRect/>
          <a:stretch>
            <a:fillRect/>
          </a:stretch>
        </p:blipFill>
        <p:spPr bwMode="auto">
          <a:xfrm>
            <a:off x="9742489" y="3446469"/>
            <a:ext cx="280987" cy="236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14" name="Rectangle 2"/>
          <p:cNvSpPr>
            <a:spLocks noGrp="1" noChangeArrowheads="1"/>
          </p:cNvSpPr>
          <p:nvPr>
            <p:ph type="title" idx="4294967295"/>
          </p:nvPr>
        </p:nvSpPr>
        <p:spPr bwMode="auto">
          <a:xfrm>
            <a:off x="842967" y="590551"/>
            <a:ext cx="10507663" cy="635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2" tIns="45718" rIns="91432" bIns="45718" numCol="1" anchor="ctr" anchorCtr="0" compatLnSpc="1"/>
          <a:lstStyle/>
          <a:p>
            <a:pPr lvl="0"/>
            <a:r>
              <a:rPr lang="zh-CN" altLang="en-US" smtClean="0"/>
              <a:t>单击此处编辑母版标题样式</a:t>
            </a:r>
          </a:p>
        </p:txBody>
      </p:sp>
      <p:sp>
        <p:nvSpPr>
          <p:cNvPr id="4115" name="Rectangle 3"/>
          <p:cNvSpPr>
            <a:spLocks noGrp="1" noChangeArrowheads="1"/>
          </p:cNvSpPr>
          <p:nvPr>
            <p:ph type="body" idx="9"/>
          </p:nvPr>
        </p:nvSpPr>
        <p:spPr bwMode="auto">
          <a:xfrm>
            <a:off x="842967" y="1600200"/>
            <a:ext cx="10507663" cy="4276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2" tIns="45718" rIns="91432" bIns="45718" numCol="1" anchor="t" anchorCtr="0" compatLnSpc="1"/>
          <a:lstStyle/>
          <a:p>
            <a:pPr lvl="0"/>
            <a:r>
              <a:rPr lang="zh-CN" altLang="en-US" smtClean="0"/>
              <a:t>单击此处编辑母版文本样式</a:t>
            </a:r>
          </a:p>
          <a:p>
            <a:pPr lvl="1"/>
            <a:r>
              <a:rPr lang="zh-CN" altLang="en-US" smtClean="0"/>
              <a:t>第二级</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04"/>
                                        </p:tgtEl>
                                        <p:attrNameLst>
                                          <p:attrName>style.visibility</p:attrName>
                                        </p:attrNameLst>
                                      </p:cBhvr>
                                      <p:to>
                                        <p:strVal val="visible"/>
                                      </p:to>
                                    </p:set>
                                    <p:animEffect transition="in" filter="fade">
                                      <p:cBhvr>
                                        <p:cTn id="7" dur="500"/>
                                        <p:tgtEl>
                                          <p:spTgt spid="4104"/>
                                        </p:tgtEl>
                                      </p:cBhvr>
                                    </p:animEffect>
                                  </p:childTnLst>
                                </p:cTn>
                              </p:par>
                              <p:par>
                                <p:cTn id="8" presetID="10" presetClass="entr" presetSubtype="0" fill="hold" nodeType="withEffect">
                                  <p:stCondLst>
                                    <p:cond delay="0"/>
                                  </p:stCondLst>
                                  <p:childTnLst>
                                    <p:set>
                                      <p:cBhvr>
                                        <p:cTn id="9" dur="1" fill="hold">
                                          <p:stCondLst>
                                            <p:cond delay="0"/>
                                          </p:stCondLst>
                                        </p:cTn>
                                        <p:tgtEl>
                                          <p:spTgt spid="4101"/>
                                        </p:tgtEl>
                                        <p:attrNameLst>
                                          <p:attrName>style.visibility</p:attrName>
                                        </p:attrNameLst>
                                      </p:cBhvr>
                                      <p:to>
                                        <p:strVal val="visible"/>
                                      </p:to>
                                    </p:set>
                                    <p:animEffect transition="in" filter="fade">
                                      <p:cBhvr>
                                        <p:cTn id="10" dur="500"/>
                                        <p:tgtEl>
                                          <p:spTgt spid="4101"/>
                                        </p:tgtEl>
                                      </p:cBhvr>
                                    </p:animEffect>
                                  </p:childTnLst>
                                </p:cTn>
                              </p:par>
                              <p:par>
                                <p:cTn id="11" presetID="10" presetClass="entr" presetSubtype="0" fill="hold" nodeType="withEffect">
                                  <p:stCondLst>
                                    <p:cond delay="0"/>
                                  </p:stCondLst>
                                  <p:childTnLst>
                                    <p:set>
                                      <p:cBhvr>
                                        <p:cTn id="12" dur="1" fill="hold">
                                          <p:stCondLst>
                                            <p:cond delay="0"/>
                                          </p:stCondLst>
                                        </p:cTn>
                                        <p:tgtEl>
                                          <p:spTgt spid="4100"/>
                                        </p:tgtEl>
                                        <p:attrNameLst>
                                          <p:attrName>style.visibility</p:attrName>
                                        </p:attrNameLst>
                                      </p:cBhvr>
                                      <p:to>
                                        <p:strVal val="visible"/>
                                      </p:to>
                                    </p:set>
                                    <p:animEffect transition="in" filter="fade">
                                      <p:cBhvr>
                                        <p:cTn id="13" dur="500"/>
                                        <p:tgtEl>
                                          <p:spTgt spid="4100"/>
                                        </p:tgtEl>
                                      </p:cBhvr>
                                    </p:animEffect>
                                  </p:childTnLst>
                                </p:cTn>
                              </p:par>
                              <p:par>
                                <p:cTn id="14" presetID="10" presetClass="entr" presetSubtype="0" fill="hold" nodeType="withEffect">
                                  <p:stCondLst>
                                    <p:cond delay="0"/>
                                  </p:stCondLst>
                                  <p:childTnLst>
                                    <p:set>
                                      <p:cBhvr>
                                        <p:cTn id="15" dur="1" fill="hold">
                                          <p:stCondLst>
                                            <p:cond delay="0"/>
                                          </p:stCondLst>
                                        </p:cTn>
                                        <p:tgtEl>
                                          <p:spTgt spid="4098"/>
                                        </p:tgtEl>
                                        <p:attrNameLst>
                                          <p:attrName>style.visibility</p:attrName>
                                        </p:attrNameLst>
                                      </p:cBhvr>
                                      <p:to>
                                        <p:strVal val="visible"/>
                                      </p:to>
                                    </p:set>
                                    <p:animEffect transition="in" filter="fade">
                                      <p:cBhvr>
                                        <p:cTn id="16" dur="500"/>
                                        <p:tgtEl>
                                          <p:spTgt spid="4098"/>
                                        </p:tgtEl>
                                      </p:cBhvr>
                                    </p:animEffect>
                                  </p:childTnLst>
                                </p:cTn>
                              </p:par>
                              <p:par>
                                <p:cTn id="17" presetID="10" presetClass="entr" presetSubtype="0" fill="hold" nodeType="withEffect">
                                  <p:stCondLst>
                                    <p:cond delay="0"/>
                                  </p:stCondLst>
                                  <p:childTnLst>
                                    <p:set>
                                      <p:cBhvr>
                                        <p:cTn id="18" dur="1" fill="hold">
                                          <p:stCondLst>
                                            <p:cond delay="0"/>
                                          </p:stCondLst>
                                        </p:cTn>
                                        <p:tgtEl>
                                          <p:spTgt spid="4103"/>
                                        </p:tgtEl>
                                        <p:attrNameLst>
                                          <p:attrName>style.visibility</p:attrName>
                                        </p:attrNameLst>
                                      </p:cBhvr>
                                      <p:to>
                                        <p:strVal val="visible"/>
                                      </p:to>
                                    </p:set>
                                    <p:animEffect transition="in" filter="fade">
                                      <p:cBhvr>
                                        <p:cTn id="19" dur="500"/>
                                        <p:tgtEl>
                                          <p:spTgt spid="4103"/>
                                        </p:tgtEl>
                                      </p:cBhvr>
                                    </p:animEffect>
                                  </p:childTnLst>
                                </p:cTn>
                              </p:par>
                              <p:par>
                                <p:cTn id="20" presetID="10" presetClass="entr" presetSubtype="0" fill="hold" nodeType="withEffect">
                                  <p:stCondLst>
                                    <p:cond delay="0"/>
                                  </p:stCondLst>
                                  <p:childTnLst>
                                    <p:set>
                                      <p:cBhvr>
                                        <p:cTn id="21" dur="1" fill="hold">
                                          <p:stCondLst>
                                            <p:cond delay="0"/>
                                          </p:stCondLst>
                                        </p:cTn>
                                        <p:tgtEl>
                                          <p:spTgt spid="4105"/>
                                        </p:tgtEl>
                                        <p:attrNameLst>
                                          <p:attrName>style.visibility</p:attrName>
                                        </p:attrNameLst>
                                      </p:cBhvr>
                                      <p:to>
                                        <p:strVal val="visible"/>
                                      </p:to>
                                    </p:set>
                                    <p:animEffect transition="in" filter="fade">
                                      <p:cBhvr>
                                        <p:cTn id="22" dur="500"/>
                                        <p:tgtEl>
                                          <p:spTgt spid="4105"/>
                                        </p:tgtEl>
                                      </p:cBhvr>
                                    </p:animEffect>
                                  </p:childTnLst>
                                </p:cTn>
                              </p:par>
                              <p:par>
                                <p:cTn id="23" presetID="10" presetClass="entr" presetSubtype="0" fill="hold" nodeType="withEffect">
                                  <p:stCondLst>
                                    <p:cond delay="0"/>
                                  </p:stCondLst>
                                  <p:childTnLst>
                                    <p:set>
                                      <p:cBhvr>
                                        <p:cTn id="24" dur="1" fill="hold">
                                          <p:stCondLst>
                                            <p:cond delay="0"/>
                                          </p:stCondLst>
                                        </p:cTn>
                                        <p:tgtEl>
                                          <p:spTgt spid="4107"/>
                                        </p:tgtEl>
                                        <p:attrNameLst>
                                          <p:attrName>style.visibility</p:attrName>
                                        </p:attrNameLst>
                                      </p:cBhvr>
                                      <p:to>
                                        <p:strVal val="visible"/>
                                      </p:to>
                                    </p:set>
                                    <p:animEffect transition="in" filter="fade">
                                      <p:cBhvr>
                                        <p:cTn id="25" dur="500"/>
                                        <p:tgtEl>
                                          <p:spTgt spid="4107"/>
                                        </p:tgtEl>
                                      </p:cBhvr>
                                    </p:animEffect>
                                  </p:childTnLst>
                                </p:cTn>
                              </p:par>
                              <p:par>
                                <p:cTn id="26" presetID="10" presetClass="entr" presetSubtype="0" fill="hold" nodeType="withEffect">
                                  <p:stCondLst>
                                    <p:cond delay="0"/>
                                  </p:stCondLst>
                                  <p:childTnLst>
                                    <p:set>
                                      <p:cBhvr>
                                        <p:cTn id="27" dur="1" fill="hold">
                                          <p:stCondLst>
                                            <p:cond delay="0"/>
                                          </p:stCondLst>
                                        </p:cTn>
                                        <p:tgtEl>
                                          <p:spTgt spid="4099"/>
                                        </p:tgtEl>
                                        <p:attrNameLst>
                                          <p:attrName>style.visibility</p:attrName>
                                        </p:attrNameLst>
                                      </p:cBhvr>
                                      <p:to>
                                        <p:strVal val="visible"/>
                                      </p:to>
                                    </p:set>
                                    <p:animEffect transition="in" filter="fade">
                                      <p:cBhvr>
                                        <p:cTn id="28" dur="500"/>
                                        <p:tgtEl>
                                          <p:spTgt spid="4099"/>
                                        </p:tgtEl>
                                      </p:cBhvr>
                                    </p:animEffect>
                                  </p:childTnLst>
                                </p:cTn>
                              </p:par>
                              <p:par>
                                <p:cTn id="29" presetID="10" presetClass="entr" presetSubtype="0" fill="hold" nodeType="withEffect">
                                  <p:stCondLst>
                                    <p:cond delay="0"/>
                                  </p:stCondLst>
                                  <p:childTnLst>
                                    <p:set>
                                      <p:cBhvr>
                                        <p:cTn id="30" dur="1" fill="hold">
                                          <p:stCondLst>
                                            <p:cond delay="0"/>
                                          </p:stCondLst>
                                        </p:cTn>
                                        <p:tgtEl>
                                          <p:spTgt spid="4106"/>
                                        </p:tgtEl>
                                        <p:attrNameLst>
                                          <p:attrName>style.visibility</p:attrName>
                                        </p:attrNameLst>
                                      </p:cBhvr>
                                      <p:to>
                                        <p:strVal val="visible"/>
                                      </p:to>
                                    </p:set>
                                    <p:animEffect transition="in" filter="fade">
                                      <p:cBhvr>
                                        <p:cTn id="31" dur="500"/>
                                        <p:tgtEl>
                                          <p:spTgt spid="4106"/>
                                        </p:tgtEl>
                                      </p:cBhvr>
                                    </p:animEffect>
                                  </p:childTnLst>
                                </p:cTn>
                              </p:par>
                              <p:par>
                                <p:cTn id="32" presetID="10" presetClass="entr" presetSubtype="0" fill="hold" nodeType="withEffect">
                                  <p:stCondLst>
                                    <p:cond delay="0"/>
                                  </p:stCondLst>
                                  <p:childTnLst>
                                    <p:set>
                                      <p:cBhvr>
                                        <p:cTn id="33" dur="1" fill="hold">
                                          <p:stCondLst>
                                            <p:cond delay="0"/>
                                          </p:stCondLst>
                                        </p:cTn>
                                        <p:tgtEl>
                                          <p:spTgt spid="4102"/>
                                        </p:tgtEl>
                                        <p:attrNameLst>
                                          <p:attrName>style.visibility</p:attrName>
                                        </p:attrNameLst>
                                      </p:cBhvr>
                                      <p:to>
                                        <p:strVal val="visible"/>
                                      </p:to>
                                    </p:set>
                                    <p:animEffect transition="in" filter="fade">
                                      <p:cBhvr>
                                        <p:cTn id="34" dur="500"/>
                                        <p:tgtEl>
                                          <p:spTgt spid="4102"/>
                                        </p:tgtEl>
                                      </p:cBhvr>
                                    </p:animEffect>
                                  </p:childTnLst>
                                </p:cTn>
                              </p:par>
                              <p:par>
                                <p:cTn id="35" presetID="10" presetClass="entr" presetSubtype="0" fill="hold" nodeType="withEffect">
                                  <p:stCondLst>
                                    <p:cond delay="0"/>
                                  </p:stCondLst>
                                  <p:childTnLst>
                                    <p:set>
                                      <p:cBhvr>
                                        <p:cTn id="36" dur="1" fill="hold">
                                          <p:stCondLst>
                                            <p:cond delay="0"/>
                                          </p:stCondLst>
                                        </p:cTn>
                                        <p:tgtEl>
                                          <p:spTgt spid="4108"/>
                                        </p:tgtEl>
                                        <p:attrNameLst>
                                          <p:attrName>style.visibility</p:attrName>
                                        </p:attrNameLst>
                                      </p:cBhvr>
                                      <p:to>
                                        <p:strVal val="visible"/>
                                      </p:to>
                                    </p:set>
                                    <p:animEffect transition="in" filter="fade">
                                      <p:cBhvr>
                                        <p:cTn id="37" dur="500"/>
                                        <p:tgtEl>
                                          <p:spTgt spid="4108"/>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4106"/>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4099"/>
                                        </p:tgtEl>
                                        <p:attrNameLst>
                                          <p:attrName>ppt_x</p:attrName>
                                          <p:attrName>ppt_y</p:attrName>
                                        </p:attrNameLst>
                                      </p:cBhvr>
                                      <p:rCtr x="-15700"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4102"/>
                                        </p:tgtEl>
                                        <p:attrNameLst>
                                          <p:attrName>ppt_x</p:attrName>
                                          <p:attrName>ppt_y</p:attrName>
                                        </p:attrNameLst>
                                      </p:cBhvr>
                                      <p:rCtr x="-23500"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4103"/>
                                        </p:tgtEl>
                                        <p:attrNameLst>
                                          <p:attrName>ppt_x</p:attrName>
                                          <p:attrName>ppt_y</p:attrName>
                                        </p:attrNameLst>
                                      </p:cBhvr>
                                      <p:rCtr x="-9700"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4101"/>
                                        </p:tgtEl>
                                        <p:attrNameLst>
                                          <p:attrName>ppt_x</p:attrName>
                                          <p:attrName>ppt_y</p:attrName>
                                        </p:attrNameLst>
                                      </p:cBhvr>
                                      <p:rCtr x="-21700"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098"/>
                                        </p:tgtEl>
                                        <p:attrNameLst>
                                          <p:attrName>ppt_x</p:attrName>
                                          <p:attrName>ppt_y</p:attrName>
                                        </p:attrNameLst>
                                      </p:cBhvr>
                                      <p:rCtr x="-16700"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4107"/>
                                        </p:tgtEl>
                                        <p:attrNameLst>
                                          <p:attrName>ppt_x</p:attrName>
                                          <p:attrName>ppt_y</p:attrName>
                                        </p:attrNameLst>
                                      </p:cBhvr>
                                      <p:rCtr x="-28500"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4108"/>
                                        </p:tgtEl>
                                        <p:attrNameLst>
                                          <p:attrName>ppt_x</p:attrName>
                                          <p:attrName>ppt_y</p:attrName>
                                        </p:attrNameLst>
                                      </p:cBhvr>
                                      <p:rCtr x="-28500"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4105"/>
                                        </p:tgtEl>
                                        <p:attrNameLst>
                                          <p:attrName>ppt_x</p:attrName>
                                          <p:attrName>ppt_y</p:attrName>
                                        </p:attrNameLst>
                                      </p:cBhvr>
                                      <p:rCtr x="21900"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4104"/>
                                        </p:tgtEl>
                                        <p:attrNameLst>
                                          <p:attrName>ppt_x</p:attrName>
                                          <p:attrName>ppt_y</p:attrName>
                                        </p:attrNameLst>
                                      </p:cBhvr>
                                      <p:rCtr x="31400"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4100"/>
                                        </p:tgtEl>
                                        <p:attrNameLst>
                                          <p:attrName>ppt_x</p:attrName>
                                          <p:attrName>ppt_y</p:attrName>
                                        </p:attrNameLst>
                                      </p:cBhvr>
                                      <p:rCtr x="21200" y="0"/>
                                    </p:animMotion>
                                  </p:childTnLst>
                                </p:cTn>
                              </p:par>
                              <p:par>
                                <p:cTn id="60" presetID="10" presetClass="exit" presetSubtype="0" fill="hold" nodeType="withEffect">
                                  <p:stCondLst>
                                    <p:cond delay="2500"/>
                                  </p:stCondLst>
                                  <p:childTnLst>
                                    <p:animEffect transition="out" filter="fade">
                                      <p:cBhvr>
                                        <p:cTn id="61" dur="500"/>
                                        <p:tgtEl>
                                          <p:spTgt spid="4104"/>
                                        </p:tgtEl>
                                      </p:cBhvr>
                                    </p:animEffect>
                                    <p:set>
                                      <p:cBhvr>
                                        <p:cTn id="62" dur="1" fill="hold">
                                          <p:stCondLst>
                                            <p:cond delay="499"/>
                                          </p:stCondLst>
                                        </p:cTn>
                                        <p:tgtEl>
                                          <p:spTgt spid="4104"/>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4105"/>
                                        </p:tgtEl>
                                      </p:cBhvr>
                                    </p:animEffect>
                                    <p:set>
                                      <p:cBhvr>
                                        <p:cTn id="65" dur="1" fill="hold">
                                          <p:stCondLst>
                                            <p:cond delay="499"/>
                                          </p:stCondLst>
                                        </p:cTn>
                                        <p:tgtEl>
                                          <p:spTgt spid="4105"/>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4107"/>
                                        </p:tgtEl>
                                      </p:cBhvr>
                                    </p:animEffect>
                                    <p:set>
                                      <p:cBhvr>
                                        <p:cTn id="68" dur="1" fill="hold">
                                          <p:stCondLst>
                                            <p:cond delay="499"/>
                                          </p:stCondLst>
                                        </p:cTn>
                                        <p:tgtEl>
                                          <p:spTgt spid="4107"/>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4101"/>
                                        </p:tgtEl>
                                      </p:cBhvr>
                                    </p:animEffect>
                                    <p:set>
                                      <p:cBhvr>
                                        <p:cTn id="71" dur="1" fill="hold">
                                          <p:stCondLst>
                                            <p:cond delay="499"/>
                                          </p:stCondLst>
                                        </p:cTn>
                                        <p:tgtEl>
                                          <p:spTgt spid="4101"/>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4103"/>
                                        </p:tgtEl>
                                      </p:cBhvr>
                                    </p:animEffect>
                                    <p:set>
                                      <p:cBhvr>
                                        <p:cTn id="74" dur="1" fill="hold">
                                          <p:stCondLst>
                                            <p:cond delay="499"/>
                                          </p:stCondLst>
                                        </p:cTn>
                                        <p:tgtEl>
                                          <p:spTgt spid="4103"/>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4099"/>
                                        </p:tgtEl>
                                      </p:cBhvr>
                                    </p:animEffect>
                                    <p:set>
                                      <p:cBhvr>
                                        <p:cTn id="77" dur="1" fill="hold">
                                          <p:stCondLst>
                                            <p:cond delay="499"/>
                                          </p:stCondLst>
                                        </p:cTn>
                                        <p:tgtEl>
                                          <p:spTgt spid="4099"/>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4106"/>
                                        </p:tgtEl>
                                      </p:cBhvr>
                                    </p:animEffect>
                                    <p:set>
                                      <p:cBhvr>
                                        <p:cTn id="80" dur="1" fill="hold">
                                          <p:stCondLst>
                                            <p:cond delay="499"/>
                                          </p:stCondLst>
                                        </p:cTn>
                                        <p:tgtEl>
                                          <p:spTgt spid="4106"/>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4108"/>
                                        </p:tgtEl>
                                      </p:cBhvr>
                                    </p:animEffect>
                                    <p:set>
                                      <p:cBhvr>
                                        <p:cTn id="83" dur="1" fill="hold">
                                          <p:stCondLst>
                                            <p:cond delay="499"/>
                                          </p:stCondLst>
                                        </p:cTn>
                                        <p:tgtEl>
                                          <p:spTgt spid="4108"/>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4100"/>
                                        </p:tgtEl>
                                      </p:cBhvr>
                                    </p:animEffect>
                                    <p:set>
                                      <p:cBhvr>
                                        <p:cTn id="86" dur="1" fill="hold">
                                          <p:stCondLst>
                                            <p:cond delay="499"/>
                                          </p:stCondLst>
                                        </p:cTn>
                                        <p:tgtEl>
                                          <p:spTgt spid="4100"/>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098"/>
                                        </p:tgtEl>
                                      </p:cBhvr>
                                    </p:animEffect>
                                    <p:set>
                                      <p:cBhvr>
                                        <p:cTn id="89" dur="1" fill="hold">
                                          <p:stCondLst>
                                            <p:cond delay="499"/>
                                          </p:stCondLst>
                                        </p:cTn>
                                        <p:tgtEl>
                                          <p:spTgt spid="4098"/>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4102"/>
                                        </p:tgtEl>
                                      </p:cBhvr>
                                    </p:animEffect>
                                    <p:set>
                                      <p:cBhvr>
                                        <p:cTn id="92" dur="1" fill="hold">
                                          <p:stCondLst>
                                            <p:cond delay="499"/>
                                          </p:stCondLst>
                                        </p:cTn>
                                        <p:tgtEl>
                                          <p:spTgt spid="4102"/>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4109"/>
                                        </p:tgtEl>
                                        <p:attrNameLst>
                                          <p:attrName>style.visibility</p:attrName>
                                        </p:attrNameLst>
                                      </p:cBhvr>
                                      <p:to>
                                        <p:strVal val="visible"/>
                                      </p:to>
                                    </p:set>
                                    <p:animEffect transition="in" filter="fade">
                                      <p:cBhvr>
                                        <p:cTn id="95" dur="100"/>
                                        <p:tgtEl>
                                          <p:spTgt spid="4109"/>
                                        </p:tgtEl>
                                      </p:cBhvr>
                                    </p:animEffect>
                                  </p:childTnLst>
                                </p:cTn>
                              </p:par>
                              <p:par>
                                <p:cTn id="96" presetID="10" presetClass="entr" presetSubtype="0" fill="hold" nodeType="withEffect">
                                  <p:stCondLst>
                                    <p:cond delay="600"/>
                                  </p:stCondLst>
                                  <p:childTnLst>
                                    <p:set>
                                      <p:cBhvr>
                                        <p:cTn id="97" dur="1" fill="hold">
                                          <p:stCondLst>
                                            <p:cond delay="0"/>
                                          </p:stCondLst>
                                        </p:cTn>
                                        <p:tgtEl>
                                          <p:spTgt spid="4110"/>
                                        </p:tgtEl>
                                        <p:attrNameLst>
                                          <p:attrName>style.visibility</p:attrName>
                                        </p:attrNameLst>
                                      </p:cBhvr>
                                      <p:to>
                                        <p:strVal val="visible"/>
                                      </p:to>
                                    </p:set>
                                    <p:animEffect transition="in" filter="fade">
                                      <p:cBhvr>
                                        <p:cTn id="98" dur="100"/>
                                        <p:tgtEl>
                                          <p:spTgt spid="4110"/>
                                        </p:tgtEl>
                                      </p:cBhvr>
                                    </p:animEffect>
                                  </p:childTnLst>
                                </p:cTn>
                              </p:par>
                              <p:par>
                                <p:cTn id="99" presetID="10" presetClass="entr" presetSubtype="0" fill="hold" nodeType="withEffect">
                                  <p:stCondLst>
                                    <p:cond delay="200"/>
                                  </p:stCondLst>
                                  <p:childTnLst>
                                    <p:set>
                                      <p:cBhvr>
                                        <p:cTn id="100" dur="1" fill="hold">
                                          <p:stCondLst>
                                            <p:cond delay="0"/>
                                          </p:stCondLst>
                                        </p:cTn>
                                        <p:tgtEl>
                                          <p:spTgt spid="4111"/>
                                        </p:tgtEl>
                                        <p:attrNameLst>
                                          <p:attrName>style.visibility</p:attrName>
                                        </p:attrNameLst>
                                      </p:cBhvr>
                                      <p:to>
                                        <p:strVal val="visible"/>
                                      </p:to>
                                    </p:set>
                                    <p:animEffect transition="in" filter="fade">
                                      <p:cBhvr>
                                        <p:cTn id="101" dur="100"/>
                                        <p:tgtEl>
                                          <p:spTgt spid="4111"/>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4112"/>
                                        </p:tgtEl>
                                        <p:attrNameLst>
                                          <p:attrName>style.visibility</p:attrName>
                                        </p:attrNameLst>
                                      </p:cBhvr>
                                      <p:to>
                                        <p:strVal val="visible"/>
                                      </p:to>
                                    </p:set>
                                    <p:animEffect transition="in" filter="fade">
                                      <p:cBhvr>
                                        <p:cTn id="104" dur="100"/>
                                        <p:tgtEl>
                                          <p:spTgt spid="4112"/>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4113"/>
                                        </p:tgtEl>
                                        <p:attrNameLst>
                                          <p:attrName>style.visibility</p:attrName>
                                        </p:attrNameLst>
                                      </p:cBhvr>
                                      <p:to>
                                        <p:strVal val="visible"/>
                                      </p:to>
                                    </p:set>
                                    <p:animEffect transition="in" filter="fade">
                                      <p:cBhvr>
                                        <p:cTn id="107" dur="100"/>
                                        <p:tgtEl>
                                          <p:spTgt spid="4113"/>
                                        </p:tgtEl>
                                      </p:cBhvr>
                                    </p:animEffect>
                                  </p:childTnLst>
                                </p:cTn>
                              </p:par>
                              <p:par>
                                <p:cTn id="108" presetID="53" presetClass="exit" presetSubtype="16" fill="hold" nodeType="withEffect">
                                  <p:stCondLst>
                                    <p:cond delay="100"/>
                                  </p:stCondLst>
                                  <p:childTnLst>
                                    <p:anim calcmode="lin" valueType="num">
                                      <p:cBhvr>
                                        <p:cTn id="109" dur="1000"/>
                                        <p:tgtEl>
                                          <p:spTgt spid="4109"/>
                                        </p:tgtEl>
                                        <p:attrNameLst>
                                          <p:attrName>ppt_w</p:attrName>
                                        </p:attrNameLst>
                                      </p:cBhvr>
                                      <p:tavLst>
                                        <p:tav tm="0">
                                          <p:val>
                                            <p:strVal val="ppt_w"/>
                                          </p:val>
                                        </p:tav>
                                        <p:tav tm="100000">
                                          <p:val>
                                            <p:fltVal val="0"/>
                                          </p:val>
                                        </p:tav>
                                      </p:tavLst>
                                    </p:anim>
                                    <p:anim calcmode="lin" valueType="num">
                                      <p:cBhvr>
                                        <p:cTn id="110" dur="1000"/>
                                        <p:tgtEl>
                                          <p:spTgt spid="4109"/>
                                        </p:tgtEl>
                                        <p:attrNameLst>
                                          <p:attrName>ppt_h</p:attrName>
                                        </p:attrNameLst>
                                      </p:cBhvr>
                                      <p:tavLst>
                                        <p:tav tm="0">
                                          <p:val>
                                            <p:strVal val="ppt_h"/>
                                          </p:val>
                                        </p:tav>
                                        <p:tav tm="100000">
                                          <p:val>
                                            <p:fltVal val="0"/>
                                          </p:val>
                                        </p:tav>
                                      </p:tavLst>
                                    </p:anim>
                                    <p:animEffect transition="out" filter="fade">
                                      <p:cBhvr>
                                        <p:cTn id="111" dur="1000"/>
                                        <p:tgtEl>
                                          <p:spTgt spid="4109"/>
                                        </p:tgtEl>
                                      </p:cBhvr>
                                    </p:animEffect>
                                    <p:set>
                                      <p:cBhvr>
                                        <p:cTn id="112" dur="1" fill="hold">
                                          <p:stCondLst>
                                            <p:cond delay="999"/>
                                          </p:stCondLst>
                                        </p:cTn>
                                        <p:tgtEl>
                                          <p:spTgt spid="4109"/>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4110"/>
                                        </p:tgtEl>
                                        <p:attrNameLst>
                                          <p:attrName>ppt_w</p:attrName>
                                        </p:attrNameLst>
                                      </p:cBhvr>
                                      <p:tavLst>
                                        <p:tav tm="0">
                                          <p:val>
                                            <p:strVal val="ppt_w"/>
                                          </p:val>
                                        </p:tav>
                                        <p:tav tm="100000">
                                          <p:val>
                                            <p:fltVal val="0"/>
                                          </p:val>
                                        </p:tav>
                                      </p:tavLst>
                                    </p:anim>
                                    <p:anim calcmode="lin" valueType="num">
                                      <p:cBhvr>
                                        <p:cTn id="115" dur="500"/>
                                        <p:tgtEl>
                                          <p:spTgt spid="4110"/>
                                        </p:tgtEl>
                                        <p:attrNameLst>
                                          <p:attrName>ppt_h</p:attrName>
                                        </p:attrNameLst>
                                      </p:cBhvr>
                                      <p:tavLst>
                                        <p:tav tm="0">
                                          <p:val>
                                            <p:strVal val="ppt_h"/>
                                          </p:val>
                                        </p:tav>
                                        <p:tav tm="100000">
                                          <p:val>
                                            <p:fltVal val="0"/>
                                          </p:val>
                                        </p:tav>
                                      </p:tavLst>
                                    </p:anim>
                                    <p:animEffect transition="out" filter="fade">
                                      <p:cBhvr>
                                        <p:cTn id="116" dur="500"/>
                                        <p:tgtEl>
                                          <p:spTgt spid="4110"/>
                                        </p:tgtEl>
                                      </p:cBhvr>
                                    </p:animEffect>
                                    <p:set>
                                      <p:cBhvr>
                                        <p:cTn id="117" dur="1" fill="hold">
                                          <p:stCondLst>
                                            <p:cond delay="499"/>
                                          </p:stCondLst>
                                        </p:cTn>
                                        <p:tgtEl>
                                          <p:spTgt spid="4110"/>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4111"/>
                                        </p:tgtEl>
                                        <p:attrNameLst>
                                          <p:attrName>ppt_w</p:attrName>
                                        </p:attrNameLst>
                                      </p:cBhvr>
                                      <p:tavLst>
                                        <p:tav tm="0">
                                          <p:val>
                                            <p:strVal val="ppt_w"/>
                                          </p:val>
                                        </p:tav>
                                        <p:tav tm="100000">
                                          <p:val>
                                            <p:fltVal val="0"/>
                                          </p:val>
                                        </p:tav>
                                      </p:tavLst>
                                    </p:anim>
                                    <p:anim calcmode="lin" valueType="num">
                                      <p:cBhvr>
                                        <p:cTn id="120" dur="500"/>
                                        <p:tgtEl>
                                          <p:spTgt spid="4111"/>
                                        </p:tgtEl>
                                        <p:attrNameLst>
                                          <p:attrName>ppt_h</p:attrName>
                                        </p:attrNameLst>
                                      </p:cBhvr>
                                      <p:tavLst>
                                        <p:tav tm="0">
                                          <p:val>
                                            <p:strVal val="ppt_h"/>
                                          </p:val>
                                        </p:tav>
                                        <p:tav tm="100000">
                                          <p:val>
                                            <p:fltVal val="0"/>
                                          </p:val>
                                        </p:tav>
                                      </p:tavLst>
                                    </p:anim>
                                    <p:animEffect transition="out" filter="fade">
                                      <p:cBhvr>
                                        <p:cTn id="121" dur="500"/>
                                        <p:tgtEl>
                                          <p:spTgt spid="4111"/>
                                        </p:tgtEl>
                                      </p:cBhvr>
                                    </p:animEffect>
                                    <p:set>
                                      <p:cBhvr>
                                        <p:cTn id="122" dur="1" fill="hold">
                                          <p:stCondLst>
                                            <p:cond delay="499"/>
                                          </p:stCondLst>
                                        </p:cTn>
                                        <p:tgtEl>
                                          <p:spTgt spid="4111"/>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4112"/>
                                        </p:tgtEl>
                                        <p:attrNameLst>
                                          <p:attrName>ppt_w</p:attrName>
                                        </p:attrNameLst>
                                      </p:cBhvr>
                                      <p:tavLst>
                                        <p:tav tm="0">
                                          <p:val>
                                            <p:strVal val="ppt_w"/>
                                          </p:val>
                                        </p:tav>
                                        <p:tav tm="100000">
                                          <p:val>
                                            <p:fltVal val="0"/>
                                          </p:val>
                                        </p:tav>
                                      </p:tavLst>
                                    </p:anim>
                                    <p:anim calcmode="lin" valueType="num">
                                      <p:cBhvr>
                                        <p:cTn id="125" dur="500"/>
                                        <p:tgtEl>
                                          <p:spTgt spid="4112"/>
                                        </p:tgtEl>
                                        <p:attrNameLst>
                                          <p:attrName>ppt_h</p:attrName>
                                        </p:attrNameLst>
                                      </p:cBhvr>
                                      <p:tavLst>
                                        <p:tav tm="0">
                                          <p:val>
                                            <p:strVal val="ppt_h"/>
                                          </p:val>
                                        </p:tav>
                                        <p:tav tm="100000">
                                          <p:val>
                                            <p:fltVal val="0"/>
                                          </p:val>
                                        </p:tav>
                                      </p:tavLst>
                                    </p:anim>
                                    <p:animEffect transition="out" filter="fade">
                                      <p:cBhvr>
                                        <p:cTn id="126" dur="500"/>
                                        <p:tgtEl>
                                          <p:spTgt spid="4112"/>
                                        </p:tgtEl>
                                      </p:cBhvr>
                                    </p:animEffect>
                                    <p:set>
                                      <p:cBhvr>
                                        <p:cTn id="127" dur="1" fill="hold">
                                          <p:stCondLst>
                                            <p:cond delay="499"/>
                                          </p:stCondLst>
                                        </p:cTn>
                                        <p:tgtEl>
                                          <p:spTgt spid="4112"/>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4113"/>
                                        </p:tgtEl>
                                        <p:attrNameLst>
                                          <p:attrName>ppt_w</p:attrName>
                                        </p:attrNameLst>
                                      </p:cBhvr>
                                      <p:tavLst>
                                        <p:tav tm="0">
                                          <p:val>
                                            <p:strVal val="ppt_w"/>
                                          </p:val>
                                        </p:tav>
                                        <p:tav tm="100000">
                                          <p:val>
                                            <p:fltVal val="0"/>
                                          </p:val>
                                        </p:tav>
                                      </p:tavLst>
                                    </p:anim>
                                    <p:anim calcmode="lin" valueType="num">
                                      <p:cBhvr>
                                        <p:cTn id="130" dur="500"/>
                                        <p:tgtEl>
                                          <p:spTgt spid="4113"/>
                                        </p:tgtEl>
                                        <p:attrNameLst>
                                          <p:attrName>ppt_h</p:attrName>
                                        </p:attrNameLst>
                                      </p:cBhvr>
                                      <p:tavLst>
                                        <p:tav tm="0">
                                          <p:val>
                                            <p:strVal val="ppt_h"/>
                                          </p:val>
                                        </p:tav>
                                        <p:tav tm="100000">
                                          <p:val>
                                            <p:fltVal val="0"/>
                                          </p:val>
                                        </p:tav>
                                      </p:tavLst>
                                    </p:anim>
                                    <p:animEffect transition="out" filter="fade">
                                      <p:cBhvr>
                                        <p:cTn id="131" dur="500"/>
                                        <p:tgtEl>
                                          <p:spTgt spid="4113"/>
                                        </p:tgtEl>
                                      </p:cBhvr>
                                    </p:animEffect>
                                    <p:set>
                                      <p:cBhvr>
                                        <p:cTn id="132" dur="1" fill="hold">
                                          <p:stCondLst>
                                            <p:cond delay="499"/>
                                          </p:stCondLst>
                                        </p:cTn>
                                        <p:tgtEl>
                                          <p:spTgt spid="41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0" fontAlgn="base" hangingPunct="0">
        <a:spcBef>
          <a:spcPct val="0"/>
        </a:spcBef>
        <a:spcAft>
          <a:spcPct val="0"/>
        </a:spcAft>
        <a:buFont typeface="Arial" panose="020B0604020202020204" pitchFamily="34" charset="0"/>
        <a:defRPr sz="2400" kern="1200">
          <a:solidFill>
            <a:srgbClr val="969696"/>
          </a:solidFill>
          <a:latin typeface="+mj-lt"/>
          <a:ea typeface="+mj-ea"/>
          <a:cs typeface="+mj-cs"/>
        </a:defRPr>
      </a:lvl1pPr>
      <a:lvl2pPr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2000" kern="1200">
          <a:solidFill>
            <a:srgbClr val="969696"/>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000" kern="1200">
          <a:solidFill>
            <a:srgbClr val="969696"/>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3765" eaLnBrk="0" fontAlgn="base" latinLnBrk="0" hangingPunct="0">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3765" eaLnBrk="0" fontAlgn="base" latinLnBrk="0" hangingPunct="0">
        <a:spcBef>
          <a:spcPct val="20000"/>
        </a:spcBef>
        <a:spcAft>
          <a:spcPct val="0"/>
        </a:spcAft>
        <a:buChar char="»"/>
        <a:defRPr sz="2000" b="0" i="0" u="none" kern="1200" baseline="0">
          <a:solidFill>
            <a:schemeClr val="tx1"/>
          </a:solidFill>
          <a:latin typeface="+mn-lt"/>
          <a:ea typeface="+mn-ea"/>
          <a:cs typeface="+mn-cs"/>
        </a:defRPr>
      </a:lvl7pPr>
      <a:lvl8pPr marL="3428365" lvl="7" indent="-228600" algn="l" defTabSz="913765" eaLnBrk="0" fontAlgn="base" latinLnBrk="0" hangingPunct="0">
        <a:spcBef>
          <a:spcPct val="20000"/>
        </a:spcBef>
        <a:spcAft>
          <a:spcPct val="0"/>
        </a:spcAft>
        <a:buChar char="»"/>
        <a:defRPr sz="2000" b="0" i="0" u="none" kern="1200" baseline="0">
          <a:solidFill>
            <a:schemeClr val="tx1"/>
          </a:solidFill>
          <a:latin typeface="+mn-lt"/>
          <a:ea typeface="+mn-ea"/>
          <a:cs typeface="+mn-cs"/>
        </a:defRPr>
      </a:lvl8pPr>
      <a:lvl9pPr marL="3885565" lvl="8" indent="-228600" algn="l" defTabSz="913765" eaLnBrk="0" fontAlgn="base" latinLnBrk="0" hangingPunct="0">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3765" eaLnBrk="0" fontAlgn="base" latinLnBrk="0" hangingPunct="0">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1pPr>
      <a:lvl2pPr marL="457200" lvl="1"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2pPr>
      <a:lvl3pPr marL="914400" lvl="2"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3pPr>
      <a:lvl4pPr marL="1371600" lvl="3"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4pPr>
      <a:lvl5pPr marL="1828800" lvl="4"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5pPr>
      <a:lvl6pPr marL="2286000" lvl="5"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6pPr>
      <a:lvl7pPr marL="2743200" lvl="6"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7pPr>
      <a:lvl8pPr marL="3199765" lvl="7"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8pPr>
      <a:lvl9pPr marL="3656965" lvl="8"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9.xml"/><Relationship Id="rId4" Type="http://schemas.openxmlformats.org/officeDocument/2006/relationships/image" Target="../media/image2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33" name="图片 32" descr="河南大学.jpg"/>
          <p:cNvPicPr>
            <a:picLocks noChangeAspect="1"/>
          </p:cNvPicPr>
          <p:nvPr/>
        </p:nvPicPr>
        <p:blipFill>
          <a:blip r:embed="rId3" cstate="print"/>
          <a:stretch>
            <a:fillRect/>
          </a:stretch>
        </p:blipFill>
        <p:spPr>
          <a:xfrm>
            <a:off x="255588" y="130493"/>
            <a:ext cx="2150745" cy="2150745"/>
          </a:xfrm>
          <a:prstGeom prst="rect">
            <a:avLst/>
          </a:prstGeom>
        </p:spPr>
      </p:pic>
      <p:sp>
        <p:nvSpPr>
          <p:cNvPr id="6146" name="Freeform 5"/>
          <p:cNvSpPr>
            <a:spLocks noChangeArrowheads="1"/>
          </p:cNvSpPr>
          <p:nvPr/>
        </p:nvSpPr>
        <p:spPr bwMode="auto">
          <a:xfrm>
            <a:off x="4691063" y="3262315"/>
            <a:ext cx="1193800" cy="735012"/>
          </a:xfrm>
          <a:custGeom>
            <a:avLst/>
            <a:gdLst>
              <a:gd name="T0" fmla="*/ 157 w 2126"/>
              <a:gd name="T1" fmla="*/ 0 h 1304"/>
              <a:gd name="T2" fmla="*/ 1969 w 2126"/>
              <a:gd name="T3" fmla="*/ 0 h 1304"/>
              <a:gd name="T4" fmla="*/ 2126 w 2126"/>
              <a:gd name="T5" fmla="*/ 122 h 1304"/>
              <a:gd name="T6" fmla="*/ 2126 w 2126"/>
              <a:gd name="T7" fmla="*/ 1304 h 1304"/>
              <a:gd name="T8" fmla="*/ 0 w 2126"/>
              <a:gd name="T9" fmla="*/ 1304 h 1304"/>
              <a:gd name="T10" fmla="*/ 0 w 2126"/>
              <a:gd name="T11" fmla="*/ 122 h 1304"/>
              <a:gd name="T12" fmla="*/ 157 w 2126"/>
              <a:gd name="T13" fmla="*/ 0 h 1304"/>
            </a:gdLst>
            <a:ahLst/>
            <a:cxnLst>
              <a:cxn ang="0">
                <a:pos x="T0" y="T1"/>
              </a:cxn>
              <a:cxn ang="0">
                <a:pos x="T2" y="T3"/>
              </a:cxn>
              <a:cxn ang="0">
                <a:pos x="T4" y="T5"/>
              </a:cxn>
              <a:cxn ang="0">
                <a:pos x="T6" y="T7"/>
              </a:cxn>
              <a:cxn ang="0">
                <a:pos x="T8" y="T9"/>
              </a:cxn>
              <a:cxn ang="0">
                <a:pos x="T10" y="T11"/>
              </a:cxn>
              <a:cxn ang="0">
                <a:pos x="T12" y="T13"/>
              </a:cxn>
            </a:cxnLst>
            <a:rect l="0" t="0" r="r" b="b"/>
            <a:pathLst>
              <a:path w="2126" h="1304">
                <a:moveTo>
                  <a:pt x="157" y="0"/>
                </a:moveTo>
                <a:lnTo>
                  <a:pt x="1969" y="0"/>
                </a:lnTo>
                <a:cubicBezTo>
                  <a:pt x="2055" y="0"/>
                  <a:pt x="2126" y="55"/>
                  <a:pt x="2126" y="122"/>
                </a:cubicBezTo>
                <a:lnTo>
                  <a:pt x="2126" y="1304"/>
                </a:lnTo>
                <a:lnTo>
                  <a:pt x="0" y="1304"/>
                </a:lnTo>
                <a:lnTo>
                  <a:pt x="0" y="122"/>
                </a:lnTo>
                <a:cubicBezTo>
                  <a:pt x="0" y="55"/>
                  <a:pt x="71" y="0"/>
                  <a:pt x="157" y="0"/>
                </a:cubicBez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endParaRPr lang="zh-CN" altLang="en-US"/>
          </a:p>
        </p:txBody>
      </p:sp>
      <p:sp>
        <p:nvSpPr>
          <p:cNvPr id="6147" name="Freeform 6"/>
          <p:cNvSpPr>
            <a:spLocks noChangeArrowheads="1"/>
          </p:cNvSpPr>
          <p:nvPr/>
        </p:nvSpPr>
        <p:spPr bwMode="auto">
          <a:xfrm>
            <a:off x="5884863" y="2760667"/>
            <a:ext cx="1193800" cy="1236663"/>
          </a:xfrm>
          <a:custGeom>
            <a:avLst/>
            <a:gdLst>
              <a:gd name="T0" fmla="*/ 157 w 2126"/>
              <a:gd name="T1" fmla="*/ 0 h 2194"/>
              <a:gd name="T2" fmla="*/ 1969 w 2126"/>
              <a:gd name="T3" fmla="*/ 0 h 2194"/>
              <a:gd name="T4" fmla="*/ 2126 w 2126"/>
              <a:gd name="T5" fmla="*/ 122 h 2194"/>
              <a:gd name="T6" fmla="*/ 2126 w 2126"/>
              <a:gd name="T7" fmla="*/ 2194 h 2194"/>
              <a:gd name="T8" fmla="*/ 0 w 2126"/>
              <a:gd name="T9" fmla="*/ 2194 h 2194"/>
              <a:gd name="T10" fmla="*/ 0 w 2126"/>
              <a:gd name="T11" fmla="*/ 122 h 2194"/>
              <a:gd name="T12" fmla="*/ 157 w 2126"/>
              <a:gd name="T13" fmla="*/ 0 h 2194"/>
            </a:gdLst>
            <a:ahLst/>
            <a:cxnLst>
              <a:cxn ang="0">
                <a:pos x="T0" y="T1"/>
              </a:cxn>
              <a:cxn ang="0">
                <a:pos x="T2" y="T3"/>
              </a:cxn>
              <a:cxn ang="0">
                <a:pos x="T4" y="T5"/>
              </a:cxn>
              <a:cxn ang="0">
                <a:pos x="T6" y="T7"/>
              </a:cxn>
              <a:cxn ang="0">
                <a:pos x="T8" y="T9"/>
              </a:cxn>
              <a:cxn ang="0">
                <a:pos x="T10" y="T11"/>
              </a:cxn>
              <a:cxn ang="0">
                <a:pos x="T12" y="T13"/>
              </a:cxn>
            </a:cxnLst>
            <a:rect l="0" t="0" r="r" b="b"/>
            <a:pathLst>
              <a:path w="2126" h="2194">
                <a:moveTo>
                  <a:pt x="157" y="0"/>
                </a:moveTo>
                <a:lnTo>
                  <a:pt x="1969" y="0"/>
                </a:lnTo>
                <a:cubicBezTo>
                  <a:pt x="2056" y="0"/>
                  <a:pt x="2126" y="55"/>
                  <a:pt x="2126" y="122"/>
                </a:cubicBezTo>
                <a:lnTo>
                  <a:pt x="2126" y="2194"/>
                </a:lnTo>
                <a:lnTo>
                  <a:pt x="0" y="2194"/>
                </a:lnTo>
                <a:lnTo>
                  <a:pt x="0" y="122"/>
                </a:lnTo>
                <a:cubicBezTo>
                  <a:pt x="0" y="55"/>
                  <a:pt x="71" y="0"/>
                  <a:pt x="157" y="0"/>
                </a:cubicBezTo>
                <a:close/>
              </a:path>
            </a:pathLst>
          </a:custGeom>
          <a:solidFill>
            <a:schemeClr val="bg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endParaRPr lang="zh-CN" altLang="en-US"/>
          </a:p>
        </p:txBody>
      </p:sp>
      <p:sp>
        <p:nvSpPr>
          <p:cNvPr id="6148" name="Freeform 7"/>
          <p:cNvSpPr>
            <a:spLocks noChangeArrowheads="1"/>
          </p:cNvSpPr>
          <p:nvPr/>
        </p:nvSpPr>
        <p:spPr bwMode="auto">
          <a:xfrm>
            <a:off x="7078663" y="2211393"/>
            <a:ext cx="1193800" cy="1785937"/>
          </a:xfrm>
          <a:custGeom>
            <a:avLst/>
            <a:gdLst>
              <a:gd name="T0" fmla="*/ 158 w 2127"/>
              <a:gd name="T1" fmla="*/ 0 h 3168"/>
              <a:gd name="T2" fmla="*/ 1969 w 2127"/>
              <a:gd name="T3" fmla="*/ 0 h 3168"/>
              <a:gd name="T4" fmla="*/ 2127 w 2127"/>
              <a:gd name="T5" fmla="*/ 122 h 3168"/>
              <a:gd name="T6" fmla="*/ 2127 w 2127"/>
              <a:gd name="T7" fmla="*/ 3168 h 3168"/>
              <a:gd name="T8" fmla="*/ 0 w 2127"/>
              <a:gd name="T9" fmla="*/ 3168 h 3168"/>
              <a:gd name="T10" fmla="*/ 0 w 2127"/>
              <a:gd name="T11" fmla="*/ 122 h 3168"/>
              <a:gd name="T12" fmla="*/ 158 w 2127"/>
              <a:gd name="T13" fmla="*/ 0 h 3168"/>
            </a:gdLst>
            <a:ahLst/>
            <a:cxnLst>
              <a:cxn ang="0">
                <a:pos x="T0" y="T1"/>
              </a:cxn>
              <a:cxn ang="0">
                <a:pos x="T2" y="T3"/>
              </a:cxn>
              <a:cxn ang="0">
                <a:pos x="T4" y="T5"/>
              </a:cxn>
              <a:cxn ang="0">
                <a:pos x="T6" y="T7"/>
              </a:cxn>
              <a:cxn ang="0">
                <a:pos x="T8" y="T9"/>
              </a:cxn>
              <a:cxn ang="0">
                <a:pos x="T10" y="T11"/>
              </a:cxn>
              <a:cxn ang="0">
                <a:pos x="T12" y="T13"/>
              </a:cxn>
            </a:cxnLst>
            <a:rect l="0" t="0" r="r" b="b"/>
            <a:pathLst>
              <a:path w="2127" h="3168">
                <a:moveTo>
                  <a:pt x="158" y="0"/>
                </a:moveTo>
                <a:lnTo>
                  <a:pt x="1969" y="0"/>
                </a:lnTo>
                <a:cubicBezTo>
                  <a:pt x="2056" y="0"/>
                  <a:pt x="2127" y="55"/>
                  <a:pt x="2127" y="122"/>
                </a:cubicBezTo>
                <a:lnTo>
                  <a:pt x="2127" y="3168"/>
                </a:lnTo>
                <a:lnTo>
                  <a:pt x="0" y="3168"/>
                </a:lnTo>
                <a:lnTo>
                  <a:pt x="0" y="122"/>
                </a:lnTo>
                <a:cubicBezTo>
                  <a:pt x="0" y="55"/>
                  <a:pt x="71" y="0"/>
                  <a:pt x="158" y="0"/>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endParaRPr lang="zh-CN" altLang="en-US"/>
          </a:p>
        </p:txBody>
      </p:sp>
      <p:sp>
        <p:nvSpPr>
          <p:cNvPr id="6149" name="Freeform 8"/>
          <p:cNvSpPr>
            <a:spLocks noChangeArrowheads="1"/>
          </p:cNvSpPr>
          <p:nvPr/>
        </p:nvSpPr>
        <p:spPr bwMode="auto">
          <a:xfrm>
            <a:off x="8272463" y="1662115"/>
            <a:ext cx="1193800" cy="2335212"/>
          </a:xfrm>
          <a:custGeom>
            <a:avLst/>
            <a:gdLst>
              <a:gd name="T0" fmla="*/ 157 w 2126"/>
              <a:gd name="T1" fmla="*/ 0 h 4142"/>
              <a:gd name="T2" fmla="*/ 1969 w 2126"/>
              <a:gd name="T3" fmla="*/ 0 h 4142"/>
              <a:gd name="T4" fmla="*/ 2126 w 2126"/>
              <a:gd name="T5" fmla="*/ 122 h 4142"/>
              <a:gd name="T6" fmla="*/ 2126 w 2126"/>
              <a:gd name="T7" fmla="*/ 4142 h 4142"/>
              <a:gd name="T8" fmla="*/ 0 w 2126"/>
              <a:gd name="T9" fmla="*/ 4142 h 4142"/>
              <a:gd name="T10" fmla="*/ 0 w 2126"/>
              <a:gd name="T11" fmla="*/ 122 h 4142"/>
              <a:gd name="T12" fmla="*/ 157 w 2126"/>
              <a:gd name="T13" fmla="*/ 0 h 4142"/>
            </a:gdLst>
            <a:ahLst/>
            <a:cxnLst>
              <a:cxn ang="0">
                <a:pos x="T0" y="T1"/>
              </a:cxn>
              <a:cxn ang="0">
                <a:pos x="T2" y="T3"/>
              </a:cxn>
              <a:cxn ang="0">
                <a:pos x="T4" y="T5"/>
              </a:cxn>
              <a:cxn ang="0">
                <a:pos x="T6" y="T7"/>
              </a:cxn>
              <a:cxn ang="0">
                <a:pos x="T8" y="T9"/>
              </a:cxn>
              <a:cxn ang="0">
                <a:pos x="T10" y="T11"/>
              </a:cxn>
              <a:cxn ang="0">
                <a:pos x="T12" y="T13"/>
              </a:cxn>
            </a:cxnLst>
            <a:rect l="0" t="0" r="r" b="b"/>
            <a:pathLst>
              <a:path w="2126" h="4142">
                <a:moveTo>
                  <a:pt x="157" y="0"/>
                </a:moveTo>
                <a:lnTo>
                  <a:pt x="1969" y="0"/>
                </a:lnTo>
                <a:cubicBezTo>
                  <a:pt x="2055" y="0"/>
                  <a:pt x="2126" y="55"/>
                  <a:pt x="2126" y="122"/>
                </a:cubicBezTo>
                <a:lnTo>
                  <a:pt x="2126" y="4142"/>
                </a:lnTo>
                <a:lnTo>
                  <a:pt x="0" y="4142"/>
                </a:lnTo>
                <a:lnTo>
                  <a:pt x="0" y="122"/>
                </a:lnTo>
                <a:cubicBezTo>
                  <a:pt x="0" y="55"/>
                  <a:pt x="70" y="0"/>
                  <a:pt x="157" y="0"/>
                </a:cubicBezTo>
                <a:close/>
              </a:path>
            </a:pathLst>
          </a:custGeom>
          <a:solidFill>
            <a:schemeClr val="tx2"/>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endParaRPr lang="zh-CN" altLang="en-US"/>
          </a:p>
        </p:txBody>
      </p:sp>
      <p:sp>
        <p:nvSpPr>
          <p:cNvPr id="6150" name="Freeform 9"/>
          <p:cNvSpPr>
            <a:spLocks noChangeArrowheads="1"/>
          </p:cNvSpPr>
          <p:nvPr/>
        </p:nvSpPr>
        <p:spPr bwMode="auto">
          <a:xfrm>
            <a:off x="9466263" y="1112843"/>
            <a:ext cx="1193800" cy="2884487"/>
          </a:xfrm>
          <a:custGeom>
            <a:avLst/>
            <a:gdLst>
              <a:gd name="T0" fmla="*/ 157 w 2126"/>
              <a:gd name="T1" fmla="*/ 0 h 5116"/>
              <a:gd name="T2" fmla="*/ 1969 w 2126"/>
              <a:gd name="T3" fmla="*/ 0 h 5116"/>
              <a:gd name="T4" fmla="*/ 2126 w 2126"/>
              <a:gd name="T5" fmla="*/ 122 h 5116"/>
              <a:gd name="T6" fmla="*/ 2126 w 2126"/>
              <a:gd name="T7" fmla="*/ 5116 h 5116"/>
              <a:gd name="T8" fmla="*/ 0 w 2126"/>
              <a:gd name="T9" fmla="*/ 5116 h 5116"/>
              <a:gd name="T10" fmla="*/ 0 w 2126"/>
              <a:gd name="T11" fmla="*/ 122 h 5116"/>
              <a:gd name="T12" fmla="*/ 157 w 2126"/>
              <a:gd name="T13" fmla="*/ 0 h 5116"/>
            </a:gdLst>
            <a:ahLst/>
            <a:cxnLst>
              <a:cxn ang="0">
                <a:pos x="T0" y="T1"/>
              </a:cxn>
              <a:cxn ang="0">
                <a:pos x="T2" y="T3"/>
              </a:cxn>
              <a:cxn ang="0">
                <a:pos x="T4" y="T5"/>
              </a:cxn>
              <a:cxn ang="0">
                <a:pos x="T6" y="T7"/>
              </a:cxn>
              <a:cxn ang="0">
                <a:pos x="T8" y="T9"/>
              </a:cxn>
              <a:cxn ang="0">
                <a:pos x="T10" y="T11"/>
              </a:cxn>
              <a:cxn ang="0">
                <a:pos x="T12" y="T13"/>
              </a:cxn>
            </a:cxnLst>
            <a:rect l="0" t="0" r="r" b="b"/>
            <a:pathLst>
              <a:path w="2126" h="5116">
                <a:moveTo>
                  <a:pt x="157" y="0"/>
                </a:moveTo>
                <a:lnTo>
                  <a:pt x="1969" y="0"/>
                </a:lnTo>
                <a:cubicBezTo>
                  <a:pt x="2055" y="0"/>
                  <a:pt x="2126" y="55"/>
                  <a:pt x="2126" y="122"/>
                </a:cubicBezTo>
                <a:lnTo>
                  <a:pt x="2126" y="5116"/>
                </a:lnTo>
                <a:lnTo>
                  <a:pt x="0" y="5116"/>
                </a:lnTo>
                <a:lnTo>
                  <a:pt x="0" y="122"/>
                </a:lnTo>
                <a:cubicBezTo>
                  <a:pt x="0" y="55"/>
                  <a:pt x="71" y="0"/>
                  <a:pt x="157" y="0"/>
                </a:cubicBezTo>
                <a:close/>
              </a:path>
            </a:pathLst>
          </a:custGeom>
          <a:solidFill>
            <a:schemeClr val="bg2"/>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endParaRPr lang="zh-CN" altLang="en-US"/>
          </a:p>
        </p:txBody>
      </p:sp>
      <p:sp>
        <p:nvSpPr>
          <p:cNvPr id="6151" name="Freeform 10"/>
          <p:cNvSpPr>
            <a:spLocks noEditPoints="1" noChangeArrowheads="1"/>
          </p:cNvSpPr>
          <p:nvPr/>
        </p:nvSpPr>
        <p:spPr bwMode="auto">
          <a:xfrm>
            <a:off x="6532565" y="898530"/>
            <a:ext cx="984251" cy="1382713"/>
          </a:xfrm>
          <a:custGeom>
            <a:avLst/>
            <a:gdLst>
              <a:gd name="T0" fmla="*/ 928 w 1753"/>
              <a:gd name="T1" fmla="*/ 698 h 2452"/>
              <a:gd name="T2" fmla="*/ 1129 w 1753"/>
              <a:gd name="T3" fmla="*/ 265 h 2452"/>
              <a:gd name="T4" fmla="*/ 696 w 1753"/>
              <a:gd name="T5" fmla="*/ 64 h 2452"/>
              <a:gd name="T6" fmla="*/ 495 w 1753"/>
              <a:gd name="T7" fmla="*/ 497 h 2452"/>
              <a:gd name="T8" fmla="*/ 928 w 1753"/>
              <a:gd name="T9" fmla="*/ 698 h 2452"/>
              <a:gd name="T10" fmla="*/ 1680 w 1753"/>
              <a:gd name="T11" fmla="*/ 1096 h 2452"/>
              <a:gd name="T12" fmla="*/ 1735 w 1753"/>
              <a:gd name="T13" fmla="*/ 976 h 2452"/>
              <a:gd name="T14" fmla="*/ 1614 w 1753"/>
              <a:gd name="T15" fmla="*/ 921 h 2452"/>
              <a:gd name="T16" fmla="*/ 1233 w 1753"/>
              <a:gd name="T17" fmla="*/ 1064 h 2452"/>
              <a:gd name="T18" fmla="*/ 912 w 1753"/>
              <a:gd name="T19" fmla="*/ 815 h 2452"/>
              <a:gd name="T20" fmla="*/ 881 w 1753"/>
              <a:gd name="T21" fmla="*/ 799 h 2452"/>
              <a:gd name="T22" fmla="*/ 864 w 1753"/>
              <a:gd name="T23" fmla="*/ 795 h 2452"/>
              <a:gd name="T24" fmla="*/ 651 w 1753"/>
              <a:gd name="T25" fmla="*/ 764 h 2452"/>
              <a:gd name="T26" fmla="*/ 651 w 1753"/>
              <a:gd name="T27" fmla="*/ 764 h 2452"/>
              <a:gd name="T28" fmla="*/ 592 w 1753"/>
              <a:gd name="T29" fmla="*/ 765 h 2452"/>
              <a:gd name="T30" fmla="*/ 160 w 1753"/>
              <a:gd name="T31" fmla="*/ 923 h 2452"/>
              <a:gd name="T32" fmla="*/ 99 w 1753"/>
              <a:gd name="T33" fmla="*/ 1007 h 2452"/>
              <a:gd name="T34" fmla="*/ 10 w 1753"/>
              <a:gd name="T35" fmla="*/ 1442 h 2452"/>
              <a:gd name="T36" fmla="*/ 83 w 1753"/>
              <a:gd name="T37" fmla="*/ 1553 h 2452"/>
              <a:gd name="T38" fmla="*/ 194 w 1753"/>
              <a:gd name="T39" fmla="*/ 1480 h 2452"/>
              <a:gd name="T40" fmla="*/ 275 w 1753"/>
              <a:gd name="T41" fmla="*/ 1080 h 2452"/>
              <a:gd name="T42" fmla="*/ 495 w 1753"/>
              <a:gd name="T43" fmla="*/ 1000 h 2452"/>
              <a:gd name="T44" fmla="*/ 425 w 1753"/>
              <a:gd name="T45" fmla="*/ 1480 h 2452"/>
              <a:gd name="T46" fmla="*/ 423 w 1753"/>
              <a:gd name="T47" fmla="*/ 1511 h 2452"/>
              <a:gd name="T48" fmla="*/ 429 w 1753"/>
              <a:gd name="T49" fmla="*/ 1562 h 2452"/>
              <a:gd name="T50" fmla="*/ 574 w 1753"/>
              <a:gd name="T51" fmla="*/ 1958 h 2452"/>
              <a:gd name="T52" fmla="*/ 248 w 1753"/>
              <a:gd name="T53" fmla="*/ 2236 h 2452"/>
              <a:gd name="T54" fmla="*/ 235 w 1753"/>
              <a:gd name="T55" fmla="*/ 2398 h 2452"/>
              <a:gd name="T56" fmla="*/ 396 w 1753"/>
              <a:gd name="T57" fmla="*/ 2411 h 2452"/>
              <a:gd name="T58" fmla="*/ 776 w 1753"/>
              <a:gd name="T59" fmla="*/ 2087 h 2452"/>
              <a:gd name="T60" fmla="*/ 794 w 1753"/>
              <a:gd name="T61" fmla="*/ 2069 h 2452"/>
              <a:gd name="T62" fmla="*/ 816 w 1753"/>
              <a:gd name="T63" fmla="*/ 1953 h 2452"/>
              <a:gd name="T64" fmla="*/ 714 w 1753"/>
              <a:gd name="T65" fmla="*/ 1674 h 2452"/>
              <a:gd name="T66" fmla="*/ 997 w 1753"/>
              <a:gd name="T67" fmla="*/ 1672 h 2452"/>
              <a:gd name="T68" fmla="*/ 1104 w 1753"/>
              <a:gd name="T69" fmla="*/ 1950 h 2452"/>
              <a:gd name="T70" fmla="*/ 1252 w 1753"/>
              <a:gd name="T71" fmla="*/ 2017 h 2452"/>
              <a:gd name="T72" fmla="*/ 1318 w 1753"/>
              <a:gd name="T73" fmla="*/ 1869 h 2452"/>
              <a:gd name="T74" fmla="*/ 1186 w 1753"/>
              <a:gd name="T75" fmla="*/ 1524 h 2452"/>
              <a:gd name="T76" fmla="*/ 1174 w 1753"/>
              <a:gd name="T77" fmla="*/ 1502 h 2452"/>
              <a:gd name="T78" fmla="*/ 1073 w 1753"/>
              <a:gd name="T79" fmla="*/ 1442 h 2452"/>
              <a:gd name="T80" fmla="*/ 890 w 1753"/>
              <a:gd name="T81" fmla="*/ 1443 h 2452"/>
              <a:gd name="T82" fmla="*/ 944 w 1753"/>
              <a:gd name="T83" fmla="*/ 1076 h 2452"/>
              <a:gd name="T84" fmla="*/ 1161 w 1753"/>
              <a:gd name="T85" fmla="*/ 1245 h 2452"/>
              <a:gd name="T86" fmla="*/ 1265 w 1753"/>
              <a:gd name="T87" fmla="*/ 1252 h 2452"/>
              <a:gd name="T88" fmla="*/ 1680 w 1753"/>
              <a:gd name="T89" fmla="*/ 1096 h 2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53" h="2452">
                <a:moveTo>
                  <a:pt x="928" y="698"/>
                </a:moveTo>
                <a:cubicBezTo>
                  <a:pt x="1103" y="634"/>
                  <a:pt x="1193" y="440"/>
                  <a:pt x="1129" y="265"/>
                </a:cubicBezTo>
                <a:cubicBezTo>
                  <a:pt x="1065" y="90"/>
                  <a:pt x="871" y="0"/>
                  <a:pt x="696" y="64"/>
                </a:cubicBezTo>
                <a:cubicBezTo>
                  <a:pt x="521" y="128"/>
                  <a:pt x="431" y="322"/>
                  <a:pt x="495" y="497"/>
                </a:cubicBezTo>
                <a:cubicBezTo>
                  <a:pt x="559" y="672"/>
                  <a:pt x="753" y="762"/>
                  <a:pt x="928" y="698"/>
                </a:cubicBezTo>
                <a:close/>
                <a:moveTo>
                  <a:pt x="1680" y="1096"/>
                </a:moveTo>
                <a:cubicBezTo>
                  <a:pt x="1729" y="1078"/>
                  <a:pt x="1753" y="1024"/>
                  <a:pt x="1735" y="976"/>
                </a:cubicBezTo>
                <a:cubicBezTo>
                  <a:pt x="1717" y="927"/>
                  <a:pt x="1663" y="903"/>
                  <a:pt x="1614" y="921"/>
                </a:cubicBezTo>
                <a:lnTo>
                  <a:pt x="1233" y="1064"/>
                </a:lnTo>
                <a:lnTo>
                  <a:pt x="912" y="815"/>
                </a:lnTo>
                <a:cubicBezTo>
                  <a:pt x="903" y="808"/>
                  <a:pt x="892" y="803"/>
                  <a:pt x="881" y="799"/>
                </a:cubicBezTo>
                <a:cubicBezTo>
                  <a:pt x="876" y="797"/>
                  <a:pt x="870" y="796"/>
                  <a:pt x="864" y="795"/>
                </a:cubicBezTo>
                <a:lnTo>
                  <a:pt x="651" y="764"/>
                </a:lnTo>
                <a:cubicBezTo>
                  <a:pt x="651" y="763"/>
                  <a:pt x="651" y="763"/>
                  <a:pt x="651" y="764"/>
                </a:cubicBezTo>
                <a:cubicBezTo>
                  <a:pt x="632" y="758"/>
                  <a:pt x="611" y="758"/>
                  <a:pt x="592" y="765"/>
                </a:cubicBezTo>
                <a:lnTo>
                  <a:pt x="160" y="923"/>
                </a:lnTo>
                <a:cubicBezTo>
                  <a:pt x="124" y="936"/>
                  <a:pt x="100" y="970"/>
                  <a:pt x="99" y="1007"/>
                </a:cubicBezTo>
                <a:lnTo>
                  <a:pt x="10" y="1442"/>
                </a:lnTo>
                <a:cubicBezTo>
                  <a:pt x="0" y="1493"/>
                  <a:pt x="33" y="1542"/>
                  <a:pt x="83" y="1553"/>
                </a:cubicBezTo>
                <a:cubicBezTo>
                  <a:pt x="134" y="1563"/>
                  <a:pt x="183" y="1531"/>
                  <a:pt x="194" y="1480"/>
                </a:cubicBezTo>
                <a:lnTo>
                  <a:pt x="275" y="1080"/>
                </a:lnTo>
                <a:lnTo>
                  <a:pt x="495" y="1000"/>
                </a:lnTo>
                <a:lnTo>
                  <a:pt x="425" y="1480"/>
                </a:lnTo>
                <a:cubicBezTo>
                  <a:pt x="423" y="1490"/>
                  <a:pt x="423" y="1501"/>
                  <a:pt x="423" y="1511"/>
                </a:cubicBezTo>
                <a:cubicBezTo>
                  <a:pt x="421" y="1528"/>
                  <a:pt x="423" y="1545"/>
                  <a:pt x="429" y="1562"/>
                </a:cubicBezTo>
                <a:lnTo>
                  <a:pt x="574" y="1958"/>
                </a:lnTo>
                <a:lnTo>
                  <a:pt x="248" y="2236"/>
                </a:lnTo>
                <a:cubicBezTo>
                  <a:pt x="200" y="2277"/>
                  <a:pt x="194" y="2349"/>
                  <a:pt x="235" y="2398"/>
                </a:cubicBezTo>
                <a:cubicBezTo>
                  <a:pt x="276" y="2446"/>
                  <a:pt x="348" y="2452"/>
                  <a:pt x="396" y="2411"/>
                </a:cubicBezTo>
                <a:lnTo>
                  <a:pt x="776" y="2087"/>
                </a:lnTo>
                <a:cubicBezTo>
                  <a:pt x="783" y="2082"/>
                  <a:pt x="789" y="2075"/>
                  <a:pt x="794" y="2069"/>
                </a:cubicBezTo>
                <a:cubicBezTo>
                  <a:pt x="821" y="2038"/>
                  <a:pt x="831" y="1994"/>
                  <a:pt x="816" y="1953"/>
                </a:cubicBezTo>
                <a:lnTo>
                  <a:pt x="714" y="1674"/>
                </a:lnTo>
                <a:lnTo>
                  <a:pt x="997" y="1672"/>
                </a:lnTo>
                <a:lnTo>
                  <a:pt x="1104" y="1950"/>
                </a:lnTo>
                <a:cubicBezTo>
                  <a:pt x="1126" y="2010"/>
                  <a:pt x="1193" y="2039"/>
                  <a:pt x="1252" y="2017"/>
                </a:cubicBezTo>
                <a:cubicBezTo>
                  <a:pt x="1311" y="1994"/>
                  <a:pt x="1340" y="1928"/>
                  <a:pt x="1318" y="1869"/>
                </a:cubicBezTo>
                <a:lnTo>
                  <a:pt x="1186" y="1524"/>
                </a:lnTo>
                <a:cubicBezTo>
                  <a:pt x="1183" y="1516"/>
                  <a:pt x="1179" y="1509"/>
                  <a:pt x="1174" y="1502"/>
                </a:cubicBezTo>
                <a:cubicBezTo>
                  <a:pt x="1155" y="1466"/>
                  <a:pt x="1116" y="1441"/>
                  <a:pt x="1073" y="1442"/>
                </a:cubicBezTo>
                <a:lnTo>
                  <a:pt x="890" y="1443"/>
                </a:lnTo>
                <a:lnTo>
                  <a:pt x="944" y="1076"/>
                </a:lnTo>
                <a:lnTo>
                  <a:pt x="1161" y="1245"/>
                </a:lnTo>
                <a:cubicBezTo>
                  <a:pt x="1192" y="1269"/>
                  <a:pt x="1233" y="1271"/>
                  <a:pt x="1265" y="1252"/>
                </a:cubicBezTo>
                <a:lnTo>
                  <a:pt x="1680" y="1096"/>
                </a:lnTo>
                <a:close/>
              </a:path>
            </a:pathLst>
          </a:cu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endParaRPr lang="zh-CN" altLang="en-US"/>
          </a:p>
        </p:txBody>
      </p:sp>
      <p:grpSp>
        <p:nvGrpSpPr>
          <p:cNvPr id="6152" name="组合 31"/>
          <p:cNvGrpSpPr/>
          <p:nvPr/>
        </p:nvGrpSpPr>
        <p:grpSpPr bwMode="auto">
          <a:xfrm>
            <a:off x="9913941" y="1300165"/>
            <a:ext cx="382587" cy="382587"/>
            <a:chOff x="0" y="0"/>
            <a:chExt cx="382588" cy="382588"/>
          </a:xfrm>
        </p:grpSpPr>
        <p:sp>
          <p:nvSpPr>
            <p:cNvPr id="6153" name="Oval 11"/>
            <p:cNvSpPr>
              <a:spLocks noChangeArrowheads="1"/>
            </p:cNvSpPr>
            <p:nvPr/>
          </p:nvSpPr>
          <p:spPr bwMode="auto">
            <a:xfrm>
              <a:off x="0" y="0"/>
              <a:ext cx="382588" cy="382588"/>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p>
          </p:txBody>
        </p:sp>
        <p:sp>
          <p:nvSpPr>
            <p:cNvPr id="6154" name="Freeform 12"/>
            <p:cNvSpPr>
              <a:spLocks noEditPoints="1" noChangeArrowheads="1"/>
            </p:cNvSpPr>
            <p:nvPr/>
          </p:nvSpPr>
          <p:spPr bwMode="auto">
            <a:xfrm>
              <a:off x="92075" y="119062"/>
              <a:ext cx="211138" cy="163513"/>
            </a:xfrm>
            <a:custGeom>
              <a:avLst/>
              <a:gdLst>
                <a:gd name="T0" fmla="*/ 244 w 377"/>
                <a:gd name="T1" fmla="*/ 56 h 291"/>
                <a:gd name="T2" fmla="*/ 58 w 377"/>
                <a:gd name="T3" fmla="*/ 67 h 291"/>
                <a:gd name="T4" fmla="*/ 58 w 377"/>
                <a:gd name="T5" fmla="*/ 99 h 291"/>
                <a:gd name="T6" fmla="*/ 244 w 377"/>
                <a:gd name="T7" fmla="*/ 110 h 291"/>
                <a:gd name="T8" fmla="*/ 58 w 377"/>
                <a:gd name="T9" fmla="*/ 99 h 291"/>
                <a:gd name="T10" fmla="*/ 215 w 377"/>
                <a:gd name="T11" fmla="*/ 140 h 291"/>
                <a:gd name="T12" fmla="*/ 58 w 377"/>
                <a:gd name="T13" fmla="*/ 151 h 291"/>
                <a:gd name="T14" fmla="*/ 298 w 377"/>
                <a:gd name="T15" fmla="*/ 192 h 291"/>
                <a:gd name="T16" fmla="*/ 298 w 377"/>
                <a:gd name="T17" fmla="*/ 226 h 291"/>
                <a:gd name="T18" fmla="*/ 264 w 377"/>
                <a:gd name="T19" fmla="*/ 226 h 291"/>
                <a:gd name="T20" fmla="*/ 264 w 377"/>
                <a:gd name="T21" fmla="*/ 192 h 291"/>
                <a:gd name="T22" fmla="*/ 298 w 377"/>
                <a:gd name="T23" fmla="*/ 192 h 291"/>
                <a:gd name="T24" fmla="*/ 305 w 377"/>
                <a:gd name="T25" fmla="*/ 68 h 291"/>
                <a:gd name="T26" fmla="*/ 340 w 377"/>
                <a:gd name="T27" fmla="*/ 67 h 291"/>
                <a:gd name="T28" fmla="*/ 308 w 377"/>
                <a:gd name="T29" fmla="*/ 0 h 291"/>
                <a:gd name="T30" fmla="*/ 318 w 377"/>
                <a:gd name="T31" fmla="*/ 5 h 291"/>
                <a:gd name="T32" fmla="*/ 377 w 377"/>
                <a:gd name="T33" fmla="*/ 61 h 291"/>
                <a:gd name="T34" fmla="*/ 377 w 377"/>
                <a:gd name="T35" fmla="*/ 240 h 291"/>
                <a:gd name="T36" fmla="*/ 362 w 377"/>
                <a:gd name="T37" fmla="*/ 254 h 291"/>
                <a:gd name="T38" fmla="*/ 324 w 377"/>
                <a:gd name="T39" fmla="*/ 280 h 291"/>
                <a:gd name="T40" fmla="*/ 297 w 377"/>
                <a:gd name="T41" fmla="*/ 291 h 291"/>
                <a:gd name="T42" fmla="*/ 281 w 377"/>
                <a:gd name="T43" fmla="*/ 255 h 291"/>
                <a:gd name="T44" fmla="*/ 265 w 377"/>
                <a:gd name="T45" fmla="*/ 291 h 291"/>
                <a:gd name="T46" fmla="*/ 238 w 377"/>
                <a:gd name="T47" fmla="*/ 280 h 291"/>
                <a:gd name="T48" fmla="*/ 149 w 377"/>
                <a:gd name="T49" fmla="*/ 254 h 291"/>
                <a:gd name="T50" fmla="*/ 0 w 377"/>
                <a:gd name="T51" fmla="*/ 0 h 291"/>
                <a:gd name="T52" fmla="*/ 149 w 377"/>
                <a:gd name="T53" fmla="*/ 225 h 291"/>
                <a:gd name="T54" fmla="*/ 235 w 377"/>
                <a:gd name="T55" fmla="*/ 209 h 291"/>
                <a:gd name="T56" fmla="*/ 281 w 377"/>
                <a:gd name="T57" fmla="*/ 163 h 291"/>
                <a:gd name="T58" fmla="*/ 327 w 377"/>
                <a:gd name="T59" fmla="*/ 209 h 291"/>
                <a:gd name="T60" fmla="*/ 348 w 377"/>
                <a:gd name="T61" fmla="*/ 225 h 291"/>
                <a:gd name="T62" fmla="*/ 297 w 377"/>
                <a:gd name="T63" fmla="*/ 83 h 291"/>
                <a:gd name="T64" fmla="*/ 289 w 377"/>
                <a:gd name="T65" fmla="*/ 75 h 291"/>
                <a:gd name="T66" fmla="*/ 29 w 377"/>
                <a:gd name="T67" fmla="*/ 3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7" h="291">
                  <a:moveTo>
                    <a:pt x="58" y="56"/>
                  </a:moveTo>
                  <a:lnTo>
                    <a:pt x="244" y="56"/>
                  </a:lnTo>
                  <a:lnTo>
                    <a:pt x="244" y="67"/>
                  </a:lnTo>
                  <a:lnTo>
                    <a:pt x="58" y="67"/>
                  </a:lnTo>
                  <a:lnTo>
                    <a:pt x="58" y="56"/>
                  </a:lnTo>
                  <a:close/>
                  <a:moveTo>
                    <a:pt x="58" y="99"/>
                  </a:moveTo>
                  <a:lnTo>
                    <a:pt x="244" y="99"/>
                  </a:lnTo>
                  <a:lnTo>
                    <a:pt x="244" y="110"/>
                  </a:lnTo>
                  <a:lnTo>
                    <a:pt x="58" y="110"/>
                  </a:lnTo>
                  <a:lnTo>
                    <a:pt x="58" y="99"/>
                  </a:lnTo>
                  <a:close/>
                  <a:moveTo>
                    <a:pt x="58" y="140"/>
                  </a:moveTo>
                  <a:lnTo>
                    <a:pt x="215" y="140"/>
                  </a:lnTo>
                  <a:lnTo>
                    <a:pt x="215" y="151"/>
                  </a:lnTo>
                  <a:lnTo>
                    <a:pt x="58" y="151"/>
                  </a:lnTo>
                  <a:lnTo>
                    <a:pt x="58" y="140"/>
                  </a:lnTo>
                  <a:close/>
                  <a:moveTo>
                    <a:pt x="298" y="192"/>
                  </a:moveTo>
                  <a:cubicBezTo>
                    <a:pt x="302" y="197"/>
                    <a:pt x="305" y="203"/>
                    <a:pt x="305" y="209"/>
                  </a:cubicBezTo>
                  <a:cubicBezTo>
                    <a:pt x="305" y="216"/>
                    <a:pt x="302" y="222"/>
                    <a:pt x="298" y="226"/>
                  </a:cubicBezTo>
                  <a:cubicBezTo>
                    <a:pt x="294" y="231"/>
                    <a:pt x="288" y="233"/>
                    <a:pt x="281" y="233"/>
                  </a:cubicBezTo>
                  <a:cubicBezTo>
                    <a:pt x="274" y="233"/>
                    <a:pt x="268" y="231"/>
                    <a:pt x="264" y="226"/>
                  </a:cubicBezTo>
                  <a:cubicBezTo>
                    <a:pt x="260" y="222"/>
                    <a:pt x="257" y="216"/>
                    <a:pt x="257" y="209"/>
                  </a:cubicBezTo>
                  <a:cubicBezTo>
                    <a:pt x="257" y="203"/>
                    <a:pt x="260" y="197"/>
                    <a:pt x="264" y="192"/>
                  </a:cubicBezTo>
                  <a:cubicBezTo>
                    <a:pt x="268" y="188"/>
                    <a:pt x="274" y="185"/>
                    <a:pt x="281" y="185"/>
                  </a:cubicBezTo>
                  <a:cubicBezTo>
                    <a:pt x="288" y="185"/>
                    <a:pt x="294" y="188"/>
                    <a:pt x="298" y="192"/>
                  </a:cubicBezTo>
                  <a:close/>
                  <a:moveTo>
                    <a:pt x="340" y="67"/>
                  </a:moveTo>
                  <a:lnTo>
                    <a:pt x="305" y="68"/>
                  </a:lnTo>
                  <a:lnTo>
                    <a:pt x="308" y="35"/>
                  </a:lnTo>
                  <a:lnTo>
                    <a:pt x="340" y="67"/>
                  </a:lnTo>
                  <a:close/>
                  <a:moveTo>
                    <a:pt x="0" y="0"/>
                  </a:moveTo>
                  <a:lnTo>
                    <a:pt x="308" y="0"/>
                  </a:lnTo>
                  <a:lnTo>
                    <a:pt x="314" y="0"/>
                  </a:lnTo>
                  <a:lnTo>
                    <a:pt x="318" y="5"/>
                  </a:lnTo>
                  <a:lnTo>
                    <a:pt x="372" y="57"/>
                  </a:lnTo>
                  <a:lnTo>
                    <a:pt x="377" y="61"/>
                  </a:lnTo>
                  <a:lnTo>
                    <a:pt x="377" y="67"/>
                  </a:lnTo>
                  <a:lnTo>
                    <a:pt x="377" y="240"/>
                  </a:lnTo>
                  <a:lnTo>
                    <a:pt x="377" y="254"/>
                  </a:lnTo>
                  <a:lnTo>
                    <a:pt x="362" y="254"/>
                  </a:lnTo>
                  <a:lnTo>
                    <a:pt x="314" y="254"/>
                  </a:lnTo>
                  <a:lnTo>
                    <a:pt x="324" y="280"/>
                  </a:lnTo>
                  <a:lnTo>
                    <a:pt x="306" y="280"/>
                  </a:lnTo>
                  <a:lnTo>
                    <a:pt x="297" y="291"/>
                  </a:lnTo>
                  <a:lnTo>
                    <a:pt x="281" y="255"/>
                  </a:lnTo>
                  <a:lnTo>
                    <a:pt x="265" y="291"/>
                  </a:lnTo>
                  <a:lnTo>
                    <a:pt x="256" y="280"/>
                  </a:lnTo>
                  <a:lnTo>
                    <a:pt x="238" y="280"/>
                  </a:lnTo>
                  <a:lnTo>
                    <a:pt x="248" y="254"/>
                  </a:lnTo>
                  <a:lnTo>
                    <a:pt x="149" y="254"/>
                  </a:lnTo>
                  <a:lnTo>
                    <a:pt x="0" y="254"/>
                  </a:lnTo>
                  <a:lnTo>
                    <a:pt x="0" y="0"/>
                  </a:lnTo>
                  <a:close/>
                  <a:moveTo>
                    <a:pt x="29" y="225"/>
                  </a:moveTo>
                  <a:lnTo>
                    <a:pt x="149" y="225"/>
                  </a:lnTo>
                  <a:lnTo>
                    <a:pt x="238" y="225"/>
                  </a:lnTo>
                  <a:cubicBezTo>
                    <a:pt x="236" y="220"/>
                    <a:pt x="235" y="215"/>
                    <a:pt x="235" y="209"/>
                  </a:cubicBezTo>
                  <a:cubicBezTo>
                    <a:pt x="235" y="197"/>
                    <a:pt x="240" y="185"/>
                    <a:pt x="249" y="177"/>
                  </a:cubicBezTo>
                  <a:cubicBezTo>
                    <a:pt x="257" y="168"/>
                    <a:pt x="268" y="163"/>
                    <a:pt x="281" y="163"/>
                  </a:cubicBezTo>
                  <a:cubicBezTo>
                    <a:pt x="294" y="163"/>
                    <a:pt x="305" y="168"/>
                    <a:pt x="314" y="177"/>
                  </a:cubicBezTo>
                  <a:cubicBezTo>
                    <a:pt x="322" y="185"/>
                    <a:pt x="327" y="197"/>
                    <a:pt x="327" y="209"/>
                  </a:cubicBezTo>
                  <a:cubicBezTo>
                    <a:pt x="327" y="215"/>
                    <a:pt x="326" y="220"/>
                    <a:pt x="324" y="225"/>
                  </a:cubicBezTo>
                  <a:lnTo>
                    <a:pt x="348" y="225"/>
                  </a:lnTo>
                  <a:lnTo>
                    <a:pt x="348" y="81"/>
                  </a:lnTo>
                  <a:lnTo>
                    <a:pt x="297" y="83"/>
                  </a:lnTo>
                  <a:lnTo>
                    <a:pt x="289" y="83"/>
                  </a:lnTo>
                  <a:lnTo>
                    <a:pt x="289" y="75"/>
                  </a:lnTo>
                  <a:lnTo>
                    <a:pt x="293" y="30"/>
                  </a:lnTo>
                  <a:lnTo>
                    <a:pt x="29" y="30"/>
                  </a:lnTo>
                  <a:lnTo>
                    <a:pt x="29" y="225"/>
                  </a:lnTo>
                  <a:close/>
                </a:path>
              </a:pathLst>
            </a:custGeom>
            <a:solidFill>
              <a:srgbClr val="E85504"/>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p>
          </p:txBody>
        </p:sp>
      </p:grpSp>
      <p:grpSp>
        <p:nvGrpSpPr>
          <p:cNvPr id="6155" name="组合 32"/>
          <p:cNvGrpSpPr/>
          <p:nvPr/>
        </p:nvGrpSpPr>
        <p:grpSpPr bwMode="auto">
          <a:xfrm>
            <a:off x="8696327" y="1833565"/>
            <a:ext cx="382588" cy="382587"/>
            <a:chOff x="0" y="0"/>
            <a:chExt cx="382588" cy="382588"/>
          </a:xfrm>
        </p:grpSpPr>
        <p:sp>
          <p:nvSpPr>
            <p:cNvPr id="6156" name="Oval 13"/>
            <p:cNvSpPr>
              <a:spLocks noChangeArrowheads="1"/>
            </p:cNvSpPr>
            <p:nvPr/>
          </p:nvSpPr>
          <p:spPr bwMode="auto">
            <a:xfrm>
              <a:off x="0" y="0"/>
              <a:ext cx="382588" cy="382588"/>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p>
          </p:txBody>
        </p:sp>
        <p:sp>
          <p:nvSpPr>
            <p:cNvPr id="6157" name="Freeform 14"/>
            <p:cNvSpPr>
              <a:spLocks noEditPoints="1" noChangeArrowheads="1"/>
            </p:cNvSpPr>
            <p:nvPr/>
          </p:nvSpPr>
          <p:spPr bwMode="auto">
            <a:xfrm>
              <a:off x="58738" y="69850"/>
              <a:ext cx="269875" cy="231775"/>
            </a:xfrm>
            <a:custGeom>
              <a:avLst/>
              <a:gdLst>
                <a:gd name="T0" fmla="*/ 298 w 480"/>
                <a:gd name="T1" fmla="*/ 86 h 410"/>
                <a:gd name="T2" fmla="*/ 287 w 480"/>
                <a:gd name="T3" fmla="*/ 112 h 410"/>
                <a:gd name="T4" fmla="*/ 272 w 480"/>
                <a:gd name="T5" fmla="*/ 124 h 410"/>
                <a:gd name="T6" fmla="*/ 261 w 480"/>
                <a:gd name="T7" fmla="*/ 128 h 410"/>
                <a:gd name="T8" fmla="*/ 247 w 480"/>
                <a:gd name="T9" fmla="*/ 129 h 410"/>
                <a:gd name="T10" fmla="*/ 226 w 480"/>
                <a:gd name="T11" fmla="*/ 122 h 410"/>
                <a:gd name="T12" fmla="*/ 213 w 480"/>
                <a:gd name="T13" fmla="*/ 110 h 410"/>
                <a:gd name="T14" fmla="*/ 204 w 480"/>
                <a:gd name="T15" fmla="*/ 92 h 410"/>
                <a:gd name="T16" fmla="*/ 203 w 480"/>
                <a:gd name="T17" fmla="*/ 78 h 410"/>
                <a:gd name="T18" fmla="*/ 209 w 480"/>
                <a:gd name="T19" fmla="*/ 58 h 410"/>
                <a:gd name="T20" fmla="*/ 221 w 480"/>
                <a:gd name="T21" fmla="*/ 45 h 410"/>
                <a:gd name="T22" fmla="*/ 239 w 480"/>
                <a:gd name="T23" fmla="*/ 36 h 410"/>
                <a:gd name="T24" fmla="*/ 252 w 480"/>
                <a:gd name="T25" fmla="*/ 34 h 410"/>
                <a:gd name="T26" fmla="*/ 269 w 480"/>
                <a:gd name="T27" fmla="*/ 38 h 410"/>
                <a:gd name="T28" fmla="*/ 286 w 480"/>
                <a:gd name="T29" fmla="*/ 50 h 410"/>
                <a:gd name="T30" fmla="*/ 296 w 480"/>
                <a:gd name="T31" fmla="*/ 67 h 410"/>
                <a:gd name="T32" fmla="*/ 312 w 480"/>
                <a:gd name="T33" fmla="*/ 57 h 410"/>
                <a:gd name="T34" fmla="*/ 193 w 480"/>
                <a:gd name="T35" fmla="*/ 23 h 410"/>
                <a:gd name="T36" fmla="*/ 225 w 480"/>
                <a:gd name="T37" fmla="*/ 142 h 410"/>
                <a:gd name="T38" fmla="*/ 333 w 480"/>
                <a:gd name="T39" fmla="*/ 82 h 410"/>
                <a:gd name="T40" fmla="*/ 225 w 480"/>
                <a:gd name="T41" fmla="*/ 292 h 410"/>
                <a:gd name="T42" fmla="*/ 195 w 480"/>
                <a:gd name="T43" fmla="*/ 332 h 410"/>
                <a:gd name="T44" fmla="*/ 163 w 480"/>
                <a:gd name="T45" fmla="*/ 347 h 410"/>
                <a:gd name="T46" fmla="*/ 142 w 480"/>
                <a:gd name="T47" fmla="*/ 348 h 410"/>
                <a:gd name="T48" fmla="*/ 118 w 480"/>
                <a:gd name="T49" fmla="*/ 344 h 410"/>
                <a:gd name="T50" fmla="*/ 85 w 480"/>
                <a:gd name="T51" fmla="*/ 323 h 410"/>
                <a:gd name="T52" fmla="*/ 68 w 480"/>
                <a:gd name="T53" fmla="*/ 297 h 410"/>
                <a:gd name="T54" fmla="*/ 61 w 480"/>
                <a:gd name="T55" fmla="*/ 261 h 410"/>
                <a:gd name="T56" fmla="*/ 65 w 480"/>
                <a:gd name="T57" fmla="*/ 237 h 410"/>
                <a:gd name="T58" fmla="*/ 84 w 480"/>
                <a:gd name="T59" fmla="*/ 206 h 410"/>
                <a:gd name="T60" fmla="*/ 110 w 480"/>
                <a:gd name="T61" fmla="*/ 187 h 410"/>
                <a:gd name="T62" fmla="*/ 145 w 480"/>
                <a:gd name="T63" fmla="*/ 179 h 410"/>
                <a:gd name="T64" fmla="*/ 169 w 480"/>
                <a:gd name="T65" fmla="*/ 183 h 410"/>
                <a:gd name="T66" fmla="*/ 197 w 480"/>
                <a:gd name="T67" fmla="*/ 197 h 410"/>
                <a:gd name="T68" fmla="*/ 221 w 480"/>
                <a:gd name="T69" fmla="*/ 225 h 410"/>
                <a:gd name="T70" fmla="*/ 230 w 480"/>
                <a:gd name="T71" fmla="*/ 258 h 410"/>
                <a:gd name="T72" fmla="*/ 262 w 480"/>
                <a:gd name="T73" fmla="*/ 249 h 410"/>
                <a:gd name="T74" fmla="*/ 72 w 480"/>
                <a:gd name="T75" fmla="*/ 138 h 410"/>
                <a:gd name="T76" fmla="*/ 73 w 480"/>
                <a:gd name="T77" fmla="*/ 357 h 410"/>
                <a:gd name="T78" fmla="*/ 287 w 480"/>
                <a:gd name="T79" fmla="*/ 301 h 410"/>
                <a:gd name="T80" fmla="*/ 434 w 480"/>
                <a:gd name="T81" fmla="*/ 246 h 410"/>
                <a:gd name="T82" fmla="*/ 413 w 480"/>
                <a:gd name="T83" fmla="*/ 273 h 410"/>
                <a:gd name="T84" fmla="*/ 390 w 480"/>
                <a:gd name="T85" fmla="*/ 284 h 410"/>
                <a:gd name="T86" fmla="*/ 375 w 480"/>
                <a:gd name="T87" fmla="*/ 285 h 410"/>
                <a:gd name="T88" fmla="*/ 359 w 480"/>
                <a:gd name="T89" fmla="*/ 282 h 410"/>
                <a:gd name="T90" fmla="*/ 335 w 480"/>
                <a:gd name="T91" fmla="*/ 267 h 410"/>
                <a:gd name="T92" fmla="*/ 323 w 480"/>
                <a:gd name="T93" fmla="*/ 249 h 410"/>
                <a:gd name="T94" fmla="*/ 318 w 480"/>
                <a:gd name="T95" fmla="*/ 223 h 410"/>
                <a:gd name="T96" fmla="*/ 322 w 480"/>
                <a:gd name="T97" fmla="*/ 206 h 410"/>
                <a:gd name="T98" fmla="*/ 335 w 480"/>
                <a:gd name="T99" fmla="*/ 185 h 410"/>
                <a:gd name="T100" fmla="*/ 353 w 480"/>
                <a:gd name="T101" fmla="*/ 172 h 410"/>
                <a:gd name="T102" fmla="*/ 377 w 480"/>
                <a:gd name="T103" fmla="*/ 166 h 410"/>
                <a:gd name="T104" fmla="*/ 394 w 480"/>
                <a:gd name="T105" fmla="*/ 168 h 410"/>
                <a:gd name="T106" fmla="*/ 414 w 480"/>
                <a:gd name="T107" fmla="*/ 178 h 410"/>
                <a:gd name="T108" fmla="*/ 431 w 480"/>
                <a:gd name="T109" fmla="*/ 198 h 410"/>
                <a:gd name="T110" fmla="*/ 437 w 480"/>
                <a:gd name="T111" fmla="*/ 221 h 410"/>
                <a:gd name="T112" fmla="*/ 460 w 480"/>
                <a:gd name="T113" fmla="*/ 215 h 410"/>
                <a:gd name="T114" fmla="*/ 326 w 480"/>
                <a:gd name="T115" fmla="*/ 137 h 410"/>
                <a:gd name="T116" fmla="*/ 327 w 480"/>
                <a:gd name="T117" fmla="*/ 291 h 410"/>
                <a:gd name="T118" fmla="*/ 477 w 480"/>
                <a:gd name="T119" fmla="*/ 252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0" h="410">
                  <a:moveTo>
                    <a:pt x="298" y="76"/>
                  </a:moveTo>
                  <a:cubicBezTo>
                    <a:pt x="298" y="76"/>
                    <a:pt x="298" y="76"/>
                    <a:pt x="298" y="77"/>
                  </a:cubicBezTo>
                  <a:cubicBezTo>
                    <a:pt x="298" y="77"/>
                    <a:pt x="298" y="78"/>
                    <a:pt x="298" y="78"/>
                  </a:cubicBezTo>
                  <a:cubicBezTo>
                    <a:pt x="298" y="78"/>
                    <a:pt x="298" y="79"/>
                    <a:pt x="298" y="79"/>
                  </a:cubicBezTo>
                  <a:cubicBezTo>
                    <a:pt x="298" y="80"/>
                    <a:pt x="298" y="80"/>
                    <a:pt x="298" y="81"/>
                  </a:cubicBezTo>
                  <a:cubicBezTo>
                    <a:pt x="298" y="81"/>
                    <a:pt x="298" y="81"/>
                    <a:pt x="298" y="81"/>
                  </a:cubicBezTo>
                  <a:cubicBezTo>
                    <a:pt x="298" y="82"/>
                    <a:pt x="298" y="82"/>
                    <a:pt x="298" y="83"/>
                  </a:cubicBezTo>
                  <a:cubicBezTo>
                    <a:pt x="298" y="83"/>
                    <a:pt x="298" y="84"/>
                    <a:pt x="298" y="84"/>
                  </a:cubicBezTo>
                  <a:cubicBezTo>
                    <a:pt x="298" y="84"/>
                    <a:pt x="298" y="85"/>
                    <a:pt x="298" y="85"/>
                  </a:cubicBezTo>
                  <a:cubicBezTo>
                    <a:pt x="298" y="86"/>
                    <a:pt x="298" y="86"/>
                    <a:pt x="298" y="86"/>
                  </a:cubicBezTo>
                  <a:cubicBezTo>
                    <a:pt x="298" y="90"/>
                    <a:pt x="297" y="93"/>
                    <a:pt x="296" y="96"/>
                  </a:cubicBezTo>
                  <a:cubicBezTo>
                    <a:pt x="295" y="97"/>
                    <a:pt x="295" y="97"/>
                    <a:pt x="295" y="98"/>
                  </a:cubicBezTo>
                  <a:cubicBezTo>
                    <a:pt x="295" y="98"/>
                    <a:pt x="295" y="98"/>
                    <a:pt x="295" y="98"/>
                  </a:cubicBezTo>
                  <a:cubicBezTo>
                    <a:pt x="295" y="99"/>
                    <a:pt x="295" y="99"/>
                    <a:pt x="294" y="100"/>
                  </a:cubicBezTo>
                  <a:cubicBezTo>
                    <a:pt x="294" y="100"/>
                    <a:pt x="294" y="100"/>
                    <a:pt x="294" y="100"/>
                  </a:cubicBezTo>
                  <a:cubicBezTo>
                    <a:pt x="294" y="102"/>
                    <a:pt x="293" y="103"/>
                    <a:pt x="292" y="104"/>
                  </a:cubicBezTo>
                  <a:cubicBezTo>
                    <a:pt x="292" y="105"/>
                    <a:pt x="292" y="105"/>
                    <a:pt x="292" y="105"/>
                  </a:cubicBezTo>
                  <a:cubicBezTo>
                    <a:pt x="292" y="105"/>
                    <a:pt x="292" y="106"/>
                    <a:pt x="291" y="106"/>
                  </a:cubicBezTo>
                  <a:cubicBezTo>
                    <a:pt x="291" y="106"/>
                    <a:pt x="291" y="106"/>
                    <a:pt x="291" y="106"/>
                  </a:cubicBezTo>
                  <a:cubicBezTo>
                    <a:pt x="290" y="108"/>
                    <a:pt x="289" y="110"/>
                    <a:pt x="287" y="112"/>
                  </a:cubicBezTo>
                  <a:cubicBezTo>
                    <a:pt x="287" y="112"/>
                    <a:pt x="287" y="112"/>
                    <a:pt x="287" y="112"/>
                  </a:cubicBezTo>
                  <a:cubicBezTo>
                    <a:pt x="287" y="112"/>
                    <a:pt x="286" y="113"/>
                    <a:pt x="286" y="113"/>
                  </a:cubicBezTo>
                  <a:cubicBezTo>
                    <a:pt x="286" y="113"/>
                    <a:pt x="286" y="113"/>
                    <a:pt x="286" y="113"/>
                  </a:cubicBezTo>
                  <a:cubicBezTo>
                    <a:pt x="285" y="115"/>
                    <a:pt x="283" y="116"/>
                    <a:pt x="282" y="117"/>
                  </a:cubicBezTo>
                  <a:cubicBezTo>
                    <a:pt x="282" y="117"/>
                    <a:pt x="282" y="117"/>
                    <a:pt x="282" y="117"/>
                  </a:cubicBezTo>
                  <a:cubicBezTo>
                    <a:pt x="282" y="117"/>
                    <a:pt x="281" y="118"/>
                    <a:pt x="281" y="118"/>
                  </a:cubicBezTo>
                  <a:cubicBezTo>
                    <a:pt x="281" y="118"/>
                    <a:pt x="281" y="118"/>
                    <a:pt x="281" y="118"/>
                  </a:cubicBezTo>
                  <a:cubicBezTo>
                    <a:pt x="280" y="119"/>
                    <a:pt x="280" y="119"/>
                    <a:pt x="279" y="119"/>
                  </a:cubicBezTo>
                  <a:cubicBezTo>
                    <a:pt x="277" y="121"/>
                    <a:pt x="275" y="123"/>
                    <a:pt x="272" y="124"/>
                  </a:cubicBezTo>
                  <a:cubicBezTo>
                    <a:pt x="271" y="124"/>
                    <a:pt x="271" y="125"/>
                    <a:pt x="270" y="125"/>
                  </a:cubicBezTo>
                  <a:cubicBezTo>
                    <a:pt x="270" y="125"/>
                    <a:pt x="270" y="125"/>
                    <a:pt x="269" y="125"/>
                  </a:cubicBezTo>
                  <a:cubicBezTo>
                    <a:pt x="269" y="125"/>
                    <a:pt x="269" y="125"/>
                    <a:pt x="268" y="126"/>
                  </a:cubicBezTo>
                  <a:cubicBezTo>
                    <a:pt x="268" y="126"/>
                    <a:pt x="268" y="126"/>
                    <a:pt x="267" y="126"/>
                  </a:cubicBezTo>
                  <a:cubicBezTo>
                    <a:pt x="267" y="126"/>
                    <a:pt x="266" y="126"/>
                    <a:pt x="266" y="127"/>
                  </a:cubicBezTo>
                  <a:cubicBezTo>
                    <a:pt x="266" y="127"/>
                    <a:pt x="266" y="127"/>
                    <a:pt x="265" y="127"/>
                  </a:cubicBezTo>
                  <a:cubicBezTo>
                    <a:pt x="265" y="127"/>
                    <a:pt x="264" y="127"/>
                    <a:pt x="263" y="127"/>
                  </a:cubicBezTo>
                  <a:cubicBezTo>
                    <a:pt x="263" y="127"/>
                    <a:pt x="263" y="127"/>
                    <a:pt x="263" y="127"/>
                  </a:cubicBezTo>
                  <a:cubicBezTo>
                    <a:pt x="262" y="128"/>
                    <a:pt x="262" y="128"/>
                    <a:pt x="261" y="128"/>
                  </a:cubicBezTo>
                  <a:cubicBezTo>
                    <a:pt x="261" y="128"/>
                    <a:pt x="261" y="128"/>
                    <a:pt x="261" y="128"/>
                  </a:cubicBezTo>
                  <a:cubicBezTo>
                    <a:pt x="260" y="128"/>
                    <a:pt x="259" y="128"/>
                    <a:pt x="258" y="128"/>
                  </a:cubicBezTo>
                  <a:cubicBezTo>
                    <a:pt x="258" y="128"/>
                    <a:pt x="257" y="129"/>
                    <a:pt x="256" y="129"/>
                  </a:cubicBezTo>
                  <a:cubicBezTo>
                    <a:pt x="256" y="129"/>
                    <a:pt x="256" y="129"/>
                    <a:pt x="256" y="129"/>
                  </a:cubicBezTo>
                  <a:cubicBezTo>
                    <a:pt x="255" y="129"/>
                    <a:pt x="255" y="129"/>
                    <a:pt x="254" y="129"/>
                  </a:cubicBezTo>
                  <a:cubicBezTo>
                    <a:pt x="254" y="129"/>
                    <a:pt x="254" y="129"/>
                    <a:pt x="253" y="129"/>
                  </a:cubicBezTo>
                  <a:cubicBezTo>
                    <a:pt x="253" y="129"/>
                    <a:pt x="252" y="129"/>
                    <a:pt x="251" y="129"/>
                  </a:cubicBezTo>
                  <a:cubicBezTo>
                    <a:pt x="251" y="129"/>
                    <a:pt x="251" y="129"/>
                    <a:pt x="251" y="129"/>
                  </a:cubicBezTo>
                  <a:cubicBezTo>
                    <a:pt x="250" y="129"/>
                    <a:pt x="250" y="129"/>
                    <a:pt x="249" y="129"/>
                  </a:cubicBezTo>
                  <a:cubicBezTo>
                    <a:pt x="249" y="129"/>
                    <a:pt x="249" y="129"/>
                    <a:pt x="248" y="129"/>
                  </a:cubicBezTo>
                  <a:cubicBezTo>
                    <a:pt x="248" y="129"/>
                    <a:pt x="247" y="129"/>
                    <a:pt x="247" y="129"/>
                  </a:cubicBezTo>
                  <a:cubicBezTo>
                    <a:pt x="247" y="129"/>
                    <a:pt x="247" y="129"/>
                    <a:pt x="246" y="129"/>
                  </a:cubicBezTo>
                  <a:cubicBezTo>
                    <a:pt x="246" y="129"/>
                    <a:pt x="245" y="129"/>
                    <a:pt x="244" y="129"/>
                  </a:cubicBezTo>
                  <a:cubicBezTo>
                    <a:pt x="241" y="128"/>
                    <a:pt x="239" y="127"/>
                    <a:pt x="236" y="127"/>
                  </a:cubicBezTo>
                  <a:cubicBezTo>
                    <a:pt x="235" y="126"/>
                    <a:pt x="235" y="126"/>
                    <a:pt x="234" y="126"/>
                  </a:cubicBezTo>
                  <a:cubicBezTo>
                    <a:pt x="234" y="126"/>
                    <a:pt x="234" y="126"/>
                    <a:pt x="234" y="126"/>
                  </a:cubicBezTo>
                  <a:cubicBezTo>
                    <a:pt x="233" y="126"/>
                    <a:pt x="233" y="126"/>
                    <a:pt x="232" y="125"/>
                  </a:cubicBezTo>
                  <a:cubicBezTo>
                    <a:pt x="232" y="125"/>
                    <a:pt x="232" y="125"/>
                    <a:pt x="232" y="125"/>
                  </a:cubicBezTo>
                  <a:cubicBezTo>
                    <a:pt x="231" y="125"/>
                    <a:pt x="229" y="124"/>
                    <a:pt x="228" y="123"/>
                  </a:cubicBezTo>
                  <a:cubicBezTo>
                    <a:pt x="228" y="123"/>
                    <a:pt x="228" y="123"/>
                    <a:pt x="228" y="123"/>
                  </a:cubicBezTo>
                  <a:cubicBezTo>
                    <a:pt x="227" y="123"/>
                    <a:pt x="227" y="122"/>
                    <a:pt x="226" y="122"/>
                  </a:cubicBezTo>
                  <a:cubicBezTo>
                    <a:pt x="226" y="122"/>
                    <a:pt x="226" y="122"/>
                    <a:pt x="226" y="122"/>
                  </a:cubicBezTo>
                  <a:cubicBezTo>
                    <a:pt x="224" y="121"/>
                    <a:pt x="222" y="119"/>
                    <a:pt x="221" y="118"/>
                  </a:cubicBezTo>
                  <a:cubicBezTo>
                    <a:pt x="220" y="118"/>
                    <a:pt x="220" y="118"/>
                    <a:pt x="220" y="118"/>
                  </a:cubicBezTo>
                  <a:cubicBezTo>
                    <a:pt x="220" y="118"/>
                    <a:pt x="219" y="117"/>
                    <a:pt x="219" y="117"/>
                  </a:cubicBezTo>
                  <a:cubicBezTo>
                    <a:pt x="219" y="117"/>
                    <a:pt x="219" y="117"/>
                    <a:pt x="219" y="117"/>
                  </a:cubicBezTo>
                  <a:cubicBezTo>
                    <a:pt x="218" y="116"/>
                    <a:pt x="216" y="114"/>
                    <a:pt x="215" y="113"/>
                  </a:cubicBezTo>
                  <a:cubicBezTo>
                    <a:pt x="215" y="113"/>
                    <a:pt x="215" y="113"/>
                    <a:pt x="215" y="113"/>
                  </a:cubicBezTo>
                  <a:cubicBezTo>
                    <a:pt x="215" y="113"/>
                    <a:pt x="215" y="112"/>
                    <a:pt x="214" y="112"/>
                  </a:cubicBezTo>
                  <a:cubicBezTo>
                    <a:pt x="214" y="112"/>
                    <a:pt x="214" y="112"/>
                    <a:pt x="214" y="111"/>
                  </a:cubicBezTo>
                  <a:cubicBezTo>
                    <a:pt x="214" y="111"/>
                    <a:pt x="213" y="111"/>
                    <a:pt x="213" y="110"/>
                  </a:cubicBezTo>
                  <a:cubicBezTo>
                    <a:pt x="211" y="107"/>
                    <a:pt x="209" y="104"/>
                    <a:pt x="207" y="101"/>
                  </a:cubicBezTo>
                  <a:cubicBezTo>
                    <a:pt x="207" y="101"/>
                    <a:pt x="207" y="101"/>
                    <a:pt x="207" y="100"/>
                  </a:cubicBezTo>
                  <a:cubicBezTo>
                    <a:pt x="207" y="100"/>
                    <a:pt x="207" y="99"/>
                    <a:pt x="207" y="99"/>
                  </a:cubicBezTo>
                  <a:cubicBezTo>
                    <a:pt x="207" y="99"/>
                    <a:pt x="206" y="99"/>
                    <a:pt x="206" y="98"/>
                  </a:cubicBezTo>
                  <a:cubicBezTo>
                    <a:pt x="206" y="98"/>
                    <a:pt x="206" y="97"/>
                    <a:pt x="206" y="97"/>
                  </a:cubicBezTo>
                  <a:cubicBezTo>
                    <a:pt x="206" y="97"/>
                    <a:pt x="206" y="96"/>
                    <a:pt x="206" y="96"/>
                  </a:cubicBezTo>
                  <a:cubicBezTo>
                    <a:pt x="205" y="96"/>
                    <a:pt x="205" y="95"/>
                    <a:pt x="205" y="94"/>
                  </a:cubicBezTo>
                  <a:cubicBezTo>
                    <a:pt x="205" y="94"/>
                    <a:pt x="205" y="94"/>
                    <a:pt x="205" y="94"/>
                  </a:cubicBezTo>
                  <a:cubicBezTo>
                    <a:pt x="205" y="93"/>
                    <a:pt x="205" y="93"/>
                    <a:pt x="204" y="92"/>
                  </a:cubicBezTo>
                  <a:cubicBezTo>
                    <a:pt x="204" y="92"/>
                    <a:pt x="204" y="92"/>
                    <a:pt x="204" y="92"/>
                  </a:cubicBezTo>
                  <a:cubicBezTo>
                    <a:pt x="204" y="91"/>
                    <a:pt x="204" y="90"/>
                    <a:pt x="204" y="89"/>
                  </a:cubicBezTo>
                  <a:cubicBezTo>
                    <a:pt x="204" y="89"/>
                    <a:pt x="204" y="88"/>
                    <a:pt x="204" y="87"/>
                  </a:cubicBezTo>
                  <a:cubicBezTo>
                    <a:pt x="204" y="87"/>
                    <a:pt x="204" y="87"/>
                    <a:pt x="204" y="87"/>
                  </a:cubicBezTo>
                  <a:cubicBezTo>
                    <a:pt x="204" y="86"/>
                    <a:pt x="203" y="85"/>
                    <a:pt x="203" y="85"/>
                  </a:cubicBezTo>
                  <a:cubicBezTo>
                    <a:pt x="203" y="85"/>
                    <a:pt x="203" y="85"/>
                    <a:pt x="203" y="84"/>
                  </a:cubicBezTo>
                  <a:cubicBezTo>
                    <a:pt x="203" y="84"/>
                    <a:pt x="203" y="83"/>
                    <a:pt x="203" y="82"/>
                  </a:cubicBezTo>
                  <a:cubicBezTo>
                    <a:pt x="203" y="82"/>
                    <a:pt x="203" y="82"/>
                    <a:pt x="203" y="82"/>
                  </a:cubicBezTo>
                  <a:cubicBezTo>
                    <a:pt x="203" y="81"/>
                    <a:pt x="203" y="81"/>
                    <a:pt x="203" y="80"/>
                  </a:cubicBezTo>
                  <a:cubicBezTo>
                    <a:pt x="203" y="80"/>
                    <a:pt x="203" y="80"/>
                    <a:pt x="203" y="79"/>
                  </a:cubicBezTo>
                  <a:cubicBezTo>
                    <a:pt x="203" y="79"/>
                    <a:pt x="203" y="78"/>
                    <a:pt x="203" y="78"/>
                  </a:cubicBezTo>
                  <a:cubicBezTo>
                    <a:pt x="203" y="78"/>
                    <a:pt x="203" y="77"/>
                    <a:pt x="204" y="77"/>
                  </a:cubicBezTo>
                  <a:cubicBezTo>
                    <a:pt x="204" y="77"/>
                    <a:pt x="204" y="76"/>
                    <a:pt x="204" y="75"/>
                  </a:cubicBezTo>
                  <a:cubicBezTo>
                    <a:pt x="204" y="75"/>
                    <a:pt x="204" y="75"/>
                    <a:pt x="204" y="75"/>
                  </a:cubicBezTo>
                  <a:cubicBezTo>
                    <a:pt x="204" y="72"/>
                    <a:pt x="205" y="69"/>
                    <a:pt x="206" y="67"/>
                  </a:cubicBezTo>
                  <a:cubicBezTo>
                    <a:pt x="206" y="66"/>
                    <a:pt x="206" y="66"/>
                    <a:pt x="206" y="65"/>
                  </a:cubicBezTo>
                  <a:cubicBezTo>
                    <a:pt x="206" y="65"/>
                    <a:pt x="206" y="65"/>
                    <a:pt x="206" y="65"/>
                  </a:cubicBezTo>
                  <a:cubicBezTo>
                    <a:pt x="207" y="64"/>
                    <a:pt x="207" y="64"/>
                    <a:pt x="207" y="63"/>
                  </a:cubicBezTo>
                  <a:cubicBezTo>
                    <a:pt x="207" y="63"/>
                    <a:pt x="207" y="63"/>
                    <a:pt x="207" y="63"/>
                  </a:cubicBezTo>
                  <a:cubicBezTo>
                    <a:pt x="208" y="62"/>
                    <a:pt x="208" y="60"/>
                    <a:pt x="209" y="59"/>
                  </a:cubicBezTo>
                  <a:cubicBezTo>
                    <a:pt x="209" y="59"/>
                    <a:pt x="209" y="59"/>
                    <a:pt x="209" y="58"/>
                  </a:cubicBezTo>
                  <a:cubicBezTo>
                    <a:pt x="210" y="58"/>
                    <a:pt x="210" y="58"/>
                    <a:pt x="210" y="57"/>
                  </a:cubicBezTo>
                  <a:cubicBezTo>
                    <a:pt x="210" y="57"/>
                    <a:pt x="210" y="57"/>
                    <a:pt x="210" y="57"/>
                  </a:cubicBezTo>
                  <a:cubicBezTo>
                    <a:pt x="211" y="55"/>
                    <a:pt x="213" y="53"/>
                    <a:pt x="214" y="51"/>
                  </a:cubicBezTo>
                  <a:cubicBezTo>
                    <a:pt x="214" y="51"/>
                    <a:pt x="214" y="51"/>
                    <a:pt x="214" y="51"/>
                  </a:cubicBezTo>
                  <a:cubicBezTo>
                    <a:pt x="215" y="51"/>
                    <a:pt x="215" y="50"/>
                    <a:pt x="215" y="50"/>
                  </a:cubicBezTo>
                  <a:cubicBezTo>
                    <a:pt x="215" y="50"/>
                    <a:pt x="216" y="50"/>
                    <a:pt x="216" y="50"/>
                  </a:cubicBezTo>
                  <a:cubicBezTo>
                    <a:pt x="217" y="49"/>
                    <a:pt x="218" y="47"/>
                    <a:pt x="219" y="46"/>
                  </a:cubicBezTo>
                  <a:cubicBezTo>
                    <a:pt x="219" y="46"/>
                    <a:pt x="219" y="46"/>
                    <a:pt x="219" y="46"/>
                  </a:cubicBezTo>
                  <a:cubicBezTo>
                    <a:pt x="220" y="46"/>
                    <a:pt x="220" y="45"/>
                    <a:pt x="221" y="45"/>
                  </a:cubicBezTo>
                  <a:cubicBezTo>
                    <a:pt x="221" y="45"/>
                    <a:pt x="221" y="45"/>
                    <a:pt x="221" y="45"/>
                  </a:cubicBezTo>
                  <a:cubicBezTo>
                    <a:pt x="221" y="45"/>
                    <a:pt x="222" y="44"/>
                    <a:pt x="222" y="44"/>
                  </a:cubicBezTo>
                  <a:cubicBezTo>
                    <a:pt x="224" y="42"/>
                    <a:pt x="227" y="41"/>
                    <a:pt x="229" y="39"/>
                  </a:cubicBezTo>
                  <a:cubicBezTo>
                    <a:pt x="230" y="39"/>
                    <a:pt x="231" y="39"/>
                    <a:pt x="231" y="38"/>
                  </a:cubicBezTo>
                  <a:cubicBezTo>
                    <a:pt x="231" y="38"/>
                    <a:pt x="232" y="38"/>
                    <a:pt x="232" y="38"/>
                  </a:cubicBezTo>
                  <a:cubicBezTo>
                    <a:pt x="232" y="38"/>
                    <a:pt x="233" y="38"/>
                    <a:pt x="233" y="38"/>
                  </a:cubicBezTo>
                  <a:cubicBezTo>
                    <a:pt x="233" y="37"/>
                    <a:pt x="234" y="37"/>
                    <a:pt x="234" y="37"/>
                  </a:cubicBezTo>
                  <a:cubicBezTo>
                    <a:pt x="235" y="37"/>
                    <a:pt x="235" y="37"/>
                    <a:pt x="236" y="37"/>
                  </a:cubicBezTo>
                  <a:cubicBezTo>
                    <a:pt x="236" y="37"/>
                    <a:pt x="236" y="37"/>
                    <a:pt x="236" y="37"/>
                  </a:cubicBezTo>
                  <a:cubicBezTo>
                    <a:pt x="237" y="36"/>
                    <a:pt x="237" y="36"/>
                    <a:pt x="238" y="36"/>
                  </a:cubicBezTo>
                  <a:cubicBezTo>
                    <a:pt x="238" y="36"/>
                    <a:pt x="238" y="36"/>
                    <a:pt x="239" y="36"/>
                  </a:cubicBezTo>
                  <a:cubicBezTo>
                    <a:pt x="239" y="36"/>
                    <a:pt x="240" y="36"/>
                    <a:pt x="240" y="35"/>
                  </a:cubicBezTo>
                  <a:cubicBezTo>
                    <a:pt x="240" y="35"/>
                    <a:pt x="241" y="35"/>
                    <a:pt x="241" y="35"/>
                  </a:cubicBezTo>
                  <a:cubicBezTo>
                    <a:pt x="241" y="35"/>
                    <a:pt x="242" y="35"/>
                    <a:pt x="243" y="35"/>
                  </a:cubicBezTo>
                  <a:cubicBezTo>
                    <a:pt x="244" y="35"/>
                    <a:pt x="244" y="35"/>
                    <a:pt x="245" y="35"/>
                  </a:cubicBezTo>
                  <a:cubicBezTo>
                    <a:pt x="245" y="35"/>
                    <a:pt x="246" y="34"/>
                    <a:pt x="246" y="34"/>
                  </a:cubicBezTo>
                  <a:cubicBezTo>
                    <a:pt x="246" y="34"/>
                    <a:pt x="247" y="34"/>
                    <a:pt x="247" y="34"/>
                  </a:cubicBezTo>
                  <a:cubicBezTo>
                    <a:pt x="248" y="34"/>
                    <a:pt x="248" y="34"/>
                    <a:pt x="248" y="34"/>
                  </a:cubicBezTo>
                  <a:cubicBezTo>
                    <a:pt x="249" y="34"/>
                    <a:pt x="249" y="34"/>
                    <a:pt x="250" y="34"/>
                  </a:cubicBezTo>
                  <a:cubicBezTo>
                    <a:pt x="250" y="34"/>
                    <a:pt x="250" y="34"/>
                    <a:pt x="250" y="34"/>
                  </a:cubicBezTo>
                  <a:cubicBezTo>
                    <a:pt x="251" y="34"/>
                    <a:pt x="252" y="34"/>
                    <a:pt x="252" y="34"/>
                  </a:cubicBezTo>
                  <a:cubicBezTo>
                    <a:pt x="252" y="34"/>
                    <a:pt x="253" y="34"/>
                    <a:pt x="253" y="34"/>
                  </a:cubicBezTo>
                  <a:cubicBezTo>
                    <a:pt x="253" y="34"/>
                    <a:pt x="254" y="34"/>
                    <a:pt x="254" y="34"/>
                  </a:cubicBezTo>
                  <a:cubicBezTo>
                    <a:pt x="255" y="34"/>
                    <a:pt x="255" y="34"/>
                    <a:pt x="255" y="34"/>
                  </a:cubicBezTo>
                  <a:cubicBezTo>
                    <a:pt x="256" y="34"/>
                    <a:pt x="256" y="35"/>
                    <a:pt x="257" y="35"/>
                  </a:cubicBezTo>
                  <a:cubicBezTo>
                    <a:pt x="260" y="35"/>
                    <a:pt x="263" y="36"/>
                    <a:pt x="266" y="37"/>
                  </a:cubicBezTo>
                  <a:cubicBezTo>
                    <a:pt x="266" y="37"/>
                    <a:pt x="267" y="37"/>
                    <a:pt x="267" y="37"/>
                  </a:cubicBezTo>
                  <a:cubicBezTo>
                    <a:pt x="267" y="37"/>
                    <a:pt x="267" y="37"/>
                    <a:pt x="267" y="37"/>
                  </a:cubicBezTo>
                  <a:cubicBezTo>
                    <a:pt x="268" y="37"/>
                    <a:pt x="268" y="38"/>
                    <a:pt x="269" y="38"/>
                  </a:cubicBezTo>
                  <a:cubicBezTo>
                    <a:pt x="269" y="38"/>
                    <a:pt x="269" y="38"/>
                    <a:pt x="269" y="38"/>
                  </a:cubicBezTo>
                  <a:cubicBezTo>
                    <a:pt x="271" y="39"/>
                    <a:pt x="272" y="39"/>
                    <a:pt x="274" y="40"/>
                  </a:cubicBezTo>
                  <a:cubicBezTo>
                    <a:pt x="274" y="40"/>
                    <a:pt x="274" y="40"/>
                    <a:pt x="274" y="40"/>
                  </a:cubicBezTo>
                  <a:cubicBezTo>
                    <a:pt x="274" y="40"/>
                    <a:pt x="275" y="41"/>
                    <a:pt x="275" y="41"/>
                  </a:cubicBezTo>
                  <a:cubicBezTo>
                    <a:pt x="275" y="41"/>
                    <a:pt x="275" y="41"/>
                    <a:pt x="275" y="41"/>
                  </a:cubicBezTo>
                  <a:cubicBezTo>
                    <a:pt x="277" y="42"/>
                    <a:pt x="279" y="44"/>
                    <a:pt x="281" y="45"/>
                  </a:cubicBezTo>
                  <a:cubicBezTo>
                    <a:pt x="281" y="45"/>
                    <a:pt x="281" y="45"/>
                    <a:pt x="281" y="45"/>
                  </a:cubicBezTo>
                  <a:cubicBezTo>
                    <a:pt x="282" y="46"/>
                    <a:pt x="282" y="46"/>
                    <a:pt x="282" y="46"/>
                  </a:cubicBezTo>
                  <a:cubicBezTo>
                    <a:pt x="282" y="46"/>
                    <a:pt x="282" y="46"/>
                    <a:pt x="283" y="47"/>
                  </a:cubicBezTo>
                  <a:cubicBezTo>
                    <a:pt x="284" y="48"/>
                    <a:pt x="285" y="49"/>
                    <a:pt x="286" y="50"/>
                  </a:cubicBezTo>
                  <a:cubicBezTo>
                    <a:pt x="286" y="50"/>
                    <a:pt x="286" y="50"/>
                    <a:pt x="286" y="50"/>
                  </a:cubicBezTo>
                  <a:cubicBezTo>
                    <a:pt x="287" y="51"/>
                    <a:pt x="287" y="51"/>
                    <a:pt x="287" y="51"/>
                  </a:cubicBezTo>
                  <a:cubicBezTo>
                    <a:pt x="287" y="51"/>
                    <a:pt x="287" y="52"/>
                    <a:pt x="287" y="52"/>
                  </a:cubicBezTo>
                  <a:cubicBezTo>
                    <a:pt x="288" y="52"/>
                    <a:pt x="288" y="53"/>
                    <a:pt x="288" y="53"/>
                  </a:cubicBezTo>
                  <a:cubicBezTo>
                    <a:pt x="290" y="55"/>
                    <a:pt x="292" y="58"/>
                    <a:pt x="293" y="60"/>
                  </a:cubicBezTo>
                  <a:cubicBezTo>
                    <a:pt x="293" y="61"/>
                    <a:pt x="294" y="62"/>
                    <a:pt x="294" y="62"/>
                  </a:cubicBezTo>
                  <a:cubicBezTo>
                    <a:pt x="294" y="62"/>
                    <a:pt x="294" y="63"/>
                    <a:pt x="294" y="63"/>
                  </a:cubicBezTo>
                  <a:cubicBezTo>
                    <a:pt x="294" y="63"/>
                    <a:pt x="295" y="64"/>
                    <a:pt x="295" y="64"/>
                  </a:cubicBezTo>
                  <a:cubicBezTo>
                    <a:pt x="295" y="64"/>
                    <a:pt x="295" y="65"/>
                    <a:pt x="295" y="65"/>
                  </a:cubicBezTo>
                  <a:cubicBezTo>
                    <a:pt x="295" y="65"/>
                    <a:pt x="295" y="66"/>
                    <a:pt x="296" y="67"/>
                  </a:cubicBezTo>
                  <a:cubicBezTo>
                    <a:pt x="296" y="67"/>
                    <a:pt x="296" y="67"/>
                    <a:pt x="296" y="67"/>
                  </a:cubicBezTo>
                  <a:cubicBezTo>
                    <a:pt x="296" y="67"/>
                    <a:pt x="296" y="68"/>
                    <a:pt x="296" y="69"/>
                  </a:cubicBezTo>
                  <a:cubicBezTo>
                    <a:pt x="297" y="70"/>
                    <a:pt x="297" y="71"/>
                    <a:pt x="297" y="71"/>
                  </a:cubicBezTo>
                  <a:cubicBezTo>
                    <a:pt x="297" y="71"/>
                    <a:pt x="297" y="71"/>
                    <a:pt x="297" y="72"/>
                  </a:cubicBezTo>
                  <a:cubicBezTo>
                    <a:pt x="297" y="72"/>
                    <a:pt x="297" y="73"/>
                    <a:pt x="297" y="74"/>
                  </a:cubicBezTo>
                  <a:cubicBezTo>
                    <a:pt x="298" y="75"/>
                    <a:pt x="298" y="75"/>
                    <a:pt x="298" y="76"/>
                  </a:cubicBezTo>
                  <a:close/>
                  <a:moveTo>
                    <a:pt x="333" y="82"/>
                  </a:moveTo>
                  <a:lnTo>
                    <a:pt x="328" y="55"/>
                  </a:lnTo>
                  <a:lnTo>
                    <a:pt x="312" y="57"/>
                  </a:lnTo>
                  <a:cubicBezTo>
                    <a:pt x="309" y="50"/>
                    <a:pt x="305" y="43"/>
                    <a:pt x="300" y="37"/>
                  </a:cubicBezTo>
                  <a:lnTo>
                    <a:pt x="309" y="24"/>
                  </a:lnTo>
                  <a:lnTo>
                    <a:pt x="286" y="8"/>
                  </a:lnTo>
                  <a:lnTo>
                    <a:pt x="277" y="21"/>
                  </a:lnTo>
                  <a:cubicBezTo>
                    <a:pt x="270" y="18"/>
                    <a:pt x="262" y="16"/>
                    <a:pt x="254" y="16"/>
                  </a:cubicBezTo>
                  <a:lnTo>
                    <a:pt x="251" y="0"/>
                  </a:lnTo>
                  <a:lnTo>
                    <a:pt x="224" y="4"/>
                  </a:lnTo>
                  <a:lnTo>
                    <a:pt x="226" y="20"/>
                  </a:lnTo>
                  <a:cubicBezTo>
                    <a:pt x="219" y="23"/>
                    <a:pt x="212" y="27"/>
                    <a:pt x="206" y="33"/>
                  </a:cubicBezTo>
                  <a:lnTo>
                    <a:pt x="193" y="23"/>
                  </a:lnTo>
                  <a:lnTo>
                    <a:pt x="177" y="46"/>
                  </a:lnTo>
                  <a:lnTo>
                    <a:pt x="190" y="56"/>
                  </a:lnTo>
                  <a:cubicBezTo>
                    <a:pt x="187" y="63"/>
                    <a:pt x="185" y="70"/>
                    <a:pt x="185" y="78"/>
                  </a:cubicBezTo>
                  <a:lnTo>
                    <a:pt x="169" y="81"/>
                  </a:lnTo>
                  <a:lnTo>
                    <a:pt x="173" y="109"/>
                  </a:lnTo>
                  <a:lnTo>
                    <a:pt x="189" y="106"/>
                  </a:lnTo>
                  <a:cubicBezTo>
                    <a:pt x="192" y="113"/>
                    <a:pt x="197" y="120"/>
                    <a:pt x="202" y="126"/>
                  </a:cubicBezTo>
                  <a:lnTo>
                    <a:pt x="192" y="139"/>
                  </a:lnTo>
                  <a:lnTo>
                    <a:pt x="215" y="155"/>
                  </a:lnTo>
                  <a:lnTo>
                    <a:pt x="225" y="142"/>
                  </a:lnTo>
                  <a:cubicBezTo>
                    <a:pt x="232" y="145"/>
                    <a:pt x="239" y="147"/>
                    <a:pt x="247" y="147"/>
                  </a:cubicBezTo>
                  <a:lnTo>
                    <a:pt x="250" y="163"/>
                  </a:lnTo>
                  <a:lnTo>
                    <a:pt x="278" y="159"/>
                  </a:lnTo>
                  <a:lnTo>
                    <a:pt x="275" y="143"/>
                  </a:lnTo>
                  <a:cubicBezTo>
                    <a:pt x="283" y="140"/>
                    <a:pt x="289" y="136"/>
                    <a:pt x="295" y="130"/>
                  </a:cubicBezTo>
                  <a:lnTo>
                    <a:pt x="308" y="140"/>
                  </a:lnTo>
                  <a:lnTo>
                    <a:pt x="324" y="117"/>
                  </a:lnTo>
                  <a:lnTo>
                    <a:pt x="311" y="108"/>
                  </a:lnTo>
                  <a:cubicBezTo>
                    <a:pt x="314" y="101"/>
                    <a:pt x="316" y="93"/>
                    <a:pt x="317" y="85"/>
                  </a:cubicBezTo>
                  <a:lnTo>
                    <a:pt x="333" y="82"/>
                  </a:lnTo>
                  <a:close/>
                  <a:moveTo>
                    <a:pt x="229" y="275"/>
                  </a:moveTo>
                  <a:cubicBezTo>
                    <a:pt x="229" y="276"/>
                    <a:pt x="229" y="276"/>
                    <a:pt x="229" y="276"/>
                  </a:cubicBezTo>
                  <a:cubicBezTo>
                    <a:pt x="229" y="277"/>
                    <a:pt x="229" y="278"/>
                    <a:pt x="229" y="279"/>
                  </a:cubicBezTo>
                  <a:cubicBezTo>
                    <a:pt x="229" y="279"/>
                    <a:pt x="228" y="280"/>
                    <a:pt x="228" y="280"/>
                  </a:cubicBezTo>
                  <a:cubicBezTo>
                    <a:pt x="228" y="281"/>
                    <a:pt x="228" y="283"/>
                    <a:pt x="228" y="284"/>
                  </a:cubicBezTo>
                  <a:cubicBezTo>
                    <a:pt x="228" y="284"/>
                    <a:pt x="228" y="284"/>
                    <a:pt x="227" y="284"/>
                  </a:cubicBezTo>
                  <a:cubicBezTo>
                    <a:pt x="227" y="285"/>
                    <a:pt x="227" y="287"/>
                    <a:pt x="227" y="288"/>
                  </a:cubicBezTo>
                  <a:cubicBezTo>
                    <a:pt x="226" y="288"/>
                    <a:pt x="226" y="288"/>
                    <a:pt x="226" y="289"/>
                  </a:cubicBezTo>
                  <a:cubicBezTo>
                    <a:pt x="226" y="290"/>
                    <a:pt x="226" y="290"/>
                    <a:pt x="225" y="291"/>
                  </a:cubicBezTo>
                  <a:cubicBezTo>
                    <a:pt x="225" y="292"/>
                    <a:pt x="225" y="292"/>
                    <a:pt x="225" y="292"/>
                  </a:cubicBezTo>
                  <a:cubicBezTo>
                    <a:pt x="223" y="299"/>
                    <a:pt x="220" y="304"/>
                    <a:pt x="217" y="310"/>
                  </a:cubicBezTo>
                  <a:cubicBezTo>
                    <a:pt x="216" y="310"/>
                    <a:pt x="215" y="311"/>
                    <a:pt x="215" y="312"/>
                  </a:cubicBezTo>
                  <a:cubicBezTo>
                    <a:pt x="215" y="312"/>
                    <a:pt x="215" y="312"/>
                    <a:pt x="215" y="313"/>
                  </a:cubicBezTo>
                  <a:cubicBezTo>
                    <a:pt x="214" y="313"/>
                    <a:pt x="214" y="314"/>
                    <a:pt x="213" y="315"/>
                  </a:cubicBezTo>
                  <a:cubicBezTo>
                    <a:pt x="213" y="315"/>
                    <a:pt x="213" y="315"/>
                    <a:pt x="213" y="315"/>
                  </a:cubicBezTo>
                  <a:cubicBezTo>
                    <a:pt x="211" y="317"/>
                    <a:pt x="209" y="320"/>
                    <a:pt x="207" y="322"/>
                  </a:cubicBezTo>
                  <a:cubicBezTo>
                    <a:pt x="207" y="322"/>
                    <a:pt x="207" y="322"/>
                    <a:pt x="207" y="322"/>
                  </a:cubicBezTo>
                  <a:cubicBezTo>
                    <a:pt x="206" y="323"/>
                    <a:pt x="205" y="324"/>
                    <a:pt x="205" y="324"/>
                  </a:cubicBezTo>
                  <a:cubicBezTo>
                    <a:pt x="205" y="324"/>
                    <a:pt x="204" y="325"/>
                    <a:pt x="204" y="325"/>
                  </a:cubicBezTo>
                  <a:cubicBezTo>
                    <a:pt x="201" y="327"/>
                    <a:pt x="198" y="330"/>
                    <a:pt x="195" y="332"/>
                  </a:cubicBezTo>
                  <a:cubicBezTo>
                    <a:pt x="195" y="332"/>
                    <a:pt x="195" y="333"/>
                    <a:pt x="195" y="333"/>
                  </a:cubicBezTo>
                  <a:cubicBezTo>
                    <a:pt x="194" y="333"/>
                    <a:pt x="193" y="334"/>
                    <a:pt x="192" y="334"/>
                  </a:cubicBezTo>
                  <a:cubicBezTo>
                    <a:pt x="192" y="334"/>
                    <a:pt x="192" y="334"/>
                    <a:pt x="192" y="335"/>
                  </a:cubicBezTo>
                  <a:cubicBezTo>
                    <a:pt x="189" y="336"/>
                    <a:pt x="187" y="338"/>
                    <a:pt x="184" y="339"/>
                  </a:cubicBezTo>
                  <a:cubicBezTo>
                    <a:pt x="184" y="339"/>
                    <a:pt x="184" y="339"/>
                    <a:pt x="184" y="339"/>
                  </a:cubicBezTo>
                  <a:cubicBezTo>
                    <a:pt x="183" y="340"/>
                    <a:pt x="182" y="340"/>
                    <a:pt x="181" y="340"/>
                  </a:cubicBezTo>
                  <a:cubicBezTo>
                    <a:pt x="181" y="341"/>
                    <a:pt x="181" y="341"/>
                    <a:pt x="181" y="341"/>
                  </a:cubicBezTo>
                  <a:cubicBezTo>
                    <a:pt x="180" y="341"/>
                    <a:pt x="179" y="341"/>
                    <a:pt x="178" y="342"/>
                  </a:cubicBezTo>
                  <a:cubicBezTo>
                    <a:pt x="173" y="344"/>
                    <a:pt x="169" y="345"/>
                    <a:pt x="163" y="347"/>
                  </a:cubicBezTo>
                  <a:cubicBezTo>
                    <a:pt x="162" y="347"/>
                    <a:pt x="161" y="347"/>
                    <a:pt x="160" y="347"/>
                  </a:cubicBezTo>
                  <a:cubicBezTo>
                    <a:pt x="159" y="347"/>
                    <a:pt x="159" y="347"/>
                    <a:pt x="159" y="347"/>
                  </a:cubicBezTo>
                  <a:cubicBezTo>
                    <a:pt x="158" y="348"/>
                    <a:pt x="157" y="348"/>
                    <a:pt x="156" y="348"/>
                  </a:cubicBezTo>
                  <a:cubicBezTo>
                    <a:pt x="156" y="348"/>
                    <a:pt x="155" y="348"/>
                    <a:pt x="155" y="348"/>
                  </a:cubicBezTo>
                  <a:cubicBezTo>
                    <a:pt x="154" y="348"/>
                    <a:pt x="152" y="348"/>
                    <a:pt x="151" y="348"/>
                  </a:cubicBezTo>
                  <a:cubicBezTo>
                    <a:pt x="151" y="348"/>
                    <a:pt x="151" y="348"/>
                    <a:pt x="151" y="348"/>
                  </a:cubicBezTo>
                  <a:cubicBezTo>
                    <a:pt x="150" y="348"/>
                    <a:pt x="148" y="348"/>
                    <a:pt x="147" y="348"/>
                  </a:cubicBezTo>
                  <a:cubicBezTo>
                    <a:pt x="147" y="348"/>
                    <a:pt x="146" y="348"/>
                    <a:pt x="146" y="348"/>
                  </a:cubicBezTo>
                  <a:cubicBezTo>
                    <a:pt x="145" y="349"/>
                    <a:pt x="144" y="348"/>
                    <a:pt x="143" y="348"/>
                  </a:cubicBezTo>
                  <a:cubicBezTo>
                    <a:pt x="143" y="348"/>
                    <a:pt x="142" y="348"/>
                    <a:pt x="142" y="348"/>
                  </a:cubicBezTo>
                  <a:cubicBezTo>
                    <a:pt x="141" y="348"/>
                    <a:pt x="139" y="348"/>
                    <a:pt x="138" y="348"/>
                  </a:cubicBezTo>
                  <a:cubicBezTo>
                    <a:pt x="137" y="348"/>
                    <a:pt x="136" y="348"/>
                    <a:pt x="134" y="348"/>
                  </a:cubicBezTo>
                  <a:cubicBezTo>
                    <a:pt x="134" y="348"/>
                    <a:pt x="133" y="348"/>
                    <a:pt x="133" y="348"/>
                  </a:cubicBezTo>
                  <a:cubicBezTo>
                    <a:pt x="132" y="347"/>
                    <a:pt x="131" y="347"/>
                    <a:pt x="130" y="347"/>
                  </a:cubicBezTo>
                  <a:cubicBezTo>
                    <a:pt x="130" y="347"/>
                    <a:pt x="130" y="347"/>
                    <a:pt x="129" y="347"/>
                  </a:cubicBezTo>
                  <a:cubicBezTo>
                    <a:pt x="128" y="347"/>
                    <a:pt x="127" y="346"/>
                    <a:pt x="125" y="346"/>
                  </a:cubicBezTo>
                  <a:cubicBezTo>
                    <a:pt x="125" y="346"/>
                    <a:pt x="125" y="346"/>
                    <a:pt x="125" y="346"/>
                  </a:cubicBezTo>
                  <a:cubicBezTo>
                    <a:pt x="124" y="346"/>
                    <a:pt x="123" y="345"/>
                    <a:pt x="122" y="345"/>
                  </a:cubicBezTo>
                  <a:cubicBezTo>
                    <a:pt x="121" y="345"/>
                    <a:pt x="121" y="345"/>
                    <a:pt x="121" y="345"/>
                  </a:cubicBezTo>
                  <a:cubicBezTo>
                    <a:pt x="120" y="345"/>
                    <a:pt x="119" y="344"/>
                    <a:pt x="118" y="344"/>
                  </a:cubicBezTo>
                  <a:cubicBezTo>
                    <a:pt x="118" y="344"/>
                    <a:pt x="117" y="344"/>
                    <a:pt x="117" y="344"/>
                  </a:cubicBezTo>
                  <a:cubicBezTo>
                    <a:pt x="116" y="343"/>
                    <a:pt x="115" y="343"/>
                    <a:pt x="114" y="342"/>
                  </a:cubicBezTo>
                  <a:cubicBezTo>
                    <a:pt x="109" y="340"/>
                    <a:pt x="104" y="338"/>
                    <a:pt x="100" y="335"/>
                  </a:cubicBezTo>
                  <a:cubicBezTo>
                    <a:pt x="99" y="335"/>
                    <a:pt x="98" y="334"/>
                    <a:pt x="97" y="334"/>
                  </a:cubicBezTo>
                  <a:cubicBezTo>
                    <a:pt x="97" y="333"/>
                    <a:pt x="97" y="333"/>
                    <a:pt x="97" y="333"/>
                  </a:cubicBezTo>
                  <a:cubicBezTo>
                    <a:pt x="96" y="333"/>
                    <a:pt x="95" y="332"/>
                    <a:pt x="95" y="331"/>
                  </a:cubicBezTo>
                  <a:cubicBezTo>
                    <a:pt x="94" y="331"/>
                    <a:pt x="94" y="331"/>
                    <a:pt x="94" y="331"/>
                  </a:cubicBezTo>
                  <a:cubicBezTo>
                    <a:pt x="92" y="329"/>
                    <a:pt x="90" y="328"/>
                    <a:pt x="87" y="326"/>
                  </a:cubicBezTo>
                  <a:cubicBezTo>
                    <a:pt x="87" y="325"/>
                    <a:pt x="87" y="325"/>
                    <a:pt x="87" y="325"/>
                  </a:cubicBezTo>
                  <a:cubicBezTo>
                    <a:pt x="86" y="325"/>
                    <a:pt x="86" y="324"/>
                    <a:pt x="85" y="323"/>
                  </a:cubicBezTo>
                  <a:cubicBezTo>
                    <a:pt x="85" y="323"/>
                    <a:pt x="85" y="323"/>
                    <a:pt x="85" y="323"/>
                  </a:cubicBezTo>
                  <a:cubicBezTo>
                    <a:pt x="82" y="320"/>
                    <a:pt x="79" y="317"/>
                    <a:pt x="77" y="314"/>
                  </a:cubicBezTo>
                  <a:cubicBezTo>
                    <a:pt x="77" y="313"/>
                    <a:pt x="77" y="313"/>
                    <a:pt x="77" y="313"/>
                  </a:cubicBezTo>
                  <a:cubicBezTo>
                    <a:pt x="76" y="312"/>
                    <a:pt x="76" y="312"/>
                    <a:pt x="75" y="311"/>
                  </a:cubicBezTo>
                  <a:cubicBezTo>
                    <a:pt x="75" y="311"/>
                    <a:pt x="75" y="311"/>
                    <a:pt x="75" y="310"/>
                  </a:cubicBezTo>
                  <a:cubicBezTo>
                    <a:pt x="73" y="308"/>
                    <a:pt x="72" y="305"/>
                    <a:pt x="70" y="303"/>
                  </a:cubicBezTo>
                  <a:cubicBezTo>
                    <a:pt x="70" y="303"/>
                    <a:pt x="70" y="303"/>
                    <a:pt x="70" y="302"/>
                  </a:cubicBezTo>
                  <a:cubicBezTo>
                    <a:pt x="70" y="302"/>
                    <a:pt x="69" y="301"/>
                    <a:pt x="69" y="300"/>
                  </a:cubicBezTo>
                  <a:cubicBezTo>
                    <a:pt x="69" y="300"/>
                    <a:pt x="69" y="300"/>
                    <a:pt x="69" y="299"/>
                  </a:cubicBezTo>
                  <a:cubicBezTo>
                    <a:pt x="68" y="298"/>
                    <a:pt x="68" y="298"/>
                    <a:pt x="68" y="297"/>
                  </a:cubicBezTo>
                  <a:cubicBezTo>
                    <a:pt x="65" y="291"/>
                    <a:pt x="63" y="285"/>
                    <a:pt x="62" y="278"/>
                  </a:cubicBezTo>
                  <a:cubicBezTo>
                    <a:pt x="62" y="278"/>
                    <a:pt x="62" y="278"/>
                    <a:pt x="62" y="277"/>
                  </a:cubicBezTo>
                  <a:cubicBezTo>
                    <a:pt x="62" y="276"/>
                    <a:pt x="62" y="275"/>
                    <a:pt x="62" y="275"/>
                  </a:cubicBezTo>
                  <a:cubicBezTo>
                    <a:pt x="61" y="274"/>
                    <a:pt x="61" y="274"/>
                    <a:pt x="61" y="273"/>
                  </a:cubicBezTo>
                  <a:cubicBezTo>
                    <a:pt x="61" y="272"/>
                    <a:pt x="61" y="271"/>
                    <a:pt x="61" y="270"/>
                  </a:cubicBezTo>
                  <a:cubicBezTo>
                    <a:pt x="61" y="270"/>
                    <a:pt x="61" y="270"/>
                    <a:pt x="61" y="270"/>
                  </a:cubicBezTo>
                  <a:cubicBezTo>
                    <a:pt x="61" y="268"/>
                    <a:pt x="61" y="267"/>
                    <a:pt x="61" y="266"/>
                  </a:cubicBezTo>
                  <a:cubicBezTo>
                    <a:pt x="61" y="265"/>
                    <a:pt x="61" y="265"/>
                    <a:pt x="61" y="265"/>
                  </a:cubicBezTo>
                  <a:cubicBezTo>
                    <a:pt x="61" y="264"/>
                    <a:pt x="61" y="263"/>
                    <a:pt x="61" y="262"/>
                  </a:cubicBezTo>
                  <a:cubicBezTo>
                    <a:pt x="61" y="261"/>
                    <a:pt x="61" y="261"/>
                    <a:pt x="61" y="261"/>
                  </a:cubicBezTo>
                  <a:cubicBezTo>
                    <a:pt x="61" y="259"/>
                    <a:pt x="61" y="258"/>
                    <a:pt x="61" y="257"/>
                  </a:cubicBezTo>
                  <a:cubicBezTo>
                    <a:pt x="61" y="255"/>
                    <a:pt x="61" y="254"/>
                    <a:pt x="62" y="253"/>
                  </a:cubicBezTo>
                  <a:cubicBezTo>
                    <a:pt x="62" y="252"/>
                    <a:pt x="62" y="252"/>
                    <a:pt x="62" y="252"/>
                  </a:cubicBezTo>
                  <a:cubicBezTo>
                    <a:pt x="62" y="251"/>
                    <a:pt x="62" y="250"/>
                    <a:pt x="62" y="249"/>
                  </a:cubicBezTo>
                  <a:cubicBezTo>
                    <a:pt x="62" y="248"/>
                    <a:pt x="62" y="248"/>
                    <a:pt x="62" y="248"/>
                  </a:cubicBezTo>
                  <a:cubicBezTo>
                    <a:pt x="63" y="246"/>
                    <a:pt x="63" y="245"/>
                    <a:pt x="63" y="244"/>
                  </a:cubicBezTo>
                  <a:cubicBezTo>
                    <a:pt x="63" y="244"/>
                    <a:pt x="63" y="244"/>
                    <a:pt x="63" y="244"/>
                  </a:cubicBezTo>
                  <a:cubicBezTo>
                    <a:pt x="64" y="242"/>
                    <a:pt x="64" y="241"/>
                    <a:pt x="64" y="240"/>
                  </a:cubicBezTo>
                  <a:cubicBezTo>
                    <a:pt x="64" y="240"/>
                    <a:pt x="64" y="239"/>
                    <a:pt x="65" y="239"/>
                  </a:cubicBezTo>
                  <a:cubicBezTo>
                    <a:pt x="65" y="238"/>
                    <a:pt x="65" y="237"/>
                    <a:pt x="65" y="237"/>
                  </a:cubicBezTo>
                  <a:cubicBezTo>
                    <a:pt x="66" y="236"/>
                    <a:pt x="66" y="236"/>
                    <a:pt x="66" y="235"/>
                  </a:cubicBezTo>
                  <a:cubicBezTo>
                    <a:pt x="66" y="234"/>
                    <a:pt x="67" y="233"/>
                    <a:pt x="67" y="232"/>
                  </a:cubicBezTo>
                  <a:cubicBezTo>
                    <a:pt x="67" y="232"/>
                    <a:pt x="67" y="232"/>
                    <a:pt x="67" y="232"/>
                  </a:cubicBezTo>
                  <a:cubicBezTo>
                    <a:pt x="69" y="227"/>
                    <a:pt x="71" y="223"/>
                    <a:pt x="74" y="218"/>
                  </a:cubicBezTo>
                  <a:cubicBezTo>
                    <a:pt x="75" y="217"/>
                    <a:pt x="75" y="217"/>
                    <a:pt x="76" y="216"/>
                  </a:cubicBezTo>
                  <a:cubicBezTo>
                    <a:pt x="76" y="216"/>
                    <a:pt x="76" y="216"/>
                    <a:pt x="76" y="215"/>
                  </a:cubicBezTo>
                  <a:cubicBezTo>
                    <a:pt x="77" y="215"/>
                    <a:pt x="77" y="214"/>
                    <a:pt x="78" y="213"/>
                  </a:cubicBezTo>
                  <a:cubicBezTo>
                    <a:pt x="78" y="213"/>
                    <a:pt x="78" y="213"/>
                    <a:pt x="78" y="213"/>
                  </a:cubicBezTo>
                  <a:cubicBezTo>
                    <a:pt x="80" y="210"/>
                    <a:pt x="82" y="208"/>
                    <a:pt x="84" y="206"/>
                  </a:cubicBezTo>
                  <a:cubicBezTo>
                    <a:pt x="84" y="206"/>
                    <a:pt x="84" y="206"/>
                    <a:pt x="84" y="206"/>
                  </a:cubicBezTo>
                  <a:cubicBezTo>
                    <a:pt x="85" y="205"/>
                    <a:pt x="85" y="204"/>
                    <a:pt x="86" y="204"/>
                  </a:cubicBezTo>
                  <a:cubicBezTo>
                    <a:pt x="86" y="204"/>
                    <a:pt x="86" y="203"/>
                    <a:pt x="87" y="203"/>
                  </a:cubicBezTo>
                  <a:cubicBezTo>
                    <a:pt x="89" y="200"/>
                    <a:pt x="92" y="198"/>
                    <a:pt x="96" y="196"/>
                  </a:cubicBezTo>
                  <a:cubicBezTo>
                    <a:pt x="96" y="195"/>
                    <a:pt x="96" y="195"/>
                    <a:pt x="96" y="195"/>
                  </a:cubicBezTo>
                  <a:cubicBezTo>
                    <a:pt x="97" y="195"/>
                    <a:pt x="98" y="194"/>
                    <a:pt x="98" y="194"/>
                  </a:cubicBezTo>
                  <a:cubicBezTo>
                    <a:pt x="99" y="194"/>
                    <a:pt x="99" y="193"/>
                    <a:pt x="99" y="193"/>
                  </a:cubicBezTo>
                  <a:cubicBezTo>
                    <a:pt x="101" y="192"/>
                    <a:pt x="104" y="190"/>
                    <a:pt x="107" y="189"/>
                  </a:cubicBezTo>
                  <a:cubicBezTo>
                    <a:pt x="107" y="189"/>
                    <a:pt x="107" y="189"/>
                    <a:pt x="107" y="189"/>
                  </a:cubicBezTo>
                  <a:cubicBezTo>
                    <a:pt x="108" y="188"/>
                    <a:pt x="109" y="188"/>
                    <a:pt x="109" y="187"/>
                  </a:cubicBezTo>
                  <a:cubicBezTo>
                    <a:pt x="110" y="187"/>
                    <a:pt x="110" y="187"/>
                    <a:pt x="110" y="187"/>
                  </a:cubicBezTo>
                  <a:cubicBezTo>
                    <a:pt x="111" y="187"/>
                    <a:pt x="112" y="186"/>
                    <a:pt x="113" y="186"/>
                  </a:cubicBezTo>
                  <a:cubicBezTo>
                    <a:pt x="117" y="184"/>
                    <a:pt x="122" y="182"/>
                    <a:pt x="127" y="181"/>
                  </a:cubicBezTo>
                  <a:cubicBezTo>
                    <a:pt x="129" y="181"/>
                    <a:pt x="130" y="181"/>
                    <a:pt x="131" y="181"/>
                  </a:cubicBezTo>
                  <a:cubicBezTo>
                    <a:pt x="131" y="181"/>
                    <a:pt x="132" y="181"/>
                    <a:pt x="132" y="180"/>
                  </a:cubicBezTo>
                  <a:cubicBezTo>
                    <a:pt x="133" y="180"/>
                    <a:pt x="134" y="180"/>
                    <a:pt x="135" y="180"/>
                  </a:cubicBezTo>
                  <a:cubicBezTo>
                    <a:pt x="135" y="180"/>
                    <a:pt x="136" y="180"/>
                    <a:pt x="136" y="180"/>
                  </a:cubicBezTo>
                  <a:cubicBezTo>
                    <a:pt x="137" y="180"/>
                    <a:pt x="138" y="180"/>
                    <a:pt x="139" y="180"/>
                  </a:cubicBezTo>
                  <a:cubicBezTo>
                    <a:pt x="140" y="180"/>
                    <a:pt x="140" y="180"/>
                    <a:pt x="140" y="180"/>
                  </a:cubicBezTo>
                  <a:cubicBezTo>
                    <a:pt x="141" y="179"/>
                    <a:pt x="142" y="179"/>
                    <a:pt x="144" y="179"/>
                  </a:cubicBezTo>
                  <a:cubicBezTo>
                    <a:pt x="144" y="179"/>
                    <a:pt x="144" y="179"/>
                    <a:pt x="145" y="179"/>
                  </a:cubicBezTo>
                  <a:cubicBezTo>
                    <a:pt x="146" y="179"/>
                    <a:pt x="147" y="179"/>
                    <a:pt x="148" y="179"/>
                  </a:cubicBezTo>
                  <a:cubicBezTo>
                    <a:pt x="148" y="179"/>
                    <a:pt x="148" y="179"/>
                    <a:pt x="149" y="179"/>
                  </a:cubicBezTo>
                  <a:cubicBezTo>
                    <a:pt x="150" y="180"/>
                    <a:pt x="151" y="180"/>
                    <a:pt x="153" y="180"/>
                  </a:cubicBezTo>
                  <a:cubicBezTo>
                    <a:pt x="154" y="180"/>
                    <a:pt x="155" y="180"/>
                    <a:pt x="157" y="180"/>
                  </a:cubicBezTo>
                  <a:cubicBezTo>
                    <a:pt x="157" y="180"/>
                    <a:pt x="157" y="180"/>
                    <a:pt x="158" y="180"/>
                  </a:cubicBezTo>
                  <a:cubicBezTo>
                    <a:pt x="159" y="180"/>
                    <a:pt x="160" y="181"/>
                    <a:pt x="161" y="181"/>
                  </a:cubicBezTo>
                  <a:cubicBezTo>
                    <a:pt x="161" y="181"/>
                    <a:pt x="161" y="181"/>
                    <a:pt x="162" y="181"/>
                  </a:cubicBezTo>
                  <a:cubicBezTo>
                    <a:pt x="163" y="181"/>
                    <a:pt x="164" y="181"/>
                    <a:pt x="165" y="182"/>
                  </a:cubicBezTo>
                  <a:cubicBezTo>
                    <a:pt x="166" y="182"/>
                    <a:pt x="166" y="182"/>
                    <a:pt x="166" y="182"/>
                  </a:cubicBezTo>
                  <a:cubicBezTo>
                    <a:pt x="167" y="182"/>
                    <a:pt x="168" y="182"/>
                    <a:pt x="169" y="183"/>
                  </a:cubicBezTo>
                  <a:cubicBezTo>
                    <a:pt x="169" y="183"/>
                    <a:pt x="170" y="183"/>
                    <a:pt x="170" y="183"/>
                  </a:cubicBezTo>
                  <a:cubicBezTo>
                    <a:pt x="171" y="183"/>
                    <a:pt x="172" y="184"/>
                    <a:pt x="173" y="184"/>
                  </a:cubicBezTo>
                  <a:cubicBezTo>
                    <a:pt x="173" y="184"/>
                    <a:pt x="174" y="184"/>
                    <a:pt x="174" y="184"/>
                  </a:cubicBezTo>
                  <a:cubicBezTo>
                    <a:pt x="175" y="185"/>
                    <a:pt x="176" y="185"/>
                    <a:pt x="177" y="186"/>
                  </a:cubicBezTo>
                  <a:cubicBezTo>
                    <a:pt x="182" y="188"/>
                    <a:pt x="187" y="190"/>
                    <a:pt x="191" y="193"/>
                  </a:cubicBezTo>
                  <a:cubicBezTo>
                    <a:pt x="192" y="193"/>
                    <a:pt x="193" y="194"/>
                    <a:pt x="193" y="194"/>
                  </a:cubicBezTo>
                  <a:cubicBezTo>
                    <a:pt x="194" y="195"/>
                    <a:pt x="194" y="195"/>
                    <a:pt x="194" y="195"/>
                  </a:cubicBezTo>
                  <a:cubicBezTo>
                    <a:pt x="195" y="195"/>
                    <a:pt x="196" y="196"/>
                    <a:pt x="196" y="196"/>
                  </a:cubicBezTo>
                  <a:cubicBezTo>
                    <a:pt x="196" y="197"/>
                    <a:pt x="196" y="197"/>
                    <a:pt x="197" y="197"/>
                  </a:cubicBezTo>
                  <a:cubicBezTo>
                    <a:pt x="199" y="198"/>
                    <a:pt x="201" y="200"/>
                    <a:pt x="203" y="202"/>
                  </a:cubicBezTo>
                  <a:cubicBezTo>
                    <a:pt x="203" y="203"/>
                    <a:pt x="204" y="203"/>
                    <a:pt x="204" y="203"/>
                  </a:cubicBezTo>
                  <a:cubicBezTo>
                    <a:pt x="204" y="203"/>
                    <a:pt x="205" y="204"/>
                    <a:pt x="206" y="205"/>
                  </a:cubicBezTo>
                  <a:cubicBezTo>
                    <a:pt x="206" y="205"/>
                    <a:pt x="206" y="205"/>
                    <a:pt x="206" y="205"/>
                  </a:cubicBezTo>
                  <a:cubicBezTo>
                    <a:pt x="209" y="208"/>
                    <a:pt x="211" y="211"/>
                    <a:pt x="214" y="214"/>
                  </a:cubicBezTo>
                  <a:cubicBezTo>
                    <a:pt x="214" y="214"/>
                    <a:pt x="214" y="215"/>
                    <a:pt x="214" y="215"/>
                  </a:cubicBezTo>
                  <a:cubicBezTo>
                    <a:pt x="215" y="216"/>
                    <a:pt x="215" y="216"/>
                    <a:pt x="216" y="217"/>
                  </a:cubicBezTo>
                  <a:cubicBezTo>
                    <a:pt x="216" y="217"/>
                    <a:pt x="216" y="217"/>
                    <a:pt x="216" y="217"/>
                  </a:cubicBezTo>
                  <a:cubicBezTo>
                    <a:pt x="218" y="220"/>
                    <a:pt x="219" y="222"/>
                    <a:pt x="221" y="225"/>
                  </a:cubicBezTo>
                  <a:cubicBezTo>
                    <a:pt x="221" y="225"/>
                    <a:pt x="221" y="225"/>
                    <a:pt x="221" y="225"/>
                  </a:cubicBezTo>
                  <a:cubicBezTo>
                    <a:pt x="221" y="226"/>
                    <a:pt x="221" y="227"/>
                    <a:pt x="222" y="228"/>
                  </a:cubicBezTo>
                  <a:cubicBezTo>
                    <a:pt x="222" y="228"/>
                    <a:pt x="222" y="228"/>
                    <a:pt x="222" y="229"/>
                  </a:cubicBezTo>
                  <a:cubicBezTo>
                    <a:pt x="223" y="229"/>
                    <a:pt x="223" y="230"/>
                    <a:pt x="223" y="231"/>
                  </a:cubicBezTo>
                  <a:cubicBezTo>
                    <a:pt x="225" y="236"/>
                    <a:pt x="227" y="241"/>
                    <a:pt x="228" y="246"/>
                  </a:cubicBezTo>
                  <a:cubicBezTo>
                    <a:pt x="228" y="247"/>
                    <a:pt x="229" y="248"/>
                    <a:pt x="229" y="249"/>
                  </a:cubicBezTo>
                  <a:cubicBezTo>
                    <a:pt x="229" y="250"/>
                    <a:pt x="229" y="250"/>
                    <a:pt x="229" y="251"/>
                  </a:cubicBezTo>
                  <a:cubicBezTo>
                    <a:pt x="229" y="252"/>
                    <a:pt x="229" y="252"/>
                    <a:pt x="229" y="253"/>
                  </a:cubicBezTo>
                  <a:cubicBezTo>
                    <a:pt x="229" y="254"/>
                    <a:pt x="229" y="254"/>
                    <a:pt x="229" y="255"/>
                  </a:cubicBezTo>
                  <a:cubicBezTo>
                    <a:pt x="230" y="256"/>
                    <a:pt x="230" y="257"/>
                    <a:pt x="230" y="258"/>
                  </a:cubicBezTo>
                  <a:cubicBezTo>
                    <a:pt x="230" y="258"/>
                    <a:pt x="230" y="258"/>
                    <a:pt x="230" y="258"/>
                  </a:cubicBezTo>
                  <a:cubicBezTo>
                    <a:pt x="230" y="260"/>
                    <a:pt x="230" y="261"/>
                    <a:pt x="230" y="262"/>
                  </a:cubicBezTo>
                  <a:lnTo>
                    <a:pt x="230" y="263"/>
                  </a:lnTo>
                  <a:cubicBezTo>
                    <a:pt x="230" y="264"/>
                    <a:pt x="230" y="265"/>
                    <a:pt x="230" y="266"/>
                  </a:cubicBezTo>
                  <a:cubicBezTo>
                    <a:pt x="230" y="267"/>
                    <a:pt x="230" y="267"/>
                    <a:pt x="230" y="267"/>
                  </a:cubicBezTo>
                  <a:cubicBezTo>
                    <a:pt x="230" y="269"/>
                    <a:pt x="230" y="270"/>
                    <a:pt x="230" y="271"/>
                  </a:cubicBezTo>
                  <a:cubicBezTo>
                    <a:pt x="230" y="273"/>
                    <a:pt x="229" y="274"/>
                    <a:pt x="229" y="275"/>
                  </a:cubicBezTo>
                  <a:close/>
                  <a:moveTo>
                    <a:pt x="287" y="301"/>
                  </a:moveTo>
                  <a:lnTo>
                    <a:pt x="291" y="251"/>
                  </a:lnTo>
                  <a:lnTo>
                    <a:pt x="262" y="249"/>
                  </a:lnTo>
                  <a:cubicBezTo>
                    <a:pt x="260" y="235"/>
                    <a:pt x="256" y="221"/>
                    <a:pt x="250" y="209"/>
                  </a:cubicBezTo>
                  <a:lnTo>
                    <a:pt x="272" y="190"/>
                  </a:lnTo>
                  <a:lnTo>
                    <a:pt x="239" y="152"/>
                  </a:lnTo>
                  <a:lnTo>
                    <a:pt x="217" y="171"/>
                  </a:lnTo>
                  <a:cubicBezTo>
                    <a:pt x="206" y="162"/>
                    <a:pt x="194" y="156"/>
                    <a:pt x="180" y="152"/>
                  </a:cubicBezTo>
                  <a:lnTo>
                    <a:pt x="183" y="123"/>
                  </a:lnTo>
                  <a:lnTo>
                    <a:pt x="133" y="118"/>
                  </a:lnTo>
                  <a:lnTo>
                    <a:pt x="130" y="147"/>
                  </a:lnTo>
                  <a:cubicBezTo>
                    <a:pt x="116" y="149"/>
                    <a:pt x="103" y="153"/>
                    <a:pt x="91" y="160"/>
                  </a:cubicBezTo>
                  <a:lnTo>
                    <a:pt x="72" y="138"/>
                  </a:lnTo>
                  <a:lnTo>
                    <a:pt x="34" y="170"/>
                  </a:lnTo>
                  <a:lnTo>
                    <a:pt x="52" y="192"/>
                  </a:lnTo>
                  <a:cubicBezTo>
                    <a:pt x="44" y="203"/>
                    <a:pt x="37" y="215"/>
                    <a:pt x="33" y="229"/>
                  </a:cubicBezTo>
                  <a:lnTo>
                    <a:pt x="4" y="227"/>
                  </a:lnTo>
                  <a:lnTo>
                    <a:pt x="0" y="276"/>
                  </a:lnTo>
                  <a:lnTo>
                    <a:pt x="29" y="279"/>
                  </a:lnTo>
                  <a:cubicBezTo>
                    <a:pt x="30" y="293"/>
                    <a:pt x="35" y="307"/>
                    <a:pt x="41" y="319"/>
                  </a:cubicBezTo>
                  <a:lnTo>
                    <a:pt x="19" y="337"/>
                  </a:lnTo>
                  <a:lnTo>
                    <a:pt x="51" y="376"/>
                  </a:lnTo>
                  <a:lnTo>
                    <a:pt x="73" y="357"/>
                  </a:lnTo>
                  <a:cubicBezTo>
                    <a:pt x="84" y="366"/>
                    <a:pt x="97" y="372"/>
                    <a:pt x="111" y="376"/>
                  </a:cubicBezTo>
                  <a:lnTo>
                    <a:pt x="108" y="405"/>
                  </a:lnTo>
                  <a:lnTo>
                    <a:pt x="158" y="410"/>
                  </a:lnTo>
                  <a:lnTo>
                    <a:pt x="160" y="381"/>
                  </a:lnTo>
                  <a:cubicBezTo>
                    <a:pt x="175" y="379"/>
                    <a:pt x="188" y="375"/>
                    <a:pt x="200" y="368"/>
                  </a:cubicBezTo>
                  <a:lnTo>
                    <a:pt x="219" y="390"/>
                  </a:lnTo>
                  <a:lnTo>
                    <a:pt x="257" y="358"/>
                  </a:lnTo>
                  <a:lnTo>
                    <a:pt x="239" y="336"/>
                  </a:lnTo>
                  <a:cubicBezTo>
                    <a:pt x="247" y="325"/>
                    <a:pt x="254" y="312"/>
                    <a:pt x="258" y="299"/>
                  </a:cubicBezTo>
                  <a:lnTo>
                    <a:pt x="287" y="301"/>
                  </a:lnTo>
                  <a:close/>
                  <a:moveTo>
                    <a:pt x="437" y="233"/>
                  </a:moveTo>
                  <a:cubicBezTo>
                    <a:pt x="437" y="234"/>
                    <a:pt x="437" y="234"/>
                    <a:pt x="436" y="234"/>
                  </a:cubicBezTo>
                  <a:cubicBezTo>
                    <a:pt x="436" y="235"/>
                    <a:pt x="436" y="235"/>
                    <a:pt x="436" y="236"/>
                  </a:cubicBezTo>
                  <a:cubicBezTo>
                    <a:pt x="436" y="236"/>
                    <a:pt x="436" y="237"/>
                    <a:pt x="436" y="237"/>
                  </a:cubicBezTo>
                  <a:cubicBezTo>
                    <a:pt x="436" y="238"/>
                    <a:pt x="436" y="239"/>
                    <a:pt x="435" y="239"/>
                  </a:cubicBezTo>
                  <a:cubicBezTo>
                    <a:pt x="435" y="240"/>
                    <a:pt x="435" y="240"/>
                    <a:pt x="435" y="240"/>
                  </a:cubicBezTo>
                  <a:cubicBezTo>
                    <a:pt x="435" y="241"/>
                    <a:pt x="435" y="241"/>
                    <a:pt x="435" y="242"/>
                  </a:cubicBezTo>
                  <a:cubicBezTo>
                    <a:pt x="435" y="242"/>
                    <a:pt x="435" y="243"/>
                    <a:pt x="434" y="243"/>
                  </a:cubicBezTo>
                  <a:cubicBezTo>
                    <a:pt x="434" y="244"/>
                    <a:pt x="434" y="244"/>
                    <a:pt x="434" y="245"/>
                  </a:cubicBezTo>
                  <a:cubicBezTo>
                    <a:pt x="434" y="245"/>
                    <a:pt x="434" y="245"/>
                    <a:pt x="434" y="246"/>
                  </a:cubicBezTo>
                  <a:cubicBezTo>
                    <a:pt x="432" y="250"/>
                    <a:pt x="430" y="254"/>
                    <a:pt x="428" y="258"/>
                  </a:cubicBezTo>
                  <a:cubicBezTo>
                    <a:pt x="427" y="258"/>
                    <a:pt x="427" y="259"/>
                    <a:pt x="427" y="259"/>
                  </a:cubicBezTo>
                  <a:cubicBezTo>
                    <a:pt x="426" y="259"/>
                    <a:pt x="426" y="259"/>
                    <a:pt x="426" y="260"/>
                  </a:cubicBezTo>
                  <a:cubicBezTo>
                    <a:pt x="426" y="260"/>
                    <a:pt x="426" y="261"/>
                    <a:pt x="425" y="261"/>
                  </a:cubicBezTo>
                  <a:cubicBezTo>
                    <a:pt x="425" y="261"/>
                    <a:pt x="425" y="261"/>
                    <a:pt x="425" y="261"/>
                  </a:cubicBezTo>
                  <a:cubicBezTo>
                    <a:pt x="424" y="263"/>
                    <a:pt x="422" y="265"/>
                    <a:pt x="421" y="266"/>
                  </a:cubicBezTo>
                  <a:cubicBezTo>
                    <a:pt x="421" y="266"/>
                    <a:pt x="421" y="266"/>
                    <a:pt x="421" y="266"/>
                  </a:cubicBezTo>
                  <a:cubicBezTo>
                    <a:pt x="420" y="267"/>
                    <a:pt x="420" y="267"/>
                    <a:pt x="419" y="268"/>
                  </a:cubicBezTo>
                  <a:cubicBezTo>
                    <a:pt x="419" y="268"/>
                    <a:pt x="419" y="268"/>
                    <a:pt x="419" y="268"/>
                  </a:cubicBezTo>
                  <a:cubicBezTo>
                    <a:pt x="417" y="270"/>
                    <a:pt x="415" y="272"/>
                    <a:pt x="413" y="273"/>
                  </a:cubicBezTo>
                  <a:cubicBezTo>
                    <a:pt x="413" y="274"/>
                    <a:pt x="412" y="274"/>
                    <a:pt x="412" y="274"/>
                  </a:cubicBezTo>
                  <a:cubicBezTo>
                    <a:pt x="412" y="274"/>
                    <a:pt x="411" y="274"/>
                    <a:pt x="411" y="275"/>
                  </a:cubicBezTo>
                  <a:cubicBezTo>
                    <a:pt x="411" y="275"/>
                    <a:pt x="410" y="275"/>
                    <a:pt x="410" y="275"/>
                  </a:cubicBezTo>
                  <a:cubicBezTo>
                    <a:pt x="409" y="276"/>
                    <a:pt x="407" y="277"/>
                    <a:pt x="405" y="278"/>
                  </a:cubicBezTo>
                  <a:cubicBezTo>
                    <a:pt x="405" y="278"/>
                    <a:pt x="405" y="278"/>
                    <a:pt x="405" y="278"/>
                  </a:cubicBezTo>
                  <a:cubicBezTo>
                    <a:pt x="404" y="279"/>
                    <a:pt x="404" y="279"/>
                    <a:pt x="403" y="279"/>
                  </a:cubicBezTo>
                  <a:cubicBezTo>
                    <a:pt x="403" y="279"/>
                    <a:pt x="403" y="279"/>
                    <a:pt x="403" y="279"/>
                  </a:cubicBezTo>
                  <a:cubicBezTo>
                    <a:pt x="402" y="280"/>
                    <a:pt x="401" y="280"/>
                    <a:pt x="401" y="280"/>
                  </a:cubicBezTo>
                  <a:cubicBezTo>
                    <a:pt x="397" y="282"/>
                    <a:pt x="394" y="283"/>
                    <a:pt x="390" y="283"/>
                  </a:cubicBezTo>
                  <a:lnTo>
                    <a:pt x="390" y="284"/>
                  </a:lnTo>
                  <a:cubicBezTo>
                    <a:pt x="390" y="284"/>
                    <a:pt x="389" y="284"/>
                    <a:pt x="388" y="284"/>
                  </a:cubicBezTo>
                  <a:cubicBezTo>
                    <a:pt x="388" y="284"/>
                    <a:pt x="387" y="284"/>
                    <a:pt x="387" y="284"/>
                  </a:cubicBezTo>
                  <a:cubicBezTo>
                    <a:pt x="386" y="284"/>
                    <a:pt x="386" y="284"/>
                    <a:pt x="385" y="284"/>
                  </a:cubicBezTo>
                  <a:cubicBezTo>
                    <a:pt x="385" y="284"/>
                    <a:pt x="385" y="284"/>
                    <a:pt x="384" y="284"/>
                  </a:cubicBezTo>
                  <a:cubicBezTo>
                    <a:pt x="383" y="285"/>
                    <a:pt x="383" y="285"/>
                    <a:pt x="382" y="285"/>
                  </a:cubicBezTo>
                  <a:cubicBezTo>
                    <a:pt x="382" y="285"/>
                    <a:pt x="382" y="285"/>
                    <a:pt x="382" y="285"/>
                  </a:cubicBezTo>
                  <a:cubicBezTo>
                    <a:pt x="381" y="285"/>
                    <a:pt x="380" y="285"/>
                    <a:pt x="379" y="285"/>
                  </a:cubicBezTo>
                  <a:cubicBezTo>
                    <a:pt x="379" y="285"/>
                    <a:pt x="378" y="285"/>
                    <a:pt x="378" y="285"/>
                  </a:cubicBezTo>
                  <a:cubicBezTo>
                    <a:pt x="378" y="285"/>
                    <a:pt x="377" y="285"/>
                    <a:pt x="376" y="285"/>
                  </a:cubicBezTo>
                  <a:cubicBezTo>
                    <a:pt x="376" y="285"/>
                    <a:pt x="376" y="285"/>
                    <a:pt x="375" y="285"/>
                  </a:cubicBezTo>
                  <a:cubicBezTo>
                    <a:pt x="374" y="285"/>
                    <a:pt x="374" y="285"/>
                    <a:pt x="373" y="285"/>
                  </a:cubicBezTo>
                  <a:cubicBezTo>
                    <a:pt x="372" y="285"/>
                    <a:pt x="371" y="284"/>
                    <a:pt x="370" y="284"/>
                  </a:cubicBezTo>
                  <a:cubicBezTo>
                    <a:pt x="370" y="284"/>
                    <a:pt x="369" y="284"/>
                    <a:pt x="369" y="284"/>
                  </a:cubicBezTo>
                  <a:cubicBezTo>
                    <a:pt x="368" y="284"/>
                    <a:pt x="368" y="284"/>
                    <a:pt x="367" y="284"/>
                  </a:cubicBezTo>
                  <a:cubicBezTo>
                    <a:pt x="367" y="284"/>
                    <a:pt x="367" y="284"/>
                    <a:pt x="366" y="284"/>
                  </a:cubicBezTo>
                  <a:cubicBezTo>
                    <a:pt x="365" y="284"/>
                    <a:pt x="365" y="283"/>
                    <a:pt x="364" y="283"/>
                  </a:cubicBezTo>
                  <a:cubicBezTo>
                    <a:pt x="364" y="283"/>
                    <a:pt x="364" y="283"/>
                    <a:pt x="363" y="283"/>
                  </a:cubicBezTo>
                  <a:cubicBezTo>
                    <a:pt x="363" y="283"/>
                    <a:pt x="362" y="283"/>
                    <a:pt x="361" y="282"/>
                  </a:cubicBezTo>
                  <a:cubicBezTo>
                    <a:pt x="361" y="282"/>
                    <a:pt x="361" y="282"/>
                    <a:pt x="360" y="282"/>
                  </a:cubicBezTo>
                  <a:cubicBezTo>
                    <a:pt x="360" y="282"/>
                    <a:pt x="359" y="282"/>
                    <a:pt x="359" y="282"/>
                  </a:cubicBezTo>
                  <a:cubicBezTo>
                    <a:pt x="358" y="282"/>
                    <a:pt x="358" y="281"/>
                    <a:pt x="358" y="281"/>
                  </a:cubicBezTo>
                  <a:cubicBezTo>
                    <a:pt x="357" y="281"/>
                    <a:pt x="356" y="281"/>
                    <a:pt x="355" y="280"/>
                  </a:cubicBezTo>
                  <a:cubicBezTo>
                    <a:pt x="352" y="279"/>
                    <a:pt x="349" y="277"/>
                    <a:pt x="346" y="275"/>
                  </a:cubicBezTo>
                  <a:cubicBezTo>
                    <a:pt x="345" y="275"/>
                    <a:pt x="345" y="275"/>
                    <a:pt x="344" y="274"/>
                  </a:cubicBezTo>
                  <a:cubicBezTo>
                    <a:pt x="344" y="274"/>
                    <a:pt x="344" y="274"/>
                    <a:pt x="344" y="274"/>
                  </a:cubicBezTo>
                  <a:cubicBezTo>
                    <a:pt x="343" y="274"/>
                    <a:pt x="343" y="273"/>
                    <a:pt x="342" y="273"/>
                  </a:cubicBezTo>
                  <a:cubicBezTo>
                    <a:pt x="342" y="273"/>
                    <a:pt x="342" y="273"/>
                    <a:pt x="342" y="273"/>
                  </a:cubicBezTo>
                  <a:cubicBezTo>
                    <a:pt x="340" y="271"/>
                    <a:pt x="339" y="270"/>
                    <a:pt x="337" y="269"/>
                  </a:cubicBezTo>
                  <a:cubicBezTo>
                    <a:pt x="337" y="269"/>
                    <a:pt x="337" y="269"/>
                    <a:pt x="337" y="268"/>
                  </a:cubicBezTo>
                  <a:cubicBezTo>
                    <a:pt x="336" y="268"/>
                    <a:pt x="336" y="268"/>
                    <a:pt x="335" y="267"/>
                  </a:cubicBezTo>
                  <a:cubicBezTo>
                    <a:pt x="335" y="267"/>
                    <a:pt x="335" y="267"/>
                    <a:pt x="335" y="267"/>
                  </a:cubicBezTo>
                  <a:cubicBezTo>
                    <a:pt x="333" y="265"/>
                    <a:pt x="331" y="263"/>
                    <a:pt x="330" y="260"/>
                  </a:cubicBezTo>
                  <a:cubicBezTo>
                    <a:pt x="330" y="260"/>
                    <a:pt x="330" y="260"/>
                    <a:pt x="329" y="260"/>
                  </a:cubicBezTo>
                  <a:cubicBezTo>
                    <a:pt x="329" y="259"/>
                    <a:pt x="329" y="259"/>
                    <a:pt x="328" y="258"/>
                  </a:cubicBezTo>
                  <a:cubicBezTo>
                    <a:pt x="328" y="258"/>
                    <a:pt x="328" y="258"/>
                    <a:pt x="328" y="258"/>
                  </a:cubicBezTo>
                  <a:cubicBezTo>
                    <a:pt x="327" y="256"/>
                    <a:pt x="326" y="255"/>
                    <a:pt x="325" y="253"/>
                  </a:cubicBezTo>
                  <a:cubicBezTo>
                    <a:pt x="325" y="253"/>
                    <a:pt x="325" y="253"/>
                    <a:pt x="325" y="253"/>
                  </a:cubicBezTo>
                  <a:cubicBezTo>
                    <a:pt x="325" y="252"/>
                    <a:pt x="324" y="251"/>
                    <a:pt x="324" y="251"/>
                  </a:cubicBezTo>
                  <a:cubicBezTo>
                    <a:pt x="324" y="251"/>
                    <a:pt x="324" y="250"/>
                    <a:pt x="324" y="250"/>
                  </a:cubicBezTo>
                  <a:cubicBezTo>
                    <a:pt x="324" y="250"/>
                    <a:pt x="323" y="249"/>
                    <a:pt x="323" y="249"/>
                  </a:cubicBezTo>
                  <a:cubicBezTo>
                    <a:pt x="321" y="244"/>
                    <a:pt x="320" y="240"/>
                    <a:pt x="319" y="236"/>
                  </a:cubicBezTo>
                  <a:cubicBezTo>
                    <a:pt x="319" y="235"/>
                    <a:pt x="319" y="235"/>
                    <a:pt x="319" y="235"/>
                  </a:cubicBezTo>
                  <a:cubicBezTo>
                    <a:pt x="319" y="234"/>
                    <a:pt x="319" y="234"/>
                    <a:pt x="319" y="233"/>
                  </a:cubicBezTo>
                  <a:cubicBezTo>
                    <a:pt x="319" y="233"/>
                    <a:pt x="319" y="232"/>
                    <a:pt x="319" y="232"/>
                  </a:cubicBezTo>
                  <a:cubicBezTo>
                    <a:pt x="319" y="231"/>
                    <a:pt x="319" y="230"/>
                    <a:pt x="318" y="230"/>
                  </a:cubicBezTo>
                  <a:cubicBezTo>
                    <a:pt x="318" y="230"/>
                    <a:pt x="318" y="229"/>
                    <a:pt x="318" y="229"/>
                  </a:cubicBezTo>
                  <a:cubicBezTo>
                    <a:pt x="318" y="229"/>
                    <a:pt x="318" y="228"/>
                    <a:pt x="318" y="227"/>
                  </a:cubicBezTo>
                  <a:cubicBezTo>
                    <a:pt x="318" y="226"/>
                    <a:pt x="318" y="226"/>
                    <a:pt x="318" y="226"/>
                  </a:cubicBezTo>
                  <a:cubicBezTo>
                    <a:pt x="318" y="225"/>
                    <a:pt x="318" y="225"/>
                    <a:pt x="318" y="224"/>
                  </a:cubicBezTo>
                  <a:cubicBezTo>
                    <a:pt x="318" y="224"/>
                    <a:pt x="318" y="223"/>
                    <a:pt x="318" y="223"/>
                  </a:cubicBezTo>
                  <a:cubicBezTo>
                    <a:pt x="318" y="222"/>
                    <a:pt x="318" y="221"/>
                    <a:pt x="319" y="220"/>
                  </a:cubicBezTo>
                  <a:cubicBezTo>
                    <a:pt x="319" y="219"/>
                    <a:pt x="319" y="219"/>
                    <a:pt x="319" y="218"/>
                  </a:cubicBezTo>
                  <a:cubicBezTo>
                    <a:pt x="319" y="217"/>
                    <a:pt x="319" y="217"/>
                    <a:pt x="319" y="217"/>
                  </a:cubicBezTo>
                  <a:cubicBezTo>
                    <a:pt x="319" y="216"/>
                    <a:pt x="319" y="216"/>
                    <a:pt x="319" y="215"/>
                  </a:cubicBezTo>
                  <a:cubicBezTo>
                    <a:pt x="319" y="215"/>
                    <a:pt x="319" y="214"/>
                    <a:pt x="319" y="214"/>
                  </a:cubicBezTo>
                  <a:cubicBezTo>
                    <a:pt x="320" y="213"/>
                    <a:pt x="320" y="212"/>
                    <a:pt x="320" y="211"/>
                  </a:cubicBezTo>
                  <a:cubicBezTo>
                    <a:pt x="320" y="211"/>
                    <a:pt x="320" y="211"/>
                    <a:pt x="320" y="211"/>
                  </a:cubicBezTo>
                  <a:cubicBezTo>
                    <a:pt x="320" y="210"/>
                    <a:pt x="320" y="210"/>
                    <a:pt x="321" y="209"/>
                  </a:cubicBezTo>
                  <a:cubicBezTo>
                    <a:pt x="321" y="209"/>
                    <a:pt x="321" y="208"/>
                    <a:pt x="321" y="208"/>
                  </a:cubicBezTo>
                  <a:cubicBezTo>
                    <a:pt x="321" y="207"/>
                    <a:pt x="321" y="207"/>
                    <a:pt x="322" y="206"/>
                  </a:cubicBezTo>
                  <a:cubicBezTo>
                    <a:pt x="322" y="206"/>
                    <a:pt x="322" y="206"/>
                    <a:pt x="322" y="205"/>
                  </a:cubicBezTo>
                  <a:cubicBezTo>
                    <a:pt x="322" y="205"/>
                    <a:pt x="322" y="204"/>
                    <a:pt x="323" y="203"/>
                  </a:cubicBezTo>
                  <a:cubicBezTo>
                    <a:pt x="323" y="203"/>
                    <a:pt x="323" y="203"/>
                    <a:pt x="323" y="203"/>
                  </a:cubicBezTo>
                  <a:cubicBezTo>
                    <a:pt x="324" y="200"/>
                    <a:pt x="326" y="196"/>
                    <a:pt x="328" y="193"/>
                  </a:cubicBezTo>
                  <a:cubicBezTo>
                    <a:pt x="328" y="193"/>
                    <a:pt x="328" y="192"/>
                    <a:pt x="329" y="192"/>
                  </a:cubicBezTo>
                  <a:cubicBezTo>
                    <a:pt x="329" y="192"/>
                    <a:pt x="329" y="191"/>
                    <a:pt x="329" y="191"/>
                  </a:cubicBezTo>
                  <a:cubicBezTo>
                    <a:pt x="330" y="191"/>
                    <a:pt x="330" y="190"/>
                    <a:pt x="330" y="190"/>
                  </a:cubicBezTo>
                  <a:cubicBezTo>
                    <a:pt x="330" y="190"/>
                    <a:pt x="330" y="190"/>
                    <a:pt x="330" y="190"/>
                  </a:cubicBezTo>
                  <a:cubicBezTo>
                    <a:pt x="332" y="188"/>
                    <a:pt x="333" y="186"/>
                    <a:pt x="335" y="185"/>
                  </a:cubicBezTo>
                  <a:cubicBezTo>
                    <a:pt x="335" y="185"/>
                    <a:pt x="335" y="185"/>
                    <a:pt x="335" y="185"/>
                  </a:cubicBezTo>
                  <a:cubicBezTo>
                    <a:pt x="335" y="184"/>
                    <a:pt x="336" y="184"/>
                    <a:pt x="336" y="183"/>
                  </a:cubicBezTo>
                  <a:cubicBezTo>
                    <a:pt x="336" y="183"/>
                    <a:pt x="336" y="183"/>
                    <a:pt x="336" y="183"/>
                  </a:cubicBezTo>
                  <a:cubicBezTo>
                    <a:pt x="338" y="181"/>
                    <a:pt x="341" y="179"/>
                    <a:pt x="343" y="177"/>
                  </a:cubicBezTo>
                  <a:cubicBezTo>
                    <a:pt x="343" y="177"/>
                    <a:pt x="343" y="177"/>
                    <a:pt x="343" y="177"/>
                  </a:cubicBezTo>
                  <a:cubicBezTo>
                    <a:pt x="344" y="177"/>
                    <a:pt x="344" y="176"/>
                    <a:pt x="345" y="176"/>
                  </a:cubicBezTo>
                  <a:cubicBezTo>
                    <a:pt x="345" y="176"/>
                    <a:pt x="345" y="176"/>
                    <a:pt x="345" y="176"/>
                  </a:cubicBezTo>
                  <a:cubicBezTo>
                    <a:pt x="347" y="175"/>
                    <a:pt x="349" y="174"/>
                    <a:pt x="350" y="173"/>
                  </a:cubicBezTo>
                  <a:cubicBezTo>
                    <a:pt x="351" y="173"/>
                    <a:pt x="351" y="173"/>
                    <a:pt x="351" y="173"/>
                  </a:cubicBezTo>
                  <a:cubicBezTo>
                    <a:pt x="351" y="172"/>
                    <a:pt x="352" y="172"/>
                    <a:pt x="352" y="172"/>
                  </a:cubicBezTo>
                  <a:cubicBezTo>
                    <a:pt x="353" y="172"/>
                    <a:pt x="353" y="172"/>
                    <a:pt x="353" y="172"/>
                  </a:cubicBezTo>
                  <a:cubicBezTo>
                    <a:pt x="353" y="171"/>
                    <a:pt x="354" y="171"/>
                    <a:pt x="355" y="171"/>
                  </a:cubicBezTo>
                  <a:cubicBezTo>
                    <a:pt x="358" y="169"/>
                    <a:pt x="362" y="168"/>
                    <a:pt x="365" y="167"/>
                  </a:cubicBezTo>
                  <a:cubicBezTo>
                    <a:pt x="366" y="167"/>
                    <a:pt x="367" y="167"/>
                    <a:pt x="368" y="167"/>
                  </a:cubicBezTo>
                  <a:cubicBezTo>
                    <a:pt x="368" y="167"/>
                    <a:pt x="368" y="167"/>
                    <a:pt x="368" y="167"/>
                  </a:cubicBezTo>
                  <a:cubicBezTo>
                    <a:pt x="369" y="167"/>
                    <a:pt x="370" y="167"/>
                    <a:pt x="370" y="167"/>
                  </a:cubicBezTo>
                  <a:cubicBezTo>
                    <a:pt x="371" y="167"/>
                    <a:pt x="371" y="166"/>
                    <a:pt x="371" y="166"/>
                  </a:cubicBezTo>
                  <a:cubicBezTo>
                    <a:pt x="372" y="166"/>
                    <a:pt x="373" y="166"/>
                    <a:pt x="374" y="166"/>
                  </a:cubicBezTo>
                  <a:cubicBezTo>
                    <a:pt x="374" y="166"/>
                    <a:pt x="374" y="166"/>
                    <a:pt x="374" y="166"/>
                  </a:cubicBezTo>
                  <a:cubicBezTo>
                    <a:pt x="375" y="166"/>
                    <a:pt x="376" y="166"/>
                    <a:pt x="376" y="166"/>
                  </a:cubicBezTo>
                  <a:cubicBezTo>
                    <a:pt x="377" y="166"/>
                    <a:pt x="377" y="166"/>
                    <a:pt x="377" y="166"/>
                  </a:cubicBezTo>
                  <a:cubicBezTo>
                    <a:pt x="378" y="166"/>
                    <a:pt x="379" y="166"/>
                    <a:pt x="379" y="166"/>
                  </a:cubicBezTo>
                  <a:cubicBezTo>
                    <a:pt x="380" y="166"/>
                    <a:pt x="380" y="166"/>
                    <a:pt x="380" y="166"/>
                  </a:cubicBezTo>
                  <a:cubicBezTo>
                    <a:pt x="381" y="166"/>
                    <a:pt x="382" y="166"/>
                    <a:pt x="383" y="166"/>
                  </a:cubicBezTo>
                  <a:cubicBezTo>
                    <a:pt x="384" y="166"/>
                    <a:pt x="385" y="166"/>
                    <a:pt x="386" y="167"/>
                  </a:cubicBezTo>
                  <a:cubicBezTo>
                    <a:pt x="386" y="167"/>
                    <a:pt x="386" y="167"/>
                    <a:pt x="386" y="167"/>
                  </a:cubicBezTo>
                  <a:cubicBezTo>
                    <a:pt x="387" y="167"/>
                    <a:pt x="388" y="167"/>
                    <a:pt x="388" y="167"/>
                  </a:cubicBezTo>
                  <a:cubicBezTo>
                    <a:pt x="389" y="167"/>
                    <a:pt x="389" y="167"/>
                    <a:pt x="389" y="167"/>
                  </a:cubicBezTo>
                  <a:cubicBezTo>
                    <a:pt x="390" y="167"/>
                    <a:pt x="391" y="168"/>
                    <a:pt x="392" y="168"/>
                  </a:cubicBezTo>
                  <a:cubicBezTo>
                    <a:pt x="392" y="168"/>
                    <a:pt x="392" y="168"/>
                    <a:pt x="392" y="168"/>
                  </a:cubicBezTo>
                  <a:cubicBezTo>
                    <a:pt x="393" y="168"/>
                    <a:pt x="394" y="168"/>
                    <a:pt x="394" y="168"/>
                  </a:cubicBezTo>
                  <a:cubicBezTo>
                    <a:pt x="395" y="169"/>
                    <a:pt x="395" y="169"/>
                    <a:pt x="395" y="169"/>
                  </a:cubicBezTo>
                  <a:cubicBezTo>
                    <a:pt x="396" y="169"/>
                    <a:pt x="396" y="169"/>
                    <a:pt x="397" y="169"/>
                  </a:cubicBezTo>
                  <a:cubicBezTo>
                    <a:pt x="397" y="169"/>
                    <a:pt x="398" y="169"/>
                    <a:pt x="398" y="170"/>
                  </a:cubicBezTo>
                  <a:cubicBezTo>
                    <a:pt x="399" y="170"/>
                    <a:pt x="399" y="170"/>
                    <a:pt x="400" y="170"/>
                  </a:cubicBezTo>
                  <a:cubicBezTo>
                    <a:pt x="404" y="172"/>
                    <a:pt x="407" y="174"/>
                    <a:pt x="410" y="175"/>
                  </a:cubicBezTo>
                  <a:cubicBezTo>
                    <a:pt x="410" y="176"/>
                    <a:pt x="411" y="176"/>
                    <a:pt x="411" y="177"/>
                  </a:cubicBezTo>
                  <a:cubicBezTo>
                    <a:pt x="412" y="177"/>
                    <a:pt x="412" y="177"/>
                    <a:pt x="412" y="177"/>
                  </a:cubicBezTo>
                  <a:cubicBezTo>
                    <a:pt x="412" y="177"/>
                    <a:pt x="413" y="178"/>
                    <a:pt x="413" y="178"/>
                  </a:cubicBezTo>
                  <a:cubicBezTo>
                    <a:pt x="414" y="178"/>
                    <a:pt x="414" y="178"/>
                    <a:pt x="414" y="178"/>
                  </a:cubicBezTo>
                  <a:cubicBezTo>
                    <a:pt x="415" y="179"/>
                    <a:pt x="417" y="181"/>
                    <a:pt x="418" y="182"/>
                  </a:cubicBezTo>
                  <a:cubicBezTo>
                    <a:pt x="419" y="182"/>
                    <a:pt x="419" y="182"/>
                    <a:pt x="419" y="182"/>
                  </a:cubicBezTo>
                  <a:cubicBezTo>
                    <a:pt x="419" y="183"/>
                    <a:pt x="420" y="183"/>
                    <a:pt x="420" y="184"/>
                  </a:cubicBezTo>
                  <a:cubicBezTo>
                    <a:pt x="420" y="184"/>
                    <a:pt x="420" y="184"/>
                    <a:pt x="420" y="184"/>
                  </a:cubicBezTo>
                  <a:cubicBezTo>
                    <a:pt x="422" y="186"/>
                    <a:pt x="424" y="188"/>
                    <a:pt x="426" y="191"/>
                  </a:cubicBezTo>
                  <a:cubicBezTo>
                    <a:pt x="426" y="191"/>
                    <a:pt x="426" y="191"/>
                    <a:pt x="426" y="191"/>
                  </a:cubicBezTo>
                  <a:cubicBezTo>
                    <a:pt x="426" y="191"/>
                    <a:pt x="427" y="192"/>
                    <a:pt x="427" y="193"/>
                  </a:cubicBezTo>
                  <a:cubicBezTo>
                    <a:pt x="427" y="193"/>
                    <a:pt x="427" y="193"/>
                    <a:pt x="427" y="193"/>
                  </a:cubicBezTo>
                  <a:cubicBezTo>
                    <a:pt x="428" y="195"/>
                    <a:pt x="429" y="196"/>
                    <a:pt x="430" y="198"/>
                  </a:cubicBezTo>
                  <a:cubicBezTo>
                    <a:pt x="431" y="198"/>
                    <a:pt x="431" y="198"/>
                    <a:pt x="431" y="198"/>
                  </a:cubicBezTo>
                  <a:cubicBezTo>
                    <a:pt x="431" y="199"/>
                    <a:pt x="431" y="200"/>
                    <a:pt x="431" y="200"/>
                  </a:cubicBezTo>
                  <a:cubicBezTo>
                    <a:pt x="432" y="200"/>
                    <a:pt x="432" y="200"/>
                    <a:pt x="432" y="201"/>
                  </a:cubicBezTo>
                  <a:cubicBezTo>
                    <a:pt x="432" y="201"/>
                    <a:pt x="432" y="202"/>
                    <a:pt x="432" y="202"/>
                  </a:cubicBezTo>
                  <a:cubicBezTo>
                    <a:pt x="434" y="206"/>
                    <a:pt x="435" y="209"/>
                    <a:pt x="436" y="213"/>
                  </a:cubicBezTo>
                  <a:cubicBezTo>
                    <a:pt x="436" y="214"/>
                    <a:pt x="436" y="214"/>
                    <a:pt x="436" y="215"/>
                  </a:cubicBezTo>
                  <a:cubicBezTo>
                    <a:pt x="436" y="216"/>
                    <a:pt x="436" y="216"/>
                    <a:pt x="436" y="216"/>
                  </a:cubicBezTo>
                  <a:cubicBezTo>
                    <a:pt x="436" y="217"/>
                    <a:pt x="437" y="217"/>
                    <a:pt x="437" y="218"/>
                  </a:cubicBezTo>
                  <a:cubicBezTo>
                    <a:pt x="437" y="218"/>
                    <a:pt x="437" y="219"/>
                    <a:pt x="437" y="219"/>
                  </a:cubicBezTo>
                  <a:cubicBezTo>
                    <a:pt x="437" y="220"/>
                    <a:pt x="437" y="220"/>
                    <a:pt x="437" y="221"/>
                  </a:cubicBezTo>
                  <a:cubicBezTo>
                    <a:pt x="437" y="221"/>
                    <a:pt x="437" y="221"/>
                    <a:pt x="437" y="222"/>
                  </a:cubicBezTo>
                  <a:cubicBezTo>
                    <a:pt x="437" y="222"/>
                    <a:pt x="437" y="223"/>
                    <a:pt x="437" y="224"/>
                  </a:cubicBezTo>
                  <a:lnTo>
                    <a:pt x="437" y="225"/>
                  </a:lnTo>
                  <a:cubicBezTo>
                    <a:pt x="437" y="226"/>
                    <a:pt x="437" y="226"/>
                    <a:pt x="437" y="227"/>
                  </a:cubicBezTo>
                  <a:cubicBezTo>
                    <a:pt x="437" y="227"/>
                    <a:pt x="437" y="228"/>
                    <a:pt x="437" y="228"/>
                  </a:cubicBezTo>
                  <a:cubicBezTo>
                    <a:pt x="437" y="229"/>
                    <a:pt x="437" y="230"/>
                    <a:pt x="437" y="231"/>
                  </a:cubicBezTo>
                  <a:cubicBezTo>
                    <a:pt x="437" y="231"/>
                    <a:pt x="437" y="232"/>
                    <a:pt x="437" y="233"/>
                  </a:cubicBezTo>
                  <a:close/>
                  <a:moveTo>
                    <a:pt x="477" y="252"/>
                  </a:moveTo>
                  <a:lnTo>
                    <a:pt x="480" y="217"/>
                  </a:lnTo>
                  <a:lnTo>
                    <a:pt x="460" y="215"/>
                  </a:lnTo>
                  <a:cubicBezTo>
                    <a:pt x="458" y="205"/>
                    <a:pt x="455" y="196"/>
                    <a:pt x="451" y="187"/>
                  </a:cubicBezTo>
                  <a:lnTo>
                    <a:pt x="466" y="174"/>
                  </a:lnTo>
                  <a:lnTo>
                    <a:pt x="444" y="147"/>
                  </a:lnTo>
                  <a:lnTo>
                    <a:pt x="428" y="160"/>
                  </a:lnTo>
                  <a:cubicBezTo>
                    <a:pt x="421" y="154"/>
                    <a:pt x="412" y="149"/>
                    <a:pt x="402" y="147"/>
                  </a:cubicBezTo>
                  <a:lnTo>
                    <a:pt x="404" y="126"/>
                  </a:lnTo>
                  <a:lnTo>
                    <a:pt x="369" y="123"/>
                  </a:lnTo>
                  <a:lnTo>
                    <a:pt x="367" y="143"/>
                  </a:lnTo>
                  <a:cubicBezTo>
                    <a:pt x="357" y="145"/>
                    <a:pt x="348" y="148"/>
                    <a:pt x="339" y="152"/>
                  </a:cubicBezTo>
                  <a:lnTo>
                    <a:pt x="326" y="137"/>
                  </a:lnTo>
                  <a:lnTo>
                    <a:pt x="299" y="159"/>
                  </a:lnTo>
                  <a:lnTo>
                    <a:pt x="312" y="175"/>
                  </a:lnTo>
                  <a:cubicBezTo>
                    <a:pt x="306" y="183"/>
                    <a:pt x="302" y="191"/>
                    <a:pt x="299" y="201"/>
                  </a:cubicBezTo>
                  <a:lnTo>
                    <a:pt x="279" y="199"/>
                  </a:lnTo>
                  <a:lnTo>
                    <a:pt x="275" y="234"/>
                  </a:lnTo>
                  <a:lnTo>
                    <a:pt x="296" y="236"/>
                  </a:lnTo>
                  <a:cubicBezTo>
                    <a:pt x="297" y="246"/>
                    <a:pt x="300" y="255"/>
                    <a:pt x="305" y="264"/>
                  </a:cubicBezTo>
                  <a:lnTo>
                    <a:pt x="289" y="277"/>
                  </a:lnTo>
                  <a:lnTo>
                    <a:pt x="312" y="304"/>
                  </a:lnTo>
                  <a:lnTo>
                    <a:pt x="327" y="291"/>
                  </a:lnTo>
                  <a:cubicBezTo>
                    <a:pt x="335" y="297"/>
                    <a:pt x="344" y="301"/>
                    <a:pt x="353" y="304"/>
                  </a:cubicBezTo>
                  <a:lnTo>
                    <a:pt x="352" y="325"/>
                  </a:lnTo>
                  <a:lnTo>
                    <a:pt x="387" y="328"/>
                  </a:lnTo>
                  <a:lnTo>
                    <a:pt x="388" y="307"/>
                  </a:lnTo>
                  <a:cubicBezTo>
                    <a:pt x="398" y="306"/>
                    <a:pt x="408" y="303"/>
                    <a:pt x="416" y="299"/>
                  </a:cubicBezTo>
                  <a:lnTo>
                    <a:pt x="429" y="314"/>
                  </a:lnTo>
                  <a:lnTo>
                    <a:pt x="456" y="292"/>
                  </a:lnTo>
                  <a:lnTo>
                    <a:pt x="443" y="276"/>
                  </a:lnTo>
                  <a:cubicBezTo>
                    <a:pt x="449" y="268"/>
                    <a:pt x="454" y="260"/>
                    <a:pt x="457" y="250"/>
                  </a:cubicBezTo>
                  <a:lnTo>
                    <a:pt x="477" y="252"/>
                  </a:lnTo>
                  <a:close/>
                </a:path>
              </a:pathLst>
            </a:custGeom>
            <a:solidFill>
              <a:srgbClr val="F4BF00"/>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p>
          </p:txBody>
        </p:sp>
      </p:grpSp>
      <p:grpSp>
        <p:nvGrpSpPr>
          <p:cNvPr id="6158" name="组合 33"/>
          <p:cNvGrpSpPr/>
          <p:nvPr/>
        </p:nvGrpSpPr>
        <p:grpSpPr bwMode="auto">
          <a:xfrm>
            <a:off x="7523163" y="2413005"/>
            <a:ext cx="381000" cy="384175"/>
            <a:chOff x="0" y="0"/>
            <a:chExt cx="381000" cy="384175"/>
          </a:xfrm>
        </p:grpSpPr>
        <p:sp>
          <p:nvSpPr>
            <p:cNvPr id="6159" name="Oval 15"/>
            <p:cNvSpPr>
              <a:spLocks noChangeArrowheads="1"/>
            </p:cNvSpPr>
            <p:nvPr/>
          </p:nvSpPr>
          <p:spPr bwMode="auto">
            <a:xfrm>
              <a:off x="0" y="0"/>
              <a:ext cx="381000" cy="384175"/>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p>
          </p:txBody>
        </p:sp>
        <p:sp>
          <p:nvSpPr>
            <p:cNvPr id="6160" name="Freeform 16"/>
            <p:cNvSpPr>
              <a:spLocks noEditPoints="1" noChangeArrowheads="1"/>
            </p:cNvSpPr>
            <p:nvPr/>
          </p:nvSpPr>
          <p:spPr bwMode="auto">
            <a:xfrm>
              <a:off x="57150" y="55563"/>
              <a:ext cx="274638" cy="261938"/>
            </a:xfrm>
            <a:custGeom>
              <a:avLst/>
              <a:gdLst>
                <a:gd name="T0" fmla="*/ 204 w 489"/>
                <a:gd name="T1" fmla="*/ 421 h 465"/>
                <a:gd name="T2" fmla="*/ 204 w 489"/>
                <a:gd name="T3" fmla="*/ 442 h 465"/>
                <a:gd name="T4" fmla="*/ 296 w 489"/>
                <a:gd name="T5" fmla="*/ 432 h 465"/>
                <a:gd name="T6" fmla="*/ 285 w 489"/>
                <a:gd name="T7" fmla="*/ 388 h 465"/>
                <a:gd name="T8" fmla="*/ 204 w 489"/>
                <a:gd name="T9" fmla="*/ 388 h 465"/>
                <a:gd name="T10" fmla="*/ 204 w 489"/>
                <a:gd name="T11" fmla="*/ 410 h 465"/>
                <a:gd name="T12" fmla="*/ 296 w 489"/>
                <a:gd name="T13" fmla="*/ 399 h 465"/>
                <a:gd name="T14" fmla="*/ 245 w 489"/>
                <a:gd name="T15" fmla="*/ 465 h 465"/>
                <a:gd name="T16" fmla="*/ 280 w 489"/>
                <a:gd name="T17" fmla="*/ 452 h 465"/>
                <a:gd name="T18" fmla="*/ 245 w 489"/>
                <a:gd name="T19" fmla="*/ 465 h 465"/>
                <a:gd name="T20" fmla="*/ 246 w 489"/>
                <a:gd name="T21" fmla="*/ 124 h 465"/>
                <a:gd name="T22" fmla="*/ 131 w 489"/>
                <a:gd name="T23" fmla="*/ 232 h 465"/>
                <a:gd name="T24" fmla="*/ 199 w 489"/>
                <a:gd name="T25" fmla="*/ 376 h 465"/>
                <a:gd name="T26" fmla="*/ 246 w 489"/>
                <a:gd name="T27" fmla="*/ 379 h 465"/>
                <a:gd name="T28" fmla="*/ 304 w 489"/>
                <a:gd name="T29" fmla="*/ 344 h 465"/>
                <a:gd name="T30" fmla="*/ 246 w 489"/>
                <a:gd name="T31" fmla="*/ 124 h 465"/>
                <a:gd name="T32" fmla="*/ 96 w 489"/>
                <a:gd name="T33" fmla="*/ 251 h 465"/>
                <a:gd name="T34" fmla="*/ 19 w 489"/>
                <a:gd name="T35" fmla="*/ 236 h 465"/>
                <a:gd name="T36" fmla="*/ 19 w 489"/>
                <a:gd name="T37" fmla="*/ 267 h 465"/>
                <a:gd name="T38" fmla="*/ 96 w 489"/>
                <a:gd name="T39" fmla="*/ 251 h 465"/>
                <a:gd name="T40" fmla="*/ 470 w 489"/>
                <a:gd name="T41" fmla="*/ 236 h 465"/>
                <a:gd name="T42" fmla="*/ 393 w 489"/>
                <a:gd name="T43" fmla="*/ 251 h 465"/>
                <a:gd name="T44" fmla="*/ 470 w 489"/>
                <a:gd name="T45" fmla="*/ 267 h 465"/>
                <a:gd name="T46" fmla="*/ 470 w 489"/>
                <a:gd name="T47" fmla="*/ 236 h 465"/>
                <a:gd name="T48" fmla="*/ 374 w 489"/>
                <a:gd name="T49" fmla="*/ 141 h 465"/>
                <a:gd name="T50" fmla="*/ 418 w 489"/>
                <a:gd name="T51" fmla="*/ 76 h 465"/>
                <a:gd name="T52" fmla="*/ 353 w 489"/>
                <a:gd name="T53" fmla="*/ 120 h 465"/>
                <a:gd name="T54" fmla="*/ 374 w 489"/>
                <a:gd name="T55" fmla="*/ 141 h 465"/>
                <a:gd name="T56" fmla="*/ 243 w 489"/>
                <a:gd name="T57" fmla="*/ 96 h 465"/>
                <a:gd name="T58" fmla="*/ 259 w 489"/>
                <a:gd name="T59" fmla="*/ 18 h 465"/>
                <a:gd name="T60" fmla="*/ 228 w 489"/>
                <a:gd name="T61" fmla="*/ 18 h 465"/>
                <a:gd name="T62" fmla="*/ 243 w 489"/>
                <a:gd name="T63" fmla="*/ 96 h 465"/>
                <a:gd name="T64" fmla="*/ 110 w 489"/>
                <a:gd name="T65" fmla="*/ 135 h 465"/>
                <a:gd name="T66" fmla="*/ 132 w 489"/>
                <a:gd name="T67" fmla="*/ 114 h 465"/>
                <a:gd name="T68" fmla="*/ 66 w 489"/>
                <a:gd name="T69" fmla="*/ 70 h 465"/>
                <a:gd name="T70" fmla="*/ 110 w 489"/>
                <a:gd name="T71" fmla="*/ 135 h 465"/>
                <a:gd name="T72" fmla="*/ 115 w 489"/>
                <a:gd name="T73" fmla="*/ 361 h 465"/>
                <a:gd name="T74" fmla="*/ 71 w 489"/>
                <a:gd name="T75" fmla="*/ 427 h 465"/>
                <a:gd name="T76" fmla="*/ 137 w 489"/>
                <a:gd name="T77" fmla="*/ 383 h 465"/>
                <a:gd name="T78" fmla="*/ 115 w 489"/>
                <a:gd name="T79" fmla="*/ 361 h 465"/>
                <a:gd name="T80" fmla="*/ 379 w 489"/>
                <a:gd name="T81" fmla="*/ 367 h 465"/>
                <a:gd name="T82" fmla="*/ 358 w 489"/>
                <a:gd name="T83" fmla="*/ 389 h 465"/>
                <a:gd name="T84" fmla="*/ 423 w 489"/>
                <a:gd name="T85" fmla="*/ 433 h 465"/>
                <a:gd name="T86" fmla="*/ 379 w 489"/>
                <a:gd name="T87" fmla="*/ 367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89" h="465">
                  <a:moveTo>
                    <a:pt x="285" y="421"/>
                  </a:moveTo>
                  <a:lnTo>
                    <a:pt x="204" y="421"/>
                  </a:lnTo>
                  <a:cubicBezTo>
                    <a:pt x="198" y="421"/>
                    <a:pt x="193" y="426"/>
                    <a:pt x="193" y="432"/>
                  </a:cubicBezTo>
                  <a:cubicBezTo>
                    <a:pt x="193" y="438"/>
                    <a:pt x="198" y="442"/>
                    <a:pt x="204" y="442"/>
                  </a:cubicBezTo>
                  <a:lnTo>
                    <a:pt x="285" y="442"/>
                  </a:lnTo>
                  <a:cubicBezTo>
                    <a:pt x="291" y="442"/>
                    <a:pt x="296" y="438"/>
                    <a:pt x="296" y="432"/>
                  </a:cubicBezTo>
                  <a:cubicBezTo>
                    <a:pt x="296" y="426"/>
                    <a:pt x="291" y="421"/>
                    <a:pt x="285" y="421"/>
                  </a:cubicBezTo>
                  <a:close/>
                  <a:moveTo>
                    <a:pt x="285" y="388"/>
                  </a:moveTo>
                  <a:lnTo>
                    <a:pt x="285" y="388"/>
                  </a:lnTo>
                  <a:lnTo>
                    <a:pt x="204" y="388"/>
                  </a:lnTo>
                  <a:cubicBezTo>
                    <a:pt x="198" y="388"/>
                    <a:pt x="193" y="393"/>
                    <a:pt x="193" y="399"/>
                  </a:cubicBezTo>
                  <a:cubicBezTo>
                    <a:pt x="193" y="405"/>
                    <a:pt x="198" y="410"/>
                    <a:pt x="204" y="410"/>
                  </a:cubicBezTo>
                  <a:lnTo>
                    <a:pt x="285" y="410"/>
                  </a:lnTo>
                  <a:cubicBezTo>
                    <a:pt x="291" y="410"/>
                    <a:pt x="296" y="405"/>
                    <a:pt x="296" y="399"/>
                  </a:cubicBezTo>
                  <a:cubicBezTo>
                    <a:pt x="296" y="393"/>
                    <a:pt x="291" y="388"/>
                    <a:pt x="285" y="388"/>
                  </a:cubicBezTo>
                  <a:close/>
                  <a:moveTo>
                    <a:pt x="245" y="465"/>
                  </a:moveTo>
                  <a:lnTo>
                    <a:pt x="245" y="465"/>
                  </a:lnTo>
                  <a:lnTo>
                    <a:pt x="280" y="452"/>
                  </a:lnTo>
                  <a:lnTo>
                    <a:pt x="209" y="452"/>
                  </a:lnTo>
                  <a:lnTo>
                    <a:pt x="245" y="465"/>
                  </a:lnTo>
                  <a:close/>
                  <a:moveTo>
                    <a:pt x="246" y="124"/>
                  </a:moveTo>
                  <a:lnTo>
                    <a:pt x="246" y="124"/>
                  </a:lnTo>
                  <a:lnTo>
                    <a:pt x="243" y="124"/>
                  </a:lnTo>
                  <a:cubicBezTo>
                    <a:pt x="184" y="124"/>
                    <a:pt x="131" y="173"/>
                    <a:pt x="131" y="232"/>
                  </a:cubicBezTo>
                  <a:cubicBezTo>
                    <a:pt x="131" y="292"/>
                    <a:pt x="181" y="326"/>
                    <a:pt x="186" y="344"/>
                  </a:cubicBezTo>
                  <a:cubicBezTo>
                    <a:pt x="191" y="362"/>
                    <a:pt x="186" y="372"/>
                    <a:pt x="199" y="376"/>
                  </a:cubicBezTo>
                  <a:cubicBezTo>
                    <a:pt x="213" y="380"/>
                    <a:pt x="243" y="379"/>
                    <a:pt x="243" y="379"/>
                  </a:cubicBezTo>
                  <a:lnTo>
                    <a:pt x="246" y="379"/>
                  </a:lnTo>
                  <a:cubicBezTo>
                    <a:pt x="246" y="379"/>
                    <a:pt x="277" y="380"/>
                    <a:pt x="290" y="376"/>
                  </a:cubicBezTo>
                  <a:cubicBezTo>
                    <a:pt x="304" y="372"/>
                    <a:pt x="299" y="362"/>
                    <a:pt x="304" y="344"/>
                  </a:cubicBezTo>
                  <a:cubicBezTo>
                    <a:pt x="309" y="326"/>
                    <a:pt x="359" y="292"/>
                    <a:pt x="359" y="232"/>
                  </a:cubicBezTo>
                  <a:cubicBezTo>
                    <a:pt x="359" y="173"/>
                    <a:pt x="305" y="124"/>
                    <a:pt x="246" y="124"/>
                  </a:cubicBezTo>
                  <a:close/>
                  <a:moveTo>
                    <a:pt x="96" y="251"/>
                  </a:moveTo>
                  <a:lnTo>
                    <a:pt x="96" y="251"/>
                  </a:lnTo>
                  <a:cubicBezTo>
                    <a:pt x="96" y="243"/>
                    <a:pt x="88" y="236"/>
                    <a:pt x="78" y="236"/>
                  </a:cubicBezTo>
                  <a:lnTo>
                    <a:pt x="19" y="236"/>
                  </a:lnTo>
                  <a:cubicBezTo>
                    <a:pt x="9" y="236"/>
                    <a:pt x="0" y="243"/>
                    <a:pt x="0" y="251"/>
                  </a:cubicBezTo>
                  <a:cubicBezTo>
                    <a:pt x="0" y="260"/>
                    <a:pt x="9" y="267"/>
                    <a:pt x="19" y="267"/>
                  </a:cubicBezTo>
                  <a:lnTo>
                    <a:pt x="78" y="267"/>
                  </a:lnTo>
                  <a:cubicBezTo>
                    <a:pt x="88" y="267"/>
                    <a:pt x="96" y="260"/>
                    <a:pt x="96" y="251"/>
                  </a:cubicBezTo>
                  <a:close/>
                  <a:moveTo>
                    <a:pt x="470" y="236"/>
                  </a:moveTo>
                  <a:lnTo>
                    <a:pt x="470" y="236"/>
                  </a:lnTo>
                  <a:lnTo>
                    <a:pt x="412" y="236"/>
                  </a:lnTo>
                  <a:cubicBezTo>
                    <a:pt x="401" y="236"/>
                    <a:pt x="393" y="243"/>
                    <a:pt x="393" y="251"/>
                  </a:cubicBezTo>
                  <a:cubicBezTo>
                    <a:pt x="393" y="260"/>
                    <a:pt x="401" y="267"/>
                    <a:pt x="412" y="267"/>
                  </a:cubicBezTo>
                  <a:lnTo>
                    <a:pt x="470" y="267"/>
                  </a:lnTo>
                  <a:cubicBezTo>
                    <a:pt x="481" y="267"/>
                    <a:pt x="489" y="260"/>
                    <a:pt x="489" y="251"/>
                  </a:cubicBezTo>
                  <a:cubicBezTo>
                    <a:pt x="489" y="243"/>
                    <a:pt x="481" y="236"/>
                    <a:pt x="470" y="236"/>
                  </a:cubicBezTo>
                  <a:close/>
                  <a:moveTo>
                    <a:pt x="374" y="141"/>
                  </a:moveTo>
                  <a:lnTo>
                    <a:pt x="374" y="141"/>
                  </a:lnTo>
                  <a:lnTo>
                    <a:pt x="416" y="100"/>
                  </a:lnTo>
                  <a:cubicBezTo>
                    <a:pt x="423" y="93"/>
                    <a:pt x="424" y="82"/>
                    <a:pt x="418" y="76"/>
                  </a:cubicBezTo>
                  <a:cubicBezTo>
                    <a:pt x="412" y="70"/>
                    <a:pt x="402" y="71"/>
                    <a:pt x="394" y="78"/>
                  </a:cubicBezTo>
                  <a:lnTo>
                    <a:pt x="353" y="120"/>
                  </a:lnTo>
                  <a:cubicBezTo>
                    <a:pt x="346" y="127"/>
                    <a:pt x="345" y="138"/>
                    <a:pt x="350" y="144"/>
                  </a:cubicBezTo>
                  <a:cubicBezTo>
                    <a:pt x="356" y="150"/>
                    <a:pt x="367" y="149"/>
                    <a:pt x="374" y="141"/>
                  </a:cubicBezTo>
                  <a:close/>
                  <a:moveTo>
                    <a:pt x="243" y="96"/>
                  </a:moveTo>
                  <a:lnTo>
                    <a:pt x="243" y="96"/>
                  </a:lnTo>
                  <a:cubicBezTo>
                    <a:pt x="252" y="96"/>
                    <a:pt x="259" y="87"/>
                    <a:pt x="259" y="77"/>
                  </a:cubicBezTo>
                  <a:lnTo>
                    <a:pt x="259" y="18"/>
                  </a:lnTo>
                  <a:cubicBezTo>
                    <a:pt x="259" y="8"/>
                    <a:pt x="252" y="0"/>
                    <a:pt x="243" y="0"/>
                  </a:cubicBezTo>
                  <a:cubicBezTo>
                    <a:pt x="235" y="0"/>
                    <a:pt x="228" y="8"/>
                    <a:pt x="228" y="18"/>
                  </a:cubicBezTo>
                  <a:lnTo>
                    <a:pt x="228" y="77"/>
                  </a:lnTo>
                  <a:cubicBezTo>
                    <a:pt x="228" y="87"/>
                    <a:pt x="235" y="96"/>
                    <a:pt x="243" y="96"/>
                  </a:cubicBezTo>
                  <a:close/>
                  <a:moveTo>
                    <a:pt x="110" y="135"/>
                  </a:moveTo>
                  <a:lnTo>
                    <a:pt x="110" y="135"/>
                  </a:lnTo>
                  <a:cubicBezTo>
                    <a:pt x="117" y="143"/>
                    <a:pt x="128" y="144"/>
                    <a:pt x="134" y="138"/>
                  </a:cubicBezTo>
                  <a:cubicBezTo>
                    <a:pt x="140" y="132"/>
                    <a:pt x="139" y="121"/>
                    <a:pt x="132" y="114"/>
                  </a:cubicBezTo>
                  <a:lnTo>
                    <a:pt x="90" y="72"/>
                  </a:lnTo>
                  <a:cubicBezTo>
                    <a:pt x="83" y="65"/>
                    <a:pt x="72" y="64"/>
                    <a:pt x="66" y="70"/>
                  </a:cubicBezTo>
                  <a:cubicBezTo>
                    <a:pt x="60" y="76"/>
                    <a:pt x="61" y="86"/>
                    <a:pt x="68" y="94"/>
                  </a:cubicBezTo>
                  <a:lnTo>
                    <a:pt x="110" y="135"/>
                  </a:lnTo>
                  <a:close/>
                  <a:moveTo>
                    <a:pt x="115" y="361"/>
                  </a:moveTo>
                  <a:lnTo>
                    <a:pt x="115" y="361"/>
                  </a:lnTo>
                  <a:lnTo>
                    <a:pt x="73" y="403"/>
                  </a:lnTo>
                  <a:cubicBezTo>
                    <a:pt x="66" y="410"/>
                    <a:pt x="65" y="421"/>
                    <a:pt x="71" y="427"/>
                  </a:cubicBezTo>
                  <a:cubicBezTo>
                    <a:pt x="77" y="433"/>
                    <a:pt x="88" y="432"/>
                    <a:pt x="95" y="424"/>
                  </a:cubicBezTo>
                  <a:lnTo>
                    <a:pt x="137" y="383"/>
                  </a:lnTo>
                  <a:cubicBezTo>
                    <a:pt x="144" y="376"/>
                    <a:pt x="145" y="365"/>
                    <a:pt x="139" y="359"/>
                  </a:cubicBezTo>
                  <a:cubicBezTo>
                    <a:pt x="133" y="353"/>
                    <a:pt x="122" y="354"/>
                    <a:pt x="115" y="361"/>
                  </a:cubicBezTo>
                  <a:close/>
                  <a:moveTo>
                    <a:pt x="379" y="367"/>
                  </a:moveTo>
                  <a:lnTo>
                    <a:pt x="379" y="367"/>
                  </a:lnTo>
                  <a:cubicBezTo>
                    <a:pt x="372" y="360"/>
                    <a:pt x="361" y="359"/>
                    <a:pt x="356" y="365"/>
                  </a:cubicBezTo>
                  <a:cubicBezTo>
                    <a:pt x="350" y="371"/>
                    <a:pt x="351" y="382"/>
                    <a:pt x="358" y="389"/>
                  </a:cubicBezTo>
                  <a:lnTo>
                    <a:pt x="399" y="430"/>
                  </a:lnTo>
                  <a:cubicBezTo>
                    <a:pt x="407" y="438"/>
                    <a:pt x="417" y="439"/>
                    <a:pt x="423" y="433"/>
                  </a:cubicBezTo>
                  <a:cubicBezTo>
                    <a:pt x="429" y="427"/>
                    <a:pt x="428" y="416"/>
                    <a:pt x="421" y="409"/>
                  </a:cubicBezTo>
                  <a:lnTo>
                    <a:pt x="379" y="367"/>
                  </a:lnTo>
                  <a:close/>
                </a:path>
              </a:pathLst>
            </a:custGeom>
            <a:solidFill>
              <a:srgbClr val="494F54"/>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p>
          </p:txBody>
        </p:sp>
      </p:grpSp>
      <p:grpSp>
        <p:nvGrpSpPr>
          <p:cNvPr id="6161" name="组合 34"/>
          <p:cNvGrpSpPr/>
          <p:nvPr/>
        </p:nvGrpSpPr>
        <p:grpSpPr bwMode="auto">
          <a:xfrm>
            <a:off x="6278563" y="2970213"/>
            <a:ext cx="381000" cy="382587"/>
            <a:chOff x="0" y="0"/>
            <a:chExt cx="381000" cy="382588"/>
          </a:xfrm>
        </p:grpSpPr>
        <p:sp>
          <p:nvSpPr>
            <p:cNvPr id="6162" name="Oval 17"/>
            <p:cNvSpPr>
              <a:spLocks noChangeArrowheads="1"/>
            </p:cNvSpPr>
            <p:nvPr/>
          </p:nvSpPr>
          <p:spPr bwMode="auto">
            <a:xfrm>
              <a:off x="0" y="0"/>
              <a:ext cx="381000" cy="382588"/>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p>
          </p:txBody>
        </p:sp>
        <p:sp>
          <p:nvSpPr>
            <p:cNvPr id="6163" name="Freeform 18"/>
            <p:cNvSpPr>
              <a:spLocks noEditPoints="1" noChangeArrowheads="1"/>
            </p:cNvSpPr>
            <p:nvPr/>
          </p:nvSpPr>
          <p:spPr bwMode="auto">
            <a:xfrm>
              <a:off x="84138" y="68262"/>
              <a:ext cx="261938" cy="242888"/>
            </a:xfrm>
            <a:custGeom>
              <a:avLst/>
              <a:gdLst>
                <a:gd name="T0" fmla="*/ 0 w 466"/>
                <a:gd name="T1" fmla="*/ 255 h 431"/>
                <a:gd name="T2" fmla="*/ 179 w 466"/>
                <a:gd name="T3" fmla="*/ 431 h 431"/>
                <a:gd name="T4" fmla="*/ 314 w 466"/>
                <a:gd name="T5" fmla="*/ 408 h 431"/>
                <a:gd name="T6" fmla="*/ 283 w 466"/>
                <a:gd name="T7" fmla="*/ 191 h 431"/>
                <a:gd name="T8" fmla="*/ 276 w 466"/>
                <a:gd name="T9" fmla="*/ 401 h 431"/>
                <a:gd name="T10" fmla="*/ 183 w 466"/>
                <a:gd name="T11" fmla="*/ 361 h 431"/>
                <a:gd name="T12" fmla="*/ 158 w 466"/>
                <a:gd name="T13" fmla="*/ 252 h 431"/>
                <a:gd name="T14" fmla="*/ 32 w 466"/>
                <a:gd name="T15" fmla="*/ 248 h 431"/>
                <a:gd name="T16" fmla="*/ 36 w 466"/>
                <a:gd name="T17" fmla="*/ 79 h 431"/>
                <a:gd name="T18" fmla="*/ 183 w 466"/>
                <a:gd name="T19" fmla="*/ 45 h 431"/>
                <a:gd name="T20" fmla="*/ 0 w 466"/>
                <a:gd name="T21" fmla="*/ 76 h 431"/>
                <a:gd name="T22" fmla="*/ 262 w 466"/>
                <a:gd name="T23" fmla="*/ 89 h 431"/>
                <a:gd name="T24" fmla="*/ 246 w 466"/>
                <a:gd name="T25" fmla="*/ 71 h 431"/>
                <a:gd name="T26" fmla="*/ 259 w 466"/>
                <a:gd name="T27" fmla="*/ 60 h 431"/>
                <a:gd name="T28" fmla="*/ 291 w 466"/>
                <a:gd name="T29" fmla="*/ 60 h 431"/>
                <a:gd name="T30" fmla="*/ 304 w 466"/>
                <a:gd name="T31" fmla="*/ 71 h 431"/>
                <a:gd name="T32" fmla="*/ 288 w 466"/>
                <a:gd name="T33" fmla="*/ 89 h 431"/>
                <a:gd name="T34" fmla="*/ 304 w 466"/>
                <a:gd name="T35" fmla="*/ 108 h 431"/>
                <a:gd name="T36" fmla="*/ 291 w 466"/>
                <a:gd name="T37" fmla="*/ 118 h 431"/>
                <a:gd name="T38" fmla="*/ 259 w 466"/>
                <a:gd name="T39" fmla="*/ 118 h 431"/>
                <a:gd name="T40" fmla="*/ 246 w 466"/>
                <a:gd name="T41" fmla="*/ 108 h 431"/>
                <a:gd name="T42" fmla="*/ 380 w 466"/>
                <a:gd name="T43" fmla="*/ 162 h 431"/>
                <a:gd name="T44" fmla="*/ 460 w 466"/>
                <a:gd name="T45" fmla="*/ 265 h 431"/>
                <a:gd name="T46" fmla="*/ 427 w 466"/>
                <a:gd name="T47" fmla="*/ 274 h 431"/>
                <a:gd name="T48" fmla="*/ 380 w 466"/>
                <a:gd name="T49" fmla="*/ 162 h 431"/>
                <a:gd name="T50" fmla="*/ 332 w 466"/>
                <a:gd name="T51" fmla="*/ 32 h 431"/>
                <a:gd name="T52" fmla="*/ 367 w 466"/>
                <a:gd name="T53" fmla="*/ 162 h 431"/>
                <a:gd name="T54" fmla="*/ 351 w 466"/>
                <a:gd name="T55" fmla="*/ 182 h 431"/>
                <a:gd name="T56" fmla="*/ 321 w 466"/>
                <a:gd name="T57" fmla="*/ 156 h 431"/>
                <a:gd name="T58" fmla="*/ 217 w 466"/>
                <a:gd name="T59" fmla="*/ 32 h 431"/>
                <a:gd name="T60" fmla="*/ 313 w 466"/>
                <a:gd name="T61" fmla="*/ 51 h 431"/>
                <a:gd name="T62" fmla="*/ 236 w 466"/>
                <a:gd name="T63" fmla="*/ 128 h 431"/>
                <a:gd name="T64" fmla="*/ 149 w 466"/>
                <a:gd name="T65" fmla="*/ 376 h 431"/>
                <a:gd name="T66" fmla="*/ 57 w 466"/>
                <a:gd name="T67" fmla="*/ 282 h 431"/>
                <a:gd name="T68" fmla="*/ 149 w 466"/>
                <a:gd name="T69" fmla="*/ 376 h 431"/>
                <a:gd name="T70" fmla="*/ 54 w 466"/>
                <a:gd name="T71" fmla="*/ 122 h 431"/>
                <a:gd name="T72" fmla="*/ 183 w 466"/>
                <a:gd name="T73" fmla="*/ 130 h 431"/>
                <a:gd name="T74" fmla="*/ 116 w 466"/>
                <a:gd name="T75" fmla="*/ 105 h 431"/>
                <a:gd name="T76" fmla="*/ 54 w 466"/>
                <a:gd name="T77" fmla="*/ 198 h 431"/>
                <a:gd name="T78" fmla="*/ 59 w 466"/>
                <a:gd name="T79" fmla="*/ 219 h 431"/>
                <a:gd name="T80" fmla="*/ 185 w 466"/>
                <a:gd name="T81" fmla="*/ 196 h 431"/>
                <a:gd name="T82" fmla="*/ 54 w 466"/>
                <a:gd name="T83" fmla="*/ 198 h 431"/>
                <a:gd name="T84" fmla="*/ 54 w 466"/>
                <a:gd name="T85" fmla="*/ 167 h 431"/>
                <a:gd name="T86" fmla="*/ 185 w 466"/>
                <a:gd name="T87" fmla="*/ 175 h 431"/>
                <a:gd name="T88" fmla="*/ 192 w 466"/>
                <a:gd name="T89" fmla="*/ 162 h 431"/>
                <a:gd name="T90" fmla="*/ 115 w 466"/>
                <a:gd name="T91" fmla="*/ 151 h 431"/>
                <a:gd name="T92" fmla="*/ 54 w 466"/>
                <a:gd name="T93" fmla="*/ 1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6" h="431">
                  <a:moveTo>
                    <a:pt x="0" y="76"/>
                  </a:moveTo>
                  <a:cubicBezTo>
                    <a:pt x="0" y="136"/>
                    <a:pt x="0" y="196"/>
                    <a:pt x="0" y="255"/>
                  </a:cubicBezTo>
                  <a:cubicBezTo>
                    <a:pt x="0" y="260"/>
                    <a:pt x="78" y="335"/>
                    <a:pt x="88" y="345"/>
                  </a:cubicBezTo>
                  <a:cubicBezTo>
                    <a:pt x="98" y="355"/>
                    <a:pt x="173" y="431"/>
                    <a:pt x="179" y="431"/>
                  </a:cubicBezTo>
                  <a:cubicBezTo>
                    <a:pt x="215" y="431"/>
                    <a:pt x="251" y="431"/>
                    <a:pt x="287" y="431"/>
                  </a:cubicBezTo>
                  <a:cubicBezTo>
                    <a:pt x="302" y="431"/>
                    <a:pt x="308" y="417"/>
                    <a:pt x="314" y="408"/>
                  </a:cubicBezTo>
                  <a:cubicBezTo>
                    <a:pt x="314" y="334"/>
                    <a:pt x="314" y="260"/>
                    <a:pt x="314" y="185"/>
                  </a:cubicBezTo>
                  <a:cubicBezTo>
                    <a:pt x="307" y="188"/>
                    <a:pt x="287" y="180"/>
                    <a:pt x="283" y="191"/>
                  </a:cubicBezTo>
                  <a:cubicBezTo>
                    <a:pt x="281" y="196"/>
                    <a:pt x="283" y="279"/>
                    <a:pt x="283" y="297"/>
                  </a:cubicBezTo>
                  <a:cubicBezTo>
                    <a:pt x="283" y="314"/>
                    <a:pt x="288" y="401"/>
                    <a:pt x="276" y="401"/>
                  </a:cubicBezTo>
                  <a:cubicBezTo>
                    <a:pt x="247" y="401"/>
                    <a:pt x="217" y="401"/>
                    <a:pt x="188" y="401"/>
                  </a:cubicBezTo>
                  <a:cubicBezTo>
                    <a:pt x="179" y="401"/>
                    <a:pt x="183" y="371"/>
                    <a:pt x="183" y="361"/>
                  </a:cubicBezTo>
                  <a:cubicBezTo>
                    <a:pt x="183" y="346"/>
                    <a:pt x="183" y="331"/>
                    <a:pt x="183" y="316"/>
                  </a:cubicBezTo>
                  <a:cubicBezTo>
                    <a:pt x="183" y="276"/>
                    <a:pt x="183" y="269"/>
                    <a:pt x="158" y="252"/>
                  </a:cubicBezTo>
                  <a:cubicBezTo>
                    <a:pt x="146" y="252"/>
                    <a:pt x="146" y="248"/>
                    <a:pt x="136" y="248"/>
                  </a:cubicBezTo>
                  <a:cubicBezTo>
                    <a:pt x="101" y="248"/>
                    <a:pt x="67" y="248"/>
                    <a:pt x="32" y="248"/>
                  </a:cubicBezTo>
                  <a:cubicBezTo>
                    <a:pt x="32" y="194"/>
                    <a:pt x="32" y="140"/>
                    <a:pt x="32" y="87"/>
                  </a:cubicBezTo>
                  <a:cubicBezTo>
                    <a:pt x="32" y="83"/>
                    <a:pt x="33" y="83"/>
                    <a:pt x="36" y="79"/>
                  </a:cubicBezTo>
                  <a:cubicBezTo>
                    <a:pt x="75" y="79"/>
                    <a:pt x="115" y="79"/>
                    <a:pt x="154" y="79"/>
                  </a:cubicBezTo>
                  <a:cubicBezTo>
                    <a:pt x="162" y="74"/>
                    <a:pt x="183" y="57"/>
                    <a:pt x="183" y="45"/>
                  </a:cubicBezTo>
                  <a:cubicBezTo>
                    <a:pt x="133" y="45"/>
                    <a:pt x="83" y="45"/>
                    <a:pt x="34" y="45"/>
                  </a:cubicBezTo>
                  <a:cubicBezTo>
                    <a:pt x="20" y="45"/>
                    <a:pt x="0" y="64"/>
                    <a:pt x="0" y="76"/>
                  </a:cubicBezTo>
                  <a:close/>
                  <a:moveTo>
                    <a:pt x="246" y="105"/>
                  </a:moveTo>
                  <a:lnTo>
                    <a:pt x="262" y="89"/>
                  </a:lnTo>
                  <a:lnTo>
                    <a:pt x="246" y="73"/>
                  </a:lnTo>
                  <a:cubicBezTo>
                    <a:pt x="245" y="73"/>
                    <a:pt x="245" y="72"/>
                    <a:pt x="246" y="71"/>
                  </a:cubicBezTo>
                  <a:lnTo>
                    <a:pt x="257" y="60"/>
                  </a:lnTo>
                  <a:cubicBezTo>
                    <a:pt x="257" y="60"/>
                    <a:pt x="258" y="60"/>
                    <a:pt x="259" y="60"/>
                  </a:cubicBezTo>
                  <a:lnTo>
                    <a:pt x="275" y="77"/>
                  </a:lnTo>
                  <a:lnTo>
                    <a:pt x="291" y="60"/>
                  </a:lnTo>
                  <a:cubicBezTo>
                    <a:pt x="291" y="60"/>
                    <a:pt x="292" y="60"/>
                    <a:pt x="293" y="60"/>
                  </a:cubicBezTo>
                  <a:lnTo>
                    <a:pt x="304" y="71"/>
                  </a:lnTo>
                  <a:cubicBezTo>
                    <a:pt x="304" y="72"/>
                    <a:pt x="304" y="73"/>
                    <a:pt x="304" y="73"/>
                  </a:cubicBezTo>
                  <a:lnTo>
                    <a:pt x="288" y="89"/>
                  </a:lnTo>
                  <a:lnTo>
                    <a:pt x="304" y="105"/>
                  </a:lnTo>
                  <a:cubicBezTo>
                    <a:pt x="304" y="106"/>
                    <a:pt x="304" y="107"/>
                    <a:pt x="304" y="108"/>
                  </a:cubicBezTo>
                  <a:lnTo>
                    <a:pt x="293" y="118"/>
                  </a:lnTo>
                  <a:cubicBezTo>
                    <a:pt x="292" y="119"/>
                    <a:pt x="291" y="119"/>
                    <a:pt x="291" y="118"/>
                  </a:cubicBezTo>
                  <a:lnTo>
                    <a:pt x="275" y="102"/>
                  </a:lnTo>
                  <a:lnTo>
                    <a:pt x="259" y="118"/>
                  </a:lnTo>
                  <a:cubicBezTo>
                    <a:pt x="258" y="119"/>
                    <a:pt x="257" y="119"/>
                    <a:pt x="257" y="118"/>
                  </a:cubicBezTo>
                  <a:lnTo>
                    <a:pt x="246" y="108"/>
                  </a:lnTo>
                  <a:cubicBezTo>
                    <a:pt x="245" y="107"/>
                    <a:pt x="245" y="106"/>
                    <a:pt x="246" y="105"/>
                  </a:cubicBezTo>
                  <a:close/>
                  <a:moveTo>
                    <a:pt x="380" y="162"/>
                  </a:moveTo>
                  <a:lnTo>
                    <a:pt x="460" y="242"/>
                  </a:lnTo>
                  <a:cubicBezTo>
                    <a:pt x="466" y="248"/>
                    <a:pt x="466" y="258"/>
                    <a:pt x="460" y="265"/>
                  </a:cubicBezTo>
                  <a:lnTo>
                    <a:pt x="450" y="274"/>
                  </a:lnTo>
                  <a:cubicBezTo>
                    <a:pt x="444" y="280"/>
                    <a:pt x="434" y="280"/>
                    <a:pt x="427" y="274"/>
                  </a:cubicBezTo>
                  <a:lnTo>
                    <a:pt x="348" y="194"/>
                  </a:lnTo>
                  <a:lnTo>
                    <a:pt x="380" y="162"/>
                  </a:lnTo>
                  <a:close/>
                  <a:moveTo>
                    <a:pt x="217" y="32"/>
                  </a:moveTo>
                  <a:cubicBezTo>
                    <a:pt x="249" y="0"/>
                    <a:pt x="300" y="0"/>
                    <a:pt x="332" y="32"/>
                  </a:cubicBezTo>
                  <a:cubicBezTo>
                    <a:pt x="360" y="60"/>
                    <a:pt x="363" y="104"/>
                    <a:pt x="341" y="136"/>
                  </a:cubicBezTo>
                  <a:lnTo>
                    <a:pt x="367" y="162"/>
                  </a:lnTo>
                  <a:cubicBezTo>
                    <a:pt x="368" y="163"/>
                    <a:pt x="368" y="165"/>
                    <a:pt x="367" y="166"/>
                  </a:cubicBezTo>
                  <a:lnTo>
                    <a:pt x="351" y="182"/>
                  </a:lnTo>
                  <a:cubicBezTo>
                    <a:pt x="350" y="183"/>
                    <a:pt x="348" y="183"/>
                    <a:pt x="347" y="182"/>
                  </a:cubicBezTo>
                  <a:lnTo>
                    <a:pt x="321" y="156"/>
                  </a:lnTo>
                  <a:cubicBezTo>
                    <a:pt x="290" y="178"/>
                    <a:pt x="246" y="175"/>
                    <a:pt x="217" y="147"/>
                  </a:cubicBezTo>
                  <a:cubicBezTo>
                    <a:pt x="186" y="115"/>
                    <a:pt x="186" y="64"/>
                    <a:pt x="217" y="32"/>
                  </a:cubicBezTo>
                  <a:close/>
                  <a:moveTo>
                    <a:pt x="236" y="51"/>
                  </a:moveTo>
                  <a:cubicBezTo>
                    <a:pt x="258" y="30"/>
                    <a:pt x="292" y="30"/>
                    <a:pt x="313" y="51"/>
                  </a:cubicBezTo>
                  <a:cubicBezTo>
                    <a:pt x="334" y="72"/>
                    <a:pt x="334" y="106"/>
                    <a:pt x="313" y="128"/>
                  </a:cubicBezTo>
                  <a:cubicBezTo>
                    <a:pt x="292" y="149"/>
                    <a:pt x="258" y="149"/>
                    <a:pt x="236" y="128"/>
                  </a:cubicBezTo>
                  <a:cubicBezTo>
                    <a:pt x="215" y="106"/>
                    <a:pt x="215" y="72"/>
                    <a:pt x="236" y="51"/>
                  </a:cubicBezTo>
                  <a:close/>
                  <a:moveTo>
                    <a:pt x="149" y="376"/>
                  </a:moveTo>
                  <a:cubicBezTo>
                    <a:pt x="148" y="345"/>
                    <a:pt x="147" y="313"/>
                    <a:pt x="147" y="282"/>
                  </a:cubicBezTo>
                  <a:cubicBezTo>
                    <a:pt x="117" y="282"/>
                    <a:pt x="87" y="282"/>
                    <a:pt x="57" y="282"/>
                  </a:cubicBezTo>
                  <a:cubicBezTo>
                    <a:pt x="57" y="283"/>
                    <a:pt x="56" y="283"/>
                    <a:pt x="56" y="284"/>
                  </a:cubicBezTo>
                  <a:cubicBezTo>
                    <a:pt x="87" y="314"/>
                    <a:pt x="118" y="345"/>
                    <a:pt x="149" y="376"/>
                  </a:cubicBezTo>
                  <a:close/>
                  <a:moveTo>
                    <a:pt x="54" y="110"/>
                  </a:moveTo>
                  <a:cubicBezTo>
                    <a:pt x="54" y="114"/>
                    <a:pt x="54" y="118"/>
                    <a:pt x="54" y="122"/>
                  </a:cubicBezTo>
                  <a:cubicBezTo>
                    <a:pt x="54" y="127"/>
                    <a:pt x="57" y="130"/>
                    <a:pt x="61" y="130"/>
                  </a:cubicBezTo>
                  <a:cubicBezTo>
                    <a:pt x="101" y="130"/>
                    <a:pt x="142" y="130"/>
                    <a:pt x="183" y="130"/>
                  </a:cubicBezTo>
                  <a:cubicBezTo>
                    <a:pt x="194" y="130"/>
                    <a:pt x="192" y="112"/>
                    <a:pt x="188" y="105"/>
                  </a:cubicBezTo>
                  <a:cubicBezTo>
                    <a:pt x="164" y="105"/>
                    <a:pt x="140" y="105"/>
                    <a:pt x="116" y="105"/>
                  </a:cubicBezTo>
                  <a:cubicBezTo>
                    <a:pt x="101" y="105"/>
                    <a:pt x="54" y="101"/>
                    <a:pt x="54" y="110"/>
                  </a:cubicBezTo>
                  <a:close/>
                  <a:moveTo>
                    <a:pt x="54" y="198"/>
                  </a:moveTo>
                  <a:cubicBezTo>
                    <a:pt x="54" y="203"/>
                    <a:pt x="54" y="209"/>
                    <a:pt x="54" y="214"/>
                  </a:cubicBezTo>
                  <a:cubicBezTo>
                    <a:pt x="54" y="218"/>
                    <a:pt x="55" y="219"/>
                    <a:pt x="59" y="219"/>
                  </a:cubicBezTo>
                  <a:cubicBezTo>
                    <a:pt x="103" y="219"/>
                    <a:pt x="146" y="219"/>
                    <a:pt x="190" y="219"/>
                  </a:cubicBezTo>
                  <a:cubicBezTo>
                    <a:pt x="191" y="215"/>
                    <a:pt x="194" y="196"/>
                    <a:pt x="185" y="196"/>
                  </a:cubicBezTo>
                  <a:cubicBezTo>
                    <a:pt x="144" y="196"/>
                    <a:pt x="103" y="196"/>
                    <a:pt x="63" y="196"/>
                  </a:cubicBezTo>
                  <a:cubicBezTo>
                    <a:pt x="60" y="196"/>
                    <a:pt x="56" y="197"/>
                    <a:pt x="54" y="198"/>
                  </a:cubicBezTo>
                  <a:close/>
                  <a:moveTo>
                    <a:pt x="54" y="160"/>
                  </a:moveTo>
                  <a:cubicBezTo>
                    <a:pt x="54" y="163"/>
                    <a:pt x="54" y="165"/>
                    <a:pt x="54" y="167"/>
                  </a:cubicBezTo>
                  <a:cubicBezTo>
                    <a:pt x="54" y="171"/>
                    <a:pt x="55" y="171"/>
                    <a:pt x="57" y="174"/>
                  </a:cubicBezTo>
                  <a:cubicBezTo>
                    <a:pt x="100" y="174"/>
                    <a:pt x="142" y="175"/>
                    <a:pt x="185" y="175"/>
                  </a:cubicBezTo>
                  <a:cubicBezTo>
                    <a:pt x="187" y="173"/>
                    <a:pt x="189" y="172"/>
                    <a:pt x="192" y="171"/>
                  </a:cubicBezTo>
                  <a:cubicBezTo>
                    <a:pt x="192" y="168"/>
                    <a:pt x="192" y="165"/>
                    <a:pt x="192" y="162"/>
                  </a:cubicBezTo>
                  <a:cubicBezTo>
                    <a:pt x="192" y="156"/>
                    <a:pt x="190" y="155"/>
                    <a:pt x="188" y="151"/>
                  </a:cubicBezTo>
                  <a:cubicBezTo>
                    <a:pt x="164" y="151"/>
                    <a:pt x="139" y="151"/>
                    <a:pt x="115" y="151"/>
                  </a:cubicBezTo>
                  <a:cubicBezTo>
                    <a:pt x="103" y="151"/>
                    <a:pt x="91" y="151"/>
                    <a:pt x="79" y="151"/>
                  </a:cubicBezTo>
                  <a:cubicBezTo>
                    <a:pt x="64" y="151"/>
                    <a:pt x="54" y="146"/>
                    <a:pt x="54" y="160"/>
                  </a:cubicBezTo>
                  <a:close/>
                </a:path>
              </a:pathLst>
            </a:custGeom>
            <a:solidFill>
              <a:srgbClr val="93CA38"/>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p>
          </p:txBody>
        </p:sp>
      </p:grpSp>
      <p:grpSp>
        <p:nvGrpSpPr>
          <p:cNvPr id="6164" name="组合 35"/>
          <p:cNvGrpSpPr/>
          <p:nvPr/>
        </p:nvGrpSpPr>
        <p:grpSpPr bwMode="auto">
          <a:xfrm>
            <a:off x="5084763" y="3343280"/>
            <a:ext cx="381000" cy="384175"/>
            <a:chOff x="0" y="0"/>
            <a:chExt cx="381000" cy="384175"/>
          </a:xfrm>
        </p:grpSpPr>
        <p:sp>
          <p:nvSpPr>
            <p:cNvPr id="6165" name="Oval 19"/>
            <p:cNvSpPr>
              <a:spLocks noChangeArrowheads="1"/>
            </p:cNvSpPr>
            <p:nvPr/>
          </p:nvSpPr>
          <p:spPr bwMode="auto">
            <a:xfrm>
              <a:off x="0" y="0"/>
              <a:ext cx="381000" cy="384175"/>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p>
          </p:txBody>
        </p:sp>
        <p:sp>
          <p:nvSpPr>
            <p:cNvPr id="6166" name="Freeform 20"/>
            <p:cNvSpPr>
              <a:spLocks noEditPoints="1" noChangeArrowheads="1"/>
            </p:cNvSpPr>
            <p:nvPr/>
          </p:nvSpPr>
          <p:spPr bwMode="auto">
            <a:xfrm>
              <a:off x="128588" y="46038"/>
              <a:ext cx="111125" cy="285750"/>
            </a:xfrm>
            <a:custGeom>
              <a:avLst/>
              <a:gdLst>
                <a:gd name="T0" fmla="*/ 2 w 200"/>
                <a:gd name="T1" fmla="*/ 181 h 508"/>
                <a:gd name="T2" fmla="*/ 2 w 200"/>
                <a:gd name="T3" fmla="*/ 193 h 508"/>
                <a:gd name="T4" fmla="*/ 47 w 200"/>
                <a:gd name="T5" fmla="*/ 323 h 508"/>
                <a:gd name="T6" fmla="*/ 88 w 200"/>
                <a:gd name="T7" fmla="*/ 323 h 508"/>
                <a:gd name="T8" fmla="*/ 93 w 200"/>
                <a:gd name="T9" fmla="*/ 317 h 508"/>
                <a:gd name="T10" fmla="*/ 94 w 200"/>
                <a:gd name="T11" fmla="*/ 147 h 508"/>
                <a:gd name="T12" fmla="*/ 77 w 200"/>
                <a:gd name="T13" fmla="*/ 131 h 508"/>
                <a:gd name="T14" fmla="*/ 102 w 200"/>
                <a:gd name="T15" fmla="*/ 107 h 508"/>
                <a:gd name="T16" fmla="*/ 120 w 200"/>
                <a:gd name="T17" fmla="*/ 132 h 508"/>
                <a:gd name="T18" fmla="*/ 104 w 200"/>
                <a:gd name="T19" fmla="*/ 147 h 508"/>
                <a:gd name="T20" fmla="*/ 104 w 200"/>
                <a:gd name="T21" fmla="*/ 317 h 508"/>
                <a:gd name="T22" fmla="*/ 110 w 200"/>
                <a:gd name="T23" fmla="*/ 323 h 508"/>
                <a:gd name="T24" fmla="*/ 158 w 200"/>
                <a:gd name="T25" fmla="*/ 323 h 508"/>
                <a:gd name="T26" fmla="*/ 199 w 200"/>
                <a:gd name="T27" fmla="*/ 193 h 508"/>
                <a:gd name="T28" fmla="*/ 198 w 200"/>
                <a:gd name="T29" fmla="*/ 181 h 508"/>
                <a:gd name="T30" fmla="*/ 102 w 200"/>
                <a:gd name="T31" fmla="*/ 3 h 508"/>
                <a:gd name="T32" fmla="*/ 95 w 200"/>
                <a:gd name="T33" fmla="*/ 3 h 508"/>
                <a:gd name="T34" fmla="*/ 49 w 200"/>
                <a:gd name="T35" fmla="*/ 91 h 508"/>
                <a:gd name="T36" fmla="*/ 2 w 200"/>
                <a:gd name="T37" fmla="*/ 181 h 508"/>
                <a:gd name="T38" fmla="*/ 16 w 200"/>
                <a:gd name="T39" fmla="*/ 391 h 508"/>
                <a:gd name="T40" fmla="*/ 16 w 200"/>
                <a:gd name="T41" fmla="*/ 502 h 508"/>
                <a:gd name="T42" fmla="*/ 22 w 200"/>
                <a:gd name="T43" fmla="*/ 508 h 508"/>
                <a:gd name="T44" fmla="*/ 126 w 200"/>
                <a:gd name="T45" fmla="*/ 508 h 508"/>
                <a:gd name="T46" fmla="*/ 131 w 200"/>
                <a:gd name="T47" fmla="*/ 502 h 508"/>
                <a:gd name="T48" fmla="*/ 131 w 200"/>
                <a:gd name="T49" fmla="*/ 384 h 508"/>
                <a:gd name="T50" fmla="*/ 154 w 200"/>
                <a:gd name="T51" fmla="*/ 384 h 508"/>
                <a:gd name="T52" fmla="*/ 154 w 200"/>
                <a:gd name="T53" fmla="*/ 506 h 508"/>
                <a:gd name="T54" fmla="*/ 163 w 200"/>
                <a:gd name="T55" fmla="*/ 508 h 508"/>
                <a:gd name="T56" fmla="*/ 181 w 200"/>
                <a:gd name="T57" fmla="*/ 508 h 508"/>
                <a:gd name="T58" fmla="*/ 189 w 200"/>
                <a:gd name="T59" fmla="*/ 501 h 508"/>
                <a:gd name="T60" fmla="*/ 189 w 200"/>
                <a:gd name="T61" fmla="*/ 391 h 508"/>
                <a:gd name="T62" fmla="*/ 176 w 200"/>
                <a:gd name="T63" fmla="*/ 356 h 508"/>
                <a:gd name="T64" fmla="*/ 156 w 200"/>
                <a:gd name="T65" fmla="*/ 337 h 508"/>
                <a:gd name="T66" fmla="*/ 47 w 200"/>
                <a:gd name="T67" fmla="*/ 338 h 508"/>
                <a:gd name="T68" fmla="*/ 16 w 200"/>
                <a:gd name="T69" fmla="*/ 391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508">
                  <a:moveTo>
                    <a:pt x="2" y="181"/>
                  </a:moveTo>
                  <a:cubicBezTo>
                    <a:pt x="0" y="185"/>
                    <a:pt x="1" y="189"/>
                    <a:pt x="2" y="193"/>
                  </a:cubicBezTo>
                  <a:cubicBezTo>
                    <a:pt x="6" y="207"/>
                    <a:pt x="33" y="323"/>
                    <a:pt x="47" y="323"/>
                  </a:cubicBezTo>
                  <a:cubicBezTo>
                    <a:pt x="61" y="323"/>
                    <a:pt x="74" y="323"/>
                    <a:pt x="88" y="323"/>
                  </a:cubicBezTo>
                  <a:cubicBezTo>
                    <a:pt x="92" y="323"/>
                    <a:pt x="93" y="321"/>
                    <a:pt x="93" y="317"/>
                  </a:cubicBezTo>
                  <a:cubicBezTo>
                    <a:pt x="93" y="261"/>
                    <a:pt x="93" y="206"/>
                    <a:pt x="94" y="147"/>
                  </a:cubicBezTo>
                  <a:cubicBezTo>
                    <a:pt x="89" y="145"/>
                    <a:pt x="78" y="140"/>
                    <a:pt x="77" y="131"/>
                  </a:cubicBezTo>
                  <a:cubicBezTo>
                    <a:pt x="76" y="115"/>
                    <a:pt x="87" y="106"/>
                    <a:pt x="102" y="107"/>
                  </a:cubicBezTo>
                  <a:cubicBezTo>
                    <a:pt x="116" y="108"/>
                    <a:pt x="122" y="120"/>
                    <a:pt x="120" y="132"/>
                  </a:cubicBezTo>
                  <a:cubicBezTo>
                    <a:pt x="121" y="139"/>
                    <a:pt x="111" y="145"/>
                    <a:pt x="104" y="147"/>
                  </a:cubicBezTo>
                  <a:cubicBezTo>
                    <a:pt x="104" y="204"/>
                    <a:pt x="104" y="260"/>
                    <a:pt x="104" y="317"/>
                  </a:cubicBezTo>
                  <a:cubicBezTo>
                    <a:pt x="104" y="321"/>
                    <a:pt x="105" y="323"/>
                    <a:pt x="110" y="323"/>
                  </a:cubicBezTo>
                  <a:cubicBezTo>
                    <a:pt x="126" y="323"/>
                    <a:pt x="142" y="323"/>
                    <a:pt x="158" y="323"/>
                  </a:cubicBezTo>
                  <a:cubicBezTo>
                    <a:pt x="168" y="323"/>
                    <a:pt x="195" y="210"/>
                    <a:pt x="199" y="193"/>
                  </a:cubicBezTo>
                  <a:cubicBezTo>
                    <a:pt x="200" y="189"/>
                    <a:pt x="200" y="185"/>
                    <a:pt x="198" y="181"/>
                  </a:cubicBezTo>
                  <a:cubicBezTo>
                    <a:pt x="166" y="122"/>
                    <a:pt x="134" y="62"/>
                    <a:pt x="102" y="3"/>
                  </a:cubicBezTo>
                  <a:cubicBezTo>
                    <a:pt x="99" y="0"/>
                    <a:pt x="97" y="1"/>
                    <a:pt x="95" y="3"/>
                  </a:cubicBezTo>
                  <a:cubicBezTo>
                    <a:pt x="89" y="17"/>
                    <a:pt x="56" y="78"/>
                    <a:pt x="49" y="91"/>
                  </a:cubicBezTo>
                  <a:cubicBezTo>
                    <a:pt x="44" y="99"/>
                    <a:pt x="2" y="179"/>
                    <a:pt x="2" y="181"/>
                  </a:cubicBezTo>
                  <a:close/>
                  <a:moveTo>
                    <a:pt x="16" y="391"/>
                  </a:moveTo>
                  <a:cubicBezTo>
                    <a:pt x="16" y="428"/>
                    <a:pt x="16" y="465"/>
                    <a:pt x="16" y="502"/>
                  </a:cubicBezTo>
                  <a:cubicBezTo>
                    <a:pt x="16" y="506"/>
                    <a:pt x="18" y="508"/>
                    <a:pt x="22" y="508"/>
                  </a:cubicBezTo>
                  <a:cubicBezTo>
                    <a:pt x="56" y="508"/>
                    <a:pt x="91" y="508"/>
                    <a:pt x="126" y="508"/>
                  </a:cubicBezTo>
                  <a:cubicBezTo>
                    <a:pt x="130" y="508"/>
                    <a:pt x="131" y="506"/>
                    <a:pt x="131" y="502"/>
                  </a:cubicBezTo>
                  <a:cubicBezTo>
                    <a:pt x="131" y="463"/>
                    <a:pt x="131" y="423"/>
                    <a:pt x="131" y="384"/>
                  </a:cubicBezTo>
                  <a:cubicBezTo>
                    <a:pt x="139" y="384"/>
                    <a:pt x="147" y="384"/>
                    <a:pt x="154" y="384"/>
                  </a:cubicBezTo>
                  <a:cubicBezTo>
                    <a:pt x="154" y="424"/>
                    <a:pt x="154" y="465"/>
                    <a:pt x="154" y="506"/>
                  </a:cubicBezTo>
                  <a:cubicBezTo>
                    <a:pt x="155" y="508"/>
                    <a:pt x="159" y="508"/>
                    <a:pt x="163" y="508"/>
                  </a:cubicBezTo>
                  <a:cubicBezTo>
                    <a:pt x="169" y="508"/>
                    <a:pt x="175" y="508"/>
                    <a:pt x="181" y="508"/>
                  </a:cubicBezTo>
                  <a:cubicBezTo>
                    <a:pt x="186" y="508"/>
                    <a:pt x="189" y="505"/>
                    <a:pt x="189" y="501"/>
                  </a:cubicBezTo>
                  <a:cubicBezTo>
                    <a:pt x="189" y="464"/>
                    <a:pt x="189" y="427"/>
                    <a:pt x="189" y="391"/>
                  </a:cubicBezTo>
                  <a:cubicBezTo>
                    <a:pt x="189" y="379"/>
                    <a:pt x="180" y="365"/>
                    <a:pt x="176" y="356"/>
                  </a:cubicBezTo>
                  <a:cubicBezTo>
                    <a:pt x="167" y="343"/>
                    <a:pt x="163" y="339"/>
                    <a:pt x="156" y="337"/>
                  </a:cubicBezTo>
                  <a:cubicBezTo>
                    <a:pt x="135" y="337"/>
                    <a:pt x="58" y="337"/>
                    <a:pt x="47" y="338"/>
                  </a:cubicBezTo>
                  <a:cubicBezTo>
                    <a:pt x="39" y="340"/>
                    <a:pt x="16" y="373"/>
                    <a:pt x="16" y="391"/>
                  </a:cubicBezTo>
                  <a:close/>
                </a:path>
              </a:pathLst>
            </a:custGeom>
            <a:solidFill>
              <a:srgbClr val="2B5063"/>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p>
          </p:txBody>
        </p:sp>
      </p:grpSp>
      <p:pic>
        <p:nvPicPr>
          <p:cNvPr id="6167" name="图片 1"/>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41284" y="4238625"/>
            <a:ext cx="12192000" cy="286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169" name="圆角矩形 53"/>
          <p:cNvSpPr>
            <a:spLocks noChangeArrowheads="1"/>
          </p:cNvSpPr>
          <p:nvPr/>
        </p:nvSpPr>
        <p:spPr bwMode="auto">
          <a:xfrm>
            <a:off x="3421065" y="6202365"/>
            <a:ext cx="1235075" cy="360363"/>
          </a:xfrm>
          <a:prstGeom prst="roundRect">
            <a:avLst>
              <a:gd name="adj" fmla="val 16667"/>
            </a:avLst>
          </a:pr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endParaRPr lang="zh-CN" altLang="en-US">
              <a:solidFill>
                <a:srgbClr val="21A3D0"/>
              </a:solidFill>
            </a:endParaRPr>
          </a:p>
        </p:txBody>
      </p:sp>
      <p:sp>
        <p:nvSpPr>
          <p:cNvPr id="6170" name="TextBox 54"/>
          <p:cNvSpPr txBox="1">
            <a:spLocks noChangeArrowheads="1"/>
          </p:cNvSpPr>
          <p:nvPr/>
        </p:nvSpPr>
        <p:spPr bwMode="auto">
          <a:xfrm>
            <a:off x="8112125" y="6197601"/>
            <a:ext cx="1055688" cy="367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endParaRPr lang="en-US" altLang="zh-CN" dirty="0">
              <a:solidFill>
                <a:srgbClr val="333333"/>
              </a:solidFill>
              <a:latin typeface="微软雅黑" panose="020B0503020204020204" pitchFamily="34" charset="-122"/>
              <a:ea typeface="微软雅黑" panose="020B0503020204020204" pitchFamily="34" charset="-122"/>
            </a:endParaRPr>
          </a:p>
        </p:txBody>
      </p:sp>
      <p:sp>
        <p:nvSpPr>
          <p:cNvPr id="6171" name="TextBox 55"/>
          <p:cNvSpPr txBox="1">
            <a:spLocks noChangeArrowheads="1"/>
          </p:cNvSpPr>
          <p:nvPr/>
        </p:nvSpPr>
        <p:spPr bwMode="auto">
          <a:xfrm>
            <a:off x="4730753" y="6197603"/>
            <a:ext cx="1223963" cy="369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r>
              <a:rPr lang="zh-CN" altLang="en-US" b="1" dirty="0" smtClean="0">
                <a:solidFill>
                  <a:srgbClr val="333333"/>
                </a:solidFill>
                <a:latin typeface="微软雅黑" panose="020B0503020204020204" pitchFamily="34" charset="-122"/>
                <a:ea typeface="微软雅黑" panose="020B0503020204020204" pitchFamily="34" charset="-122"/>
              </a:rPr>
              <a:t>兰国帅</a:t>
            </a:r>
            <a:endParaRPr lang="en-US" altLang="zh-CN" b="1" dirty="0">
              <a:solidFill>
                <a:srgbClr val="333333"/>
              </a:solidFill>
              <a:latin typeface="微软雅黑" panose="020B0503020204020204" pitchFamily="34" charset="-122"/>
              <a:ea typeface="微软雅黑" panose="020B0503020204020204" pitchFamily="34" charset="-122"/>
            </a:endParaRPr>
          </a:p>
        </p:txBody>
      </p:sp>
      <p:sp>
        <p:nvSpPr>
          <p:cNvPr id="6172" name="TextBox 56"/>
          <p:cNvSpPr txBox="1">
            <a:spLocks noChangeArrowheads="1"/>
          </p:cNvSpPr>
          <p:nvPr/>
        </p:nvSpPr>
        <p:spPr bwMode="auto">
          <a:xfrm>
            <a:off x="3463928" y="6197601"/>
            <a:ext cx="1192213" cy="369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dist"/>
            <a:r>
              <a:rPr lang="zh-CN" altLang="en-US">
                <a:solidFill>
                  <a:schemeClr val="accent2"/>
                </a:solidFill>
                <a:latin typeface="微软雅黑" panose="020B0503020204020204" pitchFamily="34" charset="-122"/>
                <a:ea typeface="微软雅黑" panose="020B0503020204020204" pitchFamily="34" charset="-122"/>
              </a:rPr>
              <a:t>指导老师</a:t>
            </a:r>
            <a:endParaRPr lang="en-US" altLang="zh-CN">
              <a:solidFill>
                <a:schemeClr val="accent2"/>
              </a:solidFill>
              <a:latin typeface="微软雅黑" panose="020B0503020204020204" pitchFamily="34" charset="-122"/>
              <a:ea typeface="微软雅黑" panose="020B0503020204020204" pitchFamily="34" charset="-122"/>
            </a:endParaRPr>
          </a:p>
        </p:txBody>
      </p:sp>
      <p:sp>
        <p:nvSpPr>
          <p:cNvPr id="6173" name="圆角矩形 57"/>
          <p:cNvSpPr>
            <a:spLocks noChangeArrowheads="1"/>
          </p:cNvSpPr>
          <p:nvPr/>
        </p:nvSpPr>
        <p:spPr bwMode="auto">
          <a:xfrm>
            <a:off x="6807200" y="6202365"/>
            <a:ext cx="1233488" cy="360363"/>
          </a:xfrm>
          <a:prstGeom prst="roundRect">
            <a:avLst>
              <a:gd name="adj" fmla="val 16667"/>
            </a:avLst>
          </a:pr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endParaRPr lang="zh-CN" altLang="en-US">
              <a:solidFill>
                <a:srgbClr val="21A3D0"/>
              </a:solidFill>
            </a:endParaRPr>
          </a:p>
        </p:txBody>
      </p:sp>
      <p:sp>
        <p:nvSpPr>
          <p:cNvPr id="6174" name="TextBox 58"/>
          <p:cNvSpPr txBox="1">
            <a:spLocks noChangeArrowheads="1"/>
          </p:cNvSpPr>
          <p:nvPr/>
        </p:nvSpPr>
        <p:spPr bwMode="auto">
          <a:xfrm>
            <a:off x="6850069" y="6197603"/>
            <a:ext cx="1190625" cy="369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dist"/>
            <a:r>
              <a:rPr lang="zh-CN" altLang="en-US">
                <a:solidFill>
                  <a:schemeClr val="accent2"/>
                </a:solidFill>
                <a:latin typeface="微软雅黑" panose="020B0503020204020204" pitchFamily="34" charset="-122"/>
                <a:ea typeface="微软雅黑" panose="020B0503020204020204" pitchFamily="34" charset="-122"/>
              </a:rPr>
              <a:t>答辩人</a:t>
            </a:r>
            <a:endParaRPr lang="en-US" altLang="zh-CN">
              <a:solidFill>
                <a:schemeClr val="accent2"/>
              </a:solidFill>
              <a:latin typeface="微软雅黑" panose="020B0503020204020204" pitchFamily="34" charset="-122"/>
              <a:ea typeface="微软雅黑" panose="020B0503020204020204" pitchFamily="34" charset="-122"/>
            </a:endParaRPr>
          </a:p>
        </p:txBody>
      </p:sp>
      <p:sp>
        <p:nvSpPr>
          <p:cNvPr id="6175" name="Rectangle 3"/>
          <p:cNvSpPr txBox="1">
            <a:spLocks noChangeArrowheads="1"/>
          </p:cNvSpPr>
          <p:nvPr/>
        </p:nvSpPr>
        <p:spPr bwMode="auto">
          <a:xfrm>
            <a:off x="1968602" y="4423289"/>
            <a:ext cx="8788197" cy="8059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nchor="ctr"/>
          <a:lstStyle/>
          <a:p>
            <a:pPr algn="dist"/>
            <a:r>
              <a:rPr lang="zh-CN" altLang="zh-CN" sz="3200" b="1" dirty="0" smtClean="0"/>
              <a:t>基于微信的翻转课堂在初中教学中的</a:t>
            </a:r>
            <a:r>
              <a:rPr lang="zh-CN" altLang="en-US" sz="3200" b="1" dirty="0" smtClean="0"/>
              <a:t>应用研究</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3700392" y="5229201"/>
            <a:ext cx="7632848" cy="830997"/>
          </a:xfrm>
          <a:prstGeom prst="rect">
            <a:avLst/>
          </a:prstGeom>
          <a:noFill/>
        </p:spPr>
        <p:txBody>
          <a:bodyPr wrap="square" rtlCol="0">
            <a:spAutoFit/>
          </a:bodyPr>
          <a:lstStyle/>
          <a:p>
            <a:r>
              <a:rPr lang="en-US" altLang="zh-CN" sz="2400" b="1" dirty="0" smtClean="0"/>
              <a:t>--------</a:t>
            </a:r>
            <a:r>
              <a:rPr lang="zh-CN" altLang="zh-CN" sz="2400" b="1" dirty="0" smtClean="0"/>
              <a:t>以</a:t>
            </a:r>
            <a:r>
              <a:rPr lang="en-US" altLang="zh-CN" sz="2400" b="1" dirty="0" smtClean="0"/>
              <a:t>D</a:t>
            </a:r>
            <a:r>
              <a:rPr lang="zh-CN" altLang="zh-CN" sz="2400" b="1" dirty="0" smtClean="0"/>
              <a:t>市初级中学信息技术</a:t>
            </a:r>
            <a:r>
              <a:rPr lang="en-US" altLang="zh-CN" sz="2400" b="1" dirty="0" smtClean="0"/>
              <a:t> </a:t>
            </a:r>
            <a:r>
              <a:rPr lang="zh-CN" altLang="en-US" sz="2400" b="1" dirty="0" smtClean="0"/>
              <a:t>理论基础课</a:t>
            </a:r>
            <a:r>
              <a:rPr lang="zh-CN" altLang="zh-CN" sz="2400" b="1" dirty="0" smtClean="0"/>
              <a:t>教学为例</a:t>
            </a:r>
            <a:r>
              <a:rPr lang="zh-CN" altLang="zh-CN" sz="2400" dirty="0" smtClean="0"/>
              <a:t> </a:t>
            </a:r>
            <a:endParaRPr lang="zh-CN" altLang="zh-CN" sz="2400" b="1" dirty="0" smtClean="0"/>
          </a:p>
          <a:p>
            <a:endParaRPr lang="zh-CN" altLang="en-US" sz="2400" dirty="0"/>
          </a:p>
        </p:txBody>
      </p:sp>
      <p:sp>
        <p:nvSpPr>
          <p:cNvPr id="36" name="TextBox 35"/>
          <p:cNvSpPr txBox="1"/>
          <p:nvPr/>
        </p:nvSpPr>
        <p:spPr>
          <a:xfrm>
            <a:off x="8272463" y="6202365"/>
            <a:ext cx="1351929" cy="369332"/>
          </a:xfrm>
          <a:prstGeom prst="rect">
            <a:avLst/>
          </a:prstGeom>
          <a:noFill/>
        </p:spPr>
        <p:txBody>
          <a:bodyPr wrap="square" rtlCol="0">
            <a:spAutoFit/>
          </a:bodyPr>
          <a:lstStyle/>
          <a:p>
            <a:r>
              <a:rPr lang="zh-CN" altLang="en-US" b="1" dirty="0" smtClean="0"/>
              <a:t>赵怀河</a:t>
            </a:r>
            <a:endParaRPr lang="zh-CN" altLang="en-US" b="1" dirty="0"/>
          </a:p>
        </p:txBody>
      </p:sp>
    </p:spTree>
  </p:cSld>
  <p:clrMapOvr>
    <a:masterClrMapping/>
  </p:clrMapOvr>
  <p:transition spd="slow" advTm="6184">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167"/>
                                        </p:tgtEl>
                                        <p:attrNameLst>
                                          <p:attrName>style.visibility</p:attrName>
                                        </p:attrNameLst>
                                      </p:cBhvr>
                                      <p:to>
                                        <p:strVal val="visible"/>
                                      </p:to>
                                    </p:set>
                                    <p:animEffect transition="in" filter="barn(inVertical)">
                                      <p:cBhvr>
                                        <p:cTn id="7" dur="500"/>
                                        <p:tgtEl>
                                          <p:spTgt spid="6167"/>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6146"/>
                                        </p:tgtEl>
                                        <p:attrNameLst>
                                          <p:attrName>style.visibility</p:attrName>
                                        </p:attrNameLst>
                                      </p:cBhvr>
                                      <p:to>
                                        <p:strVal val="visible"/>
                                      </p:to>
                                    </p:set>
                                    <p:animEffect transition="in" filter="fade">
                                      <p:cBhvr>
                                        <p:cTn id="11" dur="1000"/>
                                        <p:tgtEl>
                                          <p:spTgt spid="6146"/>
                                        </p:tgtEl>
                                      </p:cBhvr>
                                    </p:animEffect>
                                    <p:anim calcmode="lin" valueType="num">
                                      <p:cBhvr>
                                        <p:cTn id="12" dur="1000" fill="hold"/>
                                        <p:tgtEl>
                                          <p:spTgt spid="6146"/>
                                        </p:tgtEl>
                                        <p:attrNameLst>
                                          <p:attrName>ppt_x</p:attrName>
                                        </p:attrNameLst>
                                      </p:cBhvr>
                                      <p:tavLst>
                                        <p:tav tm="0">
                                          <p:val>
                                            <p:strVal val="#ppt_x"/>
                                          </p:val>
                                        </p:tav>
                                        <p:tav tm="100000">
                                          <p:val>
                                            <p:strVal val="#ppt_x"/>
                                          </p:val>
                                        </p:tav>
                                      </p:tavLst>
                                    </p:anim>
                                    <p:anim calcmode="lin" valueType="num">
                                      <p:cBhvr>
                                        <p:cTn id="13" dur="1000" fill="hold"/>
                                        <p:tgtEl>
                                          <p:spTgt spid="6146"/>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100"/>
                                  </p:stCondLst>
                                  <p:childTnLst>
                                    <p:set>
                                      <p:cBhvr>
                                        <p:cTn id="15" dur="1" fill="hold">
                                          <p:stCondLst>
                                            <p:cond delay="0"/>
                                          </p:stCondLst>
                                        </p:cTn>
                                        <p:tgtEl>
                                          <p:spTgt spid="6147"/>
                                        </p:tgtEl>
                                        <p:attrNameLst>
                                          <p:attrName>style.visibility</p:attrName>
                                        </p:attrNameLst>
                                      </p:cBhvr>
                                      <p:to>
                                        <p:strVal val="visible"/>
                                      </p:to>
                                    </p:set>
                                    <p:animEffect transition="in" filter="fade">
                                      <p:cBhvr>
                                        <p:cTn id="16" dur="1000"/>
                                        <p:tgtEl>
                                          <p:spTgt spid="6147"/>
                                        </p:tgtEl>
                                      </p:cBhvr>
                                    </p:animEffect>
                                    <p:anim calcmode="lin" valueType="num">
                                      <p:cBhvr>
                                        <p:cTn id="17" dur="1000" fill="hold"/>
                                        <p:tgtEl>
                                          <p:spTgt spid="6147"/>
                                        </p:tgtEl>
                                        <p:attrNameLst>
                                          <p:attrName>ppt_x</p:attrName>
                                        </p:attrNameLst>
                                      </p:cBhvr>
                                      <p:tavLst>
                                        <p:tav tm="0">
                                          <p:val>
                                            <p:strVal val="#ppt_x"/>
                                          </p:val>
                                        </p:tav>
                                        <p:tav tm="100000">
                                          <p:val>
                                            <p:strVal val="#ppt_x"/>
                                          </p:val>
                                        </p:tav>
                                      </p:tavLst>
                                    </p:anim>
                                    <p:anim calcmode="lin" valueType="num">
                                      <p:cBhvr>
                                        <p:cTn id="18" dur="1000" fill="hold"/>
                                        <p:tgtEl>
                                          <p:spTgt spid="6147"/>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200"/>
                                  </p:stCondLst>
                                  <p:childTnLst>
                                    <p:set>
                                      <p:cBhvr>
                                        <p:cTn id="20" dur="1" fill="hold">
                                          <p:stCondLst>
                                            <p:cond delay="0"/>
                                          </p:stCondLst>
                                        </p:cTn>
                                        <p:tgtEl>
                                          <p:spTgt spid="6148"/>
                                        </p:tgtEl>
                                        <p:attrNameLst>
                                          <p:attrName>style.visibility</p:attrName>
                                        </p:attrNameLst>
                                      </p:cBhvr>
                                      <p:to>
                                        <p:strVal val="visible"/>
                                      </p:to>
                                    </p:set>
                                    <p:animEffect transition="in" filter="fade">
                                      <p:cBhvr>
                                        <p:cTn id="21" dur="1000"/>
                                        <p:tgtEl>
                                          <p:spTgt spid="6148"/>
                                        </p:tgtEl>
                                      </p:cBhvr>
                                    </p:animEffect>
                                    <p:anim calcmode="lin" valueType="num">
                                      <p:cBhvr>
                                        <p:cTn id="22" dur="1000" fill="hold"/>
                                        <p:tgtEl>
                                          <p:spTgt spid="6148"/>
                                        </p:tgtEl>
                                        <p:attrNameLst>
                                          <p:attrName>ppt_x</p:attrName>
                                        </p:attrNameLst>
                                      </p:cBhvr>
                                      <p:tavLst>
                                        <p:tav tm="0">
                                          <p:val>
                                            <p:strVal val="#ppt_x"/>
                                          </p:val>
                                        </p:tav>
                                        <p:tav tm="100000">
                                          <p:val>
                                            <p:strVal val="#ppt_x"/>
                                          </p:val>
                                        </p:tav>
                                      </p:tavLst>
                                    </p:anim>
                                    <p:anim calcmode="lin" valueType="num">
                                      <p:cBhvr>
                                        <p:cTn id="23" dur="1000" fill="hold"/>
                                        <p:tgtEl>
                                          <p:spTgt spid="6148"/>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300"/>
                                  </p:stCondLst>
                                  <p:childTnLst>
                                    <p:set>
                                      <p:cBhvr>
                                        <p:cTn id="25" dur="1" fill="hold">
                                          <p:stCondLst>
                                            <p:cond delay="0"/>
                                          </p:stCondLst>
                                        </p:cTn>
                                        <p:tgtEl>
                                          <p:spTgt spid="6149"/>
                                        </p:tgtEl>
                                        <p:attrNameLst>
                                          <p:attrName>style.visibility</p:attrName>
                                        </p:attrNameLst>
                                      </p:cBhvr>
                                      <p:to>
                                        <p:strVal val="visible"/>
                                      </p:to>
                                    </p:set>
                                    <p:animEffect transition="in" filter="fade">
                                      <p:cBhvr>
                                        <p:cTn id="26" dur="1000"/>
                                        <p:tgtEl>
                                          <p:spTgt spid="6149"/>
                                        </p:tgtEl>
                                      </p:cBhvr>
                                    </p:animEffect>
                                    <p:anim calcmode="lin" valueType="num">
                                      <p:cBhvr>
                                        <p:cTn id="27" dur="1000" fill="hold"/>
                                        <p:tgtEl>
                                          <p:spTgt spid="6149"/>
                                        </p:tgtEl>
                                        <p:attrNameLst>
                                          <p:attrName>ppt_x</p:attrName>
                                        </p:attrNameLst>
                                      </p:cBhvr>
                                      <p:tavLst>
                                        <p:tav tm="0">
                                          <p:val>
                                            <p:strVal val="#ppt_x"/>
                                          </p:val>
                                        </p:tav>
                                        <p:tav tm="100000">
                                          <p:val>
                                            <p:strVal val="#ppt_x"/>
                                          </p:val>
                                        </p:tav>
                                      </p:tavLst>
                                    </p:anim>
                                    <p:anim calcmode="lin" valueType="num">
                                      <p:cBhvr>
                                        <p:cTn id="28" dur="1000" fill="hold"/>
                                        <p:tgtEl>
                                          <p:spTgt spid="6149"/>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400"/>
                                  </p:stCondLst>
                                  <p:childTnLst>
                                    <p:set>
                                      <p:cBhvr>
                                        <p:cTn id="30" dur="1" fill="hold">
                                          <p:stCondLst>
                                            <p:cond delay="0"/>
                                          </p:stCondLst>
                                        </p:cTn>
                                        <p:tgtEl>
                                          <p:spTgt spid="6150"/>
                                        </p:tgtEl>
                                        <p:attrNameLst>
                                          <p:attrName>style.visibility</p:attrName>
                                        </p:attrNameLst>
                                      </p:cBhvr>
                                      <p:to>
                                        <p:strVal val="visible"/>
                                      </p:to>
                                    </p:set>
                                    <p:animEffect transition="in" filter="fade">
                                      <p:cBhvr>
                                        <p:cTn id="31" dur="1000"/>
                                        <p:tgtEl>
                                          <p:spTgt spid="6150"/>
                                        </p:tgtEl>
                                      </p:cBhvr>
                                    </p:animEffect>
                                    <p:anim calcmode="lin" valueType="num">
                                      <p:cBhvr>
                                        <p:cTn id="32" dur="1000" fill="hold"/>
                                        <p:tgtEl>
                                          <p:spTgt spid="6150"/>
                                        </p:tgtEl>
                                        <p:attrNameLst>
                                          <p:attrName>ppt_x</p:attrName>
                                        </p:attrNameLst>
                                      </p:cBhvr>
                                      <p:tavLst>
                                        <p:tav tm="0">
                                          <p:val>
                                            <p:strVal val="#ppt_x"/>
                                          </p:val>
                                        </p:tav>
                                        <p:tav tm="100000">
                                          <p:val>
                                            <p:strVal val="#ppt_x"/>
                                          </p:val>
                                        </p:tav>
                                      </p:tavLst>
                                    </p:anim>
                                    <p:anim calcmode="lin" valueType="num">
                                      <p:cBhvr>
                                        <p:cTn id="33" dur="1000" fill="hold"/>
                                        <p:tgtEl>
                                          <p:spTgt spid="6150"/>
                                        </p:tgtEl>
                                        <p:attrNameLst>
                                          <p:attrName>ppt_y</p:attrName>
                                        </p:attrNameLst>
                                      </p:cBhvr>
                                      <p:tavLst>
                                        <p:tav tm="0">
                                          <p:val>
                                            <p:strVal val="#ppt_y+.1"/>
                                          </p:val>
                                        </p:tav>
                                        <p:tav tm="100000">
                                          <p:val>
                                            <p:strVal val="#ppt_y"/>
                                          </p:val>
                                        </p:tav>
                                      </p:tavLst>
                                    </p:anim>
                                  </p:childTnLst>
                                </p:cTn>
                              </p:par>
                            </p:childTnLst>
                          </p:cTn>
                        </p:par>
                        <p:par>
                          <p:cTn id="34" fill="hold">
                            <p:stCondLst>
                              <p:cond delay="1500"/>
                            </p:stCondLst>
                            <p:childTnLst>
                              <p:par>
                                <p:cTn id="35" presetID="2" presetClass="entr" presetSubtype="12" fill="hold" nodeType="afterEffect">
                                  <p:stCondLst>
                                    <p:cond delay="0"/>
                                  </p:stCondLst>
                                  <p:childTnLst>
                                    <p:set>
                                      <p:cBhvr>
                                        <p:cTn id="36" dur="1" fill="hold">
                                          <p:stCondLst>
                                            <p:cond delay="0"/>
                                          </p:stCondLst>
                                        </p:cTn>
                                        <p:tgtEl>
                                          <p:spTgt spid="6151"/>
                                        </p:tgtEl>
                                        <p:attrNameLst>
                                          <p:attrName>style.visibility</p:attrName>
                                        </p:attrNameLst>
                                      </p:cBhvr>
                                      <p:to>
                                        <p:strVal val="visible"/>
                                      </p:to>
                                    </p:set>
                                    <p:anim calcmode="lin" valueType="num">
                                      <p:cBhvr additive="base">
                                        <p:cTn id="37" dur="500" fill="hold"/>
                                        <p:tgtEl>
                                          <p:spTgt spid="6151"/>
                                        </p:tgtEl>
                                        <p:attrNameLst>
                                          <p:attrName>ppt_x</p:attrName>
                                        </p:attrNameLst>
                                      </p:cBhvr>
                                      <p:tavLst>
                                        <p:tav tm="0">
                                          <p:val>
                                            <p:strVal val="0-#ppt_w/2"/>
                                          </p:val>
                                        </p:tav>
                                        <p:tav tm="100000">
                                          <p:val>
                                            <p:strVal val="#ppt_x"/>
                                          </p:val>
                                        </p:tav>
                                      </p:tavLst>
                                    </p:anim>
                                    <p:anim calcmode="lin" valueType="num">
                                      <p:cBhvr additive="base">
                                        <p:cTn id="38" dur="500" fill="hold"/>
                                        <p:tgtEl>
                                          <p:spTgt spid="6151"/>
                                        </p:tgtEl>
                                        <p:attrNameLst>
                                          <p:attrName>ppt_y</p:attrName>
                                        </p:attrNameLst>
                                      </p:cBhvr>
                                      <p:tavLst>
                                        <p:tav tm="0">
                                          <p:val>
                                            <p:strVal val="1+#ppt_h/2"/>
                                          </p:val>
                                        </p:tav>
                                        <p:tav tm="100000">
                                          <p:val>
                                            <p:strVal val="#ppt_y"/>
                                          </p:val>
                                        </p:tav>
                                      </p:tavLst>
                                    </p:anim>
                                  </p:childTnLst>
                                </p:cTn>
                              </p:par>
                            </p:childTnLst>
                          </p:cTn>
                        </p:par>
                        <p:par>
                          <p:cTn id="39" fill="hold">
                            <p:stCondLst>
                              <p:cond delay="2000"/>
                            </p:stCondLst>
                            <p:childTnLst>
                              <p:par>
                                <p:cTn id="40" presetID="52" presetClass="entr" presetSubtype="0" fill="hold" nodeType="afterEffect">
                                  <p:stCondLst>
                                    <p:cond delay="0"/>
                                  </p:stCondLst>
                                  <p:childTnLst>
                                    <p:set>
                                      <p:cBhvr>
                                        <p:cTn id="41" dur="1" fill="hold">
                                          <p:stCondLst>
                                            <p:cond delay="0"/>
                                          </p:stCondLst>
                                        </p:cTn>
                                        <p:tgtEl>
                                          <p:spTgt spid="6164"/>
                                        </p:tgtEl>
                                        <p:attrNameLst>
                                          <p:attrName>style.visibility</p:attrName>
                                        </p:attrNameLst>
                                      </p:cBhvr>
                                      <p:to>
                                        <p:strVal val="visible"/>
                                      </p:to>
                                    </p:set>
                                    <p:animScale>
                                      <p:cBhvr>
                                        <p:cTn id="42" dur="500" decel="50000" fill="hold">
                                          <p:stCondLst>
                                            <p:cond delay="0"/>
                                          </p:stCondLst>
                                        </p:cTn>
                                        <p:tgtEl>
                                          <p:spTgt spid="616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3" dur="500" decel="50000" fill="hold">
                                          <p:stCondLst>
                                            <p:cond delay="0"/>
                                          </p:stCondLst>
                                        </p:cTn>
                                        <p:tgtEl>
                                          <p:spTgt spid="6164"/>
                                        </p:tgtEl>
                                        <p:attrNameLst>
                                          <p:attrName>ppt_x</p:attrName>
                                          <p:attrName>ppt_y</p:attrName>
                                        </p:attrNameLst>
                                      </p:cBhvr>
                                      <p:rCtr x="0" y="0"/>
                                    </p:animMotion>
                                    <p:animEffect transition="in" filter="fade">
                                      <p:cBhvr>
                                        <p:cTn id="44" dur="500"/>
                                        <p:tgtEl>
                                          <p:spTgt spid="6164"/>
                                        </p:tgtEl>
                                      </p:cBhvr>
                                    </p:animEffect>
                                  </p:childTnLst>
                                </p:cTn>
                              </p:par>
                              <p:par>
                                <p:cTn id="45" presetID="52" presetClass="entr" presetSubtype="0" fill="hold" nodeType="withEffect">
                                  <p:stCondLst>
                                    <p:cond delay="100"/>
                                  </p:stCondLst>
                                  <p:childTnLst>
                                    <p:set>
                                      <p:cBhvr>
                                        <p:cTn id="46" dur="1" fill="hold">
                                          <p:stCondLst>
                                            <p:cond delay="0"/>
                                          </p:stCondLst>
                                        </p:cTn>
                                        <p:tgtEl>
                                          <p:spTgt spid="6161"/>
                                        </p:tgtEl>
                                        <p:attrNameLst>
                                          <p:attrName>style.visibility</p:attrName>
                                        </p:attrNameLst>
                                      </p:cBhvr>
                                      <p:to>
                                        <p:strVal val="visible"/>
                                      </p:to>
                                    </p:set>
                                    <p:animScale>
                                      <p:cBhvr>
                                        <p:cTn id="47" dur="500" decel="50000" fill="hold">
                                          <p:stCondLst>
                                            <p:cond delay="0"/>
                                          </p:stCondLst>
                                        </p:cTn>
                                        <p:tgtEl>
                                          <p:spTgt spid="616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8" dur="500" decel="50000" fill="hold">
                                          <p:stCondLst>
                                            <p:cond delay="0"/>
                                          </p:stCondLst>
                                        </p:cTn>
                                        <p:tgtEl>
                                          <p:spTgt spid="6161"/>
                                        </p:tgtEl>
                                        <p:attrNameLst>
                                          <p:attrName>ppt_x</p:attrName>
                                          <p:attrName>ppt_y</p:attrName>
                                        </p:attrNameLst>
                                      </p:cBhvr>
                                      <p:rCtr x="0" y="0"/>
                                    </p:animMotion>
                                    <p:animEffect transition="in" filter="fade">
                                      <p:cBhvr>
                                        <p:cTn id="49" dur="500"/>
                                        <p:tgtEl>
                                          <p:spTgt spid="6161"/>
                                        </p:tgtEl>
                                      </p:cBhvr>
                                    </p:animEffect>
                                  </p:childTnLst>
                                </p:cTn>
                              </p:par>
                              <p:par>
                                <p:cTn id="50" presetID="52" presetClass="entr" presetSubtype="0" fill="hold" nodeType="withEffect">
                                  <p:stCondLst>
                                    <p:cond delay="200"/>
                                  </p:stCondLst>
                                  <p:childTnLst>
                                    <p:set>
                                      <p:cBhvr>
                                        <p:cTn id="51" dur="1" fill="hold">
                                          <p:stCondLst>
                                            <p:cond delay="0"/>
                                          </p:stCondLst>
                                        </p:cTn>
                                        <p:tgtEl>
                                          <p:spTgt spid="6158"/>
                                        </p:tgtEl>
                                        <p:attrNameLst>
                                          <p:attrName>style.visibility</p:attrName>
                                        </p:attrNameLst>
                                      </p:cBhvr>
                                      <p:to>
                                        <p:strVal val="visible"/>
                                      </p:to>
                                    </p:set>
                                    <p:animScale>
                                      <p:cBhvr>
                                        <p:cTn id="52" dur="500" decel="50000" fill="hold">
                                          <p:stCondLst>
                                            <p:cond delay="0"/>
                                          </p:stCondLst>
                                        </p:cTn>
                                        <p:tgtEl>
                                          <p:spTgt spid="615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3" dur="500" decel="50000" fill="hold">
                                          <p:stCondLst>
                                            <p:cond delay="0"/>
                                          </p:stCondLst>
                                        </p:cTn>
                                        <p:tgtEl>
                                          <p:spTgt spid="6158"/>
                                        </p:tgtEl>
                                        <p:attrNameLst>
                                          <p:attrName>ppt_x</p:attrName>
                                          <p:attrName>ppt_y</p:attrName>
                                        </p:attrNameLst>
                                      </p:cBhvr>
                                      <p:rCtr x="0" y="0"/>
                                    </p:animMotion>
                                    <p:animEffect transition="in" filter="fade">
                                      <p:cBhvr>
                                        <p:cTn id="54" dur="500"/>
                                        <p:tgtEl>
                                          <p:spTgt spid="6158"/>
                                        </p:tgtEl>
                                      </p:cBhvr>
                                    </p:animEffect>
                                  </p:childTnLst>
                                </p:cTn>
                              </p:par>
                              <p:par>
                                <p:cTn id="55" presetID="52" presetClass="entr" presetSubtype="0" fill="hold" nodeType="withEffect">
                                  <p:stCondLst>
                                    <p:cond delay="300"/>
                                  </p:stCondLst>
                                  <p:childTnLst>
                                    <p:set>
                                      <p:cBhvr>
                                        <p:cTn id="56" dur="1" fill="hold">
                                          <p:stCondLst>
                                            <p:cond delay="0"/>
                                          </p:stCondLst>
                                        </p:cTn>
                                        <p:tgtEl>
                                          <p:spTgt spid="6155"/>
                                        </p:tgtEl>
                                        <p:attrNameLst>
                                          <p:attrName>style.visibility</p:attrName>
                                        </p:attrNameLst>
                                      </p:cBhvr>
                                      <p:to>
                                        <p:strVal val="visible"/>
                                      </p:to>
                                    </p:set>
                                    <p:animScale>
                                      <p:cBhvr>
                                        <p:cTn id="57" dur="500" decel="50000" fill="hold">
                                          <p:stCondLst>
                                            <p:cond delay="0"/>
                                          </p:stCondLst>
                                        </p:cTn>
                                        <p:tgtEl>
                                          <p:spTgt spid="615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8" dur="500" decel="50000" fill="hold">
                                          <p:stCondLst>
                                            <p:cond delay="0"/>
                                          </p:stCondLst>
                                        </p:cTn>
                                        <p:tgtEl>
                                          <p:spTgt spid="6155"/>
                                        </p:tgtEl>
                                        <p:attrNameLst>
                                          <p:attrName>ppt_x</p:attrName>
                                          <p:attrName>ppt_y</p:attrName>
                                        </p:attrNameLst>
                                      </p:cBhvr>
                                      <p:rCtr x="0" y="0"/>
                                    </p:animMotion>
                                    <p:animEffect transition="in" filter="fade">
                                      <p:cBhvr>
                                        <p:cTn id="59" dur="500"/>
                                        <p:tgtEl>
                                          <p:spTgt spid="6155"/>
                                        </p:tgtEl>
                                      </p:cBhvr>
                                    </p:animEffect>
                                  </p:childTnLst>
                                </p:cTn>
                              </p:par>
                              <p:par>
                                <p:cTn id="60" presetID="52" presetClass="entr" presetSubtype="0" fill="hold" nodeType="withEffect">
                                  <p:stCondLst>
                                    <p:cond delay="400"/>
                                  </p:stCondLst>
                                  <p:childTnLst>
                                    <p:set>
                                      <p:cBhvr>
                                        <p:cTn id="61" dur="1" fill="hold">
                                          <p:stCondLst>
                                            <p:cond delay="0"/>
                                          </p:stCondLst>
                                        </p:cTn>
                                        <p:tgtEl>
                                          <p:spTgt spid="6152"/>
                                        </p:tgtEl>
                                        <p:attrNameLst>
                                          <p:attrName>style.visibility</p:attrName>
                                        </p:attrNameLst>
                                      </p:cBhvr>
                                      <p:to>
                                        <p:strVal val="visible"/>
                                      </p:to>
                                    </p:set>
                                    <p:animScale>
                                      <p:cBhvr>
                                        <p:cTn id="62" dur="500" decel="50000" fill="hold">
                                          <p:stCondLst>
                                            <p:cond delay="0"/>
                                          </p:stCondLst>
                                        </p:cTn>
                                        <p:tgtEl>
                                          <p:spTgt spid="615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63" dur="500" decel="50000" fill="hold">
                                          <p:stCondLst>
                                            <p:cond delay="0"/>
                                          </p:stCondLst>
                                        </p:cTn>
                                        <p:tgtEl>
                                          <p:spTgt spid="6152"/>
                                        </p:tgtEl>
                                        <p:attrNameLst>
                                          <p:attrName>ppt_x</p:attrName>
                                          <p:attrName>ppt_y</p:attrName>
                                        </p:attrNameLst>
                                      </p:cBhvr>
                                      <p:rCtr x="0" y="0"/>
                                    </p:animMotion>
                                    <p:animEffect transition="in" filter="fade">
                                      <p:cBhvr>
                                        <p:cTn id="64" dur="500"/>
                                        <p:tgtEl>
                                          <p:spTgt spid="6152"/>
                                        </p:tgtEl>
                                      </p:cBhvr>
                                    </p:animEffect>
                                  </p:childTnLst>
                                </p:cTn>
                              </p:par>
                            </p:childTnLst>
                          </p:cTn>
                        </p:par>
                        <p:par>
                          <p:cTn id="65" fill="hold">
                            <p:stCondLst>
                              <p:cond delay="2900"/>
                            </p:stCondLst>
                            <p:childTnLst>
                              <p:par>
                                <p:cTn id="66" presetID="56" presetClass="entr" presetSubtype="0" fill="hold" grpId="0" nodeType="afterEffect">
                                  <p:stCondLst>
                                    <p:cond delay="0"/>
                                  </p:stCondLst>
                                  <p:iterate type="lt">
                                    <p:tmPct val="10000"/>
                                  </p:iterate>
                                  <p:childTnLst>
                                    <p:set>
                                      <p:cBhvr>
                                        <p:cTn id="67" dur="1" fill="hold">
                                          <p:stCondLst>
                                            <p:cond delay="0"/>
                                          </p:stCondLst>
                                        </p:cTn>
                                        <p:tgtEl>
                                          <p:spTgt spid="6175"/>
                                        </p:tgtEl>
                                        <p:attrNameLst>
                                          <p:attrName>style.visibility</p:attrName>
                                        </p:attrNameLst>
                                      </p:cBhvr>
                                      <p:to>
                                        <p:strVal val="visible"/>
                                      </p:to>
                                    </p:set>
                                    <p:anim by="(-#ppt_w*2)" calcmode="lin" valueType="num">
                                      <p:cBhvr rctx="PPT">
                                        <p:cTn id="68" dur="500" autoRev="1" fill="hold">
                                          <p:stCondLst>
                                            <p:cond delay="0"/>
                                          </p:stCondLst>
                                        </p:cTn>
                                        <p:tgtEl>
                                          <p:spTgt spid="6175"/>
                                        </p:tgtEl>
                                        <p:attrNameLst>
                                          <p:attrName>ppt_w</p:attrName>
                                        </p:attrNameLst>
                                      </p:cBhvr>
                                    </p:anim>
                                    <p:anim by="(#ppt_w*0.50)" calcmode="lin" valueType="num">
                                      <p:cBhvr>
                                        <p:cTn id="69" dur="500" decel="50000" autoRev="1" fill="hold">
                                          <p:stCondLst>
                                            <p:cond delay="0"/>
                                          </p:stCondLst>
                                        </p:cTn>
                                        <p:tgtEl>
                                          <p:spTgt spid="6175"/>
                                        </p:tgtEl>
                                        <p:attrNameLst>
                                          <p:attrName>ppt_x</p:attrName>
                                        </p:attrNameLst>
                                      </p:cBhvr>
                                    </p:anim>
                                    <p:anim from="(-#ppt_h/2)" to="(#ppt_y)" calcmode="lin" valueType="num">
                                      <p:cBhvr>
                                        <p:cTn id="70" dur="1000" fill="hold">
                                          <p:stCondLst>
                                            <p:cond delay="0"/>
                                          </p:stCondLst>
                                        </p:cTn>
                                        <p:tgtEl>
                                          <p:spTgt spid="6175"/>
                                        </p:tgtEl>
                                        <p:attrNameLst>
                                          <p:attrName>ppt_y</p:attrName>
                                        </p:attrNameLst>
                                      </p:cBhvr>
                                    </p:anim>
                                    <p:animRot by="21600000">
                                      <p:cBhvr>
                                        <p:cTn id="71" dur="1000" fill="hold">
                                          <p:stCondLst>
                                            <p:cond delay="0"/>
                                          </p:stCondLst>
                                        </p:cTn>
                                        <p:tgtEl>
                                          <p:spTgt spid="6175"/>
                                        </p:tgtEl>
                                        <p:attrNameLst>
                                          <p:attrName>r</p:attrName>
                                        </p:attrNameLst>
                                      </p:cBhvr>
                                    </p:animRot>
                                  </p:childTnLst>
                                </p:cTn>
                              </p:par>
                            </p:childTnLst>
                          </p:cTn>
                        </p:par>
                        <p:par>
                          <p:cTn id="72" fill="hold">
                            <p:stCondLst>
                              <p:cond delay="5800"/>
                            </p:stCondLst>
                            <p:childTnLst>
                              <p:par>
                                <p:cTn id="73" presetID="2" presetClass="entr" presetSubtype="6" fill="hold" grpId="0" nodeType="afterEffect">
                                  <p:stCondLst>
                                    <p:cond delay="0"/>
                                  </p:stCondLst>
                                  <p:childTnLst>
                                    <p:set>
                                      <p:cBhvr>
                                        <p:cTn id="74" dur="1" fill="hold">
                                          <p:stCondLst>
                                            <p:cond delay="0"/>
                                          </p:stCondLst>
                                        </p:cTn>
                                        <p:tgtEl>
                                          <p:spTgt spid="6173"/>
                                        </p:tgtEl>
                                        <p:attrNameLst>
                                          <p:attrName>style.visibility</p:attrName>
                                        </p:attrNameLst>
                                      </p:cBhvr>
                                      <p:to>
                                        <p:strVal val="visible"/>
                                      </p:to>
                                    </p:set>
                                    <p:anim calcmode="lin" valueType="num">
                                      <p:cBhvr additive="base">
                                        <p:cTn id="75" dur="500" fill="hold"/>
                                        <p:tgtEl>
                                          <p:spTgt spid="6173"/>
                                        </p:tgtEl>
                                        <p:attrNameLst>
                                          <p:attrName>ppt_x</p:attrName>
                                        </p:attrNameLst>
                                      </p:cBhvr>
                                      <p:tavLst>
                                        <p:tav tm="0">
                                          <p:val>
                                            <p:strVal val="1+#ppt_w/2"/>
                                          </p:val>
                                        </p:tav>
                                        <p:tav tm="100000">
                                          <p:val>
                                            <p:strVal val="#ppt_x"/>
                                          </p:val>
                                        </p:tav>
                                      </p:tavLst>
                                    </p:anim>
                                    <p:anim calcmode="lin" valueType="num">
                                      <p:cBhvr additive="base">
                                        <p:cTn id="76" dur="500" fill="hold"/>
                                        <p:tgtEl>
                                          <p:spTgt spid="6173"/>
                                        </p:tgtEl>
                                        <p:attrNameLst>
                                          <p:attrName>ppt_y</p:attrName>
                                        </p:attrNameLst>
                                      </p:cBhvr>
                                      <p:tavLst>
                                        <p:tav tm="0">
                                          <p:val>
                                            <p:strVal val="1+#ppt_h/2"/>
                                          </p:val>
                                        </p:tav>
                                        <p:tav tm="100000">
                                          <p:val>
                                            <p:strVal val="#ppt_y"/>
                                          </p:val>
                                        </p:tav>
                                      </p:tavLst>
                                    </p:anim>
                                  </p:childTnLst>
                                </p:cTn>
                              </p:par>
                              <p:par>
                                <p:cTn id="77" presetID="2" presetClass="entr" presetSubtype="6" fill="hold" grpId="0" nodeType="withEffect">
                                  <p:stCondLst>
                                    <p:cond delay="0"/>
                                  </p:stCondLst>
                                  <p:childTnLst>
                                    <p:set>
                                      <p:cBhvr>
                                        <p:cTn id="78" dur="1" fill="hold">
                                          <p:stCondLst>
                                            <p:cond delay="0"/>
                                          </p:stCondLst>
                                        </p:cTn>
                                        <p:tgtEl>
                                          <p:spTgt spid="6169"/>
                                        </p:tgtEl>
                                        <p:attrNameLst>
                                          <p:attrName>style.visibility</p:attrName>
                                        </p:attrNameLst>
                                      </p:cBhvr>
                                      <p:to>
                                        <p:strVal val="visible"/>
                                      </p:to>
                                    </p:set>
                                    <p:anim calcmode="lin" valueType="num">
                                      <p:cBhvr additive="base">
                                        <p:cTn id="79" dur="500" fill="hold"/>
                                        <p:tgtEl>
                                          <p:spTgt spid="6169"/>
                                        </p:tgtEl>
                                        <p:attrNameLst>
                                          <p:attrName>ppt_x</p:attrName>
                                        </p:attrNameLst>
                                      </p:cBhvr>
                                      <p:tavLst>
                                        <p:tav tm="0">
                                          <p:val>
                                            <p:strVal val="1+#ppt_w/2"/>
                                          </p:val>
                                        </p:tav>
                                        <p:tav tm="100000">
                                          <p:val>
                                            <p:strVal val="#ppt_x"/>
                                          </p:val>
                                        </p:tav>
                                      </p:tavLst>
                                    </p:anim>
                                    <p:anim calcmode="lin" valueType="num">
                                      <p:cBhvr additive="base">
                                        <p:cTn id="80" dur="500" fill="hold"/>
                                        <p:tgtEl>
                                          <p:spTgt spid="6169"/>
                                        </p:tgtEl>
                                        <p:attrNameLst>
                                          <p:attrName>ppt_y</p:attrName>
                                        </p:attrNameLst>
                                      </p:cBhvr>
                                      <p:tavLst>
                                        <p:tav tm="0">
                                          <p:val>
                                            <p:strVal val="1+#ppt_h/2"/>
                                          </p:val>
                                        </p:tav>
                                        <p:tav tm="100000">
                                          <p:val>
                                            <p:strVal val="#ppt_y"/>
                                          </p:val>
                                        </p:tav>
                                      </p:tavLst>
                                    </p:anim>
                                  </p:childTnLst>
                                </p:cTn>
                              </p:par>
                            </p:childTnLst>
                          </p:cTn>
                        </p:par>
                        <p:par>
                          <p:cTn id="81" fill="hold">
                            <p:stCondLst>
                              <p:cond delay="6300"/>
                            </p:stCondLst>
                            <p:childTnLst>
                              <p:par>
                                <p:cTn id="82" presetID="31" presetClass="entr" presetSubtype="0" fill="hold" grpId="0" nodeType="afterEffect">
                                  <p:stCondLst>
                                    <p:cond delay="0"/>
                                  </p:stCondLst>
                                  <p:childTnLst>
                                    <p:set>
                                      <p:cBhvr>
                                        <p:cTn id="83" dur="1" fill="hold">
                                          <p:stCondLst>
                                            <p:cond delay="0"/>
                                          </p:stCondLst>
                                        </p:cTn>
                                        <p:tgtEl>
                                          <p:spTgt spid="6174"/>
                                        </p:tgtEl>
                                        <p:attrNameLst>
                                          <p:attrName>style.visibility</p:attrName>
                                        </p:attrNameLst>
                                      </p:cBhvr>
                                      <p:to>
                                        <p:strVal val="visible"/>
                                      </p:to>
                                    </p:set>
                                    <p:anim calcmode="lin" valueType="num">
                                      <p:cBhvr>
                                        <p:cTn id="84" dur="400" fill="hold"/>
                                        <p:tgtEl>
                                          <p:spTgt spid="6174"/>
                                        </p:tgtEl>
                                        <p:attrNameLst>
                                          <p:attrName>ppt_w</p:attrName>
                                        </p:attrNameLst>
                                      </p:cBhvr>
                                      <p:tavLst>
                                        <p:tav tm="0">
                                          <p:val>
                                            <p:fltVal val="0"/>
                                          </p:val>
                                        </p:tav>
                                        <p:tav tm="100000">
                                          <p:val>
                                            <p:strVal val="#ppt_w"/>
                                          </p:val>
                                        </p:tav>
                                      </p:tavLst>
                                    </p:anim>
                                    <p:anim calcmode="lin" valueType="num">
                                      <p:cBhvr>
                                        <p:cTn id="85" dur="400" fill="hold"/>
                                        <p:tgtEl>
                                          <p:spTgt spid="6174"/>
                                        </p:tgtEl>
                                        <p:attrNameLst>
                                          <p:attrName>ppt_h</p:attrName>
                                        </p:attrNameLst>
                                      </p:cBhvr>
                                      <p:tavLst>
                                        <p:tav tm="0">
                                          <p:val>
                                            <p:fltVal val="0"/>
                                          </p:val>
                                        </p:tav>
                                        <p:tav tm="100000">
                                          <p:val>
                                            <p:strVal val="#ppt_h"/>
                                          </p:val>
                                        </p:tav>
                                      </p:tavLst>
                                    </p:anim>
                                    <p:anim calcmode="lin" valueType="num">
                                      <p:cBhvr>
                                        <p:cTn id="86" dur="400" fill="hold"/>
                                        <p:tgtEl>
                                          <p:spTgt spid="6174"/>
                                        </p:tgtEl>
                                        <p:attrNameLst>
                                          <p:attrName>style.rotation</p:attrName>
                                        </p:attrNameLst>
                                      </p:cBhvr>
                                      <p:tavLst>
                                        <p:tav tm="0">
                                          <p:val>
                                            <p:fltVal val="90"/>
                                          </p:val>
                                        </p:tav>
                                        <p:tav tm="100000">
                                          <p:val>
                                            <p:fltVal val="0"/>
                                          </p:val>
                                        </p:tav>
                                      </p:tavLst>
                                    </p:anim>
                                    <p:animEffect transition="in" filter="fade">
                                      <p:cBhvr>
                                        <p:cTn id="87" dur="400"/>
                                        <p:tgtEl>
                                          <p:spTgt spid="6174"/>
                                        </p:tgtEl>
                                      </p:cBhvr>
                                    </p:animEffect>
                                  </p:childTnLst>
                                </p:cTn>
                              </p:par>
                              <p:par>
                                <p:cTn id="88" presetID="31" presetClass="entr" presetSubtype="0" fill="hold" grpId="0" nodeType="withEffect">
                                  <p:stCondLst>
                                    <p:cond delay="0"/>
                                  </p:stCondLst>
                                  <p:childTnLst>
                                    <p:set>
                                      <p:cBhvr>
                                        <p:cTn id="89" dur="1" fill="hold">
                                          <p:stCondLst>
                                            <p:cond delay="0"/>
                                          </p:stCondLst>
                                        </p:cTn>
                                        <p:tgtEl>
                                          <p:spTgt spid="6172"/>
                                        </p:tgtEl>
                                        <p:attrNameLst>
                                          <p:attrName>style.visibility</p:attrName>
                                        </p:attrNameLst>
                                      </p:cBhvr>
                                      <p:to>
                                        <p:strVal val="visible"/>
                                      </p:to>
                                    </p:set>
                                    <p:anim calcmode="lin" valueType="num">
                                      <p:cBhvr>
                                        <p:cTn id="90" dur="400" fill="hold"/>
                                        <p:tgtEl>
                                          <p:spTgt spid="6172"/>
                                        </p:tgtEl>
                                        <p:attrNameLst>
                                          <p:attrName>ppt_w</p:attrName>
                                        </p:attrNameLst>
                                      </p:cBhvr>
                                      <p:tavLst>
                                        <p:tav tm="0">
                                          <p:val>
                                            <p:fltVal val="0"/>
                                          </p:val>
                                        </p:tav>
                                        <p:tav tm="100000">
                                          <p:val>
                                            <p:strVal val="#ppt_w"/>
                                          </p:val>
                                        </p:tav>
                                      </p:tavLst>
                                    </p:anim>
                                    <p:anim calcmode="lin" valueType="num">
                                      <p:cBhvr>
                                        <p:cTn id="91" dur="400" fill="hold"/>
                                        <p:tgtEl>
                                          <p:spTgt spid="6172"/>
                                        </p:tgtEl>
                                        <p:attrNameLst>
                                          <p:attrName>ppt_h</p:attrName>
                                        </p:attrNameLst>
                                      </p:cBhvr>
                                      <p:tavLst>
                                        <p:tav tm="0">
                                          <p:val>
                                            <p:fltVal val="0"/>
                                          </p:val>
                                        </p:tav>
                                        <p:tav tm="100000">
                                          <p:val>
                                            <p:strVal val="#ppt_h"/>
                                          </p:val>
                                        </p:tav>
                                      </p:tavLst>
                                    </p:anim>
                                    <p:anim calcmode="lin" valueType="num">
                                      <p:cBhvr>
                                        <p:cTn id="92" dur="400" fill="hold"/>
                                        <p:tgtEl>
                                          <p:spTgt spid="6172"/>
                                        </p:tgtEl>
                                        <p:attrNameLst>
                                          <p:attrName>style.rotation</p:attrName>
                                        </p:attrNameLst>
                                      </p:cBhvr>
                                      <p:tavLst>
                                        <p:tav tm="0">
                                          <p:val>
                                            <p:fltVal val="90"/>
                                          </p:val>
                                        </p:tav>
                                        <p:tav tm="100000">
                                          <p:val>
                                            <p:fltVal val="0"/>
                                          </p:val>
                                        </p:tav>
                                      </p:tavLst>
                                    </p:anim>
                                    <p:animEffect transition="in" filter="fade">
                                      <p:cBhvr>
                                        <p:cTn id="93" dur="400"/>
                                        <p:tgtEl>
                                          <p:spTgt spid="6172"/>
                                        </p:tgtEl>
                                      </p:cBhvr>
                                    </p:animEffect>
                                  </p:childTnLst>
                                </p:cTn>
                              </p:par>
                            </p:childTnLst>
                          </p:cTn>
                        </p:par>
                        <p:par>
                          <p:cTn id="94" fill="hold">
                            <p:stCondLst>
                              <p:cond delay="6700"/>
                            </p:stCondLst>
                            <p:childTnLst>
                              <p:par>
                                <p:cTn id="95" presetID="22" presetClass="entr" presetSubtype="8" fill="hold" grpId="0" nodeType="afterEffect">
                                  <p:stCondLst>
                                    <p:cond delay="0"/>
                                  </p:stCondLst>
                                  <p:childTnLst>
                                    <p:set>
                                      <p:cBhvr>
                                        <p:cTn id="96" dur="1" fill="hold">
                                          <p:stCondLst>
                                            <p:cond delay="0"/>
                                          </p:stCondLst>
                                        </p:cTn>
                                        <p:tgtEl>
                                          <p:spTgt spid="6170"/>
                                        </p:tgtEl>
                                        <p:attrNameLst>
                                          <p:attrName>style.visibility</p:attrName>
                                        </p:attrNameLst>
                                      </p:cBhvr>
                                      <p:to>
                                        <p:strVal val="visible"/>
                                      </p:to>
                                    </p:set>
                                    <p:animEffect transition="in" filter="wipe(left)">
                                      <p:cBhvr>
                                        <p:cTn id="97" dur="500"/>
                                        <p:tgtEl>
                                          <p:spTgt spid="6170"/>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6171"/>
                                        </p:tgtEl>
                                        <p:attrNameLst>
                                          <p:attrName>style.visibility</p:attrName>
                                        </p:attrNameLst>
                                      </p:cBhvr>
                                      <p:to>
                                        <p:strVal val="visible"/>
                                      </p:to>
                                    </p:set>
                                    <p:animEffect transition="in" filter="wipe(left)">
                                      <p:cBhvr>
                                        <p:cTn id="100" dur="500"/>
                                        <p:tgtEl>
                                          <p:spTgt spid="6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9" grpId="0" bldLvl="0" animBg="1"/>
      <p:bldP spid="6170" grpId="0"/>
      <p:bldP spid="6171" grpId="0"/>
      <p:bldP spid="6172" grpId="0"/>
      <p:bldP spid="6173" grpId="0" bldLvl="0" animBg="1"/>
      <p:bldP spid="6174" grpId="0"/>
      <p:bldP spid="617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31"/>
          <p:cNvSpPr txBox="1">
            <a:spLocks noChangeArrowheads="1"/>
          </p:cNvSpPr>
          <p:nvPr/>
        </p:nvSpPr>
        <p:spPr bwMode="auto">
          <a:xfrm>
            <a:off x="2854327" y="87315"/>
            <a:ext cx="4028651" cy="5232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2" tIns="45718" rIns="91432" bIns="45718">
            <a:spAutoFit/>
          </a:bodyPr>
          <a:lstStyle/>
          <a:p>
            <a:r>
              <a:rPr lang="en-US" altLang="zh-CN" sz="2800" dirty="0">
                <a:solidFill>
                  <a:schemeClr val="accent2"/>
                </a:solidFill>
                <a:latin typeface="微软雅黑" panose="020B0503020204020204" pitchFamily="34" charset="-122"/>
                <a:ea typeface="微软雅黑" panose="020B0503020204020204" pitchFamily="34" charset="-122"/>
              </a:rPr>
              <a:t>2.1 </a:t>
            </a:r>
            <a:r>
              <a:rPr lang="zh-CN" altLang="en-US" sz="2800" dirty="0" smtClean="0">
                <a:solidFill>
                  <a:schemeClr val="accent2"/>
                </a:solidFill>
                <a:latin typeface="微软雅黑" panose="020B0503020204020204" pitchFamily="34" charset="-122"/>
                <a:ea typeface="微软雅黑" panose="020B0503020204020204" pitchFamily="34" charset="-122"/>
              </a:rPr>
              <a:t>研究目的与研究内容</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2" name="TextBox 2"/>
          <p:cNvSpPr txBox="1">
            <a:spLocks noChangeArrowheads="1"/>
          </p:cNvSpPr>
          <p:nvPr/>
        </p:nvSpPr>
        <p:spPr bwMode="auto">
          <a:xfrm>
            <a:off x="1663700" y="149230"/>
            <a:ext cx="1065213" cy="400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r"/>
            <a:r>
              <a:rPr lang="en-US" altLang="zh-CN" sz="2000">
                <a:solidFill>
                  <a:schemeClr val="accent2"/>
                </a:solidFill>
              </a:rPr>
              <a:t>Part</a:t>
            </a:r>
            <a:r>
              <a:rPr lang="en-US" altLang="zh-CN">
                <a:solidFill>
                  <a:schemeClr val="accent2"/>
                </a:solidFill>
              </a:rPr>
              <a:t> 2</a:t>
            </a:r>
            <a:endParaRPr lang="zh-CN" altLang="en-US">
              <a:solidFill>
                <a:schemeClr val="accent2"/>
              </a:solidFill>
            </a:endParaRPr>
          </a:p>
        </p:txBody>
      </p:sp>
      <p:sp>
        <p:nvSpPr>
          <p:cNvPr id="17413" name="Freeform 5"/>
          <p:cNvSpPr>
            <a:spLocks noChangeArrowheads="1"/>
          </p:cNvSpPr>
          <p:nvPr/>
        </p:nvSpPr>
        <p:spPr bwMode="auto">
          <a:xfrm>
            <a:off x="2170113" y="1271588"/>
            <a:ext cx="2006600" cy="965200"/>
          </a:xfrm>
          <a:custGeom>
            <a:avLst/>
            <a:gdLst>
              <a:gd name="T0" fmla="*/ 100 w 2478"/>
              <a:gd name="T1" fmla="*/ 0 h 1025"/>
              <a:gd name="T2" fmla="*/ 2378 w 2478"/>
              <a:gd name="T3" fmla="*/ 0 h 1025"/>
              <a:gd name="T4" fmla="*/ 2478 w 2478"/>
              <a:gd name="T5" fmla="*/ 100 h 1025"/>
              <a:gd name="T6" fmla="*/ 2478 w 2478"/>
              <a:gd name="T7" fmla="*/ 925 h 1025"/>
              <a:gd name="T8" fmla="*/ 2378 w 2478"/>
              <a:gd name="T9" fmla="*/ 1025 h 1025"/>
              <a:gd name="T10" fmla="*/ 100 w 2478"/>
              <a:gd name="T11" fmla="*/ 1025 h 1025"/>
              <a:gd name="T12" fmla="*/ 0 w 2478"/>
              <a:gd name="T13" fmla="*/ 925 h 1025"/>
              <a:gd name="T14" fmla="*/ 0 w 2478"/>
              <a:gd name="T15" fmla="*/ 100 h 1025"/>
              <a:gd name="T16" fmla="*/ 100 w 2478"/>
              <a:gd name="T17" fmla="*/ 0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8" h="1025">
                <a:moveTo>
                  <a:pt x="100" y="0"/>
                </a:moveTo>
                <a:lnTo>
                  <a:pt x="2378" y="0"/>
                </a:lnTo>
                <a:cubicBezTo>
                  <a:pt x="2433" y="0"/>
                  <a:pt x="2478" y="45"/>
                  <a:pt x="2478" y="100"/>
                </a:cubicBezTo>
                <a:lnTo>
                  <a:pt x="2478" y="925"/>
                </a:lnTo>
                <a:cubicBezTo>
                  <a:pt x="2478" y="980"/>
                  <a:pt x="2433" y="1025"/>
                  <a:pt x="2378" y="1025"/>
                </a:cubicBezTo>
                <a:lnTo>
                  <a:pt x="100" y="1025"/>
                </a:lnTo>
                <a:cubicBezTo>
                  <a:pt x="45" y="1025"/>
                  <a:pt x="0" y="980"/>
                  <a:pt x="0" y="925"/>
                </a:cubicBezTo>
                <a:lnTo>
                  <a:pt x="0" y="100"/>
                </a:lnTo>
                <a:cubicBezTo>
                  <a:pt x="0" y="45"/>
                  <a:pt x="45" y="0"/>
                  <a:pt x="100" y="0"/>
                </a:cubicBezTo>
                <a:close/>
              </a:path>
            </a:pathLst>
          </a:custGeom>
          <a:solidFill>
            <a:schemeClr val="bg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7414" name="Freeform 6"/>
          <p:cNvSpPr>
            <a:spLocks noChangeArrowheads="1"/>
          </p:cNvSpPr>
          <p:nvPr/>
        </p:nvSpPr>
        <p:spPr bwMode="auto">
          <a:xfrm>
            <a:off x="4640269" y="1214438"/>
            <a:ext cx="2316163" cy="2827337"/>
          </a:xfrm>
          <a:custGeom>
            <a:avLst/>
            <a:gdLst>
              <a:gd name="T0" fmla="*/ 100 w 2478"/>
              <a:gd name="T1" fmla="*/ 0 h 3000"/>
              <a:gd name="T2" fmla="*/ 2378 w 2478"/>
              <a:gd name="T3" fmla="*/ 0 h 3000"/>
              <a:gd name="T4" fmla="*/ 2478 w 2478"/>
              <a:gd name="T5" fmla="*/ 100 h 3000"/>
              <a:gd name="T6" fmla="*/ 2478 w 2478"/>
              <a:gd name="T7" fmla="*/ 2900 h 3000"/>
              <a:gd name="T8" fmla="*/ 2378 w 2478"/>
              <a:gd name="T9" fmla="*/ 3000 h 3000"/>
              <a:gd name="T10" fmla="*/ 100 w 2478"/>
              <a:gd name="T11" fmla="*/ 3000 h 3000"/>
              <a:gd name="T12" fmla="*/ 0 w 2478"/>
              <a:gd name="T13" fmla="*/ 2900 h 3000"/>
              <a:gd name="T14" fmla="*/ 0 w 2478"/>
              <a:gd name="T15" fmla="*/ 100 h 3000"/>
              <a:gd name="T16" fmla="*/ 100 w 2478"/>
              <a:gd name="T17" fmla="*/ 0 h 3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8" h="3000">
                <a:moveTo>
                  <a:pt x="100" y="0"/>
                </a:moveTo>
                <a:lnTo>
                  <a:pt x="2378" y="0"/>
                </a:lnTo>
                <a:cubicBezTo>
                  <a:pt x="2433" y="0"/>
                  <a:pt x="2478" y="45"/>
                  <a:pt x="2478" y="100"/>
                </a:cubicBezTo>
                <a:lnTo>
                  <a:pt x="2478" y="2900"/>
                </a:lnTo>
                <a:cubicBezTo>
                  <a:pt x="2478" y="2955"/>
                  <a:pt x="2433" y="3000"/>
                  <a:pt x="2378" y="3000"/>
                </a:cubicBezTo>
                <a:lnTo>
                  <a:pt x="100" y="3000"/>
                </a:lnTo>
                <a:cubicBezTo>
                  <a:pt x="45" y="3000"/>
                  <a:pt x="0" y="2955"/>
                  <a:pt x="0" y="2900"/>
                </a:cubicBezTo>
                <a:lnTo>
                  <a:pt x="0" y="100"/>
                </a:lnTo>
                <a:cubicBezTo>
                  <a:pt x="0" y="45"/>
                  <a:pt x="45" y="0"/>
                  <a:pt x="100" y="0"/>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7415" name="Freeform 7"/>
          <p:cNvSpPr>
            <a:spLocks noEditPoints="1" noChangeArrowheads="1"/>
          </p:cNvSpPr>
          <p:nvPr/>
        </p:nvSpPr>
        <p:spPr bwMode="auto">
          <a:xfrm>
            <a:off x="4287844" y="1598616"/>
            <a:ext cx="352425" cy="314325"/>
          </a:xfrm>
          <a:custGeom>
            <a:avLst/>
            <a:gdLst>
              <a:gd name="T0" fmla="*/ 0 w 377"/>
              <a:gd name="T1" fmla="*/ 250 h 333"/>
              <a:gd name="T2" fmla="*/ 189 w 377"/>
              <a:gd name="T3" fmla="*/ 250 h 333"/>
              <a:gd name="T4" fmla="*/ 189 w 377"/>
              <a:gd name="T5" fmla="*/ 333 h 333"/>
              <a:gd name="T6" fmla="*/ 377 w 377"/>
              <a:gd name="T7" fmla="*/ 166 h 333"/>
              <a:gd name="T8" fmla="*/ 189 w 377"/>
              <a:gd name="T9" fmla="*/ 0 h 333"/>
              <a:gd name="T10" fmla="*/ 189 w 377"/>
              <a:gd name="T11" fmla="*/ 83 h 333"/>
              <a:gd name="T12" fmla="*/ 0 w 377"/>
              <a:gd name="T13" fmla="*/ 83 h 333"/>
              <a:gd name="T14" fmla="*/ 0 w 377"/>
              <a:gd name="T15" fmla="*/ 250 h 333"/>
              <a:gd name="T16" fmla="*/ 0 w 377"/>
              <a:gd name="T17" fmla="*/ 166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7" h="333">
                <a:moveTo>
                  <a:pt x="0" y="250"/>
                </a:moveTo>
                <a:lnTo>
                  <a:pt x="189" y="250"/>
                </a:lnTo>
                <a:lnTo>
                  <a:pt x="189" y="333"/>
                </a:lnTo>
                <a:lnTo>
                  <a:pt x="377" y="166"/>
                </a:lnTo>
                <a:lnTo>
                  <a:pt x="189" y="0"/>
                </a:lnTo>
                <a:lnTo>
                  <a:pt x="189" y="83"/>
                </a:lnTo>
                <a:lnTo>
                  <a:pt x="0" y="83"/>
                </a:lnTo>
                <a:lnTo>
                  <a:pt x="0" y="250"/>
                </a:lnTo>
                <a:close/>
                <a:moveTo>
                  <a:pt x="0" y="166"/>
                </a:moveTo>
              </a:path>
            </a:pathLst>
          </a:custGeom>
          <a:solidFill>
            <a:schemeClr val="accent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7416" name="Freeform 8"/>
          <p:cNvSpPr>
            <a:spLocks noEditPoints="1" noChangeArrowheads="1"/>
          </p:cNvSpPr>
          <p:nvPr/>
        </p:nvSpPr>
        <p:spPr bwMode="auto">
          <a:xfrm>
            <a:off x="7185030" y="1571625"/>
            <a:ext cx="352425" cy="312739"/>
          </a:xfrm>
          <a:custGeom>
            <a:avLst/>
            <a:gdLst>
              <a:gd name="T0" fmla="*/ 0 w 377"/>
              <a:gd name="T1" fmla="*/ 249 h 332"/>
              <a:gd name="T2" fmla="*/ 188 w 377"/>
              <a:gd name="T3" fmla="*/ 249 h 332"/>
              <a:gd name="T4" fmla="*/ 188 w 377"/>
              <a:gd name="T5" fmla="*/ 332 h 332"/>
              <a:gd name="T6" fmla="*/ 377 w 377"/>
              <a:gd name="T7" fmla="*/ 166 h 332"/>
              <a:gd name="T8" fmla="*/ 188 w 377"/>
              <a:gd name="T9" fmla="*/ 0 h 332"/>
              <a:gd name="T10" fmla="*/ 188 w 377"/>
              <a:gd name="T11" fmla="*/ 83 h 332"/>
              <a:gd name="T12" fmla="*/ 0 w 377"/>
              <a:gd name="T13" fmla="*/ 83 h 332"/>
              <a:gd name="T14" fmla="*/ 0 w 377"/>
              <a:gd name="T15" fmla="*/ 249 h 332"/>
              <a:gd name="T16" fmla="*/ 0 w 377"/>
              <a:gd name="T17" fmla="*/ 166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7" h="332">
                <a:moveTo>
                  <a:pt x="0" y="249"/>
                </a:moveTo>
                <a:lnTo>
                  <a:pt x="188" y="249"/>
                </a:lnTo>
                <a:lnTo>
                  <a:pt x="188" y="332"/>
                </a:lnTo>
                <a:lnTo>
                  <a:pt x="377" y="166"/>
                </a:lnTo>
                <a:lnTo>
                  <a:pt x="188" y="0"/>
                </a:lnTo>
                <a:lnTo>
                  <a:pt x="188" y="83"/>
                </a:lnTo>
                <a:lnTo>
                  <a:pt x="0" y="83"/>
                </a:lnTo>
                <a:lnTo>
                  <a:pt x="0" y="249"/>
                </a:lnTo>
                <a:close/>
                <a:moveTo>
                  <a:pt x="0" y="166"/>
                </a:moveTo>
              </a:path>
            </a:pathLst>
          </a:custGeom>
          <a:solidFill>
            <a:schemeClr val="accent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7417" name="Freeform 9"/>
          <p:cNvSpPr>
            <a:spLocks noEditPoints="1" noChangeArrowheads="1"/>
          </p:cNvSpPr>
          <p:nvPr/>
        </p:nvSpPr>
        <p:spPr bwMode="auto">
          <a:xfrm>
            <a:off x="7185030" y="3567118"/>
            <a:ext cx="352425" cy="312737"/>
          </a:xfrm>
          <a:custGeom>
            <a:avLst/>
            <a:gdLst>
              <a:gd name="T0" fmla="*/ 0 w 377"/>
              <a:gd name="T1" fmla="*/ 249 h 332"/>
              <a:gd name="T2" fmla="*/ 188 w 377"/>
              <a:gd name="T3" fmla="*/ 249 h 332"/>
              <a:gd name="T4" fmla="*/ 188 w 377"/>
              <a:gd name="T5" fmla="*/ 332 h 332"/>
              <a:gd name="T6" fmla="*/ 377 w 377"/>
              <a:gd name="T7" fmla="*/ 166 h 332"/>
              <a:gd name="T8" fmla="*/ 188 w 377"/>
              <a:gd name="T9" fmla="*/ 0 h 332"/>
              <a:gd name="T10" fmla="*/ 188 w 377"/>
              <a:gd name="T11" fmla="*/ 83 h 332"/>
              <a:gd name="T12" fmla="*/ 0 w 377"/>
              <a:gd name="T13" fmla="*/ 83 h 332"/>
              <a:gd name="T14" fmla="*/ 0 w 377"/>
              <a:gd name="T15" fmla="*/ 249 h 332"/>
              <a:gd name="T16" fmla="*/ 0 w 377"/>
              <a:gd name="T17" fmla="*/ 166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7" h="332">
                <a:moveTo>
                  <a:pt x="0" y="249"/>
                </a:moveTo>
                <a:lnTo>
                  <a:pt x="188" y="249"/>
                </a:lnTo>
                <a:lnTo>
                  <a:pt x="188" y="332"/>
                </a:lnTo>
                <a:lnTo>
                  <a:pt x="377" y="166"/>
                </a:lnTo>
                <a:lnTo>
                  <a:pt x="188" y="0"/>
                </a:lnTo>
                <a:lnTo>
                  <a:pt x="188" y="83"/>
                </a:lnTo>
                <a:lnTo>
                  <a:pt x="0" y="83"/>
                </a:lnTo>
                <a:lnTo>
                  <a:pt x="0" y="249"/>
                </a:lnTo>
                <a:close/>
                <a:moveTo>
                  <a:pt x="0" y="166"/>
                </a:moveTo>
              </a:path>
            </a:pathLst>
          </a:custGeom>
          <a:solidFill>
            <a:schemeClr val="accent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7418" name="Freeform 10"/>
          <p:cNvSpPr>
            <a:spLocks noChangeArrowheads="1"/>
          </p:cNvSpPr>
          <p:nvPr/>
        </p:nvSpPr>
        <p:spPr bwMode="auto">
          <a:xfrm>
            <a:off x="2170113" y="3076575"/>
            <a:ext cx="2006600" cy="965200"/>
          </a:xfrm>
          <a:custGeom>
            <a:avLst/>
            <a:gdLst>
              <a:gd name="T0" fmla="*/ 100 w 2478"/>
              <a:gd name="T1" fmla="*/ 0 h 1024"/>
              <a:gd name="T2" fmla="*/ 2378 w 2478"/>
              <a:gd name="T3" fmla="*/ 0 h 1024"/>
              <a:gd name="T4" fmla="*/ 2478 w 2478"/>
              <a:gd name="T5" fmla="*/ 99 h 1024"/>
              <a:gd name="T6" fmla="*/ 2478 w 2478"/>
              <a:gd name="T7" fmla="*/ 925 h 1024"/>
              <a:gd name="T8" fmla="*/ 2378 w 2478"/>
              <a:gd name="T9" fmla="*/ 1024 h 1024"/>
              <a:gd name="T10" fmla="*/ 100 w 2478"/>
              <a:gd name="T11" fmla="*/ 1024 h 1024"/>
              <a:gd name="T12" fmla="*/ 0 w 2478"/>
              <a:gd name="T13" fmla="*/ 925 h 1024"/>
              <a:gd name="T14" fmla="*/ 0 w 2478"/>
              <a:gd name="T15" fmla="*/ 99 h 1024"/>
              <a:gd name="T16" fmla="*/ 100 w 2478"/>
              <a:gd name="T17" fmla="*/ 0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8" h="1024">
                <a:moveTo>
                  <a:pt x="100" y="0"/>
                </a:moveTo>
                <a:lnTo>
                  <a:pt x="2378" y="0"/>
                </a:lnTo>
                <a:cubicBezTo>
                  <a:pt x="2433" y="0"/>
                  <a:pt x="2478" y="44"/>
                  <a:pt x="2478" y="99"/>
                </a:cubicBezTo>
                <a:lnTo>
                  <a:pt x="2478" y="925"/>
                </a:lnTo>
                <a:cubicBezTo>
                  <a:pt x="2478" y="979"/>
                  <a:pt x="2433" y="1024"/>
                  <a:pt x="2378" y="1024"/>
                </a:cubicBezTo>
                <a:lnTo>
                  <a:pt x="100" y="1024"/>
                </a:lnTo>
                <a:cubicBezTo>
                  <a:pt x="45" y="1024"/>
                  <a:pt x="0" y="979"/>
                  <a:pt x="0" y="925"/>
                </a:cubicBezTo>
                <a:lnTo>
                  <a:pt x="0" y="99"/>
                </a:lnTo>
                <a:cubicBezTo>
                  <a:pt x="0" y="44"/>
                  <a:pt x="45" y="0"/>
                  <a:pt x="100" y="0"/>
                </a:cubicBezTo>
                <a:close/>
              </a:path>
            </a:pathLst>
          </a:custGeom>
          <a:solidFill>
            <a:schemeClr val="bg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7419" name="Freeform 11"/>
          <p:cNvSpPr>
            <a:spLocks noEditPoints="1" noChangeArrowheads="1"/>
          </p:cNvSpPr>
          <p:nvPr/>
        </p:nvSpPr>
        <p:spPr bwMode="auto">
          <a:xfrm>
            <a:off x="4287844" y="3403600"/>
            <a:ext cx="352425" cy="314325"/>
          </a:xfrm>
          <a:custGeom>
            <a:avLst/>
            <a:gdLst>
              <a:gd name="T0" fmla="*/ 0 w 377"/>
              <a:gd name="T1" fmla="*/ 249 h 332"/>
              <a:gd name="T2" fmla="*/ 189 w 377"/>
              <a:gd name="T3" fmla="*/ 249 h 332"/>
              <a:gd name="T4" fmla="*/ 189 w 377"/>
              <a:gd name="T5" fmla="*/ 332 h 332"/>
              <a:gd name="T6" fmla="*/ 377 w 377"/>
              <a:gd name="T7" fmla="*/ 166 h 332"/>
              <a:gd name="T8" fmla="*/ 189 w 377"/>
              <a:gd name="T9" fmla="*/ 0 h 332"/>
              <a:gd name="T10" fmla="*/ 189 w 377"/>
              <a:gd name="T11" fmla="*/ 83 h 332"/>
              <a:gd name="T12" fmla="*/ 0 w 377"/>
              <a:gd name="T13" fmla="*/ 83 h 332"/>
              <a:gd name="T14" fmla="*/ 0 w 377"/>
              <a:gd name="T15" fmla="*/ 249 h 332"/>
              <a:gd name="T16" fmla="*/ 0 w 377"/>
              <a:gd name="T17" fmla="*/ 166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7" h="332">
                <a:moveTo>
                  <a:pt x="0" y="249"/>
                </a:moveTo>
                <a:lnTo>
                  <a:pt x="189" y="249"/>
                </a:lnTo>
                <a:lnTo>
                  <a:pt x="189" y="332"/>
                </a:lnTo>
                <a:lnTo>
                  <a:pt x="377" y="166"/>
                </a:lnTo>
                <a:lnTo>
                  <a:pt x="189" y="0"/>
                </a:lnTo>
                <a:lnTo>
                  <a:pt x="189" y="83"/>
                </a:lnTo>
                <a:lnTo>
                  <a:pt x="0" y="83"/>
                </a:lnTo>
                <a:lnTo>
                  <a:pt x="0" y="249"/>
                </a:lnTo>
                <a:close/>
                <a:moveTo>
                  <a:pt x="0" y="166"/>
                </a:moveTo>
              </a:path>
            </a:pathLst>
          </a:custGeom>
          <a:solidFill>
            <a:schemeClr val="accent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7420" name="Freeform 12"/>
          <p:cNvSpPr>
            <a:spLocks noEditPoints="1" noChangeArrowheads="1"/>
          </p:cNvSpPr>
          <p:nvPr/>
        </p:nvSpPr>
        <p:spPr bwMode="auto">
          <a:xfrm>
            <a:off x="7185030" y="2568576"/>
            <a:ext cx="352425" cy="314325"/>
          </a:xfrm>
          <a:custGeom>
            <a:avLst/>
            <a:gdLst>
              <a:gd name="T0" fmla="*/ 0 w 377"/>
              <a:gd name="T1" fmla="*/ 250 h 333"/>
              <a:gd name="T2" fmla="*/ 188 w 377"/>
              <a:gd name="T3" fmla="*/ 250 h 333"/>
              <a:gd name="T4" fmla="*/ 188 w 377"/>
              <a:gd name="T5" fmla="*/ 333 h 333"/>
              <a:gd name="T6" fmla="*/ 377 w 377"/>
              <a:gd name="T7" fmla="*/ 166 h 333"/>
              <a:gd name="T8" fmla="*/ 188 w 377"/>
              <a:gd name="T9" fmla="*/ 0 h 333"/>
              <a:gd name="T10" fmla="*/ 188 w 377"/>
              <a:gd name="T11" fmla="*/ 83 h 333"/>
              <a:gd name="T12" fmla="*/ 0 w 377"/>
              <a:gd name="T13" fmla="*/ 83 h 333"/>
              <a:gd name="T14" fmla="*/ 0 w 377"/>
              <a:gd name="T15" fmla="*/ 250 h 333"/>
              <a:gd name="T16" fmla="*/ 0 w 377"/>
              <a:gd name="T17" fmla="*/ 166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7" h="333">
                <a:moveTo>
                  <a:pt x="0" y="250"/>
                </a:moveTo>
                <a:lnTo>
                  <a:pt x="188" y="250"/>
                </a:lnTo>
                <a:lnTo>
                  <a:pt x="188" y="333"/>
                </a:lnTo>
                <a:lnTo>
                  <a:pt x="377" y="166"/>
                </a:lnTo>
                <a:lnTo>
                  <a:pt x="188" y="0"/>
                </a:lnTo>
                <a:lnTo>
                  <a:pt x="188" y="83"/>
                </a:lnTo>
                <a:lnTo>
                  <a:pt x="0" y="83"/>
                </a:lnTo>
                <a:lnTo>
                  <a:pt x="0" y="250"/>
                </a:lnTo>
                <a:close/>
                <a:moveTo>
                  <a:pt x="0" y="166"/>
                </a:moveTo>
              </a:path>
            </a:pathLst>
          </a:custGeom>
          <a:solidFill>
            <a:schemeClr val="accent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7421" name="Freeform 13"/>
          <p:cNvSpPr>
            <a:spLocks noChangeArrowheads="1"/>
          </p:cNvSpPr>
          <p:nvPr/>
        </p:nvSpPr>
        <p:spPr bwMode="auto">
          <a:xfrm>
            <a:off x="7672389" y="1271588"/>
            <a:ext cx="2672083" cy="863600"/>
          </a:xfrm>
          <a:custGeom>
            <a:avLst/>
            <a:gdLst>
              <a:gd name="T0" fmla="*/ 89 w 3663"/>
              <a:gd name="T1" fmla="*/ 0 h 916"/>
              <a:gd name="T2" fmla="*/ 3574 w 3663"/>
              <a:gd name="T3" fmla="*/ 0 h 916"/>
              <a:gd name="T4" fmla="*/ 3663 w 3663"/>
              <a:gd name="T5" fmla="*/ 89 h 916"/>
              <a:gd name="T6" fmla="*/ 3663 w 3663"/>
              <a:gd name="T7" fmla="*/ 827 h 916"/>
              <a:gd name="T8" fmla="*/ 3574 w 3663"/>
              <a:gd name="T9" fmla="*/ 916 h 916"/>
              <a:gd name="T10" fmla="*/ 89 w 3663"/>
              <a:gd name="T11" fmla="*/ 916 h 916"/>
              <a:gd name="T12" fmla="*/ 0 w 3663"/>
              <a:gd name="T13" fmla="*/ 827 h 916"/>
              <a:gd name="T14" fmla="*/ 0 w 3663"/>
              <a:gd name="T15" fmla="*/ 89 h 916"/>
              <a:gd name="T16" fmla="*/ 89 w 3663"/>
              <a:gd name="T17" fmla="*/ 0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63" h="916">
                <a:moveTo>
                  <a:pt x="89" y="0"/>
                </a:moveTo>
                <a:lnTo>
                  <a:pt x="3574" y="0"/>
                </a:lnTo>
                <a:cubicBezTo>
                  <a:pt x="3623" y="0"/>
                  <a:pt x="3663" y="40"/>
                  <a:pt x="3663" y="89"/>
                </a:cubicBezTo>
                <a:lnTo>
                  <a:pt x="3663" y="827"/>
                </a:lnTo>
                <a:cubicBezTo>
                  <a:pt x="3663" y="876"/>
                  <a:pt x="3623" y="916"/>
                  <a:pt x="3574" y="916"/>
                </a:cubicBezTo>
                <a:lnTo>
                  <a:pt x="89" y="916"/>
                </a:lnTo>
                <a:cubicBezTo>
                  <a:pt x="40" y="916"/>
                  <a:pt x="0" y="876"/>
                  <a:pt x="0" y="827"/>
                </a:cubicBezTo>
                <a:lnTo>
                  <a:pt x="0" y="89"/>
                </a:lnTo>
                <a:cubicBezTo>
                  <a:pt x="0" y="40"/>
                  <a:pt x="40" y="0"/>
                  <a:pt x="89" y="0"/>
                </a:cubicBezTo>
                <a:close/>
              </a:path>
            </a:pathLst>
          </a:custGeom>
          <a:solidFill>
            <a:schemeClr val="bg2"/>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7422" name="Freeform 14"/>
          <p:cNvSpPr>
            <a:spLocks noChangeArrowheads="1"/>
          </p:cNvSpPr>
          <p:nvPr/>
        </p:nvSpPr>
        <p:spPr bwMode="auto">
          <a:xfrm>
            <a:off x="7672389" y="2274891"/>
            <a:ext cx="3680195" cy="862012"/>
          </a:xfrm>
          <a:custGeom>
            <a:avLst/>
            <a:gdLst>
              <a:gd name="T0" fmla="*/ 89 w 3663"/>
              <a:gd name="T1" fmla="*/ 0 h 916"/>
              <a:gd name="T2" fmla="*/ 3574 w 3663"/>
              <a:gd name="T3" fmla="*/ 0 h 916"/>
              <a:gd name="T4" fmla="*/ 3663 w 3663"/>
              <a:gd name="T5" fmla="*/ 89 h 916"/>
              <a:gd name="T6" fmla="*/ 3663 w 3663"/>
              <a:gd name="T7" fmla="*/ 826 h 916"/>
              <a:gd name="T8" fmla="*/ 3574 w 3663"/>
              <a:gd name="T9" fmla="*/ 916 h 916"/>
              <a:gd name="T10" fmla="*/ 89 w 3663"/>
              <a:gd name="T11" fmla="*/ 916 h 916"/>
              <a:gd name="T12" fmla="*/ 0 w 3663"/>
              <a:gd name="T13" fmla="*/ 826 h 916"/>
              <a:gd name="T14" fmla="*/ 0 w 3663"/>
              <a:gd name="T15" fmla="*/ 89 h 916"/>
              <a:gd name="T16" fmla="*/ 89 w 3663"/>
              <a:gd name="T17" fmla="*/ 0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63" h="916">
                <a:moveTo>
                  <a:pt x="89" y="0"/>
                </a:moveTo>
                <a:lnTo>
                  <a:pt x="3574" y="0"/>
                </a:lnTo>
                <a:cubicBezTo>
                  <a:pt x="3623" y="0"/>
                  <a:pt x="3663" y="40"/>
                  <a:pt x="3663" y="89"/>
                </a:cubicBezTo>
                <a:lnTo>
                  <a:pt x="3663" y="826"/>
                </a:lnTo>
                <a:cubicBezTo>
                  <a:pt x="3663" y="875"/>
                  <a:pt x="3623" y="916"/>
                  <a:pt x="3574" y="916"/>
                </a:cubicBezTo>
                <a:lnTo>
                  <a:pt x="89" y="916"/>
                </a:lnTo>
                <a:cubicBezTo>
                  <a:pt x="40" y="916"/>
                  <a:pt x="0" y="875"/>
                  <a:pt x="0" y="826"/>
                </a:cubicBezTo>
                <a:lnTo>
                  <a:pt x="0" y="89"/>
                </a:lnTo>
                <a:cubicBezTo>
                  <a:pt x="0" y="40"/>
                  <a:pt x="40" y="0"/>
                  <a:pt x="89" y="0"/>
                </a:cubicBezTo>
                <a:close/>
              </a:path>
            </a:pathLst>
          </a:custGeom>
          <a:solidFill>
            <a:schemeClr val="bg2"/>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7423" name="Freeform 15"/>
          <p:cNvSpPr>
            <a:spLocks noChangeArrowheads="1"/>
          </p:cNvSpPr>
          <p:nvPr/>
        </p:nvSpPr>
        <p:spPr bwMode="auto">
          <a:xfrm>
            <a:off x="7672389" y="3276600"/>
            <a:ext cx="3680195" cy="863600"/>
          </a:xfrm>
          <a:custGeom>
            <a:avLst/>
            <a:gdLst>
              <a:gd name="T0" fmla="*/ 89 w 3663"/>
              <a:gd name="T1" fmla="*/ 0 h 916"/>
              <a:gd name="T2" fmla="*/ 3574 w 3663"/>
              <a:gd name="T3" fmla="*/ 0 h 916"/>
              <a:gd name="T4" fmla="*/ 3663 w 3663"/>
              <a:gd name="T5" fmla="*/ 89 h 916"/>
              <a:gd name="T6" fmla="*/ 3663 w 3663"/>
              <a:gd name="T7" fmla="*/ 827 h 916"/>
              <a:gd name="T8" fmla="*/ 3574 w 3663"/>
              <a:gd name="T9" fmla="*/ 916 h 916"/>
              <a:gd name="T10" fmla="*/ 89 w 3663"/>
              <a:gd name="T11" fmla="*/ 916 h 916"/>
              <a:gd name="T12" fmla="*/ 0 w 3663"/>
              <a:gd name="T13" fmla="*/ 827 h 916"/>
              <a:gd name="T14" fmla="*/ 0 w 3663"/>
              <a:gd name="T15" fmla="*/ 89 h 916"/>
              <a:gd name="T16" fmla="*/ 89 w 3663"/>
              <a:gd name="T17" fmla="*/ 0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63" h="916">
                <a:moveTo>
                  <a:pt x="89" y="0"/>
                </a:moveTo>
                <a:lnTo>
                  <a:pt x="3574" y="0"/>
                </a:lnTo>
                <a:cubicBezTo>
                  <a:pt x="3623" y="0"/>
                  <a:pt x="3663" y="40"/>
                  <a:pt x="3663" y="89"/>
                </a:cubicBezTo>
                <a:lnTo>
                  <a:pt x="3663" y="827"/>
                </a:lnTo>
                <a:cubicBezTo>
                  <a:pt x="3663" y="876"/>
                  <a:pt x="3623" y="916"/>
                  <a:pt x="3574" y="916"/>
                </a:cubicBezTo>
                <a:lnTo>
                  <a:pt x="89" y="916"/>
                </a:lnTo>
                <a:cubicBezTo>
                  <a:pt x="40" y="916"/>
                  <a:pt x="0" y="876"/>
                  <a:pt x="0" y="827"/>
                </a:cubicBezTo>
                <a:lnTo>
                  <a:pt x="0" y="89"/>
                </a:lnTo>
                <a:cubicBezTo>
                  <a:pt x="0" y="40"/>
                  <a:pt x="40" y="0"/>
                  <a:pt x="89" y="0"/>
                </a:cubicBezTo>
                <a:close/>
              </a:path>
            </a:pathLst>
          </a:custGeom>
          <a:solidFill>
            <a:schemeClr val="bg2"/>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7424" name="TextBox 15"/>
          <p:cNvSpPr txBox="1">
            <a:spLocks noChangeArrowheads="1"/>
          </p:cNvSpPr>
          <p:nvPr/>
        </p:nvSpPr>
        <p:spPr bwMode="auto">
          <a:xfrm>
            <a:off x="2308225" y="1528764"/>
            <a:ext cx="1695451" cy="4001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ctr"/>
            <a:r>
              <a:rPr lang="zh-CN" altLang="en-US" sz="2000" dirty="0" smtClean="0">
                <a:solidFill>
                  <a:schemeClr val="accent2"/>
                </a:solidFill>
                <a:latin typeface="微软雅黑" panose="020B0503020204020204" pitchFamily="34" charset="-122"/>
                <a:ea typeface="微软雅黑" panose="020B0503020204020204" pitchFamily="34" charset="-122"/>
              </a:rPr>
              <a:t>研究目的</a:t>
            </a:r>
            <a:endParaRPr lang="zh-CN" altLang="en-US" sz="2000" dirty="0">
              <a:solidFill>
                <a:schemeClr val="accent2"/>
              </a:solidFill>
              <a:latin typeface="微软雅黑" panose="020B0503020204020204" pitchFamily="34" charset="-122"/>
              <a:ea typeface="微软雅黑" panose="020B0503020204020204" pitchFamily="34" charset="-122"/>
            </a:endParaRPr>
          </a:p>
        </p:txBody>
      </p:sp>
      <p:sp>
        <p:nvSpPr>
          <p:cNvPr id="17425" name="TextBox 16"/>
          <p:cNvSpPr txBox="1">
            <a:spLocks noChangeArrowheads="1"/>
          </p:cNvSpPr>
          <p:nvPr/>
        </p:nvSpPr>
        <p:spPr bwMode="auto">
          <a:xfrm>
            <a:off x="2325689" y="3359152"/>
            <a:ext cx="1695451" cy="4001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ctr"/>
            <a:r>
              <a:rPr lang="zh-CN" altLang="en-US" sz="2000" dirty="0" smtClean="0">
                <a:solidFill>
                  <a:schemeClr val="accent2"/>
                </a:solidFill>
                <a:latin typeface="微软雅黑" panose="020B0503020204020204" pitchFamily="34" charset="-122"/>
                <a:ea typeface="微软雅黑" panose="020B0503020204020204" pitchFamily="34" charset="-122"/>
              </a:rPr>
              <a:t>研究内容</a:t>
            </a:r>
            <a:endParaRPr lang="zh-CN" altLang="en-US" sz="2000" dirty="0">
              <a:solidFill>
                <a:schemeClr val="accent2"/>
              </a:solidFill>
              <a:latin typeface="微软雅黑" panose="020B0503020204020204" pitchFamily="34" charset="-122"/>
              <a:ea typeface="微软雅黑" panose="020B0503020204020204" pitchFamily="34" charset="-122"/>
            </a:endParaRPr>
          </a:p>
        </p:txBody>
      </p:sp>
      <p:sp>
        <p:nvSpPr>
          <p:cNvPr id="17426" name="TextBox 17"/>
          <p:cNvSpPr txBox="1">
            <a:spLocks noChangeArrowheads="1"/>
          </p:cNvSpPr>
          <p:nvPr/>
        </p:nvSpPr>
        <p:spPr bwMode="auto">
          <a:xfrm>
            <a:off x="4640269" y="1350359"/>
            <a:ext cx="2242709" cy="23083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2" tIns="45718" rIns="91432" bIns="45718">
            <a:spAutoFit/>
          </a:bodyPr>
          <a:lstStyle/>
          <a:p>
            <a:pPr algn="ctr"/>
            <a:r>
              <a:rPr lang="zh-CN" altLang="zh-CN" sz="2400" dirty="0" smtClean="0">
                <a:solidFill>
                  <a:schemeClr val="accent2"/>
                </a:solidFill>
              </a:rPr>
              <a:t>检测基于微信的翻转课堂教学模式在初级中学理论基础课中实施的效果与可行性</a:t>
            </a:r>
            <a:endParaRPr lang="zh-CN" altLang="en-US" sz="2400" dirty="0">
              <a:solidFill>
                <a:schemeClr val="accent2"/>
              </a:solidFill>
              <a:latin typeface="微软雅黑" panose="020B0503020204020204" pitchFamily="34" charset="-122"/>
              <a:ea typeface="微软雅黑" panose="020B0503020204020204" pitchFamily="34" charset="-122"/>
            </a:endParaRPr>
          </a:p>
        </p:txBody>
      </p:sp>
      <p:sp>
        <p:nvSpPr>
          <p:cNvPr id="17427" name="TextBox 18"/>
          <p:cNvSpPr txBox="1">
            <a:spLocks noChangeArrowheads="1"/>
          </p:cNvSpPr>
          <p:nvPr/>
        </p:nvSpPr>
        <p:spPr bwMode="auto">
          <a:xfrm>
            <a:off x="7672389" y="1350359"/>
            <a:ext cx="2411732" cy="7078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2" tIns="45718" rIns="91432" bIns="45718">
            <a:spAutoFit/>
          </a:bodyPr>
          <a:lstStyle/>
          <a:p>
            <a:pPr algn="ctr"/>
            <a:r>
              <a:rPr lang="en-US" altLang="zh-CN" sz="2000" dirty="0" smtClean="0">
                <a:solidFill>
                  <a:schemeClr val="accent2"/>
                </a:solidFill>
              </a:rPr>
              <a:t>1</a:t>
            </a:r>
            <a:r>
              <a:rPr lang="zh-CN" altLang="en-US" sz="2000" dirty="0" smtClean="0">
                <a:solidFill>
                  <a:schemeClr val="accent2"/>
                </a:solidFill>
              </a:rPr>
              <a:t>、</a:t>
            </a:r>
            <a:r>
              <a:rPr lang="zh-CN" altLang="zh-CN" sz="2000" dirty="0" smtClean="0">
                <a:solidFill>
                  <a:schemeClr val="accent2"/>
                </a:solidFill>
              </a:rPr>
              <a:t>翻转课堂文献的梳理和分析</a:t>
            </a:r>
            <a:endParaRPr lang="zh-CN" altLang="en-US" sz="2000" dirty="0">
              <a:solidFill>
                <a:schemeClr val="accent2"/>
              </a:solidFill>
              <a:latin typeface="微软雅黑" panose="020B0503020204020204" pitchFamily="34" charset="-122"/>
              <a:ea typeface="微软雅黑" panose="020B0503020204020204" pitchFamily="34" charset="-122"/>
            </a:endParaRPr>
          </a:p>
        </p:txBody>
      </p:sp>
      <p:sp>
        <p:nvSpPr>
          <p:cNvPr id="17428" name="TextBox 19"/>
          <p:cNvSpPr txBox="1">
            <a:spLocks noChangeArrowheads="1"/>
          </p:cNvSpPr>
          <p:nvPr/>
        </p:nvSpPr>
        <p:spPr bwMode="auto">
          <a:xfrm>
            <a:off x="7932740" y="2429021"/>
            <a:ext cx="3131812" cy="7078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2" tIns="45718" rIns="91432" bIns="45718">
            <a:spAutoFit/>
          </a:bodyPr>
          <a:lstStyle/>
          <a:p>
            <a:pPr algn="ctr"/>
            <a:r>
              <a:rPr lang="en-US" altLang="zh-CN" sz="2000" dirty="0" smtClean="0">
                <a:solidFill>
                  <a:schemeClr val="accent2"/>
                </a:solidFill>
              </a:rPr>
              <a:t>2</a:t>
            </a:r>
            <a:r>
              <a:rPr lang="zh-CN" altLang="zh-CN" sz="2000" dirty="0" smtClean="0">
                <a:solidFill>
                  <a:schemeClr val="accent2"/>
                </a:solidFill>
              </a:rPr>
              <a:t>、设计基于微信公众平台的翻转课堂教学模式</a:t>
            </a:r>
            <a:endParaRPr lang="zh-CN" altLang="en-US" sz="2000" dirty="0">
              <a:solidFill>
                <a:schemeClr val="accent2"/>
              </a:solidFill>
              <a:latin typeface="微软雅黑" panose="020B0503020204020204" pitchFamily="34" charset="-122"/>
              <a:ea typeface="微软雅黑" panose="020B0503020204020204" pitchFamily="34" charset="-122"/>
            </a:endParaRPr>
          </a:p>
        </p:txBody>
      </p:sp>
      <p:sp>
        <p:nvSpPr>
          <p:cNvPr id="17429" name="TextBox 20"/>
          <p:cNvSpPr txBox="1">
            <a:spLocks noChangeArrowheads="1"/>
          </p:cNvSpPr>
          <p:nvPr/>
        </p:nvSpPr>
        <p:spPr bwMode="auto">
          <a:xfrm>
            <a:off x="7932740" y="3359152"/>
            <a:ext cx="3131812" cy="7078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2" tIns="45718" rIns="91432" bIns="45718">
            <a:spAutoFit/>
          </a:bodyPr>
          <a:lstStyle/>
          <a:p>
            <a:pPr algn="ctr"/>
            <a:r>
              <a:rPr lang="en-US" altLang="zh-CN" sz="2000" dirty="0" smtClean="0">
                <a:solidFill>
                  <a:schemeClr val="accent2"/>
                </a:solidFill>
              </a:rPr>
              <a:t>3</a:t>
            </a:r>
            <a:r>
              <a:rPr lang="zh-CN" altLang="zh-CN" sz="2000" dirty="0" smtClean="0">
                <a:solidFill>
                  <a:schemeClr val="accent2"/>
                </a:solidFill>
              </a:rPr>
              <a:t>、怎样利用微信公众平台来实施翻转课堂的教学</a:t>
            </a:r>
            <a:endParaRPr lang="zh-CN" altLang="en-US" sz="2000" dirty="0">
              <a:solidFill>
                <a:schemeClr val="accent2"/>
              </a:solidFill>
              <a:latin typeface="微软雅黑" panose="020B0503020204020204" pitchFamily="34" charset="-122"/>
              <a:ea typeface="微软雅黑" panose="020B0503020204020204" pitchFamily="34" charset="-122"/>
            </a:endParaRPr>
          </a:p>
        </p:txBody>
      </p:sp>
      <p:sp>
        <p:nvSpPr>
          <p:cNvPr id="22" name="Freeform 15"/>
          <p:cNvSpPr>
            <a:spLocks noChangeArrowheads="1"/>
          </p:cNvSpPr>
          <p:nvPr/>
        </p:nvSpPr>
        <p:spPr bwMode="auto">
          <a:xfrm>
            <a:off x="2728913" y="4979922"/>
            <a:ext cx="8371331" cy="1229636"/>
          </a:xfrm>
          <a:custGeom>
            <a:avLst/>
            <a:gdLst>
              <a:gd name="T0" fmla="*/ 89 w 3663"/>
              <a:gd name="T1" fmla="*/ 0 h 916"/>
              <a:gd name="T2" fmla="*/ 3574 w 3663"/>
              <a:gd name="T3" fmla="*/ 0 h 916"/>
              <a:gd name="T4" fmla="*/ 3663 w 3663"/>
              <a:gd name="T5" fmla="*/ 89 h 916"/>
              <a:gd name="T6" fmla="*/ 3663 w 3663"/>
              <a:gd name="T7" fmla="*/ 827 h 916"/>
              <a:gd name="T8" fmla="*/ 3574 w 3663"/>
              <a:gd name="T9" fmla="*/ 916 h 916"/>
              <a:gd name="T10" fmla="*/ 89 w 3663"/>
              <a:gd name="T11" fmla="*/ 916 h 916"/>
              <a:gd name="T12" fmla="*/ 0 w 3663"/>
              <a:gd name="T13" fmla="*/ 827 h 916"/>
              <a:gd name="T14" fmla="*/ 0 w 3663"/>
              <a:gd name="T15" fmla="*/ 89 h 916"/>
              <a:gd name="T16" fmla="*/ 89 w 3663"/>
              <a:gd name="T17" fmla="*/ 0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63" h="916">
                <a:moveTo>
                  <a:pt x="89" y="0"/>
                </a:moveTo>
                <a:lnTo>
                  <a:pt x="3574" y="0"/>
                </a:lnTo>
                <a:cubicBezTo>
                  <a:pt x="3623" y="0"/>
                  <a:pt x="3663" y="40"/>
                  <a:pt x="3663" y="89"/>
                </a:cubicBezTo>
                <a:lnTo>
                  <a:pt x="3663" y="827"/>
                </a:lnTo>
                <a:cubicBezTo>
                  <a:pt x="3663" y="876"/>
                  <a:pt x="3623" y="916"/>
                  <a:pt x="3574" y="916"/>
                </a:cubicBezTo>
                <a:lnTo>
                  <a:pt x="89" y="916"/>
                </a:lnTo>
                <a:cubicBezTo>
                  <a:pt x="40" y="916"/>
                  <a:pt x="0" y="876"/>
                  <a:pt x="0" y="827"/>
                </a:cubicBezTo>
                <a:lnTo>
                  <a:pt x="0" y="89"/>
                </a:lnTo>
                <a:cubicBezTo>
                  <a:pt x="0" y="40"/>
                  <a:pt x="40" y="0"/>
                  <a:pt x="89" y="0"/>
                </a:cubicBezTo>
                <a:close/>
              </a:path>
            </a:pathLst>
          </a:custGeom>
          <a:solidFill>
            <a:schemeClr val="bg2"/>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7412" name="TextBox 4"/>
          <p:cNvSpPr>
            <a:spLocks noChangeArrowheads="1"/>
          </p:cNvSpPr>
          <p:nvPr/>
        </p:nvSpPr>
        <p:spPr bwMode="auto">
          <a:xfrm>
            <a:off x="3049594" y="5149645"/>
            <a:ext cx="7813675" cy="1015659"/>
          </a:xfrm>
          <a:prstGeom prst="rect">
            <a:avLst/>
          </a:prstGeom>
          <a:noFill/>
          <a:ln>
            <a:solidFill>
              <a:schemeClr val="accent2"/>
            </a:solid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2" tIns="45718" rIns="91432" bIns="45718">
            <a:spAutoFit/>
          </a:bodyPr>
          <a:lstStyle/>
          <a:p>
            <a:r>
              <a:rPr lang="en-US" altLang="zh-CN" sz="2000" dirty="0" smtClean="0">
                <a:solidFill>
                  <a:schemeClr val="accent2"/>
                </a:solidFill>
              </a:rPr>
              <a:t>4</a:t>
            </a:r>
            <a:r>
              <a:rPr lang="zh-CN" altLang="zh-CN" sz="2000" dirty="0" smtClean="0">
                <a:solidFill>
                  <a:schemeClr val="accent2"/>
                </a:solidFill>
              </a:rPr>
              <a:t>、利用教育实验方法来设计和验证翻转课堂教学模式在初级中学信息技术理论基础课中的实施效果，设计和制作问卷调查和测试题。</a:t>
            </a:r>
            <a:endParaRPr lang="zh-CN" altLang="zh-CN" sz="2000" b="1" dirty="0" smtClean="0">
              <a:solidFill>
                <a:schemeClr val="accent2"/>
              </a:solidFill>
            </a:endParaRPr>
          </a:p>
          <a:p>
            <a:endParaRPr lang="zh-CN" altLang="en-US" sz="20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advTm="5769">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7410"/>
                                        </p:tgtEl>
                                        <p:attrNameLst>
                                          <p:attrName>style.visibility</p:attrName>
                                        </p:attrNameLst>
                                      </p:cBhvr>
                                      <p:to>
                                        <p:strVal val="visible"/>
                                      </p:to>
                                    </p:set>
                                    <p:anim calcmode="lin" valueType="num">
                                      <p:cBhvr>
                                        <p:cTn id="7" dur="400" fill="hold"/>
                                        <p:tgtEl>
                                          <p:spTgt spid="17410"/>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17410"/>
                                        </p:tgtEl>
                                        <p:attrNameLst>
                                          <p:attrName>ppt_y</p:attrName>
                                        </p:attrNameLst>
                                      </p:cBhvr>
                                      <p:tavLst>
                                        <p:tav tm="0">
                                          <p:val>
                                            <p:strVal val="#ppt_y"/>
                                          </p:val>
                                        </p:tav>
                                        <p:tav tm="100000">
                                          <p:val>
                                            <p:strVal val="#ppt_y"/>
                                          </p:val>
                                        </p:tav>
                                      </p:tavLst>
                                    </p:anim>
                                    <p:anim calcmode="lin" valueType="num">
                                      <p:cBhvr>
                                        <p:cTn id="9" dur="400" fill="hold"/>
                                        <p:tgtEl>
                                          <p:spTgt spid="17410"/>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1741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17410"/>
                                        </p:tgtEl>
                                      </p:cBhvr>
                                    </p:animEffect>
                                  </p:childTnLst>
                                </p:cTn>
                              </p:par>
                            </p:childTnLst>
                          </p:cTn>
                        </p:par>
                        <p:par>
                          <p:cTn id="12" fill="hold">
                            <p:stCondLst>
                              <p:cond delay="840"/>
                            </p:stCondLst>
                            <p:childTnLst>
                              <p:par>
                                <p:cTn id="13" presetID="2" presetClass="entr" presetSubtype="8" fill="hold" nodeType="afterEffect">
                                  <p:stCondLst>
                                    <p:cond delay="0"/>
                                  </p:stCondLst>
                                  <p:childTnLst>
                                    <p:set>
                                      <p:cBhvr>
                                        <p:cTn id="14" dur="1" fill="hold">
                                          <p:stCondLst>
                                            <p:cond delay="0"/>
                                          </p:stCondLst>
                                        </p:cTn>
                                        <p:tgtEl>
                                          <p:spTgt spid="17413"/>
                                        </p:tgtEl>
                                        <p:attrNameLst>
                                          <p:attrName>style.visibility</p:attrName>
                                        </p:attrNameLst>
                                      </p:cBhvr>
                                      <p:to>
                                        <p:strVal val="visible"/>
                                      </p:to>
                                    </p:set>
                                    <p:anim calcmode="lin" valueType="num">
                                      <p:cBhvr additive="base">
                                        <p:cTn id="15" dur="500" fill="hold"/>
                                        <p:tgtEl>
                                          <p:spTgt spid="17413"/>
                                        </p:tgtEl>
                                        <p:attrNameLst>
                                          <p:attrName>ppt_x</p:attrName>
                                        </p:attrNameLst>
                                      </p:cBhvr>
                                      <p:tavLst>
                                        <p:tav tm="0">
                                          <p:val>
                                            <p:strVal val="0-#ppt_w/2"/>
                                          </p:val>
                                        </p:tav>
                                        <p:tav tm="100000">
                                          <p:val>
                                            <p:strVal val="#ppt_x"/>
                                          </p:val>
                                        </p:tav>
                                      </p:tavLst>
                                    </p:anim>
                                    <p:anim calcmode="lin" valueType="num">
                                      <p:cBhvr additive="base">
                                        <p:cTn id="16" dur="500" fill="hold"/>
                                        <p:tgtEl>
                                          <p:spTgt spid="17413"/>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7418"/>
                                        </p:tgtEl>
                                        <p:attrNameLst>
                                          <p:attrName>style.visibility</p:attrName>
                                        </p:attrNameLst>
                                      </p:cBhvr>
                                      <p:to>
                                        <p:strVal val="visible"/>
                                      </p:to>
                                    </p:set>
                                    <p:anim calcmode="lin" valueType="num">
                                      <p:cBhvr additive="base">
                                        <p:cTn id="19" dur="500" fill="hold"/>
                                        <p:tgtEl>
                                          <p:spTgt spid="17418"/>
                                        </p:tgtEl>
                                        <p:attrNameLst>
                                          <p:attrName>ppt_x</p:attrName>
                                        </p:attrNameLst>
                                      </p:cBhvr>
                                      <p:tavLst>
                                        <p:tav tm="0">
                                          <p:val>
                                            <p:strVal val="0-#ppt_w/2"/>
                                          </p:val>
                                        </p:tav>
                                        <p:tav tm="100000">
                                          <p:val>
                                            <p:strVal val="#ppt_x"/>
                                          </p:val>
                                        </p:tav>
                                      </p:tavLst>
                                    </p:anim>
                                    <p:anim calcmode="lin" valueType="num">
                                      <p:cBhvr additive="base">
                                        <p:cTn id="20" dur="500" fill="hold"/>
                                        <p:tgtEl>
                                          <p:spTgt spid="17418"/>
                                        </p:tgtEl>
                                        <p:attrNameLst>
                                          <p:attrName>ppt_y</p:attrName>
                                        </p:attrNameLst>
                                      </p:cBhvr>
                                      <p:tavLst>
                                        <p:tav tm="0">
                                          <p:val>
                                            <p:strVal val="#ppt_y"/>
                                          </p:val>
                                        </p:tav>
                                        <p:tav tm="100000">
                                          <p:val>
                                            <p:strVal val="#ppt_y"/>
                                          </p:val>
                                        </p:tav>
                                      </p:tavLst>
                                    </p:anim>
                                  </p:childTnLst>
                                </p:cTn>
                              </p:par>
                            </p:childTnLst>
                          </p:cTn>
                        </p:par>
                        <p:par>
                          <p:cTn id="21" fill="hold">
                            <p:stCondLst>
                              <p:cond delay="1340"/>
                            </p:stCondLst>
                            <p:childTnLst>
                              <p:par>
                                <p:cTn id="22" presetID="31" presetClass="entr" presetSubtype="0" fill="hold" grpId="0" nodeType="afterEffect">
                                  <p:stCondLst>
                                    <p:cond delay="0"/>
                                  </p:stCondLst>
                                  <p:childTnLst>
                                    <p:set>
                                      <p:cBhvr>
                                        <p:cTn id="23" dur="1" fill="hold">
                                          <p:stCondLst>
                                            <p:cond delay="0"/>
                                          </p:stCondLst>
                                        </p:cTn>
                                        <p:tgtEl>
                                          <p:spTgt spid="17424"/>
                                        </p:tgtEl>
                                        <p:attrNameLst>
                                          <p:attrName>style.visibility</p:attrName>
                                        </p:attrNameLst>
                                      </p:cBhvr>
                                      <p:to>
                                        <p:strVal val="visible"/>
                                      </p:to>
                                    </p:set>
                                    <p:anim calcmode="lin" valueType="num">
                                      <p:cBhvr>
                                        <p:cTn id="24" dur="500" fill="hold"/>
                                        <p:tgtEl>
                                          <p:spTgt spid="17424"/>
                                        </p:tgtEl>
                                        <p:attrNameLst>
                                          <p:attrName>ppt_w</p:attrName>
                                        </p:attrNameLst>
                                      </p:cBhvr>
                                      <p:tavLst>
                                        <p:tav tm="0">
                                          <p:val>
                                            <p:fltVal val="0"/>
                                          </p:val>
                                        </p:tav>
                                        <p:tav tm="100000">
                                          <p:val>
                                            <p:strVal val="#ppt_w"/>
                                          </p:val>
                                        </p:tav>
                                      </p:tavLst>
                                    </p:anim>
                                    <p:anim calcmode="lin" valueType="num">
                                      <p:cBhvr>
                                        <p:cTn id="25" dur="500" fill="hold"/>
                                        <p:tgtEl>
                                          <p:spTgt spid="17424"/>
                                        </p:tgtEl>
                                        <p:attrNameLst>
                                          <p:attrName>ppt_h</p:attrName>
                                        </p:attrNameLst>
                                      </p:cBhvr>
                                      <p:tavLst>
                                        <p:tav tm="0">
                                          <p:val>
                                            <p:fltVal val="0"/>
                                          </p:val>
                                        </p:tav>
                                        <p:tav tm="100000">
                                          <p:val>
                                            <p:strVal val="#ppt_h"/>
                                          </p:val>
                                        </p:tav>
                                      </p:tavLst>
                                    </p:anim>
                                    <p:anim calcmode="lin" valueType="num">
                                      <p:cBhvr>
                                        <p:cTn id="26" dur="500" fill="hold"/>
                                        <p:tgtEl>
                                          <p:spTgt spid="17424"/>
                                        </p:tgtEl>
                                        <p:attrNameLst>
                                          <p:attrName>style.rotation</p:attrName>
                                        </p:attrNameLst>
                                      </p:cBhvr>
                                      <p:tavLst>
                                        <p:tav tm="0">
                                          <p:val>
                                            <p:fltVal val="90"/>
                                          </p:val>
                                        </p:tav>
                                        <p:tav tm="100000">
                                          <p:val>
                                            <p:fltVal val="0"/>
                                          </p:val>
                                        </p:tav>
                                      </p:tavLst>
                                    </p:anim>
                                    <p:animEffect transition="in" filter="fade">
                                      <p:cBhvr>
                                        <p:cTn id="27" dur="500"/>
                                        <p:tgtEl>
                                          <p:spTgt spid="17424"/>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17425"/>
                                        </p:tgtEl>
                                        <p:attrNameLst>
                                          <p:attrName>style.visibility</p:attrName>
                                        </p:attrNameLst>
                                      </p:cBhvr>
                                      <p:to>
                                        <p:strVal val="visible"/>
                                      </p:to>
                                    </p:set>
                                    <p:anim calcmode="lin" valueType="num">
                                      <p:cBhvr>
                                        <p:cTn id="30" dur="500" fill="hold"/>
                                        <p:tgtEl>
                                          <p:spTgt spid="17425"/>
                                        </p:tgtEl>
                                        <p:attrNameLst>
                                          <p:attrName>ppt_w</p:attrName>
                                        </p:attrNameLst>
                                      </p:cBhvr>
                                      <p:tavLst>
                                        <p:tav tm="0">
                                          <p:val>
                                            <p:fltVal val="0"/>
                                          </p:val>
                                        </p:tav>
                                        <p:tav tm="100000">
                                          <p:val>
                                            <p:strVal val="#ppt_w"/>
                                          </p:val>
                                        </p:tav>
                                      </p:tavLst>
                                    </p:anim>
                                    <p:anim calcmode="lin" valueType="num">
                                      <p:cBhvr>
                                        <p:cTn id="31" dur="500" fill="hold"/>
                                        <p:tgtEl>
                                          <p:spTgt spid="17425"/>
                                        </p:tgtEl>
                                        <p:attrNameLst>
                                          <p:attrName>ppt_h</p:attrName>
                                        </p:attrNameLst>
                                      </p:cBhvr>
                                      <p:tavLst>
                                        <p:tav tm="0">
                                          <p:val>
                                            <p:fltVal val="0"/>
                                          </p:val>
                                        </p:tav>
                                        <p:tav tm="100000">
                                          <p:val>
                                            <p:strVal val="#ppt_h"/>
                                          </p:val>
                                        </p:tav>
                                      </p:tavLst>
                                    </p:anim>
                                    <p:anim calcmode="lin" valueType="num">
                                      <p:cBhvr>
                                        <p:cTn id="32" dur="500" fill="hold"/>
                                        <p:tgtEl>
                                          <p:spTgt spid="17425"/>
                                        </p:tgtEl>
                                        <p:attrNameLst>
                                          <p:attrName>style.rotation</p:attrName>
                                        </p:attrNameLst>
                                      </p:cBhvr>
                                      <p:tavLst>
                                        <p:tav tm="0">
                                          <p:val>
                                            <p:fltVal val="90"/>
                                          </p:val>
                                        </p:tav>
                                        <p:tav tm="100000">
                                          <p:val>
                                            <p:fltVal val="0"/>
                                          </p:val>
                                        </p:tav>
                                      </p:tavLst>
                                    </p:anim>
                                    <p:animEffect transition="in" filter="fade">
                                      <p:cBhvr>
                                        <p:cTn id="33" dur="500"/>
                                        <p:tgtEl>
                                          <p:spTgt spid="17425"/>
                                        </p:tgtEl>
                                      </p:cBhvr>
                                    </p:animEffect>
                                  </p:childTnLst>
                                </p:cTn>
                              </p:par>
                            </p:childTnLst>
                          </p:cTn>
                        </p:par>
                        <p:par>
                          <p:cTn id="34" fill="hold">
                            <p:stCondLst>
                              <p:cond delay="1840"/>
                            </p:stCondLst>
                            <p:childTnLst>
                              <p:par>
                                <p:cTn id="35" presetID="12" presetClass="entr" presetSubtype="8" fill="hold" nodeType="afterEffect">
                                  <p:stCondLst>
                                    <p:cond delay="0"/>
                                  </p:stCondLst>
                                  <p:childTnLst>
                                    <p:set>
                                      <p:cBhvr>
                                        <p:cTn id="36" dur="1" fill="hold">
                                          <p:stCondLst>
                                            <p:cond delay="0"/>
                                          </p:stCondLst>
                                        </p:cTn>
                                        <p:tgtEl>
                                          <p:spTgt spid="17415"/>
                                        </p:tgtEl>
                                        <p:attrNameLst>
                                          <p:attrName>style.visibility</p:attrName>
                                        </p:attrNameLst>
                                      </p:cBhvr>
                                      <p:to>
                                        <p:strVal val="visible"/>
                                      </p:to>
                                    </p:set>
                                    <p:anim calcmode="lin" valueType="num">
                                      <p:cBhvr additive="base">
                                        <p:cTn id="37" dur="500"/>
                                        <p:tgtEl>
                                          <p:spTgt spid="17415"/>
                                        </p:tgtEl>
                                        <p:attrNameLst>
                                          <p:attrName>ppt_x</p:attrName>
                                        </p:attrNameLst>
                                      </p:cBhvr>
                                      <p:tavLst>
                                        <p:tav tm="0">
                                          <p:val>
                                            <p:strVal val="#ppt_x-#ppt_w*1.125000"/>
                                          </p:val>
                                        </p:tav>
                                        <p:tav tm="100000">
                                          <p:val>
                                            <p:strVal val="#ppt_x"/>
                                          </p:val>
                                        </p:tav>
                                      </p:tavLst>
                                    </p:anim>
                                    <p:animEffect transition="in" filter="wipe(right)">
                                      <p:cBhvr>
                                        <p:cTn id="38" dur="500"/>
                                        <p:tgtEl>
                                          <p:spTgt spid="17415"/>
                                        </p:tgtEl>
                                      </p:cBhvr>
                                    </p:animEffect>
                                  </p:childTnLst>
                                </p:cTn>
                              </p:par>
                              <p:par>
                                <p:cTn id="39" presetID="12" presetClass="entr" presetSubtype="8" fill="hold" nodeType="withEffect">
                                  <p:stCondLst>
                                    <p:cond delay="0"/>
                                  </p:stCondLst>
                                  <p:childTnLst>
                                    <p:set>
                                      <p:cBhvr>
                                        <p:cTn id="40" dur="1" fill="hold">
                                          <p:stCondLst>
                                            <p:cond delay="0"/>
                                          </p:stCondLst>
                                        </p:cTn>
                                        <p:tgtEl>
                                          <p:spTgt spid="17419"/>
                                        </p:tgtEl>
                                        <p:attrNameLst>
                                          <p:attrName>style.visibility</p:attrName>
                                        </p:attrNameLst>
                                      </p:cBhvr>
                                      <p:to>
                                        <p:strVal val="visible"/>
                                      </p:to>
                                    </p:set>
                                    <p:anim calcmode="lin" valueType="num">
                                      <p:cBhvr additive="base">
                                        <p:cTn id="41" dur="500"/>
                                        <p:tgtEl>
                                          <p:spTgt spid="17419"/>
                                        </p:tgtEl>
                                        <p:attrNameLst>
                                          <p:attrName>ppt_x</p:attrName>
                                        </p:attrNameLst>
                                      </p:cBhvr>
                                      <p:tavLst>
                                        <p:tav tm="0">
                                          <p:val>
                                            <p:strVal val="#ppt_x-#ppt_w*1.125000"/>
                                          </p:val>
                                        </p:tav>
                                        <p:tav tm="100000">
                                          <p:val>
                                            <p:strVal val="#ppt_x"/>
                                          </p:val>
                                        </p:tav>
                                      </p:tavLst>
                                    </p:anim>
                                    <p:animEffect transition="in" filter="wipe(right)">
                                      <p:cBhvr>
                                        <p:cTn id="42" dur="500"/>
                                        <p:tgtEl>
                                          <p:spTgt spid="17419"/>
                                        </p:tgtEl>
                                      </p:cBhvr>
                                    </p:animEffect>
                                  </p:childTnLst>
                                </p:cTn>
                              </p:par>
                            </p:childTnLst>
                          </p:cTn>
                        </p:par>
                        <p:par>
                          <p:cTn id="43" fill="hold">
                            <p:stCondLst>
                              <p:cond delay="2340"/>
                            </p:stCondLst>
                            <p:childTnLst>
                              <p:par>
                                <p:cTn id="44" presetID="31" presetClass="entr" presetSubtype="0" fill="hold" nodeType="afterEffect">
                                  <p:stCondLst>
                                    <p:cond delay="0"/>
                                  </p:stCondLst>
                                  <p:childTnLst>
                                    <p:set>
                                      <p:cBhvr>
                                        <p:cTn id="45" dur="1" fill="hold">
                                          <p:stCondLst>
                                            <p:cond delay="0"/>
                                          </p:stCondLst>
                                        </p:cTn>
                                        <p:tgtEl>
                                          <p:spTgt spid="17414"/>
                                        </p:tgtEl>
                                        <p:attrNameLst>
                                          <p:attrName>style.visibility</p:attrName>
                                        </p:attrNameLst>
                                      </p:cBhvr>
                                      <p:to>
                                        <p:strVal val="visible"/>
                                      </p:to>
                                    </p:set>
                                    <p:anim calcmode="lin" valueType="num">
                                      <p:cBhvr>
                                        <p:cTn id="46" dur="300" fill="hold"/>
                                        <p:tgtEl>
                                          <p:spTgt spid="17414"/>
                                        </p:tgtEl>
                                        <p:attrNameLst>
                                          <p:attrName>ppt_w</p:attrName>
                                        </p:attrNameLst>
                                      </p:cBhvr>
                                      <p:tavLst>
                                        <p:tav tm="0">
                                          <p:val>
                                            <p:fltVal val="0"/>
                                          </p:val>
                                        </p:tav>
                                        <p:tav tm="100000">
                                          <p:val>
                                            <p:strVal val="#ppt_w"/>
                                          </p:val>
                                        </p:tav>
                                      </p:tavLst>
                                    </p:anim>
                                    <p:anim calcmode="lin" valueType="num">
                                      <p:cBhvr>
                                        <p:cTn id="47" dur="300" fill="hold"/>
                                        <p:tgtEl>
                                          <p:spTgt spid="17414"/>
                                        </p:tgtEl>
                                        <p:attrNameLst>
                                          <p:attrName>ppt_h</p:attrName>
                                        </p:attrNameLst>
                                      </p:cBhvr>
                                      <p:tavLst>
                                        <p:tav tm="0">
                                          <p:val>
                                            <p:fltVal val="0"/>
                                          </p:val>
                                        </p:tav>
                                        <p:tav tm="100000">
                                          <p:val>
                                            <p:strVal val="#ppt_h"/>
                                          </p:val>
                                        </p:tav>
                                      </p:tavLst>
                                    </p:anim>
                                    <p:anim calcmode="lin" valueType="num">
                                      <p:cBhvr>
                                        <p:cTn id="48" dur="300" fill="hold"/>
                                        <p:tgtEl>
                                          <p:spTgt spid="17414"/>
                                        </p:tgtEl>
                                        <p:attrNameLst>
                                          <p:attrName>style.rotation</p:attrName>
                                        </p:attrNameLst>
                                      </p:cBhvr>
                                      <p:tavLst>
                                        <p:tav tm="0">
                                          <p:val>
                                            <p:fltVal val="90"/>
                                          </p:val>
                                        </p:tav>
                                        <p:tav tm="100000">
                                          <p:val>
                                            <p:fltVal val="0"/>
                                          </p:val>
                                        </p:tav>
                                      </p:tavLst>
                                    </p:anim>
                                    <p:animEffect transition="in" filter="fade">
                                      <p:cBhvr>
                                        <p:cTn id="49" dur="300"/>
                                        <p:tgtEl>
                                          <p:spTgt spid="17414"/>
                                        </p:tgtEl>
                                      </p:cBhvr>
                                    </p:animEffect>
                                  </p:childTnLst>
                                </p:cTn>
                              </p:par>
                            </p:childTnLst>
                          </p:cTn>
                        </p:par>
                        <p:par>
                          <p:cTn id="50" fill="hold">
                            <p:stCondLst>
                              <p:cond delay="264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17426"/>
                                        </p:tgtEl>
                                        <p:attrNameLst>
                                          <p:attrName>style.visibility</p:attrName>
                                        </p:attrNameLst>
                                      </p:cBhvr>
                                      <p:to>
                                        <p:strVal val="visible"/>
                                      </p:to>
                                    </p:set>
                                    <p:anim calcmode="lin" valueType="num">
                                      <p:cBhvr>
                                        <p:cTn id="53" dur="400" fill="hold"/>
                                        <p:tgtEl>
                                          <p:spTgt spid="17426"/>
                                        </p:tgtEl>
                                        <p:attrNameLst>
                                          <p:attrName>ppt_x</p:attrName>
                                        </p:attrNameLst>
                                      </p:cBhvr>
                                      <p:tavLst>
                                        <p:tav tm="0">
                                          <p:val>
                                            <p:strVal val="#ppt_x"/>
                                          </p:val>
                                        </p:tav>
                                        <p:tav tm="50000">
                                          <p:val>
                                            <p:strVal val="#ppt_x+.1"/>
                                          </p:val>
                                        </p:tav>
                                        <p:tav tm="100000">
                                          <p:val>
                                            <p:strVal val="#ppt_x"/>
                                          </p:val>
                                        </p:tav>
                                      </p:tavLst>
                                    </p:anim>
                                    <p:anim calcmode="lin" valueType="num">
                                      <p:cBhvr>
                                        <p:cTn id="54" dur="400" fill="hold"/>
                                        <p:tgtEl>
                                          <p:spTgt spid="17426"/>
                                        </p:tgtEl>
                                        <p:attrNameLst>
                                          <p:attrName>ppt_y</p:attrName>
                                        </p:attrNameLst>
                                      </p:cBhvr>
                                      <p:tavLst>
                                        <p:tav tm="0">
                                          <p:val>
                                            <p:strVal val="#ppt_y"/>
                                          </p:val>
                                        </p:tav>
                                        <p:tav tm="100000">
                                          <p:val>
                                            <p:strVal val="#ppt_y"/>
                                          </p:val>
                                        </p:tav>
                                      </p:tavLst>
                                    </p:anim>
                                    <p:anim calcmode="lin" valueType="num">
                                      <p:cBhvr>
                                        <p:cTn id="55" dur="400" fill="hold"/>
                                        <p:tgtEl>
                                          <p:spTgt spid="17426"/>
                                        </p:tgtEl>
                                        <p:attrNameLst>
                                          <p:attrName>ppt_h</p:attrName>
                                        </p:attrNameLst>
                                      </p:cBhvr>
                                      <p:tavLst>
                                        <p:tav tm="0">
                                          <p:val>
                                            <p:strVal val="#ppt_h/10"/>
                                          </p:val>
                                        </p:tav>
                                        <p:tav tm="50000">
                                          <p:val>
                                            <p:strVal val="#ppt_h+.01"/>
                                          </p:val>
                                        </p:tav>
                                        <p:tav tm="100000">
                                          <p:val>
                                            <p:strVal val="#ppt_h"/>
                                          </p:val>
                                        </p:tav>
                                      </p:tavLst>
                                    </p:anim>
                                    <p:anim calcmode="lin" valueType="num">
                                      <p:cBhvr>
                                        <p:cTn id="56" dur="400" fill="hold"/>
                                        <p:tgtEl>
                                          <p:spTgt spid="17426"/>
                                        </p:tgtEl>
                                        <p:attrNameLst>
                                          <p:attrName>ppt_w</p:attrName>
                                        </p:attrNameLst>
                                      </p:cBhvr>
                                      <p:tavLst>
                                        <p:tav tm="0">
                                          <p:val>
                                            <p:strVal val="#ppt_w/10"/>
                                          </p:val>
                                        </p:tav>
                                        <p:tav tm="50000">
                                          <p:val>
                                            <p:strVal val="#ppt_w+.01"/>
                                          </p:val>
                                        </p:tav>
                                        <p:tav tm="100000">
                                          <p:val>
                                            <p:strVal val="#ppt_w"/>
                                          </p:val>
                                        </p:tav>
                                      </p:tavLst>
                                    </p:anim>
                                    <p:animEffect transition="in" filter="fade">
                                      <p:cBhvr>
                                        <p:cTn id="57" dur="400" tmFilter="0,0; .5, 1; 1, 1"/>
                                        <p:tgtEl>
                                          <p:spTgt spid="17426"/>
                                        </p:tgtEl>
                                      </p:cBhvr>
                                    </p:animEffect>
                                  </p:childTnLst>
                                </p:cTn>
                              </p:par>
                            </p:childTnLst>
                          </p:cTn>
                        </p:par>
                        <p:par>
                          <p:cTn id="58" fill="hold">
                            <p:stCondLst>
                              <p:cond delay="4400"/>
                            </p:stCondLst>
                            <p:childTnLst>
                              <p:par>
                                <p:cTn id="59" presetID="12" presetClass="entr" presetSubtype="8" fill="hold" nodeType="afterEffect">
                                  <p:stCondLst>
                                    <p:cond delay="0"/>
                                  </p:stCondLst>
                                  <p:childTnLst>
                                    <p:set>
                                      <p:cBhvr>
                                        <p:cTn id="60" dur="1" fill="hold">
                                          <p:stCondLst>
                                            <p:cond delay="0"/>
                                          </p:stCondLst>
                                        </p:cTn>
                                        <p:tgtEl>
                                          <p:spTgt spid="17416"/>
                                        </p:tgtEl>
                                        <p:attrNameLst>
                                          <p:attrName>style.visibility</p:attrName>
                                        </p:attrNameLst>
                                      </p:cBhvr>
                                      <p:to>
                                        <p:strVal val="visible"/>
                                      </p:to>
                                    </p:set>
                                    <p:anim calcmode="lin" valueType="num">
                                      <p:cBhvr additive="base">
                                        <p:cTn id="61" dur="500"/>
                                        <p:tgtEl>
                                          <p:spTgt spid="17416"/>
                                        </p:tgtEl>
                                        <p:attrNameLst>
                                          <p:attrName>ppt_x</p:attrName>
                                        </p:attrNameLst>
                                      </p:cBhvr>
                                      <p:tavLst>
                                        <p:tav tm="0">
                                          <p:val>
                                            <p:strVal val="#ppt_x-#ppt_w*1.125000"/>
                                          </p:val>
                                        </p:tav>
                                        <p:tav tm="100000">
                                          <p:val>
                                            <p:strVal val="#ppt_x"/>
                                          </p:val>
                                        </p:tav>
                                      </p:tavLst>
                                    </p:anim>
                                    <p:animEffect transition="in" filter="wipe(right)">
                                      <p:cBhvr>
                                        <p:cTn id="62" dur="500"/>
                                        <p:tgtEl>
                                          <p:spTgt spid="17416"/>
                                        </p:tgtEl>
                                      </p:cBhvr>
                                    </p:animEffect>
                                  </p:childTnLst>
                                </p:cTn>
                              </p:par>
                              <p:par>
                                <p:cTn id="63" presetID="12" presetClass="entr" presetSubtype="8" fill="hold" nodeType="withEffect">
                                  <p:stCondLst>
                                    <p:cond delay="100"/>
                                  </p:stCondLst>
                                  <p:childTnLst>
                                    <p:set>
                                      <p:cBhvr>
                                        <p:cTn id="64" dur="1" fill="hold">
                                          <p:stCondLst>
                                            <p:cond delay="0"/>
                                          </p:stCondLst>
                                        </p:cTn>
                                        <p:tgtEl>
                                          <p:spTgt spid="17420"/>
                                        </p:tgtEl>
                                        <p:attrNameLst>
                                          <p:attrName>style.visibility</p:attrName>
                                        </p:attrNameLst>
                                      </p:cBhvr>
                                      <p:to>
                                        <p:strVal val="visible"/>
                                      </p:to>
                                    </p:set>
                                    <p:anim calcmode="lin" valueType="num">
                                      <p:cBhvr additive="base">
                                        <p:cTn id="65" dur="500"/>
                                        <p:tgtEl>
                                          <p:spTgt spid="17420"/>
                                        </p:tgtEl>
                                        <p:attrNameLst>
                                          <p:attrName>ppt_x</p:attrName>
                                        </p:attrNameLst>
                                      </p:cBhvr>
                                      <p:tavLst>
                                        <p:tav tm="0">
                                          <p:val>
                                            <p:strVal val="#ppt_x-#ppt_w*1.125000"/>
                                          </p:val>
                                        </p:tav>
                                        <p:tav tm="100000">
                                          <p:val>
                                            <p:strVal val="#ppt_x"/>
                                          </p:val>
                                        </p:tav>
                                      </p:tavLst>
                                    </p:anim>
                                    <p:animEffect transition="in" filter="wipe(right)">
                                      <p:cBhvr>
                                        <p:cTn id="66" dur="500"/>
                                        <p:tgtEl>
                                          <p:spTgt spid="17420"/>
                                        </p:tgtEl>
                                      </p:cBhvr>
                                    </p:animEffect>
                                  </p:childTnLst>
                                </p:cTn>
                              </p:par>
                              <p:par>
                                <p:cTn id="67" presetID="12" presetClass="entr" presetSubtype="8" fill="hold" nodeType="withEffect">
                                  <p:stCondLst>
                                    <p:cond delay="200"/>
                                  </p:stCondLst>
                                  <p:childTnLst>
                                    <p:set>
                                      <p:cBhvr>
                                        <p:cTn id="68" dur="1" fill="hold">
                                          <p:stCondLst>
                                            <p:cond delay="0"/>
                                          </p:stCondLst>
                                        </p:cTn>
                                        <p:tgtEl>
                                          <p:spTgt spid="17417"/>
                                        </p:tgtEl>
                                        <p:attrNameLst>
                                          <p:attrName>style.visibility</p:attrName>
                                        </p:attrNameLst>
                                      </p:cBhvr>
                                      <p:to>
                                        <p:strVal val="visible"/>
                                      </p:to>
                                    </p:set>
                                    <p:anim calcmode="lin" valueType="num">
                                      <p:cBhvr additive="base">
                                        <p:cTn id="69" dur="500"/>
                                        <p:tgtEl>
                                          <p:spTgt spid="17417"/>
                                        </p:tgtEl>
                                        <p:attrNameLst>
                                          <p:attrName>ppt_x</p:attrName>
                                        </p:attrNameLst>
                                      </p:cBhvr>
                                      <p:tavLst>
                                        <p:tav tm="0">
                                          <p:val>
                                            <p:strVal val="#ppt_x-#ppt_w*1.125000"/>
                                          </p:val>
                                        </p:tav>
                                        <p:tav tm="100000">
                                          <p:val>
                                            <p:strVal val="#ppt_x"/>
                                          </p:val>
                                        </p:tav>
                                      </p:tavLst>
                                    </p:anim>
                                    <p:animEffect transition="in" filter="wipe(right)">
                                      <p:cBhvr>
                                        <p:cTn id="70" dur="500"/>
                                        <p:tgtEl>
                                          <p:spTgt spid="17417"/>
                                        </p:tgtEl>
                                      </p:cBhvr>
                                    </p:animEffect>
                                  </p:childTnLst>
                                </p:cTn>
                              </p:par>
                            </p:childTnLst>
                          </p:cTn>
                        </p:par>
                        <p:par>
                          <p:cTn id="71" fill="hold">
                            <p:stCondLst>
                              <p:cond delay="5100"/>
                            </p:stCondLst>
                            <p:childTnLst>
                              <p:par>
                                <p:cTn id="72" presetID="2" presetClass="entr" presetSubtype="2" fill="hold" nodeType="afterEffect">
                                  <p:stCondLst>
                                    <p:cond delay="0"/>
                                  </p:stCondLst>
                                  <p:childTnLst>
                                    <p:set>
                                      <p:cBhvr>
                                        <p:cTn id="73" dur="1" fill="hold">
                                          <p:stCondLst>
                                            <p:cond delay="0"/>
                                          </p:stCondLst>
                                        </p:cTn>
                                        <p:tgtEl>
                                          <p:spTgt spid="17421"/>
                                        </p:tgtEl>
                                        <p:attrNameLst>
                                          <p:attrName>style.visibility</p:attrName>
                                        </p:attrNameLst>
                                      </p:cBhvr>
                                      <p:to>
                                        <p:strVal val="visible"/>
                                      </p:to>
                                    </p:set>
                                    <p:anim calcmode="lin" valueType="num">
                                      <p:cBhvr additive="base">
                                        <p:cTn id="74" dur="500" fill="hold"/>
                                        <p:tgtEl>
                                          <p:spTgt spid="17421"/>
                                        </p:tgtEl>
                                        <p:attrNameLst>
                                          <p:attrName>ppt_x</p:attrName>
                                        </p:attrNameLst>
                                      </p:cBhvr>
                                      <p:tavLst>
                                        <p:tav tm="0">
                                          <p:val>
                                            <p:strVal val="1+#ppt_w/2"/>
                                          </p:val>
                                        </p:tav>
                                        <p:tav tm="100000">
                                          <p:val>
                                            <p:strVal val="#ppt_x"/>
                                          </p:val>
                                        </p:tav>
                                      </p:tavLst>
                                    </p:anim>
                                    <p:anim calcmode="lin" valueType="num">
                                      <p:cBhvr additive="base">
                                        <p:cTn id="75" dur="500" fill="hold"/>
                                        <p:tgtEl>
                                          <p:spTgt spid="17421"/>
                                        </p:tgtEl>
                                        <p:attrNameLst>
                                          <p:attrName>ppt_y</p:attrName>
                                        </p:attrNameLst>
                                      </p:cBhvr>
                                      <p:tavLst>
                                        <p:tav tm="0">
                                          <p:val>
                                            <p:strVal val="#ppt_y"/>
                                          </p:val>
                                        </p:tav>
                                        <p:tav tm="100000">
                                          <p:val>
                                            <p:strVal val="#ppt_y"/>
                                          </p:val>
                                        </p:tav>
                                      </p:tavLst>
                                    </p:anim>
                                  </p:childTnLst>
                                </p:cTn>
                              </p:par>
                              <p:par>
                                <p:cTn id="76" presetID="2" presetClass="entr" presetSubtype="2" fill="hold" nodeType="withEffect">
                                  <p:stCondLst>
                                    <p:cond delay="100"/>
                                  </p:stCondLst>
                                  <p:childTnLst>
                                    <p:set>
                                      <p:cBhvr>
                                        <p:cTn id="77" dur="1" fill="hold">
                                          <p:stCondLst>
                                            <p:cond delay="0"/>
                                          </p:stCondLst>
                                        </p:cTn>
                                        <p:tgtEl>
                                          <p:spTgt spid="17422"/>
                                        </p:tgtEl>
                                        <p:attrNameLst>
                                          <p:attrName>style.visibility</p:attrName>
                                        </p:attrNameLst>
                                      </p:cBhvr>
                                      <p:to>
                                        <p:strVal val="visible"/>
                                      </p:to>
                                    </p:set>
                                    <p:anim calcmode="lin" valueType="num">
                                      <p:cBhvr additive="base">
                                        <p:cTn id="78" dur="500" fill="hold"/>
                                        <p:tgtEl>
                                          <p:spTgt spid="17422"/>
                                        </p:tgtEl>
                                        <p:attrNameLst>
                                          <p:attrName>ppt_x</p:attrName>
                                        </p:attrNameLst>
                                      </p:cBhvr>
                                      <p:tavLst>
                                        <p:tav tm="0">
                                          <p:val>
                                            <p:strVal val="1+#ppt_w/2"/>
                                          </p:val>
                                        </p:tav>
                                        <p:tav tm="100000">
                                          <p:val>
                                            <p:strVal val="#ppt_x"/>
                                          </p:val>
                                        </p:tav>
                                      </p:tavLst>
                                    </p:anim>
                                    <p:anim calcmode="lin" valueType="num">
                                      <p:cBhvr additive="base">
                                        <p:cTn id="79" dur="500" fill="hold"/>
                                        <p:tgtEl>
                                          <p:spTgt spid="17422"/>
                                        </p:tgtEl>
                                        <p:attrNameLst>
                                          <p:attrName>ppt_y</p:attrName>
                                        </p:attrNameLst>
                                      </p:cBhvr>
                                      <p:tavLst>
                                        <p:tav tm="0">
                                          <p:val>
                                            <p:strVal val="#ppt_y"/>
                                          </p:val>
                                        </p:tav>
                                        <p:tav tm="100000">
                                          <p:val>
                                            <p:strVal val="#ppt_y"/>
                                          </p:val>
                                        </p:tav>
                                      </p:tavLst>
                                    </p:anim>
                                  </p:childTnLst>
                                </p:cTn>
                              </p:par>
                              <p:par>
                                <p:cTn id="80" presetID="2" presetClass="entr" presetSubtype="2" fill="hold" nodeType="withEffect">
                                  <p:stCondLst>
                                    <p:cond delay="200"/>
                                  </p:stCondLst>
                                  <p:childTnLst>
                                    <p:set>
                                      <p:cBhvr>
                                        <p:cTn id="81" dur="1" fill="hold">
                                          <p:stCondLst>
                                            <p:cond delay="0"/>
                                          </p:stCondLst>
                                        </p:cTn>
                                        <p:tgtEl>
                                          <p:spTgt spid="17423"/>
                                        </p:tgtEl>
                                        <p:attrNameLst>
                                          <p:attrName>style.visibility</p:attrName>
                                        </p:attrNameLst>
                                      </p:cBhvr>
                                      <p:to>
                                        <p:strVal val="visible"/>
                                      </p:to>
                                    </p:set>
                                    <p:anim calcmode="lin" valueType="num">
                                      <p:cBhvr additive="base">
                                        <p:cTn id="82" dur="500" fill="hold"/>
                                        <p:tgtEl>
                                          <p:spTgt spid="17423"/>
                                        </p:tgtEl>
                                        <p:attrNameLst>
                                          <p:attrName>ppt_x</p:attrName>
                                        </p:attrNameLst>
                                      </p:cBhvr>
                                      <p:tavLst>
                                        <p:tav tm="0">
                                          <p:val>
                                            <p:strVal val="1+#ppt_w/2"/>
                                          </p:val>
                                        </p:tav>
                                        <p:tav tm="100000">
                                          <p:val>
                                            <p:strVal val="#ppt_x"/>
                                          </p:val>
                                        </p:tav>
                                      </p:tavLst>
                                    </p:anim>
                                    <p:anim calcmode="lin" valueType="num">
                                      <p:cBhvr additive="base">
                                        <p:cTn id="83" dur="500" fill="hold"/>
                                        <p:tgtEl>
                                          <p:spTgt spid="17423"/>
                                        </p:tgtEl>
                                        <p:attrNameLst>
                                          <p:attrName>ppt_y</p:attrName>
                                        </p:attrNameLst>
                                      </p:cBhvr>
                                      <p:tavLst>
                                        <p:tav tm="0">
                                          <p:val>
                                            <p:strVal val="#ppt_y"/>
                                          </p:val>
                                        </p:tav>
                                        <p:tav tm="100000">
                                          <p:val>
                                            <p:strVal val="#ppt_y"/>
                                          </p:val>
                                        </p:tav>
                                      </p:tavLst>
                                    </p:anim>
                                  </p:childTnLst>
                                </p:cTn>
                              </p:par>
                            </p:childTnLst>
                          </p:cTn>
                        </p:par>
                        <p:par>
                          <p:cTn id="84" fill="hold">
                            <p:stCondLst>
                              <p:cond delay="5800"/>
                            </p:stCondLst>
                            <p:childTnLst>
                              <p:par>
                                <p:cTn id="85" presetID="42" presetClass="entr" presetSubtype="0" fill="hold" grpId="0" nodeType="afterEffect">
                                  <p:stCondLst>
                                    <p:cond delay="0"/>
                                  </p:stCondLst>
                                  <p:childTnLst>
                                    <p:set>
                                      <p:cBhvr>
                                        <p:cTn id="86" dur="1" fill="hold">
                                          <p:stCondLst>
                                            <p:cond delay="0"/>
                                          </p:stCondLst>
                                        </p:cTn>
                                        <p:tgtEl>
                                          <p:spTgt spid="17427"/>
                                        </p:tgtEl>
                                        <p:attrNameLst>
                                          <p:attrName>style.visibility</p:attrName>
                                        </p:attrNameLst>
                                      </p:cBhvr>
                                      <p:to>
                                        <p:strVal val="visible"/>
                                      </p:to>
                                    </p:set>
                                    <p:animEffect transition="in" filter="fade">
                                      <p:cBhvr>
                                        <p:cTn id="87" dur="500"/>
                                        <p:tgtEl>
                                          <p:spTgt spid="17427"/>
                                        </p:tgtEl>
                                      </p:cBhvr>
                                    </p:animEffect>
                                    <p:anim calcmode="lin" valueType="num">
                                      <p:cBhvr>
                                        <p:cTn id="88" dur="500" fill="hold"/>
                                        <p:tgtEl>
                                          <p:spTgt spid="17427"/>
                                        </p:tgtEl>
                                        <p:attrNameLst>
                                          <p:attrName>ppt_x</p:attrName>
                                        </p:attrNameLst>
                                      </p:cBhvr>
                                      <p:tavLst>
                                        <p:tav tm="0">
                                          <p:val>
                                            <p:strVal val="#ppt_x"/>
                                          </p:val>
                                        </p:tav>
                                        <p:tav tm="100000">
                                          <p:val>
                                            <p:strVal val="#ppt_x"/>
                                          </p:val>
                                        </p:tav>
                                      </p:tavLst>
                                    </p:anim>
                                    <p:anim calcmode="lin" valueType="num">
                                      <p:cBhvr>
                                        <p:cTn id="89" dur="500" fill="hold"/>
                                        <p:tgtEl>
                                          <p:spTgt spid="17427"/>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17428"/>
                                        </p:tgtEl>
                                        <p:attrNameLst>
                                          <p:attrName>style.visibility</p:attrName>
                                        </p:attrNameLst>
                                      </p:cBhvr>
                                      <p:to>
                                        <p:strVal val="visible"/>
                                      </p:to>
                                    </p:set>
                                    <p:animEffect transition="in" filter="fade">
                                      <p:cBhvr>
                                        <p:cTn id="92" dur="500"/>
                                        <p:tgtEl>
                                          <p:spTgt spid="17428"/>
                                        </p:tgtEl>
                                      </p:cBhvr>
                                    </p:animEffect>
                                    <p:anim calcmode="lin" valueType="num">
                                      <p:cBhvr>
                                        <p:cTn id="93" dur="500" fill="hold"/>
                                        <p:tgtEl>
                                          <p:spTgt spid="17428"/>
                                        </p:tgtEl>
                                        <p:attrNameLst>
                                          <p:attrName>ppt_x</p:attrName>
                                        </p:attrNameLst>
                                      </p:cBhvr>
                                      <p:tavLst>
                                        <p:tav tm="0">
                                          <p:val>
                                            <p:strVal val="#ppt_x"/>
                                          </p:val>
                                        </p:tav>
                                        <p:tav tm="100000">
                                          <p:val>
                                            <p:strVal val="#ppt_x"/>
                                          </p:val>
                                        </p:tav>
                                      </p:tavLst>
                                    </p:anim>
                                    <p:anim calcmode="lin" valueType="num">
                                      <p:cBhvr>
                                        <p:cTn id="94" dur="500" fill="hold"/>
                                        <p:tgtEl>
                                          <p:spTgt spid="17428"/>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17429"/>
                                        </p:tgtEl>
                                        <p:attrNameLst>
                                          <p:attrName>style.visibility</p:attrName>
                                        </p:attrNameLst>
                                      </p:cBhvr>
                                      <p:to>
                                        <p:strVal val="visible"/>
                                      </p:to>
                                    </p:set>
                                    <p:animEffect transition="in" filter="fade">
                                      <p:cBhvr>
                                        <p:cTn id="97" dur="500"/>
                                        <p:tgtEl>
                                          <p:spTgt spid="17429"/>
                                        </p:tgtEl>
                                      </p:cBhvr>
                                    </p:animEffect>
                                    <p:anim calcmode="lin" valueType="num">
                                      <p:cBhvr>
                                        <p:cTn id="98" dur="500" fill="hold"/>
                                        <p:tgtEl>
                                          <p:spTgt spid="17429"/>
                                        </p:tgtEl>
                                        <p:attrNameLst>
                                          <p:attrName>ppt_x</p:attrName>
                                        </p:attrNameLst>
                                      </p:cBhvr>
                                      <p:tavLst>
                                        <p:tav tm="0">
                                          <p:val>
                                            <p:strVal val="#ppt_x"/>
                                          </p:val>
                                        </p:tav>
                                        <p:tav tm="100000">
                                          <p:val>
                                            <p:strVal val="#ppt_x"/>
                                          </p:val>
                                        </p:tav>
                                      </p:tavLst>
                                    </p:anim>
                                    <p:anim calcmode="lin" valueType="num">
                                      <p:cBhvr>
                                        <p:cTn id="99" dur="500" fill="hold"/>
                                        <p:tgtEl>
                                          <p:spTgt spid="17429"/>
                                        </p:tgtEl>
                                        <p:attrNameLst>
                                          <p:attrName>ppt_y</p:attrName>
                                        </p:attrNameLst>
                                      </p:cBhvr>
                                      <p:tavLst>
                                        <p:tav tm="0">
                                          <p:val>
                                            <p:strVal val="#ppt_y+.1"/>
                                          </p:val>
                                        </p:tav>
                                        <p:tav tm="100000">
                                          <p:val>
                                            <p:strVal val="#ppt_y"/>
                                          </p:val>
                                        </p:tav>
                                      </p:tavLst>
                                    </p:anim>
                                  </p:childTnLst>
                                </p:cTn>
                              </p:par>
                            </p:childTnLst>
                          </p:cTn>
                        </p:par>
                        <p:par>
                          <p:cTn id="100" fill="hold">
                            <p:stCondLst>
                              <p:cond delay="6300"/>
                            </p:stCondLst>
                            <p:childTnLst>
                              <p:par>
                                <p:cTn id="101" presetID="22" presetClass="entr" presetSubtype="1" fill="hold" grpId="0" nodeType="afterEffect">
                                  <p:stCondLst>
                                    <p:cond delay="0"/>
                                  </p:stCondLst>
                                  <p:childTnLst>
                                    <p:set>
                                      <p:cBhvr>
                                        <p:cTn id="102" dur="1" fill="hold">
                                          <p:stCondLst>
                                            <p:cond delay="0"/>
                                          </p:stCondLst>
                                        </p:cTn>
                                        <p:tgtEl>
                                          <p:spTgt spid="17412"/>
                                        </p:tgtEl>
                                        <p:attrNameLst>
                                          <p:attrName>style.visibility</p:attrName>
                                        </p:attrNameLst>
                                      </p:cBhvr>
                                      <p:to>
                                        <p:strVal val="visible"/>
                                      </p:to>
                                    </p:set>
                                    <p:animEffect transition="in" filter="wipe(up)">
                                      <p:cBhvr>
                                        <p:cTn id="103" dur="500"/>
                                        <p:tgtEl>
                                          <p:spTgt spid="17412"/>
                                        </p:tgtEl>
                                      </p:cBhvr>
                                    </p:animEffect>
                                  </p:childTnLst>
                                </p:cTn>
                              </p:par>
                              <p:par>
                                <p:cTn id="104" presetID="2" presetClass="entr" presetSubtype="2" fill="hold" nodeType="withEffect">
                                  <p:stCondLst>
                                    <p:cond delay="200"/>
                                  </p:stCondLst>
                                  <p:childTnLst>
                                    <p:set>
                                      <p:cBhvr>
                                        <p:cTn id="105" dur="1" fill="hold">
                                          <p:stCondLst>
                                            <p:cond delay="0"/>
                                          </p:stCondLst>
                                        </p:cTn>
                                        <p:tgtEl>
                                          <p:spTgt spid="22"/>
                                        </p:tgtEl>
                                        <p:attrNameLst>
                                          <p:attrName>style.visibility</p:attrName>
                                        </p:attrNameLst>
                                      </p:cBhvr>
                                      <p:to>
                                        <p:strVal val="visible"/>
                                      </p:to>
                                    </p:set>
                                    <p:anim calcmode="lin" valueType="num">
                                      <p:cBhvr additive="base">
                                        <p:cTn id="106" dur="500" fill="hold"/>
                                        <p:tgtEl>
                                          <p:spTgt spid="22"/>
                                        </p:tgtEl>
                                        <p:attrNameLst>
                                          <p:attrName>ppt_x</p:attrName>
                                        </p:attrNameLst>
                                      </p:cBhvr>
                                      <p:tavLst>
                                        <p:tav tm="0">
                                          <p:val>
                                            <p:strVal val="1+#ppt_w/2"/>
                                          </p:val>
                                        </p:tav>
                                        <p:tav tm="100000">
                                          <p:val>
                                            <p:strVal val="#ppt_x"/>
                                          </p:val>
                                        </p:tav>
                                      </p:tavLst>
                                    </p:anim>
                                    <p:anim calcmode="lin" valueType="num">
                                      <p:cBhvr additive="base">
                                        <p:cTn id="107"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P spid="17424" grpId="0"/>
      <p:bldP spid="17425" grpId="0"/>
      <p:bldP spid="17426" grpId="0"/>
      <p:bldP spid="17427" grpId="0"/>
      <p:bldP spid="17428" grpId="0"/>
      <p:bldP spid="17429" grpId="0"/>
      <p:bldP spid="174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31"/>
          <p:cNvSpPr txBox="1">
            <a:spLocks noChangeArrowheads="1"/>
          </p:cNvSpPr>
          <p:nvPr/>
        </p:nvSpPr>
        <p:spPr bwMode="auto">
          <a:xfrm>
            <a:off x="2854327" y="87315"/>
            <a:ext cx="2233288" cy="5232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2" tIns="45718" rIns="91432" bIns="45718">
            <a:spAutoFit/>
          </a:bodyPr>
          <a:lstStyle/>
          <a:p>
            <a:r>
              <a:rPr lang="en-US" altLang="zh-CN" sz="2800" dirty="0">
                <a:solidFill>
                  <a:schemeClr val="accent2"/>
                </a:solidFill>
                <a:latin typeface="微软雅黑" panose="020B0503020204020204" pitchFamily="34" charset="-122"/>
                <a:ea typeface="微软雅黑" panose="020B0503020204020204" pitchFamily="34" charset="-122"/>
              </a:rPr>
              <a:t>2.2 </a:t>
            </a:r>
            <a:r>
              <a:rPr lang="zh-CN" altLang="en-US" sz="2800" dirty="0" smtClean="0">
                <a:solidFill>
                  <a:schemeClr val="accent2"/>
                </a:solidFill>
                <a:latin typeface="微软雅黑" panose="020B0503020204020204" pitchFamily="34" charset="-122"/>
                <a:ea typeface="微软雅黑" panose="020B0503020204020204" pitchFamily="34" charset="-122"/>
              </a:rPr>
              <a:t>研究对象</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2" name="TextBox 2"/>
          <p:cNvSpPr txBox="1">
            <a:spLocks noChangeArrowheads="1"/>
          </p:cNvSpPr>
          <p:nvPr/>
        </p:nvSpPr>
        <p:spPr bwMode="auto">
          <a:xfrm>
            <a:off x="1663700" y="149230"/>
            <a:ext cx="1065213" cy="400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r"/>
            <a:r>
              <a:rPr lang="en-US" altLang="zh-CN" sz="2000">
                <a:solidFill>
                  <a:schemeClr val="accent2"/>
                </a:solidFill>
              </a:rPr>
              <a:t>Part</a:t>
            </a:r>
            <a:r>
              <a:rPr lang="en-US" altLang="zh-CN">
                <a:solidFill>
                  <a:schemeClr val="accent2"/>
                </a:solidFill>
              </a:rPr>
              <a:t> 2</a:t>
            </a:r>
            <a:endParaRPr lang="zh-CN" altLang="en-US">
              <a:solidFill>
                <a:schemeClr val="accent2"/>
              </a:solidFill>
            </a:endParaRPr>
          </a:p>
        </p:txBody>
      </p:sp>
      <p:sp>
        <p:nvSpPr>
          <p:cNvPr id="18440" name="Freeform 10"/>
          <p:cNvSpPr>
            <a:spLocks noEditPoints="1" noChangeArrowheads="1"/>
          </p:cNvSpPr>
          <p:nvPr/>
        </p:nvSpPr>
        <p:spPr bwMode="auto">
          <a:xfrm>
            <a:off x="2889251" y="1041401"/>
            <a:ext cx="1868488" cy="1455739"/>
          </a:xfrm>
          <a:custGeom>
            <a:avLst/>
            <a:gdLst>
              <a:gd name="T0" fmla="*/ 2333 w 2333"/>
              <a:gd name="T1" fmla="*/ 0 h 1818"/>
              <a:gd name="T2" fmla="*/ 2333 w 2333"/>
              <a:gd name="T3" fmla="*/ 1364 h 1818"/>
              <a:gd name="T4" fmla="*/ 1166 w 2333"/>
              <a:gd name="T5" fmla="*/ 1818 h 1818"/>
              <a:gd name="T6" fmla="*/ 0 w 2333"/>
              <a:gd name="T7" fmla="*/ 1364 h 1818"/>
              <a:gd name="T8" fmla="*/ 0 w 2333"/>
              <a:gd name="T9" fmla="*/ 0 h 1818"/>
              <a:gd name="T10" fmla="*/ 2333 w 2333"/>
              <a:gd name="T11" fmla="*/ 0 h 1818"/>
              <a:gd name="T12" fmla="*/ 1166 w 2333"/>
              <a:gd name="T13" fmla="*/ 0 h 1818"/>
            </a:gdLst>
            <a:ahLst/>
            <a:cxnLst>
              <a:cxn ang="0">
                <a:pos x="T0" y="T1"/>
              </a:cxn>
              <a:cxn ang="0">
                <a:pos x="T2" y="T3"/>
              </a:cxn>
              <a:cxn ang="0">
                <a:pos x="T4" y="T5"/>
              </a:cxn>
              <a:cxn ang="0">
                <a:pos x="T6" y="T7"/>
              </a:cxn>
              <a:cxn ang="0">
                <a:pos x="T8" y="T9"/>
              </a:cxn>
              <a:cxn ang="0">
                <a:pos x="T10" y="T11"/>
              </a:cxn>
              <a:cxn ang="0">
                <a:pos x="T12" y="T13"/>
              </a:cxn>
            </a:cxnLst>
            <a:rect l="0" t="0" r="r" b="b"/>
            <a:pathLst>
              <a:path w="2333" h="1818">
                <a:moveTo>
                  <a:pt x="2333" y="0"/>
                </a:moveTo>
                <a:lnTo>
                  <a:pt x="2333" y="1364"/>
                </a:lnTo>
                <a:lnTo>
                  <a:pt x="1166" y="1818"/>
                </a:lnTo>
                <a:lnTo>
                  <a:pt x="0" y="1364"/>
                </a:lnTo>
                <a:lnTo>
                  <a:pt x="0" y="0"/>
                </a:lnTo>
                <a:lnTo>
                  <a:pt x="2333" y="0"/>
                </a:lnTo>
                <a:close/>
                <a:moveTo>
                  <a:pt x="1166" y="0"/>
                </a:moveTo>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24" name="TextBox 23"/>
          <p:cNvSpPr txBox="1"/>
          <p:nvPr/>
        </p:nvSpPr>
        <p:spPr>
          <a:xfrm>
            <a:off x="2063552" y="2497140"/>
            <a:ext cx="7920880" cy="4154984"/>
          </a:xfrm>
          <a:prstGeom prst="rect">
            <a:avLst/>
          </a:prstGeom>
          <a:noFill/>
        </p:spPr>
        <p:txBody>
          <a:bodyPr wrap="square" rtlCol="0">
            <a:spAutoFit/>
          </a:bodyPr>
          <a:lstStyle/>
          <a:p>
            <a:r>
              <a:rPr lang="zh-CN" altLang="zh-CN" sz="2400" dirty="0" smtClean="0"/>
              <a:t>在研究对象上，我们以我们随机选取了乡镇上</a:t>
            </a:r>
            <a:r>
              <a:rPr lang="en-US" altLang="zh-CN" sz="2400" dirty="0" smtClean="0"/>
              <a:t>D</a:t>
            </a:r>
            <a:r>
              <a:rPr lang="zh-CN" altLang="zh-CN" sz="2400" dirty="0" smtClean="0"/>
              <a:t>初级中学的</a:t>
            </a:r>
            <a:r>
              <a:rPr lang="en-US" altLang="zh-CN" sz="2400" dirty="0" smtClean="0"/>
              <a:t>8</a:t>
            </a:r>
            <a:r>
              <a:rPr lang="zh-CN" altLang="zh-CN" sz="2400" dirty="0" smtClean="0"/>
              <a:t>年级的四个班的学生共</a:t>
            </a:r>
            <a:r>
              <a:rPr lang="en-US" altLang="zh-CN" sz="2400" dirty="0" smtClean="0"/>
              <a:t>212</a:t>
            </a:r>
            <a:r>
              <a:rPr lang="zh-CN" altLang="zh-CN" sz="2400" dirty="0" smtClean="0"/>
              <a:t>人作为研究对象，分为两组，分别为实验组和对照组。在分组时，我们充分考虑了学生的性别、家庭状况、学习能力、学习成绩、生源地等可能影响实验效果的环境变量，尽量做到两组在这些环境变量方面没有显著差异。在这</a:t>
            </a:r>
            <a:r>
              <a:rPr lang="en-US" altLang="zh-CN" sz="2400" dirty="0" smtClean="0"/>
              <a:t>212</a:t>
            </a:r>
            <a:r>
              <a:rPr lang="zh-CN" altLang="zh-CN" sz="2400" dirty="0" smtClean="0"/>
              <a:t>名学生中，实验组两个班共</a:t>
            </a:r>
            <a:r>
              <a:rPr lang="en-US" altLang="zh-CN" sz="2400" dirty="0" smtClean="0"/>
              <a:t>106</a:t>
            </a:r>
            <a:r>
              <a:rPr lang="zh-CN" altLang="zh-CN" sz="2400" dirty="0" smtClean="0"/>
              <a:t>人，每班</a:t>
            </a:r>
            <a:r>
              <a:rPr lang="en-US" altLang="zh-CN" sz="2400" dirty="0" smtClean="0"/>
              <a:t>53</a:t>
            </a:r>
            <a:r>
              <a:rPr lang="zh-CN" altLang="zh-CN" sz="2400" dirty="0" smtClean="0"/>
              <a:t>人；对照组两个班共</a:t>
            </a:r>
            <a:r>
              <a:rPr lang="en-US" altLang="zh-CN" sz="2400" dirty="0" smtClean="0"/>
              <a:t>106</a:t>
            </a:r>
            <a:r>
              <a:rPr lang="zh-CN" altLang="zh-CN" sz="2400" dirty="0" smtClean="0"/>
              <a:t>人，每班</a:t>
            </a:r>
            <a:r>
              <a:rPr lang="en-US" altLang="zh-CN" sz="2400" dirty="0" smtClean="0"/>
              <a:t>53</a:t>
            </a:r>
            <a:r>
              <a:rPr lang="zh-CN" altLang="zh-CN" sz="2400" dirty="0" smtClean="0"/>
              <a:t>人。实验组学生的平均年龄在</a:t>
            </a:r>
            <a:r>
              <a:rPr lang="en-US" altLang="zh-CN" sz="2400" dirty="0" smtClean="0"/>
              <a:t>15.3</a:t>
            </a:r>
            <a:r>
              <a:rPr lang="en-US" altLang="zh-CN" sz="2400" u="sng" dirty="0" smtClean="0"/>
              <a:t>+</a:t>
            </a:r>
            <a:r>
              <a:rPr lang="en-US" altLang="zh-CN" sz="2400" dirty="0" smtClean="0"/>
              <a:t>0.6</a:t>
            </a:r>
            <a:r>
              <a:rPr lang="zh-CN" altLang="zh-CN" sz="2400" dirty="0" smtClean="0"/>
              <a:t>岁，选用基于微信公众平台的翻转课堂的教学模式进行授课。对照组平均年龄在</a:t>
            </a:r>
            <a:r>
              <a:rPr lang="en-US" altLang="zh-CN" sz="2400" dirty="0" smtClean="0"/>
              <a:t>15.3</a:t>
            </a:r>
            <a:r>
              <a:rPr lang="en-US" altLang="zh-CN" sz="2400" u="sng" dirty="0" smtClean="0"/>
              <a:t>+</a:t>
            </a:r>
            <a:r>
              <a:rPr lang="en-US" altLang="zh-CN" sz="2400" dirty="0" smtClean="0"/>
              <a:t>0.8</a:t>
            </a:r>
            <a:r>
              <a:rPr lang="zh-CN" altLang="zh-CN" sz="2400" dirty="0" smtClean="0"/>
              <a:t>岁，采用传统授课方式进行教学。</a:t>
            </a:r>
            <a:endParaRPr lang="zh-CN" altLang="zh-CN" sz="2400" b="1" dirty="0" smtClean="0"/>
          </a:p>
          <a:p>
            <a:endParaRPr lang="zh-CN" altLang="en-US" sz="2400" dirty="0"/>
          </a:p>
        </p:txBody>
      </p:sp>
      <p:sp>
        <p:nvSpPr>
          <p:cNvPr id="19457" name="Rectangle 1"/>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304800" algn="l"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在研究对象上，我们以我们随机选取了乡镇上</a:t>
            </a: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a:t>
            </a: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初级中学的</a:t>
            </a: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a:t>
            </a: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年级的四个班的学生共</a:t>
            </a: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212</a:t>
            </a: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人作为研究对象，分为两组，分别为实验组和对照组。在分组时，我们充分考虑了学生的性别、家庭状况、学习能力、学习成绩、生源地等可能影响实验效果的环境变量，尽量做到两组在这些环境变量方面没有显著差异。在这</a:t>
            </a: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212</a:t>
            </a: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名学生中，实验组两个班共</a:t>
            </a: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106</a:t>
            </a: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人，每班</a:t>
            </a: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53</a:t>
            </a: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人；对照组两个班共</a:t>
            </a: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106</a:t>
            </a: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人，每班</a:t>
            </a: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53</a:t>
            </a: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人。实验组学生的平均年龄在</a:t>
            </a: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15.3</a:t>
            </a:r>
            <a:r>
              <a:rPr kumimoji="0" lang="en-US" altLang="zh-CN" sz="1200" b="0" i="0" u="sng"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0.6</a:t>
            </a: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岁，选用基于微信公众平台的翻转课堂的教学模式进行授课。对照组平均年龄在</a:t>
            </a: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15.3</a:t>
            </a:r>
            <a:r>
              <a:rPr kumimoji="0" lang="en-US" altLang="zh-CN" sz="1200" b="0" i="0" u="sng"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0.8</a:t>
            </a: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岁，采用传统授课方式进行教学。</a:t>
            </a:r>
            <a:endParaRPr kumimoji="0" lang="zh-CN" altLang="en-US"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spd="slow" advTm="5769">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8434"/>
                                        </p:tgtEl>
                                        <p:attrNameLst>
                                          <p:attrName>style.visibility</p:attrName>
                                        </p:attrNameLst>
                                      </p:cBhvr>
                                      <p:to>
                                        <p:strVal val="visible"/>
                                      </p:to>
                                    </p:set>
                                    <p:anim calcmode="lin" valueType="num">
                                      <p:cBhvr>
                                        <p:cTn id="7" dur="400" fill="hold"/>
                                        <p:tgtEl>
                                          <p:spTgt spid="18434"/>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18434"/>
                                        </p:tgtEl>
                                        <p:attrNameLst>
                                          <p:attrName>ppt_y</p:attrName>
                                        </p:attrNameLst>
                                      </p:cBhvr>
                                      <p:tavLst>
                                        <p:tav tm="0">
                                          <p:val>
                                            <p:strVal val="#ppt_y"/>
                                          </p:val>
                                        </p:tav>
                                        <p:tav tm="100000">
                                          <p:val>
                                            <p:strVal val="#ppt_y"/>
                                          </p:val>
                                        </p:tav>
                                      </p:tavLst>
                                    </p:anim>
                                    <p:anim calcmode="lin" valueType="num">
                                      <p:cBhvr>
                                        <p:cTn id="9" dur="400" fill="hold"/>
                                        <p:tgtEl>
                                          <p:spTgt spid="18434"/>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184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18434"/>
                                        </p:tgtEl>
                                      </p:cBhvr>
                                    </p:animEffect>
                                  </p:childTnLst>
                                </p:cTn>
                              </p:par>
                            </p:childTnLst>
                          </p:cTn>
                        </p:par>
                        <p:par>
                          <p:cTn id="12" fill="hold">
                            <p:stCondLst>
                              <p:cond delay="640"/>
                            </p:stCondLst>
                            <p:childTnLst>
                              <p:par>
                                <p:cTn id="13" presetID="47" presetClass="entr" presetSubtype="0" fill="hold" nodeType="afterEffect">
                                  <p:stCondLst>
                                    <p:cond delay="0"/>
                                  </p:stCondLst>
                                  <p:childTnLst>
                                    <p:set>
                                      <p:cBhvr>
                                        <p:cTn id="14" dur="1" fill="hold">
                                          <p:stCondLst>
                                            <p:cond delay="0"/>
                                          </p:stCondLst>
                                        </p:cTn>
                                        <p:tgtEl>
                                          <p:spTgt spid="18440"/>
                                        </p:tgtEl>
                                        <p:attrNameLst>
                                          <p:attrName>style.visibility</p:attrName>
                                        </p:attrNameLst>
                                      </p:cBhvr>
                                      <p:to>
                                        <p:strVal val="visible"/>
                                      </p:to>
                                    </p:set>
                                    <p:animEffect transition="in" filter="fade">
                                      <p:cBhvr>
                                        <p:cTn id="15" dur="1000"/>
                                        <p:tgtEl>
                                          <p:spTgt spid="18440"/>
                                        </p:tgtEl>
                                      </p:cBhvr>
                                    </p:animEffect>
                                    <p:anim calcmode="lin" valueType="num">
                                      <p:cBhvr>
                                        <p:cTn id="16" dur="1000" fill="hold"/>
                                        <p:tgtEl>
                                          <p:spTgt spid="18440"/>
                                        </p:tgtEl>
                                        <p:attrNameLst>
                                          <p:attrName>ppt_x</p:attrName>
                                        </p:attrNameLst>
                                      </p:cBhvr>
                                      <p:tavLst>
                                        <p:tav tm="0">
                                          <p:val>
                                            <p:strVal val="#ppt_x"/>
                                          </p:val>
                                        </p:tav>
                                        <p:tav tm="100000">
                                          <p:val>
                                            <p:strVal val="#ppt_x"/>
                                          </p:val>
                                        </p:tav>
                                      </p:tavLst>
                                    </p:anim>
                                    <p:anim calcmode="lin" valueType="num">
                                      <p:cBhvr>
                                        <p:cTn id="17" dur="1000" fill="hold"/>
                                        <p:tgtEl>
                                          <p:spTgt spid="184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31"/>
          <p:cNvSpPr txBox="1">
            <a:spLocks noChangeArrowheads="1"/>
          </p:cNvSpPr>
          <p:nvPr/>
        </p:nvSpPr>
        <p:spPr bwMode="auto">
          <a:xfrm>
            <a:off x="2854325" y="87315"/>
            <a:ext cx="4028651" cy="5232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2" tIns="45718" rIns="91432" bIns="45718">
            <a:spAutoFit/>
          </a:bodyPr>
          <a:lstStyle/>
          <a:p>
            <a:r>
              <a:rPr lang="en-US" altLang="zh-CN" sz="2800" dirty="0">
                <a:solidFill>
                  <a:schemeClr val="accent2"/>
                </a:solidFill>
                <a:latin typeface="微软雅黑" panose="020B0503020204020204" pitchFamily="34" charset="-122"/>
                <a:ea typeface="微软雅黑" panose="020B0503020204020204" pitchFamily="34" charset="-122"/>
              </a:rPr>
              <a:t>2.3 </a:t>
            </a:r>
            <a:r>
              <a:rPr lang="zh-CN" altLang="en-US" sz="2800" dirty="0" smtClean="0">
                <a:solidFill>
                  <a:schemeClr val="accent2"/>
                </a:solidFill>
                <a:latin typeface="微软雅黑" panose="020B0503020204020204" pitchFamily="34" charset="-122"/>
                <a:ea typeface="微软雅黑" panose="020B0503020204020204" pitchFamily="34" charset="-122"/>
              </a:rPr>
              <a:t>研究方法与研究步骤</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2" name="TextBox 2"/>
          <p:cNvSpPr txBox="1">
            <a:spLocks noChangeArrowheads="1"/>
          </p:cNvSpPr>
          <p:nvPr/>
        </p:nvSpPr>
        <p:spPr bwMode="auto">
          <a:xfrm>
            <a:off x="1663700" y="149230"/>
            <a:ext cx="1065213" cy="400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r"/>
            <a:r>
              <a:rPr lang="en-US" altLang="zh-CN" sz="2000">
                <a:solidFill>
                  <a:schemeClr val="accent2"/>
                </a:solidFill>
              </a:rPr>
              <a:t>Part</a:t>
            </a:r>
            <a:r>
              <a:rPr lang="en-US" altLang="zh-CN">
                <a:solidFill>
                  <a:schemeClr val="accent2"/>
                </a:solidFill>
              </a:rPr>
              <a:t> 2</a:t>
            </a:r>
            <a:endParaRPr lang="zh-CN" altLang="en-US">
              <a:solidFill>
                <a:schemeClr val="accent2"/>
              </a:solidFill>
            </a:endParaRPr>
          </a:p>
        </p:txBody>
      </p:sp>
      <p:sp>
        <p:nvSpPr>
          <p:cNvPr id="19460" name="Freeform 5"/>
          <p:cNvSpPr>
            <a:spLocks noChangeArrowheads="1"/>
          </p:cNvSpPr>
          <p:nvPr/>
        </p:nvSpPr>
        <p:spPr bwMode="auto">
          <a:xfrm>
            <a:off x="1993900" y="2054228"/>
            <a:ext cx="1838325" cy="938213"/>
          </a:xfrm>
          <a:custGeom>
            <a:avLst/>
            <a:gdLst>
              <a:gd name="T0" fmla="*/ 0 w 2146"/>
              <a:gd name="T1" fmla="*/ 0 h 1384"/>
              <a:gd name="T2" fmla="*/ 1831 w 2146"/>
              <a:gd name="T3" fmla="*/ 0 h 1384"/>
              <a:gd name="T4" fmla="*/ 2146 w 2146"/>
              <a:gd name="T5" fmla="*/ 690 h 1384"/>
              <a:gd name="T6" fmla="*/ 1831 w 2146"/>
              <a:gd name="T7" fmla="*/ 1384 h 1384"/>
              <a:gd name="T8" fmla="*/ 0 w 2146"/>
              <a:gd name="T9" fmla="*/ 1384 h 1384"/>
              <a:gd name="T10" fmla="*/ 315 w 2146"/>
              <a:gd name="T11" fmla="*/ 695 h 1384"/>
              <a:gd name="T12" fmla="*/ 0 w 2146"/>
              <a:gd name="T13" fmla="*/ 0 h 1384"/>
            </a:gdLst>
            <a:ahLst/>
            <a:cxnLst>
              <a:cxn ang="0">
                <a:pos x="T0" y="T1"/>
              </a:cxn>
              <a:cxn ang="0">
                <a:pos x="T2" y="T3"/>
              </a:cxn>
              <a:cxn ang="0">
                <a:pos x="T4" y="T5"/>
              </a:cxn>
              <a:cxn ang="0">
                <a:pos x="T6" y="T7"/>
              </a:cxn>
              <a:cxn ang="0">
                <a:pos x="T8" y="T9"/>
              </a:cxn>
              <a:cxn ang="0">
                <a:pos x="T10" y="T11"/>
              </a:cxn>
              <a:cxn ang="0">
                <a:pos x="T12" y="T13"/>
              </a:cxn>
            </a:cxnLst>
            <a:rect l="0" t="0" r="r" b="b"/>
            <a:pathLst>
              <a:path w="2146" h="1384">
                <a:moveTo>
                  <a:pt x="0" y="0"/>
                </a:moveTo>
                <a:lnTo>
                  <a:pt x="1831" y="0"/>
                </a:lnTo>
                <a:lnTo>
                  <a:pt x="2146" y="690"/>
                </a:lnTo>
                <a:lnTo>
                  <a:pt x="1831" y="1384"/>
                </a:lnTo>
                <a:lnTo>
                  <a:pt x="0" y="1384"/>
                </a:lnTo>
                <a:lnTo>
                  <a:pt x="315" y="695"/>
                </a:lnTo>
                <a:lnTo>
                  <a:pt x="0" y="0"/>
                </a:ln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9461" name="Freeform 6"/>
          <p:cNvSpPr>
            <a:spLocks noChangeArrowheads="1"/>
          </p:cNvSpPr>
          <p:nvPr/>
        </p:nvSpPr>
        <p:spPr bwMode="auto">
          <a:xfrm>
            <a:off x="3649663" y="2054228"/>
            <a:ext cx="1839912" cy="938213"/>
          </a:xfrm>
          <a:custGeom>
            <a:avLst/>
            <a:gdLst>
              <a:gd name="T0" fmla="*/ 0 w 2147"/>
              <a:gd name="T1" fmla="*/ 0 h 1384"/>
              <a:gd name="T2" fmla="*/ 1831 w 2147"/>
              <a:gd name="T3" fmla="*/ 0 h 1384"/>
              <a:gd name="T4" fmla="*/ 2147 w 2147"/>
              <a:gd name="T5" fmla="*/ 690 h 1384"/>
              <a:gd name="T6" fmla="*/ 1831 w 2147"/>
              <a:gd name="T7" fmla="*/ 1384 h 1384"/>
              <a:gd name="T8" fmla="*/ 0 w 2147"/>
              <a:gd name="T9" fmla="*/ 1384 h 1384"/>
              <a:gd name="T10" fmla="*/ 316 w 2147"/>
              <a:gd name="T11" fmla="*/ 695 h 1384"/>
              <a:gd name="T12" fmla="*/ 0 w 2147"/>
              <a:gd name="T13" fmla="*/ 0 h 1384"/>
            </a:gdLst>
            <a:ahLst/>
            <a:cxnLst>
              <a:cxn ang="0">
                <a:pos x="T0" y="T1"/>
              </a:cxn>
              <a:cxn ang="0">
                <a:pos x="T2" y="T3"/>
              </a:cxn>
              <a:cxn ang="0">
                <a:pos x="T4" y="T5"/>
              </a:cxn>
              <a:cxn ang="0">
                <a:pos x="T6" y="T7"/>
              </a:cxn>
              <a:cxn ang="0">
                <a:pos x="T8" y="T9"/>
              </a:cxn>
              <a:cxn ang="0">
                <a:pos x="T10" y="T11"/>
              </a:cxn>
              <a:cxn ang="0">
                <a:pos x="T12" y="T13"/>
              </a:cxn>
            </a:cxnLst>
            <a:rect l="0" t="0" r="r" b="b"/>
            <a:pathLst>
              <a:path w="2147" h="1384">
                <a:moveTo>
                  <a:pt x="0" y="0"/>
                </a:moveTo>
                <a:lnTo>
                  <a:pt x="1831" y="0"/>
                </a:lnTo>
                <a:lnTo>
                  <a:pt x="2147" y="690"/>
                </a:lnTo>
                <a:lnTo>
                  <a:pt x="1831" y="1384"/>
                </a:lnTo>
                <a:lnTo>
                  <a:pt x="0" y="1384"/>
                </a:lnTo>
                <a:lnTo>
                  <a:pt x="316" y="695"/>
                </a:lnTo>
                <a:lnTo>
                  <a:pt x="0" y="0"/>
                </a:ln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9462" name="Freeform 7"/>
          <p:cNvSpPr>
            <a:spLocks noChangeArrowheads="1"/>
          </p:cNvSpPr>
          <p:nvPr/>
        </p:nvSpPr>
        <p:spPr bwMode="auto">
          <a:xfrm>
            <a:off x="5326063" y="2054228"/>
            <a:ext cx="1839912" cy="938213"/>
          </a:xfrm>
          <a:custGeom>
            <a:avLst/>
            <a:gdLst>
              <a:gd name="T0" fmla="*/ 0 w 2147"/>
              <a:gd name="T1" fmla="*/ 0 h 1384"/>
              <a:gd name="T2" fmla="*/ 1831 w 2147"/>
              <a:gd name="T3" fmla="*/ 0 h 1384"/>
              <a:gd name="T4" fmla="*/ 2147 w 2147"/>
              <a:gd name="T5" fmla="*/ 690 h 1384"/>
              <a:gd name="T6" fmla="*/ 1831 w 2147"/>
              <a:gd name="T7" fmla="*/ 1384 h 1384"/>
              <a:gd name="T8" fmla="*/ 0 w 2147"/>
              <a:gd name="T9" fmla="*/ 1384 h 1384"/>
              <a:gd name="T10" fmla="*/ 316 w 2147"/>
              <a:gd name="T11" fmla="*/ 695 h 1384"/>
              <a:gd name="T12" fmla="*/ 0 w 2147"/>
              <a:gd name="T13" fmla="*/ 0 h 1384"/>
            </a:gdLst>
            <a:ahLst/>
            <a:cxnLst>
              <a:cxn ang="0">
                <a:pos x="T0" y="T1"/>
              </a:cxn>
              <a:cxn ang="0">
                <a:pos x="T2" y="T3"/>
              </a:cxn>
              <a:cxn ang="0">
                <a:pos x="T4" y="T5"/>
              </a:cxn>
              <a:cxn ang="0">
                <a:pos x="T6" y="T7"/>
              </a:cxn>
              <a:cxn ang="0">
                <a:pos x="T8" y="T9"/>
              </a:cxn>
              <a:cxn ang="0">
                <a:pos x="T10" y="T11"/>
              </a:cxn>
              <a:cxn ang="0">
                <a:pos x="T12" y="T13"/>
              </a:cxn>
            </a:cxnLst>
            <a:rect l="0" t="0" r="r" b="b"/>
            <a:pathLst>
              <a:path w="2147" h="1384">
                <a:moveTo>
                  <a:pt x="0" y="0"/>
                </a:moveTo>
                <a:lnTo>
                  <a:pt x="1831" y="0"/>
                </a:lnTo>
                <a:lnTo>
                  <a:pt x="2147" y="690"/>
                </a:lnTo>
                <a:lnTo>
                  <a:pt x="1831" y="1384"/>
                </a:lnTo>
                <a:lnTo>
                  <a:pt x="0" y="1384"/>
                </a:lnTo>
                <a:lnTo>
                  <a:pt x="316" y="695"/>
                </a:lnTo>
                <a:lnTo>
                  <a:pt x="0" y="0"/>
                </a:ln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9463" name="TextBox 6"/>
          <p:cNvSpPr txBox="1">
            <a:spLocks noChangeArrowheads="1"/>
          </p:cNvSpPr>
          <p:nvPr/>
        </p:nvSpPr>
        <p:spPr bwMode="auto">
          <a:xfrm>
            <a:off x="2427291" y="2286000"/>
            <a:ext cx="1268412" cy="7078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ctr"/>
            <a:r>
              <a:rPr lang="zh-CN" altLang="en-US" sz="2000" dirty="0" smtClean="0">
                <a:solidFill>
                  <a:schemeClr val="accent2"/>
                </a:solidFill>
                <a:latin typeface="微软雅黑" panose="020B0503020204020204" pitchFamily="34" charset="-122"/>
                <a:ea typeface="微软雅黑" panose="020B0503020204020204" pitchFamily="34" charset="-122"/>
              </a:rPr>
              <a:t>文献综述法</a:t>
            </a:r>
            <a:endParaRPr lang="zh-CN" altLang="en-US" sz="2000" dirty="0">
              <a:solidFill>
                <a:schemeClr val="accent2"/>
              </a:solidFill>
              <a:latin typeface="微软雅黑" panose="020B0503020204020204" pitchFamily="34" charset="-122"/>
              <a:ea typeface="微软雅黑" panose="020B0503020204020204" pitchFamily="34" charset="-122"/>
            </a:endParaRPr>
          </a:p>
        </p:txBody>
      </p:sp>
      <p:sp>
        <p:nvSpPr>
          <p:cNvPr id="19464" name="TextBox 7"/>
          <p:cNvSpPr txBox="1">
            <a:spLocks noChangeArrowheads="1"/>
          </p:cNvSpPr>
          <p:nvPr/>
        </p:nvSpPr>
        <p:spPr bwMode="auto">
          <a:xfrm>
            <a:off x="3911600" y="2286000"/>
            <a:ext cx="1268413" cy="7078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ctr"/>
            <a:r>
              <a:rPr lang="zh-CN" altLang="en-US" sz="2000" dirty="0" smtClean="0">
                <a:solidFill>
                  <a:schemeClr val="accent2"/>
                </a:solidFill>
                <a:latin typeface="微软雅黑" panose="020B0503020204020204" pitchFamily="34" charset="-122"/>
                <a:ea typeface="微软雅黑" panose="020B0503020204020204" pitchFamily="34" charset="-122"/>
              </a:rPr>
              <a:t>案例研究法</a:t>
            </a:r>
            <a:endParaRPr lang="zh-CN" altLang="en-US" sz="2000" dirty="0">
              <a:solidFill>
                <a:schemeClr val="accent2"/>
              </a:solidFill>
              <a:latin typeface="微软雅黑" panose="020B0503020204020204" pitchFamily="34" charset="-122"/>
              <a:ea typeface="微软雅黑" panose="020B0503020204020204" pitchFamily="34" charset="-122"/>
            </a:endParaRPr>
          </a:p>
        </p:txBody>
      </p:sp>
      <p:sp>
        <p:nvSpPr>
          <p:cNvPr id="19465" name="TextBox 8"/>
          <p:cNvSpPr txBox="1">
            <a:spLocks noChangeArrowheads="1"/>
          </p:cNvSpPr>
          <p:nvPr/>
        </p:nvSpPr>
        <p:spPr bwMode="auto">
          <a:xfrm>
            <a:off x="5578476" y="2286000"/>
            <a:ext cx="1268413" cy="7078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ctr"/>
            <a:r>
              <a:rPr lang="zh-CN" altLang="en-US" sz="2000" dirty="0" smtClean="0">
                <a:solidFill>
                  <a:schemeClr val="accent2"/>
                </a:solidFill>
                <a:latin typeface="微软雅黑" panose="020B0503020204020204" pitchFamily="34" charset="-122"/>
                <a:ea typeface="微软雅黑" panose="020B0503020204020204" pitchFamily="34" charset="-122"/>
              </a:rPr>
              <a:t>教育实验法</a:t>
            </a:r>
            <a:endParaRPr lang="zh-CN" altLang="en-US" sz="2000" dirty="0">
              <a:solidFill>
                <a:schemeClr val="accent2"/>
              </a:solidFill>
              <a:latin typeface="微软雅黑" panose="020B0503020204020204" pitchFamily="34" charset="-122"/>
              <a:ea typeface="微软雅黑" panose="020B0503020204020204" pitchFamily="34" charset="-122"/>
            </a:endParaRPr>
          </a:p>
        </p:txBody>
      </p:sp>
      <p:sp>
        <p:nvSpPr>
          <p:cNvPr id="19466" name="Oval 9"/>
          <p:cNvSpPr>
            <a:spLocks noChangeArrowheads="1"/>
          </p:cNvSpPr>
          <p:nvPr/>
        </p:nvSpPr>
        <p:spPr bwMode="auto">
          <a:xfrm rot="5400000">
            <a:off x="7675569" y="4002088"/>
            <a:ext cx="1182687" cy="1189037"/>
          </a:xfrm>
          <a:prstGeom prst="ellipse">
            <a:avLst/>
          </a:prstGeom>
          <a:solidFill>
            <a:schemeClr val="bg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endParaRPr lang="zh-CN" altLang="en-US"/>
          </a:p>
        </p:txBody>
      </p:sp>
      <p:sp>
        <p:nvSpPr>
          <p:cNvPr id="19467" name="Freeform 10"/>
          <p:cNvSpPr>
            <a:spLocks noChangeArrowheads="1"/>
          </p:cNvSpPr>
          <p:nvPr/>
        </p:nvSpPr>
        <p:spPr bwMode="auto">
          <a:xfrm rot="5400000">
            <a:off x="8115301" y="3648077"/>
            <a:ext cx="265112" cy="306387"/>
          </a:xfrm>
          <a:custGeom>
            <a:avLst/>
            <a:gdLst>
              <a:gd name="T0" fmla="*/ 306 w 306"/>
              <a:gd name="T1" fmla="*/ 177 h 353"/>
              <a:gd name="T2" fmla="*/ 153 w 306"/>
              <a:gd name="T3" fmla="*/ 265 h 353"/>
              <a:gd name="T4" fmla="*/ 0 w 306"/>
              <a:gd name="T5" fmla="*/ 353 h 353"/>
              <a:gd name="T6" fmla="*/ 0 w 306"/>
              <a:gd name="T7" fmla="*/ 177 h 353"/>
              <a:gd name="T8" fmla="*/ 0 w 306"/>
              <a:gd name="T9" fmla="*/ 0 h 353"/>
              <a:gd name="T10" fmla="*/ 153 w 306"/>
              <a:gd name="T11" fmla="*/ 89 h 353"/>
              <a:gd name="T12" fmla="*/ 306 w 306"/>
              <a:gd name="T13" fmla="*/ 177 h 353"/>
            </a:gdLst>
            <a:ahLst/>
            <a:cxnLst>
              <a:cxn ang="0">
                <a:pos x="T0" y="T1"/>
              </a:cxn>
              <a:cxn ang="0">
                <a:pos x="T2" y="T3"/>
              </a:cxn>
              <a:cxn ang="0">
                <a:pos x="T4" y="T5"/>
              </a:cxn>
              <a:cxn ang="0">
                <a:pos x="T6" y="T7"/>
              </a:cxn>
              <a:cxn ang="0">
                <a:pos x="T8" y="T9"/>
              </a:cxn>
              <a:cxn ang="0">
                <a:pos x="T10" y="T11"/>
              </a:cxn>
              <a:cxn ang="0">
                <a:pos x="T12" y="T13"/>
              </a:cxn>
            </a:cxnLst>
            <a:rect l="0" t="0" r="r" b="b"/>
            <a:pathLst>
              <a:path w="306" h="353">
                <a:moveTo>
                  <a:pt x="306" y="177"/>
                </a:moveTo>
                <a:lnTo>
                  <a:pt x="153" y="265"/>
                </a:lnTo>
                <a:lnTo>
                  <a:pt x="0" y="353"/>
                </a:lnTo>
                <a:lnTo>
                  <a:pt x="0" y="177"/>
                </a:lnTo>
                <a:lnTo>
                  <a:pt x="0" y="0"/>
                </a:lnTo>
                <a:lnTo>
                  <a:pt x="153" y="89"/>
                </a:lnTo>
                <a:lnTo>
                  <a:pt x="306" y="177"/>
                </a:lnTo>
                <a:close/>
              </a:path>
            </a:pathLst>
          </a:custGeom>
          <a:solidFill>
            <a:schemeClr val="accent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9468" name="Freeform 11"/>
          <p:cNvSpPr>
            <a:spLocks noChangeArrowheads="1"/>
          </p:cNvSpPr>
          <p:nvPr/>
        </p:nvSpPr>
        <p:spPr bwMode="auto">
          <a:xfrm rot="4398801">
            <a:off x="8987632" y="3342486"/>
            <a:ext cx="304800" cy="265113"/>
          </a:xfrm>
          <a:custGeom>
            <a:avLst/>
            <a:gdLst>
              <a:gd name="T0" fmla="*/ 353 w 353"/>
              <a:gd name="T1" fmla="*/ 0 h 305"/>
              <a:gd name="T2" fmla="*/ 265 w 353"/>
              <a:gd name="T3" fmla="*/ 153 h 305"/>
              <a:gd name="T4" fmla="*/ 176 w 353"/>
              <a:gd name="T5" fmla="*/ 305 h 305"/>
              <a:gd name="T6" fmla="*/ 88 w 353"/>
              <a:gd name="T7" fmla="*/ 153 h 305"/>
              <a:gd name="T8" fmla="*/ 0 w 353"/>
              <a:gd name="T9" fmla="*/ 0 h 305"/>
              <a:gd name="T10" fmla="*/ 176 w 353"/>
              <a:gd name="T11" fmla="*/ 0 h 305"/>
              <a:gd name="T12" fmla="*/ 353 w 353"/>
              <a:gd name="T13" fmla="*/ 0 h 305"/>
            </a:gdLst>
            <a:ahLst/>
            <a:cxnLst>
              <a:cxn ang="0">
                <a:pos x="T0" y="T1"/>
              </a:cxn>
              <a:cxn ang="0">
                <a:pos x="T2" y="T3"/>
              </a:cxn>
              <a:cxn ang="0">
                <a:pos x="T4" y="T5"/>
              </a:cxn>
              <a:cxn ang="0">
                <a:pos x="T6" y="T7"/>
              </a:cxn>
              <a:cxn ang="0">
                <a:pos x="T8" y="T9"/>
              </a:cxn>
              <a:cxn ang="0">
                <a:pos x="T10" y="T11"/>
              </a:cxn>
              <a:cxn ang="0">
                <a:pos x="T12" y="T13"/>
              </a:cxn>
            </a:cxnLst>
            <a:rect l="0" t="0" r="r" b="b"/>
            <a:pathLst>
              <a:path w="353" h="305">
                <a:moveTo>
                  <a:pt x="353" y="0"/>
                </a:moveTo>
                <a:lnTo>
                  <a:pt x="265" y="153"/>
                </a:lnTo>
                <a:lnTo>
                  <a:pt x="176" y="305"/>
                </a:lnTo>
                <a:lnTo>
                  <a:pt x="88" y="153"/>
                </a:lnTo>
                <a:lnTo>
                  <a:pt x="0" y="0"/>
                </a:lnTo>
                <a:lnTo>
                  <a:pt x="176" y="0"/>
                </a:lnTo>
                <a:lnTo>
                  <a:pt x="353" y="0"/>
                </a:lnTo>
                <a:close/>
              </a:path>
            </a:pathLst>
          </a:custGeom>
          <a:solidFill>
            <a:schemeClr val="accent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9469" name="Freeform 12"/>
          <p:cNvSpPr>
            <a:spLocks noChangeArrowheads="1"/>
          </p:cNvSpPr>
          <p:nvPr/>
        </p:nvSpPr>
        <p:spPr bwMode="auto">
          <a:xfrm rot="6352994">
            <a:off x="7253288" y="3336927"/>
            <a:ext cx="303213" cy="265112"/>
          </a:xfrm>
          <a:custGeom>
            <a:avLst/>
            <a:gdLst>
              <a:gd name="T0" fmla="*/ 353 w 353"/>
              <a:gd name="T1" fmla="*/ 305 h 305"/>
              <a:gd name="T2" fmla="*/ 176 w 353"/>
              <a:gd name="T3" fmla="*/ 305 h 305"/>
              <a:gd name="T4" fmla="*/ 0 w 353"/>
              <a:gd name="T5" fmla="*/ 305 h 305"/>
              <a:gd name="T6" fmla="*/ 88 w 353"/>
              <a:gd name="T7" fmla="*/ 153 h 305"/>
              <a:gd name="T8" fmla="*/ 176 w 353"/>
              <a:gd name="T9" fmla="*/ 0 h 305"/>
              <a:gd name="T10" fmla="*/ 265 w 353"/>
              <a:gd name="T11" fmla="*/ 153 h 305"/>
              <a:gd name="T12" fmla="*/ 353 w 353"/>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353" h="305">
                <a:moveTo>
                  <a:pt x="353" y="305"/>
                </a:moveTo>
                <a:lnTo>
                  <a:pt x="176" y="305"/>
                </a:lnTo>
                <a:lnTo>
                  <a:pt x="0" y="305"/>
                </a:lnTo>
                <a:lnTo>
                  <a:pt x="88" y="153"/>
                </a:lnTo>
                <a:lnTo>
                  <a:pt x="176" y="0"/>
                </a:lnTo>
                <a:lnTo>
                  <a:pt x="265" y="153"/>
                </a:lnTo>
                <a:lnTo>
                  <a:pt x="353" y="305"/>
                </a:lnTo>
                <a:close/>
              </a:path>
            </a:pathLst>
          </a:custGeom>
          <a:solidFill>
            <a:schemeClr val="accent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9470" name="Oval 13"/>
          <p:cNvSpPr>
            <a:spLocks noChangeArrowheads="1"/>
          </p:cNvSpPr>
          <p:nvPr/>
        </p:nvSpPr>
        <p:spPr bwMode="auto">
          <a:xfrm rot="5400000">
            <a:off x="9145591" y="3538537"/>
            <a:ext cx="1181100" cy="1187451"/>
          </a:xfrm>
          <a:prstGeom prst="ellipse">
            <a:avLst/>
          </a:prstGeom>
          <a:solidFill>
            <a:schemeClr val="bg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endParaRPr lang="zh-CN" altLang="en-US"/>
          </a:p>
        </p:txBody>
      </p:sp>
      <p:sp>
        <p:nvSpPr>
          <p:cNvPr id="19471" name="Oval 14"/>
          <p:cNvSpPr>
            <a:spLocks noChangeArrowheads="1"/>
          </p:cNvSpPr>
          <p:nvPr/>
        </p:nvSpPr>
        <p:spPr bwMode="auto">
          <a:xfrm rot="5400000">
            <a:off x="6202363" y="3460749"/>
            <a:ext cx="1181100" cy="1187451"/>
          </a:xfrm>
          <a:prstGeom prst="ellipse">
            <a:avLst/>
          </a:prstGeom>
          <a:solidFill>
            <a:schemeClr val="bg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endParaRPr lang="zh-CN" altLang="en-US"/>
          </a:p>
        </p:txBody>
      </p:sp>
      <p:sp>
        <p:nvSpPr>
          <p:cNvPr id="19472" name="TextBox 15"/>
          <p:cNvSpPr txBox="1">
            <a:spLocks noChangeArrowheads="1"/>
          </p:cNvSpPr>
          <p:nvPr/>
        </p:nvSpPr>
        <p:spPr bwMode="auto">
          <a:xfrm>
            <a:off x="9294818" y="3840163"/>
            <a:ext cx="922337"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ctr"/>
            <a:r>
              <a:rPr lang="zh-CN" altLang="en-US" sz="1600" dirty="0" smtClean="0">
                <a:solidFill>
                  <a:schemeClr val="accent2"/>
                </a:solidFill>
                <a:latin typeface="微软雅黑" panose="020B0503020204020204" pitchFamily="34" charset="-122"/>
                <a:ea typeface="微软雅黑" panose="020B0503020204020204" pitchFamily="34" charset="-122"/>
              </a:rPr>
              <a:t>调查及考试</a:t>
            </a:r>
            <a:endParaRPr lang="zh-CN" altLang="en-US" sz="1600" dirty="0">
              <a:solidFill>
                <a:schemeClr val="accent2"/>
              </a:solidFill>
              <a:latin typeface="微软雅黑" panose="020B0503020204020204" pitchFamily="34" charset="-122"/>
              <a:ea typeface="微软雅黑" panose="020B0503020204020204" pitchFamily="34" charset="-122"/>
            </a:endParaRPr>
          </a:p>
        </p:txBody>
      </p:sp>
      <p:sp>
        <p:nvSpPr>
          <p:cNvPr id="19473" name="TextBox 16"/>
          <p:cNvSpPr txBox="1">
            <a:spLocks noChangeArrowheads="1"/>
          </p:cNvSpPr>
          <p:nvPr/>
        </p:nvSpPr>
        <p:spPr bwMode="auto">
          <a:xfrm>
            <a:off x="7805744" y="4351339"/>
            <a:ext cx="922337"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ctr"/>
            <a:r>
              <a:rPr lang="zh-CN" altLang="en-US" sz="1600" dirty="0" smtClean="0">
                <a:solidFill>
                  <a:schemeClr val="accent2"/>
                </a:solidFill>
                <a:latin typeface="微软雅黑" panose="020B0503020204020204" pitchFamily="34" charset="-122"/>
                <a:ea typeface="微软雅黑" panose="020B0503020204020204" pitchFamily="34" charset="-122"/>
              </a:rPr>
              <a:t>制作测试题</a:t>
            </a:r>
            <a:endParaRPr lang="zh-CN" altLang="en-US" sz="1600" dirty="0">
              <a:solidFill>
                <a:schemeClr val="accent2"/>
              </a:solidFill>
              <a:latin typeface="微软雅黑" panose="020B0503020204020204" pitchFamily="34" charset="-122"/>
              <a:ea typeface="微软雅黑" panose="020B0503020204020204" pitchFamily="34" charset="-122"/>
            </a:endParaRPr>
          </a:p>
        </p:txBody>
      </p:sp>
      <p:sp>
        <p:nvSpPr>
          <p:cNvPr id="19474" name="TextBox 17"/>
          <p:cNvSpPr txBox="1">
            <a:spLocks noChangeArrowheads="1"/>
          </p:cNvSpPr>
          <p:nvPr/>
        </p:nvSpPr>
        <p:spPr bwMode="auto">
          <a:xfrm>
            <a:off x="6326188" y="3762375"/>
            <a:ext cx="935037"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ctr"/>
            <a:r>
              <a:rPr lang="zh-CN" altLang="en-US" sz="1600" dirty="0" smtClean="0">
                <a:solidFill>
                  <a:schemeClr val="accent2"/>
                </a:solidFill>
                <a:latin typeface="微软雅黑" panose="020B0503020204020204" pitchFamily="34" charset="-122"/>
                <a:ea typeface="微软雅黑" panose="020B0503020204020204" pitchFamily="34" charset="-122"/>
              </a:rPr>
              <a:t>制作问卷</a:t>
            </a:r>
            <a:endParaRPr lang="zh-CN" altLang="en-US" sz="1600" dirty="0">
              <a:solidFill>
                <a:schemeClr val="accent2"/>
              </a:solidFill>
              <a:latin typeface="微软雅黑" panose="020B0503020204020204" pitchFamily="34" charset="-122"/>
              <a:ea typeface="微软雅黑" panose="020B0503020204020204" pitchFamily="34" charset="-122"/>
            </a:endParaRPr>
          </a:p>
        </p:txBody>
      </p:sp>
      <p:sp>
        <p:nvSpPr>
          <p:cNvPr id="19475" name="TextBox 4"/>
          <p:cNvSpPr>
            <a:spLocks noChangeArrowheads="1"/>
          </p:cNvSpPr>
          <p:nvPr/>
        </p:nvSpPr>
        <p:spPr bwMode="auto">
          <a:xfrm>
            <a:off x="1993905" y="3589342"/>
            <a:ext cx="3959225" cy="23083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2" tIns="45718" rIns="91432" bIns="45718">
            <a:spAutoFit/>
          </a:bodyPr>
          <a:lstStyle/>
          <a:p>
            <a:pPr algn="just"/>
            <a:r>
              <a:rPr lang="zh-CN" altLang="zh-CN" sz="2400" dirty="0" smtClean="0"/>
              <a:t>研究步骤主要分为研究对象随机抽取及分组，建立微信公众平台，教师备课和制作上传微课，学生在线学习，线下课堂环节的实施，学习评价，教学效果分析。</a:t>
            </a:r>
            <a:endParaRPr lang="zh-CN" altLang="en-US" sz="2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476" name="Oval 8"/>
          <p:cNvSpPr>
            <a:spLocks noChangeArrowheads="1"/>
          </p:cNvSpPr>
          <p:nvPr/>
        </p:nvSpPr>
        <p:spPr bwMode="auto">
          <a:xfrm>
            <a:off x="7183437" y="1392243"/>
            <a:ext cx="2178051" cy="2187575"/>
          </a:xfrm>
          <a:prstGeom prst="ellipse">
            <a:avLst/>
          </a:prstGeom>
          <a:solidFill>
            <a:schemeClr val="bg2"/>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endParaRPr lang="zh-CN" altLang="en-US"/>
          </a:p>
        </p:txBody>
      </p:sp>
      <p:sp>
        <p:nvSpPr>
          <p:cNvPr id="19477" name="TextBox 20"/>
          <p:cNvSpPr txBox="1">
            <a:spLocks noChangeArrowheads="1"/>
          </p:cNvSpPr>
          <p:nvPr/>
        </p:nvSpPr>
        <p:spPr bwMode="auto">
          <a:xfrm>
            <a:off x="7645400" y="2098681"/>
            <a:ext cx="1268413" cy="10156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ctr"/>
            <a:r>
              <a:rPr lang="zh-CN" altLang="en-US" sz="2000" dirty="0" smtClean="0">
                <a:solidFill>
                  <a:schemeClr val="accent2"/>
                </a:solidFill>
                <a:latin typeface="微软雅黑" panose="020B0503020204020204" pitchFamily="34" charset="-122"/>
                <a:ea typeface="微软雅黑" panose="020B0503020204020204" pitchFamily="34" charset="-122"/>
              </a:rPr>
              <a:t>问卷调查法和考试检测法</a:t>
            </a:r>
            <a:endParaRPr lang="zh-CN" altLang="en-US" sz="2000"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ransition spd="slow" advTm="5769">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458"/>
                                        </p:tgtEl>
                                        <p:attrNameLst>
                                          <p:attrName>style.visibility</p:attrName>
                                        </p:attrNameLst>
                                      </p:cBhvr>
                                      <p:to>
                                        <p:strVal val="visible"/>
                                      </p:to>
                                    </p:set>
                                    <p:anim calcmode="lin" valueType="num">
                                      <p:cBhvr>
                                        <p:cTn id="7" dur="400" fill="hold"/>
                                        <p:tgtEl>
                                          <p:spTgt spid="19458"/>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19458"/>
                                        </p:tgtEl>
                                        <p:attrNameLst>
                                          <p:attrName>ppt_y</p:attrName>
                                        </p:attrNameLst>
                                      </p:cBhvr>
                                      <p:tavLst>
                                        <p:tav tm="0">
                                          <p:val>
                                            <p:strVal val="#ppt_y"/>
                                          </p:val>
                                        </p:tav>
                                        <p:tav tm="100000">
                                          <p:val>
                                            <p:strVal val="#ppt_y"/>
                                          </p:val>
                                        </p:tav>
                                      </p:tavLst>
                                    </p:anim>
                                    <p:anim calcmode="lin" valueType="num">
                                      <p:cBhvr>
                                        <p:cTn id="9" dur="400" fill="hold"/>
                                        <p:tgtEl>
                                          <p:spTgt spid="19458"/>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1945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19458"/>
                                        </p:tgtEl>
                                      </p:cBhvr>
                                    </p:animEffect>
                                  </p:childTnLst>
                                </p:cTn>
                              </p:par>
                            </p:childTnLst>
                          </p:cTn>
                        </p:par>
                        <p:par>
                          <p:cTn id="12" fill="hold">
                            <p:stCondLst>
                              <p:cond delay="840"/>
                            </p:stCondLst>
                            <p:childTnLst>
                              <p:par>
                                <p:cTn id="13" presetID="2" presetClass="entr" presetSubtype="8" fill="hold" nodeType="afterEffect">
                                  <p:stCondLst>
                                    <p:cond delay="0"/>
                                  </p:stCondLst>
                                  <p:childTnLst>
                                    <p:set>
                                      <p:cBhvr>
                                        <p:cTn id="14" dur="1" fill="hold">
                                          <p:stCondLst>
                                            <p:cond delay="0"/>
                                          </p:stCondLst>
                                        </p:cTn>
                                        <p:tgtEl>
                                          <p:spTgt spid="19460"/>
                                        </p:tgtEl>
                                        <p:attrNameLst>
                                          <p:attrName>style.visibility</p:attrName>
                                        </p:attrNameLst>
                                      </p:cBhvr>
                                      <p:to>
                                        <p:strVal val="visible"/>
                                      </p:to>
                                    </p:set>
                                    <p:anim calcmode="lin" valueType="num">
                                      <p:cBhvr additive="base">
                                        <p:cTn id="15" dur="500" fill="hold"/>
                                        <p:tgtEl>
                                          <p:spTgt spid="19460"/>
                                        </p:tgtEl>
                                        <p:attrNameLst>
                                          <p:attrName>ppt_x</p:attrName>
                                        </p:attrNameLst>
                                      </p:cBhvr>
                                      <p:tavLst>
                                        <p:tav tm="0">
                                          <p:val>
                                            <p:strVal val="0-#ppt_w/2"/>
                                          </p:val>
                                        </p:tav>
                                        <p:tav tm="100000">
                                          <p:val>
                                            <p:strVal val="#ppt_x"/>
                                          </p:val>
                                        </p:tav>
                                      </p:tavLst>
                                    </p:anim>
                                    <p:anim calcmode="lin" valueType="num">
                                      <p:cBhvr additive="base">
                                        <p:cTn id="16" dur="500" fill="hold"/>
                                        <p:tgtEl>
                                          <p:spTgt spid="19460"/>
                                        </p:tgtEl>
                                        <p:attrNameLst>
                                          <p:attrName>ppt_y</p:attrName>
                                        </p:attrNameLst>
                                      </p:cBhvr>
                                      <p:tavLst>
                                        <p:tav tm="0">
                                          <p:val>
                                            <p:strVal val="#ppt_y"/>
                                          </p:val>
                                        </p:tav>
                                        <p:tav tm="100000">
                                          <p:val>
                                            <p:strVal val="#ppt_y"/>
                                          </p:val>
                                        </p:tav>
                                      </p:tavLst>
                                    </p:anim>
                                  </p:childTnLst>
                                </p:cTn>
                              </p:par>
                            </p:childTnLst>
                          </p:cTn>
                        </p:par>
                        <p:par>
                          <p:cTn id="17" fill="hold">
                            <p:stCondLst>
                              <p:cond delay="1340"/>
                            </p:stCondLst>
                            <p:childTnLst>
                              <p:par>
                                <p:cTn id="18" presetID="31" presetClass="entr" presetSubtype="0" fill="hold" grpId="0" nodeType="afterEffect">
                                  <p:stCondLst>
                                    <p:cond delay="0"/>
                                  </p:stCondLst>
                                  <p:childTnLst>
                                    <p:set>
                                      <p:cBhvr>
                                        <p:cTn id="19" dur="1" fill="hold">
                                          <p:stCondLst>
                                            <p:cond delay="0"/>
                                          </p:stCondLst>
                                        </p:cTn>
                                        <p:tgtEl>
                                          <p:spTgt spid="19463"/>
                                        </p:tgtEl>
                                        <p:attrNameLst>
                                          <p:attrName>style.visibility</p:attrName>
                                        </p:attrNameLst>
                                      </p:cBhvr>
                                      <p:to>
                                        <p:strVal val="visible"/>
                                      </p:to>
                                    </p:set>
                                    <p:anim calcmode="lin" valueType="num">
                                      <p:cBhvr>
                                        <p:cTn id="20" dur="500" fill="hold"/>
                                        <p:tgtEl>
                                          <p:spTgt spid="19463"/>
                                        </p:tgtEl>
                                        <p:attrNameLst>
                                          <p:attrName>ppt_w</p:attrName>
                                        </p:attrNameLst>
                                      </p:cBhvr>
                                      <p:tavLst>
                                        <p:tav tm="0">
                                          <p:val>
                                            <p:fltVal val="0"/>
                                          </p:val>
                                        </p:tav>
                                        <p:tav tm="100000">
                                          <p:val>
                                            <p:strVal val="#ppt_w"/>
                                          </p:val>
                                        </p:tav>
                                      </p:tavLst>
                                    </p:anim>
                                    <p:anim calcmode="lin" valueType="num">
                                      <p:cBhvr>
                                        <p:cTn id="21" dur="500" fill="hold"/>
                                        <p:tgtEl>
                                          <p:spTgt spid="19463"/>
                                        </p:tgtEl>
                                        <p:attrNameLst>
                                          <p:attrName>ppt_h</p:attrName>
                                        </p:attrNameLst>
                                      </p:cBhvr>
                                      <p:tavLst>
                                        <p:tav tm="0">
                                          <p:val>
                                            <p:fltVal val="0"/>
                                          </p:val>
                                        </p:tav>
                                        <p:tav tm="100000">
                                          <p:val>
                                            <p:strVal val="#ppt_h"/>
                                          </p:val>
                                        </p:tav>
                                      </p:tavLst>
                                    </p:anim>
                                    <p:anim calcmode="lin" valueType="num">
                                      <p:cBhvr>
                                        <p:cTn id="22" dur="500" fill="hold"/>
                                        <p:tgtEl>
                                          <p:spTgt spid="19463"/>
                                        </p:tgtEl>
                                        <p:attrNameLst>
                                          <p:attrName>style.rotation</p:attrName>
                                        </p:attrNameLst>
                                      </p:cBhvr>
                                      <p:tavLst>
                                        <p:tav tm="0">
                                          <p:val>
                                            <p:fltVal val="90"/>
                                          </p:val>
                                        </p:tav>
                                        <p:tav tm="100000">
                                          <p:val>
                                            <p:fltVal val="0"/>
                                          </p:val>
                                        </p:tav>
                                      </p:tavLst>
                                    </p:anim>
                                    <p:animEffect transition="in" filter="fade">
                                      <p:cBhvr>
                                        <p:cTn id="23" dur="500"/>
                                        <p:tgtEl>
                                          <p:spTgt spid="19463"/>
                                        </p:tgtEl>
                                      </p:cBhvr>
                                    </p:animEffect>
                                  </p:childTnLst>
                                </p:cTn>
                              </p:par>
                            </p:childTnLst>
                          </p:cTn>
                        </p:par>
                        <p:par>
                          <p:cTn id="24" fill="hold">
                            <p:stCondLst>
                              <p:cond delay="1840"/>
                            </p:stCondLst>
                            <p:childTnLst>
                              <p:par>
                                <p:cTn id="25" presetID="2" presetClass="entr" presetSubtype="8" fill="hold" nodeType="afterEffect">
                                  <p:stCondLst>
                                    <p:cond delay="0"/>
                                  </p:stCondLst>
                                  <p:childTnLst>
                                    <p:set>
                                      <p:cBhvr>
                                        <p:cTn id="26" dur="1" fill="hold">
                                          <p:stCondLst>
                                            <p:cond delay="0"/>
                                          </p:stCondLst>
                                        </p:cTn>
                                        <p:tgtEl>
                                          <p:spTgt spid="19461"/>
                                        </p:tgtEl>
                                        <p:attrNameLst>
                                          <p:attrName>style.visibility</p:attrName>
                                        </p:attrNameLst>
                                      </p:cBhvr>
                                      <p:to>
                                        <p:strVal val="visible"/>
                                      </p:to>
                                    </p:set>
                                    <p:anim calcmode="lin" valueType="num">
                                      <p:cBhvr additive="base">
                                        <p:cTn id="27" dur="500" fill="hold"/>
                                        <p:tgtEl>
                                          <p:spTgt spid="19461"/>
                                        </p:tgtEl>
                                        <p:attrNameLst>
                                          <p:attrName>ppt_x</p:attrName>
                                        </p:attrNameLst>
                                      </p:cBhvr>
                                      <p:tavLst>
                                        <p:tav tm="0">
                                          <p:val>
                                            <p:strVal val="0-#ppt_w/2"/>
                                          </p:val>
                                        </p:tav>
                                        <p:tav tm="100000">
                                          <p:val>
                                            <p:strVal val="#ppt_x"/>
                                          </p:val>
                                        </p:tav>
                                      </p:tavLst>
                                    </p:anim>
                                    <p:anim calcmode="lin" valueType="num">
                                      <p:cBhvr additive="base">
                                        <p:cTn id="28" dur="500" fill="hold"/>
                                        <p:tgtEl>
                                          <p:spTgt spid="19461"/>
                                        </p:tgtEl>
                                        <p:attrNameLst>
                                          <p:attrName>ppt_y</p:attrName>
                                        </p:attrNameLst>
                                      </p:cBhvr>
                                      <p:tavLst>
                                        <p:tav tm="0">
                                          <p:val>
                                            <p:strVal val="#ppt_y"/>
                                          </p:val>
                                        </p:tav>
                                        <p:tav tm="100000">
                                          <p:val>
                                            <p:strVal val="#ppt_y"/>
                                          </p:val>
                                        </p:tav>
                                      </p:tavLst>
                                    </p:anim>
                                  </p:childTnLst>
                                </p:cTn>
                              </p:par>
                            </p:childTnLst>
                          </p:cTn>
                        </p:par>
                        <p:par>
                          <p:cTn id="29" fill="hold">
                            <p:stCondLst>
                              <p:cond delay="2340"/>
                            </p:stCondLst>
                            <p:childTnLst>
                              <p:par>
                                <p:cTn id="30" presetID="31" presetClass="entr" presetSubtype="0" fill="hold" grpId="0" nodeType="afterEffect">
                                  <p:stCondLst>
                                    <p:cond delay="0"/>
                                  </p:stCondLst>
                                  <p:childTnLst>
                                    <p:set>
                                      <p:cBhvr>
                                        <p:cTn id="31" dur="1" fill="hold">
                                          <p:stCondLst>
                                            <p:cond delay="0"/>
                                          </p:stCondLst>
                                        </p:cTn>
                                        <p:tgtEl>
                                          <p:spTgt spid="19464"/>
                                        </p:tgtEl>
                                        <p:attrNameLst>
                                          <p:attrName>style.visibility</p:attrName>
                                        </p:attrNameLst>
                                      </p:cBhvr>
                                      <p:to>
                                        <p:strVal val="visible"/>
                                      </p:to>
                                    </p:set>
                                    <p:anim calcmode="lin" valueType="num">
                                      <p:cBhvr>
                                        <p:cTn id="32" dur="500" fill="hold"/>
                                        <p:tgtEl>
                                          <p:spTgt spid="19464"/>
                                        </p:tgtEl>
                                        <p:attrNameLst>
                                          <p:attrName>ppt_w</p:attrName>
                                        </p:attrNameLst>
                                      </p:cBhvr>
                                      <p:tavLst>
                                        <p:tav tm="0">
                                          <p:val>
                                            <p:fltVal val="0"/>
                                          </p:val>
                                        </p:tav>
                                        <p:tav tm="100000">
                                          <p:val>
                                            <p:strVal val="#ppt_w"/>
                                          </p:val>
                                        </p:tav>
                                      </p:tavLst>
                                    </p:anim>
                                    <p:anim calcmode="lin" valueType="num">
                                      <p:cBhvr>
                                        <p:cTn id="33" dur="500" fill="hold"/>
                                        <p:tgtEl>
                                          <p:spTgt spid="19464"/>
                                        </p:tgtEl>
                                        <p:attrNameLst>
                                          <p:attrName>ppt_h</p:attrName>
                                        </p:attrNameLst>
                                      </p:cBhvr>
                                      <p:tavLst>
                                        <p:tav tm="0">
                                          <p:val>
                                            <p:fltVal val="0"/>
                                          </p:val>
                                        </p:tav>
                                        <p:tav tm="100000">
                                          <p:val>
                                            <p:strVal val="#ppt_h"/>
                                          </p:val>
                                        </p:tav>
                                      </p:tavLst>
                                    </p:anim>
                                    <p:anim calcmode="lin" valueType="num">
                                      <p:cBhvr>
                                        <p:cTn id="34" dur="500" fill="hold"/>
                                        <p:tgtEl>
                                          <p:spTgt spid="19464"/>
                                        </p:tgtEl>
                                        <p:attrNameLst>
                                          <p:attrName>style.rotation</p:attrName>
                                        </p:attrNameLst>
                                      </p:cBhvr>
                                      <p:tavLst>
                                        <p:tav tm="0">
                                          <p:val>
                                            <p:fltVal val="90"/>
                                          </p:val>
                                        </p:tav>
                                        <p:tav tm="100000">
                                          <p:val>
                                            <p:fltVal val="0"/>
                                          </p:val>
                                        </p:tav>
                                      </p:tavLst>
                                    </p:anim>
                                    <p:animEffect transition="in" filter="fade">
                                      <p:cBhvr>
                                        <p:cTn id="35" dur="500"/>
                                        <p:tgtEl>
                                          <p:spTgt spid="19464"/>
                                        </p:tgtEl>
                                      </p:cBhvr>
                                    </p:animEffect>
                                  </p:childTnLst>
                                </p:cTn>
                              </p:par>
                            </p:childTnLst>
                          </p:cTn>
                        </p:par>
                        <p:par>
                          <p:cTn id="36" fill="hold">
                            <p:stCondLst>
                              <p:cond delay="2840"/>
                            </p:stCondLst>
                            <p:childTnLst>
                              <p:par>
                                <p:cTn id="37" presetID="2" presetClass="entr" presetSubtype="8" fill="hold" nodeType="afterEffect">
                                  <p:stCondLst>
                                    <p:cond delay="0"/>
                                  </p:stCondLst>
                                  <p:childTnLst>
                                    <p:set>
                                      <p:cBhvr>
                                        <p:cTn id="38" dur="1" fill="hold">
                                          <p:stCondLst>
                                            <p:cond delay="0"/>
                                          </p:stCondLst>
                                        </p:cTn>
                                        <p:tgtEl>
                                          <p:spTgt spid="19462"/>
                                        </p:tgtEl>
                                        <p:attrNameLst>
                                          <p:attrName>style.visibility</p:attrName>
                                        </p:attrNameLst>
                                      </p:cBhvr>
                                      <p:to>
                                        <p:strVal val="visible"/>
                                      </p:to>
                                    </p:set>
                                    <p:anim calcmode="lin" valueType="num">
                                      <p:cBhvr additive="base">
                                        <p:cTn id="39" dur="500" fill="hold"/>
                                        <p:tgtEl>
                                          <p:spTgt spid="19462"/>
                                        </p:tgtEl>
                                        <p:attrNameLst>
                                          <p:attrName>ppt_x</p:attrName>
                                        </p:attrNameLst>
                                      </p:cBhvr>
                                      <p:tavLst>
                                        <p:tav tm="0">
                                          <p:val>
                                            <p:strVal val="0-#ppt_w/2"/>
                                          </p:val>
                                        </p:tav>
                                        <p:tav tm="100000">
                                          <p:val>
                                            <p:strVal val="#ppt_x"/>
                                          </p:val>
                                        </p:tav>
                                      </p:tavLst>
                                    </p:anim>
                                    <p:anim calcmode="lin" valueType="num">
                                      <p:cBhvr additive="base">
                                        <p:cTn id="40" dur="500" fill="hold"/>
                                        <p:tgtEl>
                                          <p:spTgt spid="19462"/>
                                        </p:tgtEl>
                                        <p:attrNameLst>
                                          <p:attrName>ppt_y</p:attrName>
                                        </p:attrNameLst>
                                      </p:cBhvr>
                                      <p:tavLst>
                                        <p:tav tm="0">
                                          <p:val>
                                            <p:strVal val="#ppt_y"/>
                                          </p:val>
                                        </p:tav>
                                        <p:tav tm="100000">
                                          <p:val>
                                            <p:strVal val="#ppt_y"/>
                                          </p:val>
                                        </p:tav>
                                      </p:tavLst>
                                    </p:anim>
                                  </p:childTnLst>
                                </p:cTn>
                              </p:par>
                            </p:childTnLst>
                          </p:cTn>
                        </p:par>
                        <p:par>
                          <p:cTn id="41" fill="hold">
                            <p:stCondLst>
                              <p:cond delay="3340"/>
                            </p:stCondLst>
                            <p:childTnLst>
                              <p:par>
                                <p:cTn id="42" presetID="31" presetClass="entr" presetSubtype="0" fill="hold" grpId="0" nodeType="afterEffect">
                                  <p:stCondLst>
                                    <p:cond delay="0"/>
                                  </p:stCondLst>
                                  <p:childTnLst>
                                    <p:set>
                                      <p:cBhvr>
                                        <p:cTn id="43" dur="1" fill="hold">
                                          <p:stCondLst>
                                            <p:cond delay="0"/>
                                          </p:stCondLst>
                                        </p:cTn>
                                        <p:tgtEl>
                                          <p:spTgt spid="19465"/>
                                        </p:tgtEl>
                                        <p:attrNameLst>
                                          <p:attrName>style.visibility</p:attrName>
                                        </p:attrNameLst>
                                      </p:cBhvr>
                                      <p:to>
                                        <p:strVal val="visible"/>
                                      </p:to>
                                    </p:set>
                                    <p:anim calcmode="lin" valueType="num">
                                      <p:cBhvr>
                                        <p:cTn id="44" dur="500" fill="hold"/>
                                        <p:tgtEl>
                                          <p:spTgt spid="19465"/>
                                        </p:tgtEl>
                                        <p:attrNameLst>
                                          <p:attrName>ppt_w</p:attrName>
                                        </p:attrNameLst>
                                      </p:cBhvr>
                                      <p:tavLst>
                                        <p:tav tm="0">
                                          <p:val>
                                            <p:fltVal val="0"/>
                                          </p:val>
                                        </p:tav>
                                        <p:tav tm="100000">
                                          <p:val>
                                            <p:strVal val="#ppt_w"/>
                                          </p:val>
                                        </p:tav>
                                      </p:tavLst>
                                    </p:anim>
                                    <p:anim calcmode="lin" valueType="num">
                                      <p:cBhvr>
                                        <p:cTn id="45" dur="500" fill="hold"/>
                                        <p:tgtEl>
                                          <p:spTgt spid="19465"/>
                                        </p:tgtEl>
                                        <p:attrNameLst>
                                          <p:attrName>ppt_h</p:attrName>
                                        </p:attrNameLst>
                                      </p:cBhvr>
                                      <p:tavLst>
                                        <p:tav tm="0">
                                          <p:val>
                                            <p:fltVal val="0"/>
                                          </p:val>
                                        </p:tav>
                                        <p:tav tm="100000">
                                          <p:val>
                                            <p:strVal val="#ppt_h"/>
                                          </p:val>
                                        </p:tav>
                                      </p:tavLst>
                                    </p:anim>
                                    <p:anim calcmode="lin" valueType="num">
                                      <p:cBhvr>
                                        <p:cTn id="46" dur="500" fill="hold"/>
                                        <p:tgtEl>
                                          <p:spTgt spid="19465"/>
                                        </p:tgtEl>
                                        <p:attrNameLst>
                                          <p:attrName>style.rotation</p:attrName>
                                        </p:attrNameLst>
                                      </p:cBhvr>
                                      <p:tavLst>
                                        <p:tav tm="0">
                                          <p:val>
                                            <p:fltVal val="90"/>
                                          </p:val>
                                        </p:tav>
                                        <p:tav tm="100000">
                                          <p:val>
                                            <p:fltVal val="0"/>
                                          </p:val>
                                        </p:tav>
                                      </p:tavLst>
                                    </p:anim>
                                    <p:animEffect transition="in" filter="fade">
                                      <p:cBhvr>
                                        <p:cTn id="47" dur="500"/>
                                        <p:tgtEl>
                                          <p:spTgt spid="19465"/>
                                        </p:tgtEl>
                                      </p:cBhvr>
                                    </p:animEffect>
                                  </p:childTnLst>
                                </p:cTn>
                              </p:par>
                            </p:childTnLst>
                          </p:cTn>
                        </p:par>
                        <p:par>
                          <p:cTn id="48" fill="hold">
                            <p:stCondLst>
                              <p:cond delay="3840"/>
                            </p:stCondLst>
                            <p:childTnLst>
                              <p:par>
                                <p:cTn id="49" presetID="10" presetClass="entr" presetSubtype="0" fill="hold" grpId="0" nodeType="afterEffect">
                                  <p:stCondLst>
                                    <p:cond delay="0"/>
                                  </p:stCondLst>
                                  <p:childTnLst>
                                    <p:set>
                                      <p:cBhvr>
                                        <p:cTn id="50" dur="1" fill="hold">
                                          <p:stCondLst>
                                            <p:cond delay="0"/>
                                          </p:stCondLst>
                                        </p:cTn>
                                        <p:tgtEl>
                                          <p:spTgt spid="19476"/>
                                        </p:tgtEl>
                                        <p:attrNameLst>
                                          <p:attrName>style.visibility</p:attrName>
                                        </p:attrNameLst>
                                      </p:cBhvr>
                                      <p:to>
                                        <p:strVal val="visible"/>
                                      </p:to>
                                    </p:set>
                                    <p:anim calcmode="lin" valueType="num">
                                      <p:cBhvr>
                                        <p:cTn id="51" dur="500" fill="hold"/>
                                        <p:tgtEl>
                                          <p:spTgt spid="19476"/>
                                        </p:tgtEl>
                                        <p:attrNameLst>
                                          <p:attrName>ppt_w</p:attrName>
                                        </p:attrNameLst>
                                      </p:cBhvr>
                                      <p:tavLst>
                                        <p:tav tm="0">
                                          <p:val>
                                            <p:fltVal val="0"/>
                                          </p:val>
                                        </p:tav>
                                        <p:tav tm="100000">
                                          <p:val>
                                            <p:strVal val="#ppt_w"/>
                                          </p:val>
                                        </p:tav>
                                      </p:tavLst>
                                    </p:anim>
                                    <p:anim calcmode="lin" valueType="num">
                                      <p:cBhvr>
                                        <p:cTn id="52" dur="500" fill="hold"/>
                                        <p:tgtEl>
                                          <p:spTgt spid="19476"/>
                                        </p:tgtEl>
                                        <p:attrNameLst>
                                          <p:attrName>ppt_h</p:attrName>
                                        </p:attrNameLst>
                                      </p:cBhvr>
                                      <p:tavLst>
                                        <p:tav tm="0">
                                          <p:val>
                                            <p:fltVal val="0"/>
                                          </p:val>
                                        </p:tav>
                                        <p:tav tm="100000">
                                          <p:val>
                                            <p:strVal val="#ppt_h"/>
                                          </p:val>
                                        </p:tav>
                                      </p:tavLst>
                                    </p:anim>
                                    <p:animEffect transition="in" filter="fade">
                                      <p:cBhvr>
                                        <p:cTn id="53" dur="500"/>
                                        <p:tgtEl>
                                          <p:spTgt spid="1947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9477"/>
                                        </p:tgtEl>
                                        <p:attrNameLst>
                                          <p:attrName>style.visibility</p:attrName>
                                        </p:attrNameLst>
                                      </p:cBhvr>
                                      <p:to>
                                        <p:strVal val="visible"/>
                                      </p:to>
                                    </p:set>
                                    <p:anim calcmode="lin" valueType="num">
                                      <p:cBhvr>
                                        <p:cTn id="56" dur="500" fill="hold"/>
                                        <p:tgtEl>
                                          <p:spTgt spid="19477"/>
                                        </p:tgtEl>
                                        <p:attrNameLst>
                                          <p:attrName>ppt_w</p:attrName>
                                        </p:attrNameLst>
                                      </p:cBhvr>
                                      <p:tavLst>
                                        <p:tav tm="0">
                                          <p:val>
                                            <p:fltVal val="0"/>
                                          </p:val>
                                        </p:tav>
                                        <p:tav tm="100000">
                                          <p:val>
                                            <p:strVal val="#ppt_w"/>
                                          </p:val>
                                        </p:tav>
                                      </p:tavLst>
                                    </p:anim>
                                    <p:anim calcmode="lin" valueType="num">
                                      <p:cBhvr>
                                        <p:cTn id="57" dur="500" fill="hold"/>
                                        <p:tgtEl>
                                          <p:spTgt spid="19477"/>
                                        </p:tgtEl>
                                        <p:attrNameLst>
                                          <p:attrName>ppt_h</p:attrName>
                                        </p:attrNameLst>
                                      </p:cBhvr>
                                      <p:tavLst>
                                        <p:tav tm="0">
                                          <p:val>
                                            <p:fltVal val="0"/>
                                          </p:val>
                                        </p:tav>
                                        <p:tav tm="100000">
                                          <p:val>
                                            <p:strVal val="#ppt_h"/>
                                          </p:val>
                                        </p:tav>
                                      </p:tavLst>
                                    </p:anim>
                                    <p:animEffect transition="in" filter="fade">
                                      <p:cBhvr>
                                        <p:cTn id="58" dur="500"/>
                                        <p:tgtEl>
                                          <p:spTgt spid="19477"/>
                                        </p:tgtEl>
                                      </p:cBhvr>
                                    </p:animEffect>
                                  </p:childTnLst>
                                </p:cTn>
                              </p:par>
                            </p:childTnLst>
                          </p:cTn>
                        </p:par>
                        <p:par>
                          <p:cTn id="59" fill="hold">
                            <p:stCondLst>
                              <p:cond delay="4340"/>
                            </p:stCondLst>
                            <p:childTnLst>
                              <p:par>
                                <p:cTn id="60" presetID="1" presetClass="entr" presetSubtype="0" fill="hold" nodeType="afterEffect">
                                  <p:stCondLst>
                                    <p:cond delay="0"/>
                                  </p:stCondLst>
                                  <p:childTnLst>
                                    <p:set>
                                      <p:cBhvr>
                                        <p:cTn id="61" dur="1" fill="hold">
                                          <p:stCondLst>
                                            <p:cond delay="0"/>
                                          </p:stCondLst>
                                        </p:cTn>
                                        <p:tgtEl>
                                          <p:spTgt spid="19468"/>
                                        </p:tgtEl>
                                        <p:attrNameLst>
                                          <p:attrName>style.visibility</p:attrName>
                                        </p:attrNameLst>
                                      </p:cBhvr>
                                      <p:to>
                                        <p:strVal val="visible"/>
                                      </p:to>
                                    </p:set>
                                  </p:childTnLst>
                                </p:cTn>
                              </p:par>
                              <p:par>
                                <p:cTn id="62" presetID="42" presetClass="path" presetSubtype="0" accel="50000" decel="50000" fill="hold" nodeType="withEffect">
                                  <p:stCondLst>
                                    <p:cond delay="0"/>
                                  </p:stCondLst>
                                  <p:childTnLst>
                                    <p:animMotion origin="layout" path="M 3.87147E-6 -7.40741E-7 L -0.06115 -0.20625 " pathEditMode="relative" rAng="0" ptsTypes="AA">
                                      <p:cBhvr>
                                        <p:cTn id="63" dur="500" spd="-99900" fill="hold"/>
                                        <p:tgtEl>
                                          <p:spTgt spid="19468"/>
                                        </p:tgtEl>
                                        <p:attrNameLst>
                                          <p:attrName>ppt_x</p:attrName>
                                          <p:attrName>ppt_y</p:attrName>
                                        </p:attrNameLst>
                                      </p:cBhvr>
                                      <p:rCtr x="-3000" y="-10200"/>
                                    </p:animMotion>
                                  </p:childTnLst>
                                </p:cTn>
                              </p:par>
                              <p:par>
                                <p:cTn id="64" presetID="1" presetClass="entr" presetSubtype="0" fill="hold" nodeType="withEffect">
                                  <p:stCondLst>
                                    <p:cond delay="0"/>
                                  </p:stCondLst>
                                  <p:childTnLst>
                                    <p:set>
                                      <p:cBhvr>
                                        <p:cTn id="65" dur="1" fill="hold">
                                          <p:stCondLst>
                                            <p:cond delay="0"/>
                                          </p:stCondLst>
                                        </p:cTn>
                                        <p:tgtEl>
                                          <p:spTgt spid="19467"/>
                                        </p:tgtEl>
                                        <p:attrNameLst>
                                          <p:attrName>style.visibility</p:attrName>
                                        </p:attrNameLst>
                                      </p:cBhvr>
                                      <p:to>
                                        <p:strVal val="visible"/>
                                      </p:to>
                                    </p:set>
                                  </p:childTnLst>
                                </p:cTn>
                              </p:par>
                              <p:par>
                                <p:cTn id="66" presetID="42" presetClass="path" presetSubtype="0" accel="50000" decel="50000" fill="hold" nodeType="withEffect">
                                  <p:stCondLst>
                                    <p:cond delay="0"/>
                                  </p:stCondLst>
                                  <p:childTnLst>
                                    <p:animMotion origin="layout" path="M 4.22792E-6 -3.7037E-6 L 0.01183 -0.23796 " pathEditMode="relative" rAng="0" ptsTypes="AA">
                                      <p:cBhvr>
                                        <p:cTn id="67" dur="500" spd="-99900" fill="hold"/>
                                        <p:tgtEl>
                                          <p:spTgt spid="19467"/>
                                        </p:tgtEl>
                                        <p:attrNameLst>
                                          <p:attrName>ppt_x</p:attrName>
                                          <p:attrName>ppt_y</p:attrName>
                                        </p:attrNameLst>
                                      </p:cBhvr>
                                      <p:rCtr x="600" y="-11800"/>
                                    </p:animMotion>
                                  </p:childTnLst>
                                </p:cTn>
                              </p:par>
                              <p:par>
                                <p:cTn id="68" presetID="1" presetClass="entr" presetSubtype="0" fill="hold" nodeType="withEffect">
                                  <p:stCondLst>
                                    <p:cond delay="0"/>
                                  </p:stCondLst>
                                  <p:childTnLst>
                                    <p:set>
                                      <p:cBhvr>
                                        <p:cTn id="69" dur="1" fill="hold">
                                          <p:stCondLst>
                                            <p:cond delay="0"/>
                                          </p:stCondLst>
                                        </p:cTn>
                                        <p:tgtEl>
                                          <p:spTgt spid="19469"/>
                                        </p:tgtEl>
                                        <p:attrNameLst>
                                          <p:attrName>style.visibility</p:attrName>
                                        </p:attrNameLst>
                                      </p:cBhvr>
                                      <p:to>
                                        <p:strVal val="visible"/>
                                      </p:to>
                                    </p:set>
                                  </p:childTnLst>
                                </p:cTn>
                              </p:par>
                              <p:par>
                                <p:cTn id="70" presetID="42" presetClass="path" presetSubtype="0" accel="50000" decel="50000" fill="hold" nodeType="withEffect">
                                  <p:stCondLst>
                                    <p:cond delay="0"/>
                                  </p:stCondLst>
                                  <p:childTnLst>
                                    <p:animMotion origin="layout" path="M 2.07238E-6 -3.57077E-6 L 0.08227 -0.1968 " pathEditMode="relative" rAng="0" ptsTypes="AA">
                                      <p:cBhvr>
                                        <p:cTn id="71" dur="500" spd="-99900" fill="hold"/>
                                        <p:tgtEl>
                                          <p:spTgt spid="19469"/>
                                        </p:tgtEl>
                                        <p:attrNameLst>
                                          <p:attrName>ppt_x</p:attrName>
                                          <p:attrName>ppt_y</p:attrName>
                                        </p:attrNameLst>
                                      </p:cBhvr>
                                      <p:rCtr x="4100" y="-9800"/>
                                    </p:animMotion>
                                  </p:childTnLst>
                                </p:cTn>
                              </p:par>
                            </p:childTnLst>
                          </p:cTn>
                        </p:par>
                        <p:par>
                          <p:cTn id="72" fill="hold">
                            <p:stCondLst>
                              <p:cond delay="4840"/>
                            </p:stCondLst>
                            <p:childTnLst>
                              <p:par>
                                <p:cTn id="73" presetID="10" presetClass="entr" presetSubtype="0" fill="hold" grpId="0" nodeType="afterEffect">
                                  <p:stCondLst>
                                    <p:cond delay="0"/>
                                  </p:stCondLst>
                                  <p:childTnLst>
                                    <p:set>
                                      <p:cBhvr>
                                        <p:cTn id="74" dur="1" fill="hold">
                                          <p:stCondLst>
                                            <p:cond delay="0"/>
                                          </p:stCondLst>
                                        </p:cTn>
                                        <p:tgtEl>
                                          <p:spTgt spid="19474"/>
                                        </p:tgtEl>
                                        <p:attrNameLst>
                                          <p:attrName>style.visibility</p:attrName>
                                        </p:attrNameLst>
                                      </p:cBhvr>
                                      <p:to>
                                        <p:strVal val="visible"/>
                                      </p:to>
                                    </p:set>
                                    <p:anim calcmode="lin" valueType="num">
                                      <p:cBhvr>
                                        <p:cTn id="75" dur="500" fill="hold"/>
                                        <p:tgtEl>
                                          <p:spTgt spid="19474"/>
                                        </p:tgtEl>
                                        <p:attrNameLst>
                                          <p:attrName>ppt_w</p:attrName>
                                        </p:attrNameLst>
                                      </p:cBhvr>
                                      <p:tavLst>
                                        <p:tav tm="0">
                                          <p:val>
                                            <p:fltVal val="0"/>
                                          </p:val>
                                        </p:tav>
                                        <p:tav tm="100000">
                                          <p:val>
                                            <p:strVal val="#ppt_w"/>
                                          </p:val>
                                        </p:tav>
                                      </p:tavLst>
                                    </p:anim>
                                    <p:anim calcmode="lin" valueType="num">
                                      <p:cBhvr>
                                        <p:cTn id="76" dur="500" fill="hold"/>
                                        <p:tgtEl>
                                          <p:spTgt spid="19474"/>
                                        </p:tgtEl>
                                        <p:attrNameLst>
                                          <p:attrName>ppt_h</p:attrName>
                                        </p:attrNameLst>
                                      </p:cBhvr>
                                      <p:tavLst>
                                        <p:tav tm="0">
                                          <p:val>
                                            <p:fltVal val="0"/>
                                          </p:val>
                                        </p:tav>
                                        <p:tav tm="100000">
                                          <p:val>
                                            <p:strVal val="#ppt_h"/>
                                          </p:val>
                                        </p:tav>
                                      </p:tavLst>
                                    </p:anim>
                                    <p:animEffect transition="in" filter="fade">
                                      <p:cBhvr>
                                        <p:cTn id="77" dur="500"/>
                                        <p:tgtEl>
                                          <p:spTgt spid="1947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9471"/>
                                        </p:tgtEl>
                                        <p:attrNameLst>
                                          <p:attrName>style.visibility</p:attrName>
                                        </p:attrNameLst>
                                      </p:cBhvr>
                                      <p:to>
                                        <p:strVal val="visible"/>
                                      </p:to>
                                    </p:set>
                                    <p:anim calcmode="lin" valueType="num">
                                      <p:cBhvr>
                                        <p:cTn id="80" dur="500" fill="hold"/>
                                        <p:tgtEl>
                                          <p:spTgt spid="19471"/>
                                        </p:tgtEl>
                                        <p:attrNameLst>
                                          <p:attrName>ppt_w</p:attrName>
                                        </p:attrNameLst>
                                      </p:cBhvr>
                                      <p:tavLst>
                                        <p:tav tm="0">
                                          <p:val>
                                            <p:fltVal val="0"/>
                                          </p:val>
                                        </p:tav>
                                        <p:tav tm="100000">
                                          <p:val>
                                            <p:strVal val="#ppt_w"/>
                                          </p:val>
                                        </p:tav>
                                      </p:tavLst>
                                    </p:anim>
                                    <p:anim calcmode="lin" valueType="num">
                                      <p:cBhvr>
                                        <p:cTn id="81" dur="500" fill="hold"/>
                                        <p:tgtEl>
                                          <p:spTgt spid="19471"/>
                                        </p:tgtEl>
                                        <p:attrNameLst>
                                          <p:attrName>ppt_h</p:attrName>
                                        </p:attrNameLst>
                                      </p:cBhvr>
                                      <p:tavLst>
                                        <p:tav tm="0">
                                          <p:val>
                                            <p:fltVal val="0"/>
                                          </p:val>
                                        </p:tav>
                                        <p:tav tm="100000">
                                          <p:val>
                                            <p:strVal val="#ppt_h"/>
                                          </p:val>
                                        </p:tav>
                                      </p:tavLst>
                                    </p:anim>
                                    <p:animEffect transition="in" filter="fade">
                                      <p:cBhvr>
                                        <p:cTn id="82" dur="500"/>
                                        <p:tgtEl>
                                          <p:spTgt spid="19471"/>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9473"/>
                                        </p:tgtEl>
                                        <p:attrNameLst>
                                          <p:attrName>style.visibility</p:attrName>
                                        </p:attrNameLst>
                                      </p:cBhvr>
                                      <p:to>
                                        <p:strVal val="visible"/>
                                      </p:to>
                                    </p:set>
                                    <p:anim calcmode="lin" valueType="num">
                                      <p:cBhvr>
                                        <p:cTn id="85" dur="500" fill="hold"/>
                                        <p:tgtEl>
                                          <p:spTgt spid="19473"/>
                                        </p:tgtEl>
                                        <p:attrNameLst>
                                          <p:attrName>ppt_w</p:attrName>
                                        </p:attrNameLst>
                                      </p:cBhvr>
                                      <p:tavLst>
                                        <p:tav tm="0">
                                          <p:val>
                                            <p:fltVal val="0"/>
                                          </p:val>
                                        </p:tav>
                                        <p:tav tm="100000">
                                          <p:val>
                                            <p:strVal val="#ppt_w"/>
                                          </p:val>
                                        </p:tav>
                                      </p:tavLst>
                                    </p:anim>
                                    <p:anim calcmode="lin" valueType="num">
                                      <p:cBhvr>
                                        <p:cTn id="86" dur="500" fill="hold"/>
                                        <p:tgtEl>
                                          <p:spTgt spid="19473"/>
                                        </p:tgtEl>
                                        <p:attrNameLst>
                                          <p:attrName>ppt_h</p:attrName>
                                        </p:attrNameLst>
                                      </p:cBhvr>
                                      <p:tavLst>
                                        <p:tav tm="0">
                                          <p:val>
                                            <p:fltVal val="0"/>
                                          </p:val>
                                        </p:tav>
                                        <p:tav tm="100000">
                                          <p:val>
                                            <p:strVal val="#ppt_h"/>
                                          </p:val>
                                        </p:tav>
                                      </p:tavLst>
                                    </p:anim>
                                    <p:animEffect transition="in" filter="fade">
                                      <p:cBhvr>
                                        <p:cTn id="87" dur="500"/>
                                        <p:tgtEl>
                                          <p:spTgt spid="19473"/>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9466"/>
                                        </p:tgtEl>
                                        <p:attrNameLst>
                                          <p:attrName>style.visibility</p:attrName>
                                        </p:attrNameLst>
                                      </p:cBhvr>
                                      <p:to>
                                        <p:strVal val="visible"/>
                                      </p:to>
                                    </p:set>
                                    <p:anim calcmode="lin" valueType="num">
                                      <p:cBhvr>
                                        <p:cTn id="90" dur="500" fill="hold"/>
                                        <p:tgtEl>
                                          <p:spTgt spid="19466"/>
                                        </p:tgtEl>
                                        <p:attrNameLst>
                                          <p:attrName>ppt_w</p:attrName>
                                        </p:attrNameLst>
                                      </p:cBhvr>
                                      <p:tavLst>
                                        <p:tav tm="0">
                                          <p:val>
                                            <p:fltVal val="0"/>
                                          </p:val>
                                        </p:tav>
                                        <p:tav tm="100000">
                                          <p:val>
                                            <p:strVal val="#ppt_w"/>
                                          </p:val>
                                        </p:tav>
                                      </p:tavLst>
                                    </p:anim>
                                    <p:anim calcmode="lin" valueType="num">
                                      <p:cBhvr>
                                        <p:cTn id="91" dur="500" fill="hold"/>
                                        <p:tgtEl>
                                          <p:spTgt spid="19466"/>
                                        </p:tgtEl>
                                        <p:attrNameLst>
                                          <p:attrName>ppt_h</p:attrName>
                                        </p:attrNameLst>
                                      </p:cBhvr>
                                      <p:tavLst>
                                        <p:tav tm="0">
                                          <p:val>
                                            <p:fltVal val="0"/>
                                          </p:val>
                                        </p:tav>
                                        <p:tav tm="100000">
                                          <p:val>
                                            <p:strVal val="#ppt_h"/>
                                          </p:val>
                                        </p:tav>
                                      </p:tavLst>
                                    </p:anim>
                                    <p:animEffect transition="in" filter="fade">
                                      <p:cBhvr>
                                        <p:cTn id="92" dur="500"/>
                                        <p:tgtEl>
                                          <p:spTgt spid="19466"/>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9470"/>
                                        </p:tgtEl>
                                        <p:attrNameLst>
                                          <p:attrName>style.visibility</p:attrName>
                                        </p:attrNameLst>
                                      </p:cBhvr>
                                      <p:to>
                                        <p:strVal val="visible"/>
                                      </p:to>
                                    </p:set>
                                    <p:anim calcmode="lin" valueType="num">
                                      <p:cBhvr>
                                        <p:cTn id="95" dur="500" fill="hold"/>
                                        <p:tgtEl>
                                          <p:spTgt spid="19470"/>
                                        </p:tgtEl>
                                        <p:attrNameLst>
                                          <p:attrName>ppt_w</p:attrName>
                                        </p:attrNameLst>
                                      </p:cBhvr>
                                      <p:tavLst>
                                        <p:tav tm="0">
                                          <p:val>
                                            <p:fltVal val="0"/>
                                          </p:val>
                                        </p:tav>
                                        <p:tav tm="100000">
                                          <p:val>
                                            <p:strVal val="#ppt_w"/>
                                          </p:val>
                                        </p:tav>
                                      </p:tavLst>
                                    </p:anim>
                                    <p:anim calcmode="lin" valueType="num">
                                      <p:cBhvr>
                                        <p:cTn id="96" dur="500" fill="hold"/>
                                        <p:tgtEl>
                                          <p:spTgt spid="19470"/>
                                        </p:tgtEl>
                                        <p:attrNameLst>
                                          <p:attrName>ppt_h</p:attrName>
                                        </p:attrNameLst>
                                      </p:cBhvr>
                                      <p:tavLst>
                                        <p:tav tm="0">
                                          <p:val>
                                            <p:fltVal val="0"/>
                                          </p:val>
                                        </p:tav>
                                        <p:tav tm="100000">
                                          <p:val>
                                            <p:strVal val="#ppt_h"/>
                                          </p:val>
                                        </p:tav>
                                      </p:tavLst>
                                    </p:anim>
                                    <p:animEffect transition="in" filter="fade">
                                      <p:cBhvr>
                                        <p:cTn id="97" dur="500"/>
                                        <p:tgtEl>
                                          <p:spTgt spid="19470"/>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9472"/>
                                        </p:tgtEl>
                                        <p:attrNameLst>
                                          <p:attrName>style.visibility</p:attrName>
                                        </p:attrNameLst>
                                      </p:cBhvr>
                                      <p:to>
                                        <p:strVal val="visible"/>
                                      </p:to>
                                    </p:set>
                                    <p:anim calcmode="lin" valueType="num">
                                      <p:cBhvr>
                                        <p:cTn id="100" dur="500" fill="hold"/>
                                        <p:tgtEl>
                                          <p:spTgt spid="19472"/>
                                        </p:tgtEl>
                                        <p:attrNameLst>
                                          <p:attrName>ppt_w</p:attrName>
                                        </p:attrNameLst>
                                      </p:cBhvr>
                                      <p:tavLst>
                                        <p:tav tm="0">
                                          <p:val>
                                            <p:fltVal val="0"/>
                                          </p:val>
                                        </p:tav>
                                        <p:tav tm="100000">
                                          <p:val>
                                            <p:strVal val="#ppt_w"/>
                                          </p:val>
                                        </p:tav>
                                      </p:tavLst>
                                    </p:anim>
                                    <p:anim calcmode="lin" valueType="num">
                                      <p:cBhvr>
                                        <p:cTn id="101" dur="500" fill="hold"/>
                                        <p:tgtEl>
                                          <p:spTgt spid="19472"/>
                                        </p:tgtEl>
                                        <p:attrNameLst>
                                          <p:attrName>ppt_h</p:attrName>
                                        </p:attrNameLst>
                                      </p:cBhvr>
                                      <p:tavLst>
                                        <p:tav tm="0">
                                          <p:val>
                                            <p:fltVal val="0"/>
                                          </p:val>
                                        </p:tav>
                                        <p:tav tm="100000">
                                          <p:val>
                                            <p:strVal val="#ppt_h"/>
                                          </p:val>
                                        </p:tav>
                                      </p:tavLst>
                                    </p:anim>
                                    <p:animEffect transition="in" filter="fade">
                                      <p:cBhvr>
                                        <p:cTn id="102" dur="500"/>
                                        <p:tgtEl>
                                          <p:spTgt spid="19472"/>
                                        </p:tgtEl>
                                      </p:cBhvr>
                                    </p:animEffect>
                                  </p:childTnLst>
                                </p:cTn>
                              </p:par>
                            </p:childTnLst>
                          </p:cTn>
                        </p:par>
                        <p:par>
                          <p:cTn id="103" fill="hold">
                            <p:stCondLst>
                              <p:cond delay="5340"/>
                            </p:stCondLst>
                            <p:childTnLst>
                              <p:par>
                                <p:cTn id="104" presetID="22" presetClass="entr" presetSubtype="1" fill="hold" grpId="0" nodeType="afterEffect">
                                  <p:stCondLst>
                                    <p:cond delay="0"/>
                                  </p:stCondLst>
                                  <p:childTnLst>
                                    <p:set>
                                      <p:cBhvr>
                                        <p:cTn id="105" dur="1" fill="hold">
                                          <p:stCondLst>
                                            <p:cond delay="0"/>
                                          </p:stCondLst>
                                        </p:cTn>
                                        <p:tgtEl>
                                          <p:spTgt spid="19475"/>
                                        </p:tgtEl>
                                        <p:attrNameLst>
                                          <p:attrName>style.visibility</p:attrName>
                                        </p:attrNameLst>
                                      </p:cBhvr>
                                      <p:to>
                                        <p:strVal val="visible"/>
                                      </p:to>
                                    </p:set>
                                    <p:animEffect transition="in" filter="wipe(up)">
                                      <p:cBhvr>
                                        <p:cTn id="106" dur="500"/>
                                        <p:tgtEl>
                                          <p:spTgt spid="19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P spid="19463" grpId="0"/>
      <p:bldP spid="19464" grpId="0"/>
      <p:bldP spid="19465" grpId="0"/>
      <p:bldP spid="19466" grpId="0" bldLvl="0" animBg="1"/>
      <p:bldP spid="19470" grpId="0" bldLvl="0" animBg="1"/>
      <p:bldP spid="19471" grpId="0" bldLvl="0" animBg="1"/>
      <p:bldP spid="19472" grpId="0"/>
      <p:bldP spid="19473" grpId="0"/>
      <p:bldP spid="19474" grpId="0"/>
      <p:bldP spid="19475" grpId="0"/>
      <p:bldP spid="19476" grpId="0" bldLvl="0" animBg="1"/>
      <p:bldP spid="19477" grpId="0"/>
    </p:bld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21506" name="图片 1"/>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4680" y="3047516"/>
            <a:ext cx="12192000" cy="35911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1507" name="组合 9"/>
          <p:cNvGrpSpPr/>
          <p:nvPr/>
        </p:nvGrpSpPr>
        <p:grpSpPr bwMode="auto">
          <a:xfrm>
            <a:off x="4946653" y="152405"/>
            <a:ext cx="2301875" cy="1836435"/>
            <a:chOff x="0" y="0"/>
            <a:chExt cx="2301875" cy="2308226"/>
          </a:xfrm>
        </p:grpSpPr>
        <p:sp>
          <p:nvSpPr>
            <p:cNvPr id="21508" name="Oval 5"/>
            <p:cNvSpPr>
              <a:spLocks noChangeArrowheads="1"/>
            </p:cNvSpPr>
            <p:nvPr/>
          </p:nvSpPr>
          <p:spPr bwMode="auto">
            <a:xfrm>
              <a:off x="0" y="0"/>
              <a:ext cx="2301875" cy="2308226"/>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p>
          </p:txBody>
        </p:sp>
        <p:sp>
          <p:nvSpPr>
            <p:cNvPr id="21509" name="Freeform 6"/>
            <p:cNvSpPr>
              <a:spLocks noEditPoints="1" noChangeArrowheads="1"/>
            </p:cNvSpPr>
            <p:nvPr/>
          </p:nvSpPr>
          <p:spPr bwMode="auto">
            <a:xfrm>
              <a:off x="123825" y="123825"/>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p>
          </p:txBody>
        </p:sp>
      </p:grpSp>
      <p:sp>
        <p:nvSpPr>
          <p:cNvPr id="21510" name="TextBox 16"/>
          <p:cNvSpPr txBox="1">
            <a:spLocks noChangeArrowheads="1"/>
          </p:cNvSpPr>
          <p:nvPr/>
        </p:nvSpPr>
        <p:spPr bwMode="auto">
          <a:xfrm>
            <a:off x="3287713" y="3317335"/>
            <a:ext cx="5618163" cy="7694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ctr"/>
            <a:r>
              <a:rPr lang="zh-CN" altLang="en-US" sz="4400" b="1" dirty="0" smtClean="0">
                <a:solidFill>
                  <a:schemeClr val="accent2"/>
                </a:solidFill>
                <a:latin typeface="微软雅黑" panose="020B0503020204020204" pitchFamily="34" charset="-122"/>
                <a:ea typeface="微软雅黑" panose="020B0503020204020204" pitchFamily="34" charset="-122"/>
              </a:rPr>
              <a:t>研究结果及分析</a:t>
            </a:r>
            <a:endParaRPr lang="zh-CN" altLang="en-US" sz="4400" b="1" dirty="0">
              <a:solidFill>
                <a:schemeClr val="accent2"/>
              </a:solidFill>
              <a:latin typeface="微软雅黑" panose="020B0503020204020204" pitchFamily="34" charset="-122"/>
              <a:ea typeface="微软雅黑" panose="020B0503020204020204" pitchFamily="34" charset="-122"/>
            </a:endParaRPr>
          </a:p>
        </p:txBody>
      </p:sp>
      <p:sp>
        <p:nvSpPr>
          <p:cNvPr id="21511" name="Oval 39"/>
          <p:cNvSpPr>
            <a:spLocks noChangeAspect="1" noChangeArrowheads="1"/>
          </p:cNvSpPr>
          <p:nvPr/>
        </p:nvSpPr>
        <p:spPr bwMode="auto">
          <a:xfrm>
            <a:off x="3918675" y="4191529"/>
            <a:ext cx="144463" cy="144463"/>
          </a:xfrm>
          <a:prstGeom prst="ellipse">
            <a:avLst/>
          </a:prstGeom>
          <a:solidFill>
            <a:schemeClr val="tx1"/>
          </a:solidFill>
          <a:ln w="28575">
            <a:solidFill>
              <a:schemeClr val="accent2"/>
            </a:solidFill>
            <a:round/>
          </a:ln>
        </p:spPr>
        <p:txBody>
          <a:bodyPr lIns="91432" tIns="45718" rIns="91432" bIns="45718"/>
          <a:lstStyle/>
          <a:p>
            <a:endParaRPr lang="zh-CN" altLang="en-US">
              <a:solidFill>
                <a:schemeClr val="accent1"/>
              </a:solidFill>
            </a:endParaRPr>
          </a:p>
        </p:txBody>
      </p:sp>
      <p:sp>
        <p:nvSpPr>
          <p:cNvPr id="21512" name="Oval 40"/>
          <p:cNvSpPr>
            <a:spLocks noChangeAspect="1" noChangeArrowheads="1"/>
          </p:cNvSpPr>
          <p:nvPr/>
        </p:nvSpPr>
        <p:spPr bwMode="auto">
          <a:xfrm>
            <a:off x="3943355" y="4828510"/>
            <a:ext cx="144463" cy="146051"/>
          </a:xfrm>
          <a:prstGeom prst="ellipse">
            <a:avLst/>
          </a:prstGeom>
          <a:solidFill>
            <a:schemeClr val="tx1"/>
          </a:solidFill>
          <a:ln w="28575">
            <a:solidFill>
              <a:schemeClr val="accent2"/>
            </a:solidFill>
            <a:round/>
          </a:ln>
        </p:spPr>
        <p:txBody>
          <a:bodyPr lIns="91432" tIns="45718" rIns="91432" bIns="45718"/>
          <a:lstStyle/>
          <a:p>
            <a:endParaRPr lang="zh-CN" altLang="en-US">
              <a:solidFill>
                <a:schemeClr val="accent1"/>
              </a:solidFill>
            </a:endParaRPr>
          </a:p>
        </p:txBody>
      </p:sp>
      <p:sp>
        <p:nvSpPr>
          <p:cNvPr id="21513" name="Oval 42"/>
          <p:cNvSpPr>
            <a:spLocks noChangeAspect="1" noChangeArrowheads="1"/>
          </p:cNvSpPr>
          <p:nvPr/>
        </p:nvSpPr>
        <p:spPr bwMode="auto">
          <a:xfrm>
            <a:off x="7323247" y="4150251"/>
            <a:ext cx="144463" cy="146051"/>
          </a:xfrm>
          <a:prstGeom prst="ellipse">
            <a:avLst/>
          </a:prstGeom>
          <a:solidFill>
            <a:schemeClr val="tx1"/>
          </a:solidFill>
          <a:ln w="28575">
            <a:solidFill>
              <a:schemeClr val="accent2"/>
            </a:solidFill>
            <a:round/>
          </a:ln>
        </p:spPr>
        <p:txBody>
          <a:bodyPr lIns="91432" tIns="45718" rIns="91432" bIns="45718"/>
          <a:lstStyle/>
          <a:p>
            <a:endParaRPr lang="zh-CN" altLang="en-US">
              <a:solidFill>
                <a:schemeClr val="accent1"/>
              </a:solidFill>
            </a:endParaRPr>
          </a:p>
        </p:txBody>
      </p:sp>
      <p:sp>
        <p:nvSpPr>
          <p:cNvPr id="21514" name="TextBox 22"/>
          <p:cNvSpPr txBox="1">
            <a:spLocks noChangeArrowheads="1"/>
          </p:cNvSpPr>
          <p:nvPr/>
        </p:nvSpPr>
        <p:spPr bwMode="auto">
          <a:xfrm>
            <a:off x="4282209" y="4078817"/>
            <a:ext cx="2265363" cy="646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r>
              <a:rPr lang="en-US" altLang="zh-CN" b="1" dirty="0" smtClean="0">
                <a:solidFill>
                  <a:schemeClr val="accent2"/>
                </a:solidFill>
              </a:rPr>
              <a:t>1</a:t>
            </a:r>
            <a:r>
              <a:rPr lang="zh-CN" altLang="en-US" b="1" dirty="0" smtClean="0">
                <a:solidFill>
                  <a:schemeClr val="accent2"/>
                </a:solidFill>
              </a:rPr>
              <a:t>、</a:t>
            </a:r>
            <a:r>
              <a:rPr lang="zh-CN" altLang="zh-CN" b="1" dirty="0" smtClean="0">
                <a:solidFill>
                  <a:schemeClr val="accent2"/>
                </a:solidFill>
              </a:rPr>
              <a:t>实验组和对照组考试成绩的对比</a:t>
            </a:r>
            <a:endParaRPr lang="zh-CN" altLang="en-US" dirty="0">
              <a:solidFill>
                <a:schemeClr val="accent2"/>
              </a:solidFill>
              <a:latin typeface="微软雅黑" panose="020B0503020204020204" pitchFamily="34" charset="-122"/>
              <a:ea typeface="微软雅黑" panose="020B0503020204020204" pitchFamily="34" charset="-122"/>
            </a:endParaRPr>
          </a:p>
        </p:txBody>
      </p:sp>
      <p:cxnSp>
        <p:nvCxnSpPr>
          <p:cNvPr id="21517" name="直接连接符 11"/>
          <p:cNvCxnSpPr>
            <a:cxnSpLocks noChangeShapeType="1"/>
          </p:cNvCxnSpPr>
          <p:nvPr/>
        </p:nvCxnSpPr>
        <p:spPr bwMode="auto">
          <a:xfrm>
            <a:off x="3722688" y="4086776"/>
            <a:ext cx="5183188" cy="0"/>
          </a:xfrm>
          <a:prstGeom prst="line">
            <a:avLst/>
          </a:prstGeom>
          <a:noFill/>
          <a:ln w="9525">
            <a:solidFill>
              <a:schemeClr val="accent2"/>
            </a:solidFill>
            <a:round/>
          </a:ln>
          <a:extLst>
            <a:ext uri="{909E8E84-426E-40DD-AFC4-6F175D3DCCD1}">
              <a14:hiddenFill xmlns="" xmlns:a14="http://schemas.microsoft.com/office/drawing/2010/main">
                <a:noFill/>
              </a14:hiddenFill>
            </a:ext>
          </a:extLst>
        </p:spPr>
      </p:cxnSp>
      <p:sp>
        <p:nvSpPr>
          <p:cNvPr id="21518" name="Freeform 16"/>
          <p:cNvSpPr>
            <a:spLocks noEditPoints="1" noChangeArrowheads="1"/>
          </p:cNvSpPr>
          <p:nvPr/>
        </p:nvSpPr>
        <p:spPr bwMode="auto">
          <a:xfrm>
            <a:off x="5427669" y="1654179"/>
            <a:ext cx="1379537" cy="1316039"/>
          </a:xfrm>
          <a:custGeom>
            <a:avLst/>
            <a:gdLst>
              <a:gd name="T0" fmla="*/ 204 w 489"/>
              <a:gd name="T1" fmla="*/ 421 h 465"/>
              <a:gd name="T2" fmla="*/ 204 w 489"/>
              <a:gd name="T3" fmla="*/ 442 h 465"/>
              <a:gd name="T4" fmla="*/ 296 w 489"/>
              <a:gd name="T5" fmla="*/ 432 h 465"/>
              <a:gd name="T6" fmla="*/ 285 w 489"/>
              <a:gd name="T7" fmla="*/ 388 h 465"/>
              <a:gd name="T8" fmla="*/ 204 w 489"/>
              <a:gd name="T9" fmla="*/ 388 h 465"/>
              <a:gd name="T10" fmla="*/ 204 w 489"/>
              <a:gd name="T11" fmla="*/ 410 h 465"/>
              <a:gd name="T12" fmla="*/ 296 w 489"/>
              <a:gd name="T13" fmla="*/ 399 h 465"/>
              <a:gd name="T14" fmla="*/ 245 w 489"/>
              <a:gd name="T15" fmla="*/ 465 h 465"/>
              <a:gd name="T16" fmla="*/ 280 w 489"/>
              <a:gd name="T17" fmla="*/ 452 h 465"/>
              <a:gd name="T18" fmla="*/ 245 w 489"/>
              <a:gd name="T19" fmla="*/ 465 h 465"/>
              <a:gd name="T20" fmla="*/ 246 w 489"/>
              <a:gd name="T21" fmla="*/ 124 h 465"/>
              <a:gd name="T22" fmla="*/ 131 w 489"/>
              <a:gd name="T23" fmla="*/ 232 h 465"/>
              <a:gd name="T24" fmla="*/ 199 w 489"/>
              <a:gd name="T25" fmla="*/ 376 h 465"/>
              <a:gd name="T26" fmla="*/ 246 w 489"/>
              <a:gd name="T27" fmla="*/ 379 h 465"/>
              <a:gd name="T28" fmla="*/ 304 w 489"/>
              <a:gd name="T29" fmla="*/ 344 h 465"/>
              <a:gd name="T30" fmla="*/ 246 w 489"/>
              <a:gd name="T31" fmla="*/ 124 h 465"/>
              <a:gd name="T32" fmla="*/ 96 w 489"/>
              <a:gd name="T33" fmla="*/ 251 h 465"/>
              <a:gd name="T34" fmla="*/ 19 w 489"/>
              <a:gd name="T35" fmla="*/ 236 h 465"/>
              <a:gd name="T36" fmla="*/ 19 w 489"/>
              <a:gd name="T37" fmla="*/ 267 h 465"/>
              <a:gd name="T38" fmla="*/ 96 w 489"/>
              <a:gd name="T39" fmla="*/ 251 h 465"/>
              <a:gd name="T40" fmla="*/ 470 w 489"/>
              <a:gd name="T41" fmla="*/ 236 h 465"/>
              <a:gd name="T42" fmla="*/ 393 w 489"/>
              <a:gd name="T43" fmla="*/ 251 h 465"/>
              <a:gd name="T44" fmla="*/ 470 w 489"/>
              <a:gd name="T45" fmla="*/ 267 h 465"/>
              <a:gd name="T46" fmla="*/ 470 w 489"/>
              <a:gd name="T47" fmla="*/ 236 h 465"/>
              <a:gd name="T48" fmla="*/ 374 w 489"/>
              <a:gd name="T49" fmla="*/ 141 h 465"/>
              <a:gd name="T50" fmla="*/ 418 w 489"/>
              <a:gd name="T51" fmla="*/ 76 h 465"/>
              <a:gd name="T52" fmla="*/ 353 w 489"/>
              <a:gd name="T53" fmla="*/ 120 h 465"/>
              <a:gd name="T54" fmla="*/ 374 w 489"/>
              <a:gd name="T55" fmla="*/ 141 h 465"/>
              <a:gd name="T56" fmla="*/ 243 w 489"/>
              <a:gd name="T57" fmla="*/ 96 h 465"/>
              <a:gd name="T58" fmla="*/ 259 w 489"/>
              <a:gd name="T59" fmla="*/ 18 h 465"/>
              <a:gd name="T60" fmla="*/ 228 w 489"/>
              <a:gd name="T61" fmla="*/ 18 h 465"/>
              <a:gd name="T62" fmla="*/ 243 w 489"/>
              <a:gd name="T63" fmla="*/ 96 h 465"/>
              <a:gd name="T64" fmla="*/ 110 w 489"/>
              <a:gd name="T65" fmla="*/ 135 h 465"/>
              <a:gd name="T66" fmla="*/ 132 w 489"/>
              <a:gd name="T67" fmla="*/ 114 h 465"/>
              <a:gd name="T68" fmla="*/ 66 w 489"/>
              <a:gd name="T69" fmla="*/ 70 h 465"/>
              <a:gd name="T70" fmla="*/ 110 w 489"/>
              <a:gd name="T71" fmla="*/ 135 h 465"/>
              <a:gd name="T72" fmla="*/ 115 w 489"/>
              <a:gd name="T73" fmla="*/ 361 h 465"/>
              <a:gd name="T74" fmla="*/ 71 w 489"/>
              <a:gd name="T75" fmla="*/ 427 h 465"/>
              <a:gd name="T76" fmla="*/ 137 w 489"/>
              <a:gd name="T77" fmla="*/ 383 h 465"/>
              <a:gd name="T78" fmla="*/ 115 w 489"/>
              <a:gd name="T79" fmla="*/ 361 h 465"/>
              <a:gd name="T80" fmla="*/ 379 w 489"/>
              <a:gd name="T81" fmla="*/ 367 h 465"/>
              <a:gd name="T82" fmla="*/ 358 w 489"/>
              <a:gd name="T83" fmla="*/ 389 h 465"/>
              <a:gd name="T84" fmla="*/ 423 w 489"/>
              <a:gd name="T85" fmla="*/ 433 h 465"/>
              <a:gd name="T86" fmla="*/ 379 w 489"/>
              <a:gd name="T87" fmla="*/ 367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89" h="465">
                <a:moveTo>
                  <a:pt x="285" y="421"/>
                </a:moveTo>
                <a:lnTo>
                  <a:pt x="204" y="421"/>
                </a:lnTo>
                <a:cubicBezTo>
                  <a:pt x="198" y="421"/>
                  <a:pt x="193" y="426"/>
                  <a:pt x="193" y="432"/>
                </a:cubicBezTo>
                <a:cubicBezTo>
                  <a:pt x="193" y="438"/>
                  <a:pt x="198" y="442"/>
                  <a:pt x="204" y="442"/>
                </a:cubicBezTo>
                <a:lnTo>
                  <a:pt x="285" y="442"/>
                </a:lnTo>
                <a:cubicBezTo>
                  <a:pt x="291" y="442"/>
                  <a:pt x="296" y="438"/>
                  <a:pt x="296" y="432"/>
                </a:cubicBezTo>
                <a:cubicBezTo>
                  <a:pt x="296" y="426"/>
                  <a:pt x="291" y="421"/>
                  <a:pt x="285" y="421"/>
                </a:cubicBezTo>
                <a:close/>
                <a:moveTo>
                  <a:pt x="285" y="388"/>
                </a:moveTo>
                <a:lnTo>
                  <a:pt x="285" y="388"/>
                </a:lnTo>
                <a:lnTo>
                  <a:pt x="204" y="388"/>
                </a:lnTo>
                <a:cubicBezTo>
                  <a:pt x="198" y="388"/>
                  <a:pt x="193" y="393"/>
                  <a:pt x="193" y="399"/>
                </a:cubicBezTo>
                <a:cubicBezTo>
                  <a:pt x="193" y="405"/>
                  <a:pt x="198" y="410"/>
                  <a:pt x="204" y="410"/>
                </a:cubicBezTo>
                <a:lnTo>
                  <a:pt x="285" y="410"/>
                </a:lnTo>
                <a:cubicBezTo>
                  <a:pt x="291" y="410"/>
                  <a:pt x="296" y="405"/>
                  <a:pt x="296" y="399"/>
                </a:cubicBezTo>
                <a:cubicBezTo>
                  <a:pt x="296" y="393"/>
                  <a:pt x="291" y="388"/>
                  <a:pt x="285" y="388"/>
                </a:cubicBezTo>
                <a:close/>
                <a:moveTo>
                  <a:pt x="245" y="465"/>
                </a:moveTo>
                <a:lnTo>
                  <a:pt x="245" y="465"/>
                </a:lnTo>
                <a:lnTo>
                  <a:pt x="280" y="452"/>
                </a:lnTo>
                <a:lnTo>
                  <a:pt x="209" y="452"/>
                </a:lnTo>
                <a:lnTo>
                  <a:pt x="245" y="465"/>
                </a:lnTo>
                <a:close/>
                <a:moveTo>
                  <a:pt x="246" y="124"/>
                </a:moveTo>
                <a:lnTo>
                  <a:pt x="246" y="124"/>
                </a:lnTo>
                <a:lnTo>
                  <a:pt x="243" y="124"/>
                </a:lnTo>
                <a:cubicBezTo>
                  <a:pt x="184" y="124"/>
                  <a:pt x="131" y="173"/>
                  <a:pt x="131" y="232"/>
                </a:cubicBezTo>
                <a:cubicBezTo>
                  <a:pt x="131" y="292"/>
                  <a:pt x="181" y="326"/>
                  <a:pt x="186" y="344"/>
                </a:cubicBezTo>
                <a:cubicBezTo>
                  <a:pt x="191" y="362"/>
                  <a:pt x="186" y="372"/>
                  <a:pt x="199" y="376"/>
                </a:cubicBezTo>
                <a:cubicBezTo>
                  <a:pt x="213" y="380"/>
                  <a:pt x="243" y="379"/>
                  <a:pt x="243" y="379"/>
                </a:cubicBezTo>
                <a:lnTo>
                  <a:pt x="246" y="379"/>
                </a:lnTo>
                <a:cubicBezTo>
                  <a:pt x="246" y="379"/>
                  <a:pt x="277" y="380"/>
                  <a:pt x="290" y="376"/>
                </a:cubicBezTo>
                <a:cubicBezTo>
                  <a:pt x="304" y="372"/>
                  <a:pt x="299" y="362"/>
                  <a:pt x="304" y="344"/>
                </a:cubicBezTo>
                <a:cubicBezTo>
                  <a:pt x="309" y="326"/>
                  <a:pt x="359" y="292"/>
                  <a:pt x="359" y="232"/>
                </a:cubicBezTo>
                <a:cubicBezTo>
                  <a:pt x="359" y="173"/>
                  <a:pt x="305" y="124"/>
                  <a:pt x="246" y="124"/>
                </a:cubicBezTo>
                <a:close/>
                <a:moveTo>
                  <a:pt x="96" y="251"/>
                </a:moveTo>
                <a:lnTo>
                  <a:pt x="96" y="251"/>
                </a:lnTo>
                <a:cubicBezTo>
                  <a:pt x="96" y="243"/>
                  <a:pt x="88" y="236"/>
                  <a:pt x="78" y="236"/>
                </a:cubicBezTo>
                <a:lnTo>
                  <a:pt x="19" y="236"/>
                </a:lnTo>
                <a:cubicBezTo>
                  <a:pt x="9" y="236"/>
                  <a:pt x="0" y="243"/>
                  <a:pt x="0" y="251"/>
                </a:cubicBezTo>
                <a:cubicBezTo>
                  <a:pt x="0" y="260"/>
                  <a:pt x="9" y="267"/>
                  <a:pt x="19" y="267"/>
                </a:cubicBezTo>
                <a:lnTo>
                  <a:pt x="78" y="267"/>
                </a:lnTo>
                <a:cubicBezTo>
                  <a:pt x="88" y="267"/>
                  <a:pt x="96" y="260"/>
                  <a:pt x="96" y="251"/>
                </a:cubicBezTo>
                <a:close/>
                <a:moveTo>
                  <a:pt x="470" y="236"/>
                </a:moveTo>
                <a:lnTo>
                  <a:pt x="470" y="236"/>
                </a:lnTo>
                <a:lnTo>
                  <a:pt x="412" y="236"/>
                </a:lnTo>
                <a:cubicBezTo>
                  <a:pt x="401" y="236"/>
                  <a:pt x="393" y="243"/>
                  <a:pt x="393" y="251"/>
                </a:cubicBezTo>
                <a:cubicBezTo>
                  <a:pt x="393" y="260"/>
                  <a:pt x="401" y="267"/>
                  <a:pt x="412" y="267"/>
                </a:cubicBezTo>
                <a:lnTo>
                  <a:pt x="470" y="267"/>
                </a:lnTo>
                <a:cubicBezTo>
                  <a:pt x="481" y="267"/>
                  <a:pt x="489" y="260"/>
                  <a:pt x="489" y="251"/>
                </a:cubicBezTo>
                <a:cubicBezTo>
                  <a:pt x="489" y="243"/>
                  <a:pt x="481" y="236"/>
                  <a:pt x="470" y="236"/>
                </a:cubicBezTo>
                <a:close/>
                <a:moveTo>
                  <a:pt x="374" y="141"/>
                </a:moveTo>
                <a:lnTo>
                  <a:pt x="374" y="141"/>
                </a:lnTo>
                <a:lnTo>
                  <a:pt x="416" y="100"/>
                </a:lnTo>
                <a:cubicBezTo>
                  <a:pt x="423" y="93"/>
                  <a:pt x="424" y="82"/>
                  <a:pt x="418" y="76"/>
                </a:cubicBezTo>
                <a:cubicBezTo>
                  <a:pt x="412" y="70"/>
                  <a:pt x="402" y="71"/>
                  <a:pt x="394" y="78"/>
                </a:cubicBezTo>
                <a:lnTo>
                  <a:pt x="353" y="120"/>
                </a:lnTo>
                <a:cubicBezTo>
                  <a:pt x="346" y="127"/>
                  <a:pt x="345" y="138"/>
                  <a:pt x="350" y="144"/>
                </a:cubicBezTo>
                <a:cubicBezTo>
                  <a:pt x="356" y="150"/>
                  <a:pt x="367" y="149"/>
                  <a:pt x="374" y="141"/>
                </a:cubicBezTo>
                <a:close/>
                <a:moveTo>
                  <a:pt x="243" y="96"/>
                </a:moveTo>
                <a:lnTo>
                  <a:pt x="243" y="96"/>
                </a:lnTo>
                <a:cubicBezTo>
                  <a:pt x="252" y="96"/>
                  <a:pt x="259" y="87"/>
                  <a:pt x="259" y="77"/>
                </a:cubicBezTo>
                <a:lnTo>
                  <a:pt x="259" y="18"/>
                </a:lnTo>
                <a:cubicBezTo>
                  <a:pt x="259" y="8"/>
                  <a:pt x="252" y="0"/>
                  <a:pt x="243" y="0"/>
                </a:cubicBezTo>
                <a:cubicBezTo>
                  <a:pt x="235" y="0"/>
                  <a:pt x="228" y="8"/>
                  <a:pt x="228" y="18"/>
                </a:cubicBezTo>
                <a:lnTo>
                  <a:pt x="228" y="77"/>
                </a:lnTo>
                <a:cubicBezTo>
                  <a:pt x="228" y="87"/>
                  <a:pt x="235" y="96"/>
                  <a:pt x="243" y="96"/>
                </a:cubicBezTo>
                <a:close/>
                <a:moveTo>
                  <a:pt x="110" y="135"/>
                </a:moveTo>
                <a:lnTo>
                  <a:pt x="110" y="135"/>
                </a:lnTo>
                <a:cubicBezTo>
                  <a:pt x="117" y="143"/>
                  <a:pt x="128" y="144"/>
                  <a:pt x="134" y="138"/>
                </a:cubicBezTo>
                <a:cubicBezTo>
                  <a:pt x="140" y="132"/>
                  <a:pt x="139" y="121"/>
                  <a:pt x="132" y="114"/>
                </a:cubicBezTo>
                <a:lnTo>
                  <a:pt x="90" y="72"/>
                </a:lnTo>
                <a:cubicBezTo>
                  <a:pt x="83" y="65"/>
                  <a:pt x="72" y="64"/>
                  <a:pt x="66" y="70"/>
                </a:cubicBezTo>
                <a:cubicBezTo>
                  <a:pt x="60" y="76"/>
                  <a:pt x="61" y="86"/>
                  <a:pt x="68" y="94"/>
                </a:cubicBezTo>
                <a:lnTo>
                  <a:pt x="110" y="135"/>
                </a:lnTo>
                <a:close/>
                <a:moveTo>
                  <a:pt x="115" y="361"/>
                </a:moveTo>
                <a:lnTo>
                  <a:pt x="115" y="361"/>
                </a:lnTo>
                <a:lnTo>
                  <a:pt x="73" y="403"/>
                </a:lnTo>
                <a:cubicBezTo>
                  <a:pt x="66" y="410"/>
                  <a:pt x="65" y="421"/>
                  <a:pt x="71" y="427"/>
                </a:cubicBezTo>
                <a:cubicBezTo>
                  <a:pt x="77" y="433"/>
                  <a:pt x="88" y="432"/>
                  <a:pt x="95" y="424"/>
                </a:cubicBezTo>
                <a:lnTo>
                  <a:pt x="137" y="383"/>
                </a:lnTo>
                <a:cubicBezTo>
                  <a:pt x="144" y="376"/>
                  <a:pt x="145" y="365"/>
                  <a:pt x="139" y="359"/>
                </a:cubicBezTo>
                <a:cubicBezTo>
                  <a:pt x="133" y="353"/>
                  <a:pt x="122" y="354"/>
                  <a:pt x="115" y="361"/>
                </a:cubicBezTo>
                <a:close/>
                <a:moveTo>
                  <a:pt x="379" y="367"/>
                </a:moveTo>
                <a:lnTo>
                  <a:pt x="379" y="367"/>
                </a:lnTo>
                <a:cubicBezTo>
                  <a:pt x="372" y="360"/>
                  <a:pt x="361" y="359"/>
                  <a:pt x="356" y="365"/>
                </a:cubicBezTo>
                <a:cubicBezTo>
                  <a:pt x="350" y="371"/>
                  <a:pt x="351" y="382"/>
                  <a:pt x="358" y="389"/>
                </a:cubicBezTo>
                <a:lnTo>
                  <a:pt x="399" y="430"/>
                </a:lnTo>
                <a:cubicBezTo>
                  <a:pt x="407" y="438"/>
                  <a:pt x="417" y="439"/>
                  <a:pt x="423" y="433"/>
                </a:cubicBezTo>
                <a:cubicBezTo>
                  <a:pt x="429" y="427"/>
                  <a:pt x="428" y="416"/>
                  <a:pt x="421" y="409"/>
                </a:cubicBezTo>
                <a:lnTo>
                  <a:pt x="379" y="367"/>
                </a:ln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endParaRPr lang="zh-CN" altLang="en-US"/>
          </a:p>
        </p:txBody>
      </p:sp>
      <p:sp>
        <p:nvSpPr>
          <p:cNvPr id="15" name="矩形 14"/>
          <p:cNvSpPr/>
          <p:nvPr/>
        </p:nvSpPr>
        <p:spPr>
          <a:xfrm>
            <a:off x="7686781" y="4006863"/>
            <a:ext cx="4264309" cy="369332"/>
          </a:xfrm>
          <a:prstGeom prst="rect">
            <a:avLst/>
          </a:prstGeom>
        </p:spPr>
        <p:txBody>
          <a:bodyPr wrap="none">
            <a:spAutoFit/>
          </a:bodyPr>
          <a:lstStyle/>
          <a:p>
            <a:r>
              <a:rPr lang="en-US" altLang="zh-CN" b="1" dirty="0" smtClean="0">
                <a:solidFill>
                  <a:schemeClr val="accent2"/>
                </a:solidFill>
              </a:rPr>
              <a:t>2</a:t>
            </a:r>
            <a:r>
              <a:rPr lang="zh-CN" altLang="en-US" b="1" dirty="0" smtClean="0">
                <a:solidFill>
                  <a:schemeClr val="accent2"/>
                </a:solidFill>
              </a:rPr>
              <a:t>、</a:t>
            </a:r>
            <a:r>
              <a:rPr lang="x-none" altLang="zh-CN" b="1" dirty="0" smtClean="0">
                <a:solidFill>
                  <a:schemeClr val="accent2"/>
                </a:solidFill>
              </a:rPr>
              <a:t>翻转课堂对发展学生综合能力的作用</a:t>
            </a:r>
            <a:endParaRPr lang="zh-CN" altLang="zh-CN" b="1" dirty="0">
              <a:solidFill>
                <a:schemeClr val="accent2"/>
              </a:solidFill>
            </a:endParaRPr>
          </a:p>
        </p:txBody>
      </p:sp>
      <p:sp>
        <p:nvSpPr>
          <p:cNvPr id="16" name="TextBox 15"/>
          <p:cNvSpPr txBox="1"/>
          <p:nvPr/>
        </p:nvSpPr>
        <p:spPr>
          <a:xfrm>
            <a:off x="4365140" y="4643844"/>
            <a:ext cx="2759563" cy="646331"/>
          </a:xfrm>
          <a:prstGeom prst="rect">
            <a:avLst/>
          </a:prstGeom>
          <a:noFill/>
        </p:spPr>
        <p:txBody>
          <a:bodyPr wrap="square" rtlCol="0">
            <a:spAutoFit/>
          </a:bodyPr>
          <a:lstStyle/>
          <a:p>
            <a:r>
              <a:rPr lang="en-US" altLang="zh-CN" b="1" dirty="0" smtClean="0">
                <a:solidFill>
                  <a:schemeClr val="accent2"/>
                </a:solidFill>
              </a:rPr>
              <a:t>3</a:t>
            </a:r>
            <a:r>
              <a:rPr lang="zh-CN" altLang="en-US" b="1" dirty="0" smtClean="0">
                <a:solidFill>
                  <a:schemeClr val="accent2"/>
                </a:solidFill>
              </a:rPr>
              <a:t>、</a:t>
            </a:r>
            <a:r>
              <a:rPr lang="zh-CN" altLang="zh-CN" b="1" dirty="0" smtClean="0">
                <a:solidFill>
                  <a:schemeClr val="accent2"/>
                </a:solidFill>
              </a:rPr>
              <a:t>微信公众平台为翻转</a:t>
            </a:r>
            <a:endParaRPr lang="en-US" altLang="zh-CN" b="1" dirty="0" smtClean="0">
              <a:solidFill>
                <a:schemeClr val="accent2"/>
              </a:solidFill>
            </a:endParaRPr>
          </a:p>
          <a:p>
            <a:r>
              <a:rPr lang="zh-CN" altLang="zh-CN" b="1" dirty="0" smtClean="0">
                <a:solidFill>
                  <a:schemeClr val="accent2"/>
                </a:solidFill>
              </a:rPr>
              <a:t>课堂的学习提供的便利</a:t>
            </a:r>
            <a:endParaRPr lang="zh-CN" altLang="en-US" dirty="0">
              <a:solidFill>
                <a:schemeClr val="accent2"/>
              </a:solidFill>
            </a:endParaRPr>
          </a:p>
        </p:txBody>
      </p:sp>
      <p:sp>
        <p:nvSpPr>
          <p:cNvPr id="17" name="Oval 40"/>
          <p:cNvSpPr>
            <a:spLocks noChangeAspect="1" noChangeArrowheads="1"/>
          </p:cNvSpPr>
          <p:nvPr/>
        </p:nvSpPr>
        <p:spPr bwMode="auto">
          <a:xfrm>
            <a:off x="7320136" y="4836061"/>
            <a:ext cx="144463" cy="146051"/>
          </a:xfrm>
          <a:prstGeom prst="ellipse">
            <a:avLst/>
          </a:prstGeom>
          <a:solidFill>
            <a:schemeClr val="tx1"/>
          </a:solidFill>
          <a:ln w="28575">
            <a:solidFill>
              <a:schemeClr val="accent2"/>
            </a:solidFill>
            <a:round/>
          </a:ln>
        </p:spPr>
        <p:txBody>
          <a:bodyPr lIns="91432" tIns="45718" rIns="91432" bIns="45718"/>
          <a:lstStyle/>
          <a:p>
            <a:endParaRPr lang="zh-CN" altLang="en-US">
              <a:solidFill>
                <a:schemeClr val="accent1"/>
              </a:solidFill>
            </a:endParaRPr>
          </a:p>
        </p:txBody>
      </p:sp>
      <p:sp>
        <p:nvSpPr>
          <p:cNvPr id="18" name="TextBox 17"/>
          <p:cNvSpPr txBox="1"/>
          <p:nvPr/>
        </p:nvSpPr>
        <p:spPr>
          <a:xfrm>
            <a:off x="7741921" y="4651395"/>
            <a:ext cx="2759563" cy="369332"/>
          </a:xfrm>
          <a:prstGeom prst="rect">
            <a:avLst/>
          </a:prstGeom>
          <a:noFill/>
        </p:spPr>
        <p:txBody>
          <a:bodyPr wrap="square" rtlCol="0">
            <a:spAutoFit/>
          </a:bodyPr>
          <a:lstStyle/>
          <a:p>
            <a:r>
              <a:rPr lang="en-US" altLang="zh-CN" b="1" dirty="0" smtClean="0">
                <a:solidFill>
                  <a:schemeClr val="accent2"/>
                </a:solidFill>
              </a:rPr>
              <a:t>4</a:t>
            </a:r>
            <a:r>
              <a:rPr lang="zh-CN" altLang="en-US" b="1" dirty="0" smtClean="0">
                <a:solidFill>
                  <a:schemeClr val="accent2"/>
                </a:solidFill>
              </a:rPr>
              <a:t>、存在问题</a:t>
            </a:r>
            <a:endParaRPr lang="zh-CN" altLang="en-US" dirty="0">
              <a:solidFill>
                <a:schemeClr val="accent2"/>
              </a:solidFill>
            </a:endParaRPr>
          </a:p>
        </p:txBody>
      </p:sp>
      <p:sp>
        <p:nvSpPr>
          <p:cNvPr id="19" name="Oval 40"/>
          <p:cNvSpPr>
            <a:spLocks noChangeAspect="1" noChangeArrowheads="1"/>
          </p:cNvSpPr>
          <p:nvPr/>
        </p:nvSpPr>
        <p:spPr bwMode="auto">
          <a:xfrm>
            <a:off x="3935760" y="5917922"/>
            <a:ext cx="144463" cy="146051"/>
          </a:xfrm>
          <a:prstGeom prst="ellipse">
            <a:avLst/>
          </a:prstGeom>
          <a:solidFill>
            <a:schemeClr val="tx1"/>
          </a:solidFill>
          <a:ln w="28575">
            <a:solidFill>
              <a:schemeClr val="accent2"/>
            </a:solidFill>
            <a:round/>
          </a:ln>
        </p:spPr>
        <p:txBody>
          <a:bodyPr lIns="91432" tIns="45718" rIns="91432" bIns="45718"/>
          <a:lstStyle/>
          <a:p>
            <a:endParaRPr lang="zh-CN" altLang="en-US">
              <a:solidFill>
                <a:schemeClr val="accent1"/>
              </a:solidFill>
            </a:endParaRPr>
          </a:p>
        </p:txBody>
      </p:sp>
      <p:sp>
        <p:nvSpPr>
          <p:cNvPr id="20" name="TextBox 19"/>
          <p:cNvSpPr txBox="1"/>
          <p:nvPr/>
        </p:nvSpPr>
        <p:spPr>
          <a:xfrm>
            <a:off x="4357545" y="5733256"/>
            <a:ext cx="3765389" cy="369332"/>
          </a:xfrm>
          <a:prstGeom prst="rect">
            <a:avLst/>
          </a:prstGeom>
          <a:noFill/>
        </p:spPr>
        <p:txBody>
          <a:bodyPr wrap="square" rtlCol="0">
            <a:spAutoFit/>
          </a:bodyPr>
          <a:lstStyle/>
          <a:p>
            <a:r>
              <a:rPr lang="en-US" altLang="zh-CN" b="1" dirty="0" smtClean="0">
                <a:solidFill>
                  <a:schemeClr val="accent2"/>
                </a:solidFill>
              </a:rPr>
              <a:t>5</a:t>
            </a:r>
            <a:r>
              <a:rPr lang="zh-CN" altLang="en-US" b="1" dirty="0" smtClean="0">
                <a:solidFill>
                  <a:schemeClr val="accent2"/>
                </a:solidFill>
              </a:rPr>
              <a:t>、对翻转课堂实施过程的评价</a:t>
            </a:r>
            <a:endParaRPr lang="en-US" altLang="zh-CN" b="1" dirty="0" smtClean="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wipe(down)">
                                      <p:cBhvr>
                                        <p:cTn id="7" dur="500"/>
                                        <p:tgtEl>
                                          <p:spTgt spid="21506"/>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21507"/>
                                        </p:tgtEl>
                                        <p:attrNameLst>
                                          <p:attrName>style.visibility</p:attrName>
                                        </p:attrNameLst>
                                      </p:cBhvr>
                                      <p:to>
                                        <p:strVal val="visible"/>
                                      </p:to>
                                    </p:set>
                                    <p:animEffect transition="in" filter="wheel(1)">
                                      <p:cBhvr>
                                        <p:cTn id="11" dur="1000"/>
                                        <p:tgtEl>
                                          <p:spTgt spid="21507"/>
                                        </p:tgtEl>
                                      </p:cBhvr>
                                    </p:animEffect>
                                  </p:childTnLst>
                                </p:cTn>
                              </p:par>
                            </p:childTnLst>
                          </p:cTn>
                        </p:par>
                        <p:par>
                          <p:cTn id="12" fill="hold">
                            <p:stCondLst>
                              <p:cond delay="1500"/>
                            </p:stCondLst>
                            <p:childTnLst>
                              <p:par>
                                <p:cTn id="13" presetID="31" presetClass="entr" presetSubtype="0" fill="hold" nodeType="afterEffect">
                                  <p:stCondLst>
                                    <p:cond delay="0"/>
                                  </p:stCondLst>
                                  <p:childTnLst>
                                    <p:set>
                                      <p:cBhvr>
                                        <p:cTn id="14" dur="1" fill="hold">
                                          <p:stCondLst>
                                            <p:cond delay="0"/>
                                          </p:stCondLst>
                                        </p:cTn>
                                        <p:tgtEl>
                                          <p:spTgt spid="21518"/>
                                        </p:tgtEl>
                                        <p:attrNameLst>
                                          <p:attrName>style.visibility</p:attrName>
                                        </p:attrNameLst>
                                      </p:cBhvr>
                                      <p:to>
                                        <p:strVal val="visible"/>
                                      </p:to>
                                    </p:set>
                                    <p:anim calcmode="lin" valueType="num">
                                      <p:cBhvr>
                                        <p:cTn id="15" dur="500" fill="hold"/>
                                        <p:tgtEl>
                                          <p:spTgt spid="21518"/>
                                        </p:tgtEl>
                                        <p:attrNameLst>
                                          <p:attrName>ppt_w</p:attrName>
                                        </p:attrNameLst>
                                      </p:cBhvr>
                                      <p:tavLst>
                                        <p:tav tm="0">
                                          <p:val>
                                            <p:fltVal val="0"/>
                                          </p:val>
                                        </p:tav>
                                        <p:tav tm="100000">
                                          <p:val>
                                            <p:strVal val="#ppt_w"/>
                                          </p:val>
                                        </p:tav>
                                      </p:tavLst>
                                    </p:anim>
                                    <p:anim calcmode="lin" valueType="num">
                                      <p:cBhvr>
                                        <p:cTn id="16" dur="500" fill="hold"/>
                                        <p:tgtEl>
                                          <p:spTgt spid="21518"/>
                                        </p:tgtEl>
                                        <p:attrNameLst>
                                          <p:attrName>ppt_h</p:attrName>
                                        </p:attrNameLst>
                                      </p:cBhvr>
                                      <p:tavLst>
                                        <p:tav tm="0">
                                          <p:val>
                                            <p:fltVal val="0"/>
                                          </p:val>
                                        </p:tav>
                                        <p:tav tm="100000">
                                          <p:val>
                                            <p:strVal val="#ppt_h"/>
                                          </p:val>
                                        </p:tav>
                                      </p:tavLst>
                                    </p:anim>
                                    <p:anim calcmode="lin" valueType="num">
                                      <p:cBhvr>
                                        <p:cTn id="17" dur="500" fill="hold"/>
                                        <p:tgtEl>
                                          <p:spTgt spid="21518"/>
                                        </p:tgtEl>
                                        <p:attrNameLst>
                                          <p:attrName>style.rotation</p:attrName>
                                        </p:attrNameLst>
                                      </p:cBhvr>
                                      <p:tavLst>
                                        <p:tav tm="0">
                                          <p:val>
                                            <p:fltVal val="90"/>
                                          </p:val>
                                        </p:tav>
                                        <p:tav tm="100000">
                                          <p:val>
                                            <p:fltVal val="0"/>
                                          </p:val>
                                        </p:tav>
                                      </p:tavLst>
                                    </p:anim>
                                    <p:animEffect transition="in" filter="fade">
                                      <p:cBhvr>
                                        <p:cTn id="18" dur="500"/>
                                        <p:tgtEl>
                                          <p:spTgt spid="21518"/>
                                        </p:tgtEl>
                                      </p:cBhvr>
                                    </p:animEffect>
                                  </p:childTnLst>
                                </p:cTn>
                              </p:par>
                            </p:childTnLst>
                          </p:cTn>
                        </p:par>
                        <p:par>
                          <p:cTn id="19" fill="hold">
                            <p:stCondLst>
                              <p:cond delay="20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21510"/>
                                        </p:tgtEl>
                                        <p:attrNameLst>
                                          <p:attrName>style.visibility</p:attrName>
                                        </p:attrNameLst>
                                      </p:cBhvr>
                                      <p:to>
                                        <p:strVal val="visible"/>
                                      </p:to>
                                    </p:set>
                                    <p:anim calcmode="lin" valueType="num">
                                      <p:cBhvr>
                                        <p:cTn id="22" dur="500" fill="hold"/>
                                        <p:tgtEl>
                                          <p:spTgt spid="21510"/>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21510"/>
                                        </p:tgtEl>
                                        <p:attrNameLst>
                                          <p:attrName>ppt_y</p:attrName>
                                        </p:attrNameLst>
                                      </p:cBhvr>
                                      <p:tavLst>
                                        <p:tav tm="0">
                                          <p:val>
                                            <p:strVal val="#ppt_y"/>
                                          </p:val>
                                        </p:tav>
                                        <p:tav tm="100000">
                                          <p:val>
                                            <p:strVal val="#ppt_y"/>
                                          </p:val>
                                        </p:tav>
                                      </p:tavLst>
                                    </p:anim>
                                    <p:anim calcmode="lin" valueType="num">
                                      <p:cBhvr>
                                        <p:cTn id="24" dur="500" fill="hold"/>
                                        <p:tgtEl>
                                          <p:spTgt spid="21510"/>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21510"/>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21510"/>
                                        </p:tgtEl>
                                      </p:cBhvr>
                                    </p:animEffect>
                                  </p:childTnLst>
                                </p:cTn>
                              </p:par>
                            </p:childTnLst>
                          </p:cTn>
                        </p:par>
                        <p:par>
                          <p:cTn id="27" fill="hold">
                            <p:stCondLst>
                              <p:cond delay="2800"/>
                            </p:stCondLst>
                            <p:childTnLst>
                              <p:par>
                                <p:cTn id="28" presetID="16" presetClass="entr" presetSubtype="21" fill="hold" nodeType="afterEffect">
                                  <p:stCondLst>
                                    <p:cond delay="0"/>
                                  </p:stCondLst>
                                  <p:childTnLst>
                                    <p:set>
                                      <p:cBhvr>
                                        <p:cTn id="29" dur="1" fill="hold">
                                          <p:stCondLst>
                                            <p:cond delay="0"/>
                                          </p:stCondLst>
                                        </p:cTn>
                                        <p:tgtEl>
                                          <p:spTgt spid="21517"/>
                                        </p:tgtEl>
                                        <p:attrNameLst>
                                          <p:attrName>style.visibility</p:attrName>
                                        </p:attrNameLst>
                                      </p:cBhvr>
                                      <p:to>
                                        <p:strVal val="visible"/>
                                      </p:to>
                                    </p:set>
                                    <p:animEffect transition="in" filter="barn(inVertical)">
                                      <p:cBhvr>
                                        <p:cTn id="30" dur="500"/>
                                        <p:tgtEl>
                                          <p:spTgt spid="21517"/>
                                        </p:tgtEl>
                                      </p:cBhvr>
                                    </p:animEffect>
                                  </p:childTnLst>
                                </p:cTn>
                              </p:par>
                            </p:childTnLst>
                          </p:cTn>
                        </p:par>
                        <p:par>
                          <p:cTn id="31" fill="hold">
                            <p:stCondLst>
                              <p:cond delay="3300"/>
                            </p:stCondLst>
                            <p:childTnLst>
                              <p:par>
                                <p:cTn id="32" presetID="2" presetClass="entr" presetSubtype="12" fill="hold" grpId="0" nodeType="afterEffect">
                                  <p:stCondLst>
                                    <p:cond delay="0"/>
                                  </p:stCondLst>
                                  <p:childTnLst>
                                    <p:set>
                                      <p:cBhvr>
                                        <p:cTn id="33" dur="1" fill="hold">
                                          <p:stCondLst>
                                            <p:cond delay="0"/>
                                          </p:stCondLst>
                                        </p:cTn>
                                        <p:tgtEl>
                                          <p:spTgt spid="21511"/>
                                        </p:tgtEl>
                                        <p:attrNameLst>
                                          <p:attrName>style.visibility</p:attrName>
                                        </p:attrNameLst>
                                      </p:cBhvr>
                                      <p:to>
                                        <p:strVal val="visible"/>
                                      </p:to>
                                    </p:set>
                                    <p:anim calcmode="lin" valueType="num">
                                      <p:cBhvr additive="base">
                                        <p:cTn id="34" dur="500" fill="hold"/>
                                        <p:tgtEl>
                                          <p:spTgt spid="21511"/>
                                        </p:tgtEl>
                                        <p:attrNameLst>
                                          <p:attrName>ppt_x</p:attrName>
                                        </p:attrNameLst>
                                      </p:cBhvr>
                                      <p:tavLst>
                                        <p:tav tm="0">
                                          <p:val>
                                            <p:strVal val="0-#ppt_w/2"/>
                                          </p:val>
                                        </p:tav>
                                        <p:tav tm="100000">
                                          <p:val>
                                            <p:strVal val="#ppt_x"/>
                                          </p:val>
                                        </p:tav>
                                      </p:tavLst>
                                    </p:anim>
                                    <p:anim calcmode="lin" valueType="num">
                                      <p:cBhvr additive="base">
                                        <p:cTn id="35" dur="500" fill="hold"/>
                                        <p:tgtEl>
                                          <p:spTgt spid="21511"/>
                                        </p:tgtEl>
                                        <p:attrNameLst>
                                          <p:attrName>ppt_y</p:attrName>
                                        </p:attrNameLst>
                                      </p:cBhvr>
                                      <p:tavLst>
                                        <p:tav tm="0">
                                          <p:val>
                                            <p:strVal val="1+#ppt_h/2"/>
                                          </p:val>
                                        </p:tav>
                                        <p:tav tm="100000">
                                          <p:val>
                                            <p:strVal val="#ppt_y"/>
                                          </p:val>
                                        </p:tav>
                                      </p:tavLst>
                                    </p:anim>
                                  </p:childTnLst>
                                </p:cTn>
                              </p:par>
                              <p:par>
                                <p:cTn id="36" presetID="2" presetClass="entr" presetSubtype="12" fill="hold" grpId="0" nodeType="withEffect">
                                  <p:stCondLst>
                                    <p:cond delay="100"/>
                                  </p:stCondLst>
                                  <p:childTnLst>
                                    <p:set>
                                      <p:cBhvr>
                                        <p:cTn id="37" dur="1" fill="hold">
                                          <p:stCondLst>
                                            <p:cond delay="0"/>
                                          </p:stCondLst>
                                        </p:cTn>
                                        <p:tgtEl>
                                          <p:spTgt spid="21512"/>
                                        </p:tgtEl>
                                        <p:attrNameLst>
                                          <p:attrName>style.visibility</p:attrName>
                                        </p:attrNameLst>
                                      </p:cBhvr>
                                      <p:to>
                                        <p:strVal val="visible"/>
                                      </p:to>
                                    </p:set>
                                    <p:anim calcmode="lin" valueType="num">
                                      <p:cBhvr additive="base">
                                        <p:cTn id="38" dur="500" fill="hold"/>
                                        <p:tgtEl>
                                          <p:spTgt spid="21512"/>
                                        </p:tgtEl>
                                        <p:attrNameLst>
                                          <p:attrName>ppt_x</p:attrName>
                                        </p:attrNameLst>
                                      </p:cBhvr>
                                      <p:tavLst>
                                        <p:tav tm="0">
                                          <p:val>
                                            <p:strVal val="0-#ppt_w/2"/>
                                          </p:val>
                                        </p:tav>
                                        <p:tav tm="100000">
                                          <p:val>
                                            <p:strVal val="#ppt_x"/>
                                          </p:val>
                                        </p:tav>
                                      </p:tavLst>
                                    </p:anim>
                                    <p:anim calcmode="lin" valueType="num">
                                      <p:cBhvr additive="base">
                                        <p:cTn id="39" dur="500" fill="hold"/>
                                        <p:tgtEl>
                                          <p:spTgt spid="21512"/>
                                        </p:tgtEl>
                                        <p:attrNameLst>
                                          <p:attrName>ppt_y</p:attrName>
                                        </p:attrNameLst>
                                      </p:cBhvr>
                                      <p:tavLst>
                                        <p:tav tm="0">
                                          <p:val>
                                            <p:strVal val="1+#ppt_h/2"/>
                                          </p:val>
                                        </p:tav>
                                        <p:tav tm="100000">
                                          <p:val>
                                            <p:strVal val="#ppt_y"/>
                                          </p:val>
                                        </p:tav>
                                      </p:tavLst>
                                    </p:anim>
                                  </p:childTnLst>
                                </p:cTn>
                              </p:par>
                              <p:par>
                                <p:cTn id="40" presetID="2" presetClass="entr" presetSubtype="12" fill="hold" grpId="0" nodeType="withEffect">
                                  <p:stCondLst>
                                    <p:cond delay="300"/>
                                  </p:stCondLst>
                                  <p:childTnLst>
                                    <p:set>
                                      <p:cBhvr>
                                        <p:cTn id="41" dur="1" fill="hold">
                                          <p:stCondLst>
                                            <p:cond delay="0"/>
                                          </p:stCondLst>
                                        </p:cTn>
                                        <p:tgtEl>
                                          <p:spTgt spid="21513"/>
                                        </p:tgtEl>
                                        <p:attrNameLst>
                                          <p:attrName>style.visibility</p:attrName>
                                        </p:attrNameLst>
                                      </p:cBhvr>
                                      <p:to>
                                        <p:strVal val="visible"/>
                                      </p:to>
                                    </p:set>
                                    <p:anim calcmode="lin" valueType="num">
                                      <p:cBhvr additive="base">
                                        <p:cTn id="42" dur="500" fill="hold"/>
                                        <p:tgtEl>
                                          <p:spTgt spid="21513"/>
                                        </p:tgtEl>
                                        <p:attrNameLst>
                                          <p:attrName>ppt_x</p:attrName>
                                        </p:attrNameLst>
                                      </p:cBhvr>
                                      <p:tavLst>
                                        <p:tav tm="0">
                                          <p:val>
                                            <p:strVal val="0-#ppt_w/2"/>
                                          </p:val>
                                        </p:tav>
                                        <p:tav tm="100000">
                                          <p:val>
                                            <p:strVal val="#ppt_x"/>
                                          </p:val>
                                        </p:tav>
                                      </p:tavLst>
                                    </p:anim>
                                    <p:anim calcmode="lin" valueType="num">
                                      <p:cBhvr additive="base">
                                        <p:cTn id="43" dur="500" fill="hold"/>
                                        <p:tgtEl>
                                          <p:spTgt spid="21513"/>
                                        </p:tgtEl>
                                        <p:attrNameLst>
                                          <p:attrName>ppt_y</p:attrName>
                                        </p:attrNameLst>
                                      </p:cBhvr>
                                      <p:tavLst>
                                        <p:tav tm="0">
                                          <p:val>
                                            <p:strVal val="1+#ppt_h/2"/>
                                          </p:val>
                                        </p:tav>
                                        <p:tav tm="100000">
                                          <p:val>
                                            <p:strVal val="#ppt_y"/>
                                          </p:val>
                                        </p:tav>
                                      </p:tavLst>
                                    </p:anim>
                                  </p:childTnLst>
                                </p:cTn>
                              </p:par>
                            </p:childTnLst>
                          </p:cTn>
                        </p:par>
                        <p:par>
                          <p:cTn id="44" fill="hold">
                            <p:stCondLst>
                              <p:cond delay="4100"/>
                            </p:stCondLst>
                            <p:childTnLst>
                              <p:par>
                                <p:cTn id="45" presetID="22" presetClass="entr" presetSubtype="8" fill="hold" grpId="0" nodeType="afterEffect">
                                  <p:stCondLst>
                                    <p:cond delay="0"/>
                                  </p:stCondLst>
                                  <p:childTnLst>
                                    <p:set>
                                      <p:cBhvr>
                                        <p:cTn id="46" dur="1" fill="hold">
                                          <p:stCondLst>
                                            <p:cond delay="0"/>
                                          </p:stCondLst>
                                        </p:cTn>
                                        <p:tgtEl>
                                          <p:spTgt spid="21514"/>
                                        </p:tgtEl>
                                        <p:attrNameLst>
                                          <p:attrName>style.visibility</p:attrName>
                                        </p:attrNameLst>
                                      </p:cBhvr>
                                      <p:to>
                                        <p:strVal val="visible"/>
                                      </p:to>
                                    </p:set>
                                    <p:animEffect transition="in" filter="wipe(left)">
                                      <p:cBhvr>
                                        <p:cTn id="47" dur="500"/>
                                        <p:tgtEl>
                                          <p:spTgt spid="21514"/>
                                        </p:tgtEl>
                                      </p:cBhvr>
                                    </p:animEffect>
                                  </p:childTnLst>
                                </p:cTn>
                              </p:par>
                              <p:par>
                                <p:cTn id="48" presetID="2" presetClass="entr" presetSubtype="12" fill="hold" grpId="0" nodeType="withEffect">
                                  <p:stCondLst>
                                    <p:cond delay="100"/>
                                  </p:stCondLst>
                                  <p:childTnLst>
                                    <p:set>
                                      <p:cBhvr>
                                        <p:cTn id="49" dur="1" fill="hold">
                                          <p:stCondLst>
                                            <p:cond delay="0"/>
                                          </p:stCondLst>
                                        </p:cTn>
                                        <p:tgtEl>
                                          <p:spTgt spid="17"/>
                                        </p:tgtEl>
                                        <p:attrNameLst>
                                          <p:attrName>style.visibility</p:attrName>
                                        </p:attrNameLst>
                                      </p:cBhvr>
                                      <p:to>
                                        <p:strVal val="visible"/>
                                      </p:to>
                                    </p:set>
                                    <p:anim calcmode="lin" valueType="num">
                                      <p:cBhvr additive="base">
                                        <p:cTn id="50" dur="500" fill="hold"/>
                                        <p:tgtEl>
                                          <p:spTgt spid="17"/>
                                        </p:tgtEl>
                                        <p:attrNameLst>
                                          <p:attrName>ppt_x</p:attrName>
                                        </p:attrNameLst>
                                      </p:cBhvr>
                                      <p:tavLst>
                                        <p:tav tm="0">
                                          <p:val>
                                            <p:strVal val="0-#ppt_w/2"/>
                                          </p:val>
                                        </p:tav>
                                        <p:tav tm="100000">
                                          <p:val>
                                            <p:strVal val="#ppt_x"/>
                                          </p:val>
                                        </p:tav>
                                      </p:tavLst>
                                    </p:anim>
                                    <p:anim calcmode="lin" valueType="num">
                                      <p:cBhvr additive="base">
                                        <p:cTn id="51" dur="500" fill="hold"/>
                                        <p:tgtEl>
                                          <p:spTgt spid="17"/>
                                        </p:tgtEl>
                                        <p:attrNameLst>
                                          <p:attrName>ppt_y</p:attrName>
                                        </p:attrNameLst>
                                      </p:cBhvr>
                                      <p:tavLst>
                                        <p:tav tm="0">
                                          <p:val>
                                            <p:strVal val="1+#ppt_h/2"/>
                                          </p:val>
                                        </p:tav>
                                        <p:tav tm="100000">
                                          <p:val>
                                            <p:strVal val="#ppt_y"/>
                                          </p:val>
                                        </p:tav>
                                      </p:tavLst>
                                    </p:anim>
                                  </p:childTnLst>
                                </p:cTn>
                              </p:par>
                              <p:par>
                                <p:cTn id="52" presetID="2" presetClass="entr" presetSubtype="12" fill="hold" grpId="0" nodeType="withEffect">
                                  <p:stCondLst>
                                    <p:cond delay="100"/>
                                  </p:stCondLst>
                                  <p:childTnLst>
                                    <p:set>
                                      <p:cBhvr>
                                        <p:cTn id="53" dur="1" fill="hold">
                                          <p:stCondLst>
                                            <p:cond delay="0"/>
                                          </p:stCondLst>
                                        </p:cTn>
                                        <p:tgtEl>
                                          <p:spTgt spid="19"/>
                                        </p:tgtEl>
                                        <p:attrNameLst>
                                          <p:attrName>style.visibility</p:attrName>
                                        </p:attrNameLst>
                                      </p:cBhvr>
                                      <p:to>
                                        <p:strVal val="visible"/>
                                      </p:to>
                                    </p:set>
                                    <p:anim calcmode="lin" valueType="num">
                                      <p:cBhvr additive="base">
                                        <p:cTn id="54" dur="500" fill="hold"/>
                                        <p:tgtEl>
                                          <p:spTgt spid="19"/>
                                        </p:tgtEl>
                                        <p:attrNameLst>
                                          <p:attrName>ppt_x</p:attrName>
                                        </p:attrNameLst>
                                      </p:cBhvr>
                                      <p:tavLst>
                                        <p:tav tm="0">
                                          <p:val>
                                            <p:strVal val="0-#ppt_w/2"/>
                                          </p:val>
                                        </p:tav>
                                        <p:tav tm="100000">
                                          <p:val>
                                            <p:strVal val="#ppt_x"/>
                                          </p:val>
                                        </p:tav>
                                      </p:tavLst>
                                    </p:anim>
                                    <p:anim calcmode="lin" valueType="num">
                                      <p:cBhvr additive="base">
                                        <p:cTn id="5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p:bldP spid="21511" grpId="0" bldLvl="0" animBg="1"/>
      <p:bldP spid="21512" grpId="0" bldLvl="0" animBg="1"/>
      <p:bldP spid="21513" grpId="0" bldLvl="0" animBg="1"/>
      <p:bldP spid="21514" grpId="0"/>
      <p:bldP spid="17" grpId="0" bldLvl="0" animBg="1"/>
      <p:bldP spid="19"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31"/>
          <p:cNvSpPr txBox="1">
            <a:spLocks noChangeArrowheads="1"/>
          </p:cNvSpPr>
          <p:nvPr/>
        </p:nvSpPr>
        <p:spPr bwMode="auto">
          <a:xfrm>
            <a:off x="2854325" y="87315"/>
            <a:ext cx="5740658" cy="5232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2" tIns="45718" rIns="91432" bIns="45718">
            <a:spAutoFit/>
          </a:bodyPr>
          <a:lstStyle/>
          <a:p>
            <a:r>
              <a:rPr lang="en-US" altLang="zh-CN" sz="2800" dirty="0" smtClean="0">
                <a:solidFill>
                  <a:schemeClr val="accent2"/>
                </a:solidFill>
                <a:latin typeface="微软雅黑" panose="020B0503020204020204" pitchFamily="34" charset="-122"/>
                <a:ea typeface="微软雅黑" panose="020B0503020204020204" pitchFamily="34" charset="-122"/>
              </a:rPr>
              <a:t>3.1</a:t>
            </a:r>
            <a:r>
              <a:rPr lang="zh-CN" altLang="zh-CN" sz="2800" b="1" dirty="0" smtClean="0">
                <a:solidFill>
                  <a:schemeClr val="accent2"/>
                </a:solidFill>
              </a:rPr>
              <a:t>实验组和对照组考试成绩的对比</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2" name="TextBox 2"/>
          <p:cNvSpPr txBox="1">
            <a:spLocks noChangeArrowheads="1"/>
          </p:cNvSpPr>
          <p:nvPr/>
        </p:nvSpPr>
        <p:spPr bwMode="auto">
          <a:xfrm>
            <a:off x="1663700" y="149230"/>
            <a:ext cx="1065213" cy="400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r"/>
            <a:r>
              <a:rPr lang="en-US" altLang="zh-CN" sz="2000">
                <a:solidFill>
                  <a:schemeClr val="accent2"/>
                </a:solidFill>
              </a:rPr>
              <a:t>Part</a:t>
            </a:r>
            <a:r>
              <a:rPr lang="en-US" altLang="zh-CN">
                <a:solidFill>
                  <a:schemeClr val="accent2"/>
                </a:solidFill>
              </a:rPr>
              <a:t> 3</a:t>
            </a:r>
            <a:endParaRPr lang="zh-CN" altLang="en-US">
              <a:solidFill>
                <a:schemeClr val="accent2"/>
              </a:solidFill>
            </a:endParaRPr>
          </a:p>
        </p:txBody>
      </p:sp>
      <p:sp>
        <p:nvSpPr>
          <p:cNvPr id="22531" name="Oval 6"/>
          <p:cNvSpPr>
            <a:spLocks noChangeArrowheads="1"/>
          </p:cNvSpPr>
          <p:nvPr/>
        </p:nvSpPr>
        <p:spPr bwMode="auto">
          <a:xfrm flipH="1">
            <a:off x="2716213" y="1774825"/>
            <a:ext cx="4257675" cy="4256088"/>
          </a:xfrm>
          <a:prstGeom prst="ellipse">
            <a:avLst/>
          </a:prstGeom>
          <a:noFill/>
          <a:ln w="11">
            <a:solidFill>
              <a:schemeClr val="accent1"/>
            </a:solidFill>
            <a:prstDash val="dash"/>
            <a:round/>
          </a:ln>
          <a:extLst>
            <a:ext uri="{909E8E84-426E-40DD-AFC4-6F175D3DCCD1}">
              <a14:hiddenFill xmlns="" xmlns:a14="http://schemas.microsoft.com/office/drawing/2010/main">
                <a:solidFill>
                  <a:srgbClr val="FFFFFF"/>
                </a:solidFill>
              </a14:hiddenFill>
            </a:ext>
          </a:extLst>
        </p:spPr>
        <p:txBody>
          <a:bodyPr lIns="91432" tIns="45718" rIns="91432" bIns="45718"/>
          <a:lstStyle/>
          <a:p>
            <a:endParaRPr lang="zh-CN" altLang="en-US">
              <a:solidFill>
                <a:schemeClr val="accent1"/>
              </a:solidFill>
            </a:endParaRPr>
          </a:p>
        </p:txBody>
      </p:sp>
      <p:sp>
        <p:nvSpPr>
          <p:cNvPr id="22532" name="Line 16"/>
          <p:cNvSpPr>
            <a:spLocks noChangeShapeType="1"/>
          </p:cNvSpPr>
          <p:nvPr/>
        </p:nvSpPr>
        <p:spPr bwMode="auto">
          <a:xfrm flipH="1">
            <a:off x="4376743" y="2389193"/>
            <a:ext cx="790575" cy="804863"/>
          </a:xfrm>
          <a:prstGeom prst="line">
            <a:avLst/>
          </a:prstGeom>
          <a:noFill/>
          <a:ln w="19050">
            <a:solidFill>
              <a:srgbClr val="2E2C2C"/>
            </a:solidFill>
            <a:round/>
            <a:headEnd type="triangle" w="med" len="med"/>
          </a:ln>
          <a:extLst>
            <a:ext uri="{909E8E84-426E-40DD-AFC4-6F175D3DCCD1}">
              <a14:hiddenFill xmlns="" xmlns:a14="http://schemas.microsoft.com/office/drawing/2010/main">
                <a:noFill/>
              </a14:hiddenFill>
            </a:ext>
          </a:extLst>
        </p:spPr>
        <p:txBody>
          <a:bodyPr lIns="91432" tIns="45718" rIns="91432" bIns="45718"/>
          <a:lstStyle/>
          <a:p>
            <a:pPr eaLnBrk="0" hangingPunct="0"/>
            <a:endParaRPr lang="zh-CN" altLang="en-US"/>
          </a:p>
        </p:txBody>
      </p:sp>
      <p:grpSp>
        <p:nvGrpSpPr>
          <p:cNvPr id="22535" name="组合 7"/>
          <p:cNvGrpSpPr/>
          <p:nvPr/>
        </p:nvGrpSpPr>
        <p:grpSpPr bwMode="auto">
          <a:xfrm flipH="1">
            <a:off x="4766321" y="1358903"/>
            <a:ext cx="1161808" cy="1038225"/>
            <a:chOff x="113901" y="-90490"/>
            <a:chExt cx="1161808" cy="1038225"/>
          </a:xfrm>
        </p:grpSpPr>
        <p:sp>
          <p:nvSpPr>
            <p:cNvPr id="22536" name="Oval 10"/>
            <p:cNvSpPr>
              <a:spLocks noChangeArrowheads="1"/>
            </p:cNvSpPr>
            <p:nvPr/>
          </p:nvSpPr>
          <p:spPr bwMode="auto">
            <a:xfrm>
              <a:off x="113901" y="-90490"/>
              <a:ext cx="1038225" cy="1038225"/>
            </a:xfrm>
            <a:prstGeom prst="ellipse">
              <a:avLst/>
            </a:prstGeom>
            <a:solidFill>
              <a:schemeClr val="bg2"/>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solidFill>
                  <a:schemeClr val="accent2"/>
                </a:solidFill>
              </a:endParaRPr>
            </a:p>
          </p:txBody>
        </p:sp>
        <p:sp>
          <p:nvSpPr>
            <p:cNvPr id="22537" name="TextBox 9"/>
            <p:cNvSpPr txBox="1">
              <a:spLocks noChangeArrowheads="1"/>
            </p:cNvSpPr>
            <p:nvPr/>
          </p:nvSpPr>
          <p:spPr bwMode="auto">
            <a:xfrm>
              <a:off x="113901" y="165169"/>
              <a:ext cx="1161808"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ctr"/>
              <a:r>
                <a:rPr lang="zh-CN" altLang="en-US" sz="2000" dirty="0" smtClean="0">
                  <a:solidFill>
                    <a:schemeClr val="accent2"/>
                  </a:solidFill>
                  <a:latin typeface="微软雅黑" panose="020B0503020204020204" pitchFamily="34" charset="-122"/>
                  <a:ea typeface="微软雅黑" panose="020B0503020204020204" pitchFamily="34" charset="-122"/>
                </a:rPr>
                <a:t>实验组成绩</a:t>
              </a:r>
              <a:endParaRPr lang="zh-CN" altLang="en-US" sz="2000" dirty="0">
                <a:solidFill>
                  <a:schemeClr val="accent2"/>
                </a:solidFill>
                <a:latin typeface="微软雅黑" panose="020B0503020204020204" pitchFamily="34" charset="-122"/>
                <a:ea typeface="微软雅黑" panose="020B0503020204020204" pitchFamily="34" charset="-122"/>
              </a:endParaRPr>
            </a:p>
          </p:txBody>
        </p:sp>
      </p:grpSp>
      <p:sp>
        <p:nvSpPr>
          <p:cNvPr id="22544" name="Oval 8"/>
          <p:cNvSpPr>
            <a:spLocks noChangeArrowheads="1"/>
          </p:cNvSpPr>
          <p:nvPr/>
        </p:nvSpPr>
        <p:spPr bwMode="auto">
          <a:xfrm flipH="1">
            <a:off x="1955800" y="2620963"/>
            <a:ext cx="2411413" cy="2411412"/>
          </a:xfrm>
          <a:prstGeom prst="ellipse">
            <a:avLst/>
          </a:prstGeom>
          <a:solidFill>
            <a:srgbClr val="DFDFE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endParaRPr lang="zh-CN" altLang="en-US">
              <a:solidFill>
                <a:schemeClr val="accent1"/>
              </a:solidFill>
            </a:endParaRPr>
          </a:p>
        </p:txBody>
      </p:sp>
      <p:sp>
        <p:nvSpPr>
          <p:cNvPr id="22545" name="Oval 9"/>
          <p:cNvSpPr>
            <a:spLocks noChangeArrowheads="1"/>
          </p:cNvSpPr>
          <p:nvPr/>
        </p:nvSpPr>
        <p:spPr bwMode="auto">
          <a:xfrm flipH="1">
            <a:off x="2146300" y="2811463"/>
            <a:ext cx="2030413" cy="2032000"/>
          </a:xfrm>
          <a:prstGeom prst="ellipse">
            <a:avLst/>
          </a:pr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endParaRPr lang="zh-CN" altLang="en-US">
              <a:solidFill>
                <a:schemeClr val="accent1"/>
              </a:solidFill>
            </a:endParaRPr>
          </a:p>
        </p:txBody>
      </p:sp>
      <p:sp>
        <p:nvSpPr>
          <p:cNvPr id="22546" name="TextBox 18"/>
          <p:cNvSpPr txBox="1">
            <a:spLocks noChangeArrowheads="1"/>
          </p:cNvSpPr>
          <p:nvPr/>
        </p:nvSpPr>
        <p:spPr bwMode="auto">
          <a:xfrm flipH="1">
            <a:off x="2563813" y="3319467"/>
            <a:ext cx="1193800" cy="2000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ctr"/>
            <a:r>
              <a:rPr lang="zh-CN" altLang="en-US" sz="3100" dirty="0" smtClean="0">
                <a:solidFill>
                  <a:schemeClr val="accent2"/>
                </a:solidFill>
                <a:latin typeface="微软雅黑" panose="020B0503020204020204" pitchFamily="34" charset="-122"/>
                <a:ea typeface="微软雅黑" panose="020B0503020204020204" pitchFamily="34" charset="-122"/>
              </a:rPr>
              <a:t>两组考试成绩对比</a:t>
            </a:r>
            <a:endParaRPr lang="en-US" altLang="zh-CN" sz="3100" dirty="0">
              <a:solidFill>
                <a:schemeClr val="accent2"/>
              </a:solidFill>
              <a:latin typeface="微软雅黑" panose="020B0503020204020204" pitchFamily="34" charset="-122"/>
              <a:ea typeface="微软雅黑" panose="020B0503020204020204" pitchFamily="34" charset="-122"/>
            </a:endParaRPr>
          </a:p>
        </p:txBody>
      </p:sp>
      <p:grpSp>
        <p:nvGrpSpPr>
          <p:cNvPr id="22547" name="组合 19"/>
          <p:cNvGrpSpPr/>
          <p:nvPr/>
        </p:nvGrpSpPr>
        <p:grpSpPr bwMode="auto">
          <a:xfrm flipH="1">
            <a:off x="5016504" y="5332415"/>
            <a:ext cx="1262062" cy="1188107"/>
            <a:chOff x="0" y="0"/>
            <a:chExt cx="1038225" cy="1188107"/>
          </a:xfrm>
        </p:grpSpPr>
        <p:sp>
          <p:nvSpPr>
            <p:cNvPr id="22548" name="Oval 11"/>
            <p:cNvSpPr>
              <a:spLocks noChangeArrowheads="1"/>
            </p:cNvSpPr>
            <p:nvPr/>
          </p:nvSpPr>
          <p:spPr bwMode="auto">
            <a:xfrm>
              <a:off x="0" y="0"/>
              <a:ext cx="1038225" cy="1039812"/>
            </a:xfrm>
            <a:prstGeom prst="ellipse">
              <a:avLst/>
            </a:prstGeom>
            <a:solidFill>
              <a:schemeClr val="bg2"/>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2549" name="TextBox 21"/>
            <p:cNvSpPr txBox="1">
              <a:spLocks noChangeArrowheads="1"/>
            </p:cNvSpPr>
            <p:nvPr/>
          </p:nvSpPr>
          <p:spPr bwMode="auto">
            <a:xfrm>
              <a:off x="1" y="172444"/>
              <a:ext cx="938919"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ctr"/>
              <a:r>
                <a:rPr lang="zh-CN" altLang="en-US" sz="2000" dirty="0" smtClean="0">
                  <a:solidFill>
                    <a:schemeClr val="accent2"/>
                  </a:solidFill>
                  <a:latin typeface="微软雅黑" panose="020B0503020204020204" pitchFamily="34" charset="-122"/>
                  <a:ea typeface="微软雅黑" panose="020B0503020204020204" pitchFamily="34" charset="-122"/>
                </a:rPr>
                <a:t>对照组成绩</a:t>
              </a:r>
              <a:endParaRPr lang="zh-CN" altLang="en-US" sz="2000" dirty="0">
                <a:solidFill>
                  <a:schemeClr val="accent2"/>
                </a:solidFill>
                <a:latin typeface="微软雅黑" panose="020B0503020204020204" pitchFamily="34" charset="-122"/>
                <a:ea typeface="微软雅黑" panose="020B0503020204020204" pitchFamily="34" charset="-122"/>
              </a:endParaRPr>
            </a:p>
          </p:txBody>
        </p:sp>
      </p:grpSp>
      <p:sp>
        <p:nvSpPr>
          <p:cNvPr id="22550" name="Line 16"/>
          <p:cNvSpPr>
            <a:spLocks noChangeShapeType="1"/>
          </p:cNvSpPr>
          <p:nvPr/>
        </p:nvSpPr>
        <p:spPr bwMode="auto">
          <a:xfrm flipH="1" flipV="1">
            <a:off x="4362453" y="4654555"/>
            <a:ext cx="792163" cy="804863"/>
          </a:xfrm>
          <a:prstGeom prst="line">
            <a:avLst/>
          </a:prstGeom>
          <a:noFill/>
          <a:ln w="19050">
            <a:solidFill>
              <a:srgbClr val="2E2C2C"/>
            </a:solidFill>
            <a:round/>
            <a:headEnd type="triangle" w="med" len="med"/>
          </a:ln>
          <a:extLst>
            <a:ext uri="{909E8E84-426E-40DD-AFC4-6F175D3DCCD1}">
              <a14:hiddenFill xmlns="" xmlns:a14="http://schemas.microsoft.com/office/drawing/2010/main">
                <a:noFill/>
              </a14:hiddenFill>
            </a:ext>
          </a:extLst>
        </p:spPr>
        <p:txBody>
          <a:bodyPr lIns="91432" tIns="45718" rIns="91432" bIns="45718"/>
          <a:lstStyle/>
          <a:p>
            <a:pPr eaLnBrk="0" hangingPunct="0"/>
            <a:endParaRPr lang="zh-CN" altLang="en-US"/>
          </a:p>
        </p:txBody>
      </p:sp>
      <p:sp>
        <p:nvSpPr>
          <p:cNvPr id="22551" name="TextBox 23"/>
          <p:cNvSpPr txBox="1">
            <a:spLocks noChangeArrowheads="1"/>
          </p:cNvSpPr>
          <p:nvPr/>
        </p:nvSpPr>
        <p:spPr bwMode="auto">
          <a:xfrm>
            <a:off x="6278567" y="1358903"/>
            <a:ext cx="3917951" cy="338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班里平均成绩明显好</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22554" name="TextBox 26"/>
          <p:cNvSpPr txBox="1">
            <a:spLocks noChangeArrowheads="1"/>
          </p:cNvSpPr>
          <p:nvPr/>
        </p:nvSpPr>
        <p:spPr bwMode="auto">
          <a:xfrm>
            <a:off x="6278567" y="5614989"/>
            <a:ext cx="3917951" cy="338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班里平均成绩比较差</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Tm="5769">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2530"/>
                                        </p:tgtEl>
                                        <p:attrNameLst>
                                          <p:attrName>style.visibility</p:attrName>
                                        </p:attrNameLst>
                                      </p:cBhvr>
                                      <p:to>
                                        <p:strVal val="visible"/>
                                      </p:to>
                                    </p:set>
                                    <p:anim calcmode="lin" valueType="num">
                                      <p:cBhvr>
                                        <p:cTn id="7" dur="400" fill="hold"/>
                                        <p:tgtEl>
                                          <p:spTgt spid="22530"/>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22530"/>
                                        </p:tgtEl>
                                        <p:attrNameLst>
                                          <p:attrName>ppt_y</p:attrName>
                                        </p:attrNameLst>
                                      </p:cBhvr>
                                      <p:tavLst>
                                        <p:tav tm="0">
                                          <p:val>
                                            <p:strVal val="#ppt_y"/>
                                          </p:val>
                                        </p:tav>
                                        <p:tav tm="100000">
                                          <p:val>
                                            <p:strVal val="#ppt_y"/>
                                          </p:val>
                                        </p:tav>
                                      </p:tavLst>
                                    </p:anim>
                                    <p:anim calcmode="lin" valueType="num">
                                      <p:cBhvr>
                                        <p:cTn id="9" dur="400" fill="hold"/>
                                        <p:tgtEl>
                                          <p:spTgt spid="22530"/>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2253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22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31"/>
          <p:cNvSpPr txBox="1">
            <a:spLocks noChangeArrowheads="1"/>
          </p:cNvSpPr>
          <p:nvPr/>
        </p:nvSpPr>
        <p:spPr bwMode="auto">
          <a:xfrm>
            <a:off x="2854325" y="87315"/>
            <a:ext cx="6462009" cy="5232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2" tIns="45718" rIns="91432" bIns="45718">
            <a:spAutoFit/>
          </a:bodyPr>
          <a:lstStyle/>
          <a:p>
            <a:r>
              <a:rPr lang="en-US" altLang="zh-CN" sz="2800" dirty="0" smtClean="0">
                <a:solidFill>
                  <a:schemeClr val="accent2"/>
                </a:solidFill>
                <a:latin typeface="微软雅黑" panose="020B0503020204020204" pitchFamily="34" charset="-122"/>
                <a:ea typeface="微软雅黑" panose="020B0503020204020204" pitchFamily="34" charset="-122"/>
              </a:rPr>
              <a:t>3.2</a:t>
            </a:r>
            <a:r>
              <a:rPr lang="zh-CN" altLang="zh-CN" sz="2800" b="1" dirty="0" smtClean="0">
                <a:solidFill>
                  <a:schemeClr val="accent2"/>
                </a:solidFill>
              </a:rPr>
              <a:t>翻转课堂对发展学生综合能力的作用</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2" name="TextBox 2"/>
          <p:cNvSpPr txBox="1">
            <a:spLocks noChangeArrowheads="1"/>
          </p:cNvSpPr>
          <p:nvPr/>
        </p:nvSpPr>
        <p:spPr bwMode="auto">
          <a:xfrm>
            <a:off x="1663700" y="149230"/>
            <a:ext cx="1065213" cy="400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r"/>
            <a:r>
              <a:rPr lang="en-US" altLang="zh-CN" sz="2000">
                <a:solidFill>
                  <a:schemeClr val="accent2"/>
                </a:solidFill>
              </a:rPr>
              <a:t>Part</a:t>
            </a:r>
            <a:r>
              <a:rPr lang="en-US" altLang="zh-CN">
                <a:solidFill>
                  <a:schemeClr val="accent2"/>
                </a:solidFill>
              </a:rPr>
              <a:t> 3</a:t>
            </a:r>
            <a:endParaRPr lang="zh-CN" altLang="en-US">
              <a:solidFill>
                <a:schemeClr val="accent2"/>
              </a:solidFill>
            </a:endParaRPr>
          </a:p>
        </p:txBody>
      </p:sp>
      <p:grpSp>
        <p:nvGrpSpPr>
          <p:cNvPr id="23556" name="组合 14"/>
          <p:cNvGrpSpPr/>
          <p:nvPr/>
        </p:nvGrpSpPr>
        <p:grpSpPr bwMode="auto">
          <a:xfrm>
            <a:off x="4540251" y="658818"/>
            <a:ext cx="3087688" cy="3090863"/>
            <a:chOff x="0" y="0"/>
            <a:chExt cx="3087687" cy="3090863"/>
          </a:xfrm>
        </p:grpSpPr>
        <p:sp>
          <p:nvSpPr>
            <p:cNvPr id="3" name="Freeform 6"/>
            <p:cNvSpPr>
              <a:spLocks noChangeArrowheads="1"/>
            </p:cNvSpPr>
            <p:nvPr/>
          </p:nvSpPr>
          <p:spPr bwMode="auto">
            <a:xfrm>
              <a:off x="138112" y="2073275"/>
              <a:ext cx="788987" cy="831850"/>
            </a:xfrm>
            <a:custGeom>
              <a:avLst/>
              <a:gdLst>
                <a:gd name="T0" fmla="*/ 959 w 1095"/>
                <a:gd name="T1" fmla="*/ 1157 h 1157"/>
                <a:gd name="T2" fmla="*/ 0 w 1095"/>
                <a:gd name="T3" fmla="*/ 110 h 1157"/>
                <a:gd name="T4" fmla="*/ 301 w 1095"/>
                <a:gd name="T5" fmla="*/ 0 h 1157"/>
                <a:gd name="T6" fmla="*/ 1095 w 1095"/>
                <a:gd name="T7" fmla="*/ 866 h 1157"/>
                <a:gd name="T8" fmla="*/ 959 w 1095"/>
                <a:gd name="T9" fmla="*/ 1157 h 1157"/>
              </a:gdLst>
              <a:ahLst/>
              <a:cxnLst>
                <a:cxn ang="0">
                  <a:pos x="T0" y="T1"/>
                </a:cxn>
                <a:cxn ang="0">
                  <a:pos x="T2" y="T3"/>
                </a:cxn>
                <a:cxn ang="0">
                  <a:pos x="T4" y="T5"/>
                </a:cxn>
                <a:cxn ang="0">
                  <a:pos x="T6" y="T7"/>
                </a:cxn>
                <a:cxn ang="0">
                  <a:pos x="T8" y="T9"/>
                </a:cxn>
              </a:cxnLst>
              <a:rect l="0" t="0" r="r" b="b"/>
              <a:pathLst>
                <a:path w="1095" h="1157">
                  <a:moveTo>
                    <a:pt x="959" y="1157"/>
                  </a:moveTo>
                  <a:cubicBezTo>
                    <a:pt x="505" y="930"/>
                    <a:pt x="174" y="550"/>
                    <a:pt x="0" y="110"/>
                  </a:cubicBezTo>
                  <a:lnTo>
                    <a:pt x="301" y="0"/>
                  </a:lnTo>
                  <a:cubicBezTo>
                    <a:pt x="447" y="364"/>
                    <a:pt x="720" y="677"/>
                    <a:pt x="1095" y="866"/>
                  </a:cubicBezTo>
                  <a:lnTo>
                    <a:pt x="959" y="1157"/>
                  </a:lnTo>
                  <a:close/>
                </a:path>
              </a:pathLst>
            </a:custGeom>
            <a:solidFill>
              <a:schemeClr val="bg1"/>
            </a:solidFill>
            <a:ln>
              <a:noFill/>
            </a:ln>
            <a:extLst>
              <a:ext uri="{91240B29-F687-4F45-9708-019B960494DF}">
                <a14:hiddenLine xmlns="" xmlns:a14="http://schemas.microsoft.com/office/drawing/2010/main" w="9525">
                  <a:solidFill>
                    <a:srgbClr val="000000"/>
                  </a:solidFill>
                  <a:round/>
                </a14:hiddenLine>
              </a:ext>
            </a:extLst>
          </p:spPr>
          <p:txBody>
            <a:bodyPr/>
            <a:lstStyle/>
            <a:p>
              <a:pPr eaLnBrk="0" hangingPunct="0"/>
              <a:endParaRPr lang="zh-CN" altLang="en-US"/>
            </a:p>
          </p:txBody>
        </p:sp>
        <p:sp>
          <p:nvSpPr>
            <p:cNvPr id="23557" name="Freeform 7"/>
            <p:cNvSpPr>
              <a:spLocks noChangeArrowheads="1"/>
            </p:cNvSpPr>
            <p:nvPr/>
          </p:nvSpPr>
          <p:spPr bwMode="auto">
            <a:xfrm>
              <a:off x="898525" y="2728913"/>
              <a:ext cx="1022350" cy="361950"/>
            </a:xfrm>
            <a:custGeom>
              <a:avLst/>
              <a:gdLst>
                <a:gd name="T0" fmla="*/ 1419 w 1419"/>
                <a:gd name="T1" fmla="*/ 352 h 502"/>
                <a:gd name="T2" fmla="*/ 0 w 1419"/>
                <a:gd name="T3" fmla="*/ 290 h 502"/>
                <a:gd name="T4" fmla="*/ 135 w 1419"/>
                <a:gd name="T5" fmla="*/ 0 h 502"/>
                <a:gd name="T6" fmla="*/ 1309 w 1419"/>
                <a:gd name="T7" fmla="*/ 51 h 502"/>
                <a:gd name="T8" fmla="*/ 1419 w 1419"/>
                <a:gd name="T9" fmla="*/ 352 h 502"/>
              </a:gdLst>
              <a:ahLst/>
              <a:cxnLst>
                <a:cxn ang="0">
                  <a:pos x="T0" y="T1"/>
                </a:cxn>
                <a:cxn ang="0">
                  <a:pos x="T2" y="T3"/>
                </a:cxn>
                <a:cxn ang="0">
                  <a:pos x="T4" y="T5"/>
                </a:cxn>
                <a:cxn ang="0">
                  <a:pos x="T6" y="T7"/>
                </a:cxn>
                <a:cxn ang="0">
                  <a:pos x="T8" y="T9"/>
                </a:cxn>
              </a:cxnLst>
              <a:rect l="0" t="0" r="r" b="b"/>
              <a:pathLst>
                <a:path w="1419" h="502">
                  <a:moveTo>
                    <a:pt x="1419" y="352"/>
                  </a:moveTo>
                  <a:cubicBezTo>
                    <a:pt x="969" y="502"/>
                    <a:pt x="466" y="492"/>
                    <a:pt x="0" y="290"/>
                  </a:cubicBezTo>
                  <a:lnTo>
                    <a:pt x="135" y="0"/>
                  </a:lnTo>
                  <a:cubicBezTo>
                    <a:pt x="521" y="165"/>
                    <a:pt x="937" y="173"/>
                    <a:pt x="1309" y="51"/>
                  </a:cubicBezTo>
                  <a:lnTo>
                    <a:pt x="1419" y="352"/>
                  </a:lnTo>
                  <a:close/>
                </a:path>
              </a:pathLst>
            </a:custGeom>
            <a:solidFill>
              <a:schemeClr val="accent1"/>
            </a:solidFill>
            <a:ln>
              <a:noFill/>
            </a:ln>
            <a:extLst>
              <a:ext uri="{91240B29-F687-4F45-9708-019B960494DF}">
                <a14:hiddenLine xmlns="" xmlns:a14="http://schemas.microsoft.com/office/drawing/2010/main" w="9525">
                  <a:solidFill>
                    <a:srgbClr val="000000"/>
                  </a:solidFill>
                  <a:round/>
                </a14:hiddenLine>
              </a:ext>
            </a:extLst>
          </p:spPr>
          <p:txBody>
            <a:bodyPr/>
            <a:lstStyle/>
            <a:p>
              <a:pPr eaLnBrk="0" hangingPunct="0"/>
              <a:endParaRPr lang="zh-CN" altLang="en-US"/>
            </a:p>
          </p:txBody>
        </p:sp>
        <p:sp>
          <p:nvSpPr>
            <p:cNvPr id="23558" name="Freeform 8"/>
            <p:cNvSpPr>
              <a:spLocks noChangeArrowheads="1"/>
            </p:cNvSpPr>
            <p:nvPr/>
          </p:nvSpPr>
          <p:spPr bwMode="auto">
            <a:xfrm>
              <a:off x="1914525" y="2168525"/>
              <a:ext cx="833437" cy="787400"/>
            </a:xfrm>
            <a:custGeom>
              <a:avLst/>
              <a:gdLst>
                <a:gd name="T0" fmla="*/ 1157 w 1157"/>
                <a:gd name="T1" fmla="*/ 135 h 1094"/>
                <a:gd name="T2" fmla="*/ 110 w 1157"/>
                <a:gd name="T3" fmla="*/ 1094 h 1094"/>
                <a:gd name="T4" fmla="*/ 0 w 1157"/>
                <a:gd name="T5" fmla="*/ 793 h 1094"/>
                <a:gd name="T6" fmla="*/ 867 w 1157"/>
                <a:gd name="T7" fmla="*/ 0 h 1094"/>
                <a:gd name="T8" fmla="*/ 1157 w 1157"/>
                <a:gd name="T9" fmla="*/ 135 h 1094"/>
              </a:gdLst>
              <a:ahLst/>
              <a:cxnLst>
                <a:cxn ang="0">
                  <a:pos x="T0" y="T1"/>
                </a:cxn>
                <a:cxn ang="0">
                  <a:pos x="T2" y="T3"/>
                </a:cxn>
                <a:cxn ang="0">
                  <a:pos x="T4" y="T5"/>
                </a:cxn>
                <a:cxn ang="0">
                  <a:pos x="T6" y="T7"/>
                </a:cxn>
                <a:cxn ang="0">
                  <a:pos x="T8" y="T9"/>
                </a:cxn>
              </a:cxnLst>
              <a:rect l="0" t="0" r="r" b="b"/>
              <a:pathLst>
                <a:path w="1157" h="1094">
                  <a:moveTo>
                    <a:pt x="1157" y="135"/>
                  </a:moveTo>
                  <a:cubicBezTo>
                    <a:pt x="930" y="589"/>
                    <a:pt x="551" y="920"/>
                    <a:pt x="110" y="1094"/>
                  </a:cubicBezTo>
                  <a:lnTo>
                    <a:pt x="0" y="793"/>
                  </a:lnTo>
                  <a:cubicBezTo>
                    <a:pt x="364" y="647"/>
                    <a:pt x="677" y="374"/>
                    <a:pt x="867" y="0"/>
                  </a:cubicBezTo>
                  <a:lnTo>
                    <a:pt x="1157" y="135"/>
                  </a:lnTo>
                  <a:close/>
                </a:path>
              </a:pathLst>
            </a:custGeom>
            <a:solidFill>
              <a:schemeClr val="bg2"/>
            </a:solidFill>
            <a:ln>
              <a:noFill/>
            </a:ln>
            <a:extLst>
              <a:ext uri="{91240B29-F687-4F45-9708-019B960494DF}">
                <a14:hiddenLine xmlns="" xmlns:a14="http://schemas.microsoft.com/office/drawing/2010/main" w="9525">
                  <a:solidFill>
                    <a:srgbClr val="000000"/>
                  </a:solidFill>
                  <a:round/>
                </a14:hiddenLine>
              </a:ext>
            </a:extLst>
          </p:spPr>
          <p:txBody>
            <a:bodyPr/>
            <a:lstStyle/>
            <a:p>
              <a:pPr eaLnBrk="0" hangingPunct="0"/>
              <a:endParaRPr lang="zh-CN" altLang="en-US"/>
            </a:p>
          </p:txBody>
        </p:sp>
        <p:sp>
          <p:nvSpPr>
            <p:cNvPr id="23559" name="Freeform 9"/>
            <p:cNvSpPr>
              <a:spLocks noChangeArrowheads="1"/>
            </p:cNvSpPr>
            <p:nvPr/>
          </p:nvSpPr>
          <p:spPr bwMode="auto">
            <a:xfrm>
              <a:off x="0" y="0"/>
              <a:ext cx="3087687" cy="2197100"/>
            </a:xfrm>
            <a:custGeom>
              <a:avLst/>
              <a:gdLst>
                <a:gd name="T0" fmla="*/ 2877 w 4286"/>
                <a:gd name="T1" fmla="*/ 463 h 3052"/>
                <a:gd name="T2" fmla="*/ 3859 w 4286"/>
                <a:gd name="T3" fmla="*/ 3052 h 3052"/>
                <a:gd name="T4" fmla="*/ 3569 w 4286"/>
                <a:gd name="T5" fmla="*/ 2917 h 3052"/>
                <a:gd name="T6" fmla="*/ 2742 w 4286"/>
                <a:gd name="T7" fmla="*/ 753 h 3052"/>
                <a:gd name="T8" fmla="*/ 529 w 4286"/>
                <a:gd name="T9" fmla="*/ 1559 h 3052"/>
                <a:gd name="T10" fmla="*/ 457 w 4286"/>
                <a:gd name="T11" fmla="*/ 2781 h 3052"/>
                <a:gd name="T12" fmla="*/ 156 w 4286"/>
                <a:gd name="T13" fmla="*/ 2890 h 3052"/>
                <a:gd name="T14" fmla="*/ 239 w 4286"/>
                <a:gd name="T15" fmla="*/ 1423 h 3052"/>
                <a:gd name="T16" fmla="*/ 2877 w 4286"/>
                <a:gd name="T17" fmla="*/ 463 h 3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6" h="3052">
                  <a:moveTo>
                    <a:pt x="2877" y="463"/>
                  </a:moveTo>
                  <a:cubicBezTo>
                    <a:pt x="3854" y="919"/>
                    <a:pt x="4286" y="2069"/>
                    <a:pt x="3859" y="3052"/>
                  </a:cubicBezTo>
                  <a:lnTo>
                    <a:pt x="3569" y="2917"/>
                  </a:lnTo>
                  <a:cubicBezTo>
                    <a:pt x="3921" y="2094"/>
                    <a:pt x="3559" y="1134"/>
                    <a:pt x="2742" y="753"/>
                  </a:cubicBezTo>
                  <a:cubicBezTo>
                    <a:pt x="1909" y="365"/>
                    <a:pt x="918" y="725"/>
                    <a:pt x="529" y="1559"/>
                  </a:cubicBezTo>
                  <a:cubicBezTo>
                    <a:pt x="343" y="1958"/>
                    <a:pt x="329" y="2393"/>
                    <a:pt x="457" y="2781"/>
                  </a:cubicBezTo>
                  <a:lnTo>
                    <a:pt x="156" y="2890"/>
                  </a:lnTo>
                  <a:cubicBezTo>
                    <a:pt x="0" y="2425"/>
                    <a:pt x="16" y="1903"/>
                    <a:pt x="239" y="1423"/>
                  </a:cubicBezTo>
                  <a:cubicBezTo>
                    <a:pt x="703" y="430"/>
                    <a:pt x="1884" y="0"/>
                    <a:pt x="2877" y="463"/>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14:hiddenLine>
              </a:ext>
            </a:extLst>
          </p:spPr>
          <p:txBody>
            <a:bodyPr/>
            <a:lstStyle/>
            <a:p>
              <a:pPr eaLnBrk="0" hangingPunct="0"/>
              <a:endParaRPr lang="zh-CN" altLang="en-US"/>
            </a:p>
          </p:txBody>
        </p:sp>
      </p:grpSp>
      <p:sp>
        <p:nvSpPr>
          <p:cNvPr id="23561" name="Oval 10"/>
          <p:cNvSpPr>
            <a:spLocks noChangeArrowheads="1"/>
          </p:cNvSpPr>
          <p:nvPr/>
        </p:nvSpPr>
        <p:spPr bwMode="auto">
          <a:xfrm>
            <a:off x="4930781" y="1211265"/>
            <a:ext cx="2155825" cy="2152651"/>
          </a:xfrm>
          <a:prstGeom prst="ellipse">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endParaRPr lang="zh-CN" altLang="en-US">
              <a:solidFill>
                <a:srgbClr val="969696"/>
              </a:solidFill>
            </a:endParaRPr>
          </a:p>
        </p:txBody>
      </p:sp>
      <p:sp>
        <p:nvSpPr>
          <p:cNvPr id="23562" name="Freeform 17"/>
          <p:cNvSpPr>
            <a:spLocks noEditPoints="1" noChangeArrowheads="1"/>
          </p:cNvSpPr>
          <p:nvPr/>
        </p:nvSpPr>
        <p:spPr bwMode="auto">
          <a:xfrm>
            <a:off x="2587627" y="4076700"/>
            <a:ext cx="1282700" cy="1284288"/>
          </a:xfrm>
          <a:custGeom>
            <a:avLst/>
            <a:gdLst>
              <a:gd name="T0" fmla="*/ 1351 w 2703"/>
              <a:gd name="T1" fmla="*/ 0 h 2703"/>
              <a:gd name="T2" fmla="*/ 2703 w 2703"/>
              <a:gd name="T3" fmla="*/ 1351 h 2703"/>
              <a:gd name="T4" fmla="*/ 1351 w 2703"/>
              <a:gd name="T5" fmla="*/ 2703 h 2703"/>
              <a:gd name="T6" fmla="*/ 0 w 2703"/>
              <a:gd name="T7" fmla="*/ 1351 h 2703"/>
              <a:gd name="T8" fmla="*/ 1351 w 2703"/>
              <a:gd name="T9" fmla="*/ 0 h 2703"/>
              <a:gd name="T10" fmla="*/ 1351 w 2703"/>
              <a:gd name="T11" fmla="*/ 382 h 2703"/>
              <a:gd name="T12" fmla="*/ 2321 w 2703"/>
              <a:gd name="T13" fmla="*/ 1351 h 2703"/>
              <a:gd name="T14" fmla="*/ 1351 w 2703"/>
              <a:gd name="T15" fmla="*/ 2321 h 2703"/>
              <a:gd name="T16" fmla="*/ 382 w 2703"/>
              <a:gd name="T17" fmla="*/ 1351 h 2703"/>
              <a:gd name="T18" fmla="*/ 1351 w 2703"/>
              <a:gd name="T19" fmla="*/ 382 h 2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03" h="2703">
                <a:moveTo>
                  <a:pt x="1351" y="0"/>
                </a:moveTo>
                <a:cubicBezTo>
                  <a:pt x="2098" y="0"/>
                  <a:pt x="2703" y="605"/>
                  <a:pt x="2703" y="1351"/>
                </a:cubicBezTo>
                <a:cubicBezTo>
                  <a:pt x="2703" y="2098"/>
                  <a:pt x="2098" y="2703"/>
                  <a:pt x="1351" y="2703"/>
                </a:cubicBezTo>
                <a:cubicBezTo>
                  <a:pt x="605" y="2703"/>
                  <a:pt x="0" y="2098"/>
                  <a:pt x="0" y="1351"/>
                </a:cubicBezTo>
                <a:cubicBezTo>
                  <a:pt x="0" y="605"/>
                  <a:pt x="605" y="0"/>
                  <a:pt x="1351" y="0"/>
                </a:cubicBezTo>
                <a:close/>
                <a:moveTo>
                  <a:pt x="1351" y="382"/>
                </a:moveTo>
                <a:cubicBezTo>
                  <a:pt x="1887" y="382"/>
                  <a:pt x="2321" y="816"/>
                  <a:pt x="2321" y="1351"/>
                </a:cubicBezTo>
                <a:cubicBezTo>
                  <a:pt x="2321" y="1887"/>
                  <a:pt x="1887" y="2321"/>
                  <a:pt x="1351" y="2321"/>
                </a:cubicBezTo>
                <a:cubicBezTo>
                  <a:pt x="816" y="2321"/>
                  <a:pt x="382" y="1887"/>
                  <a:pt x="382" y="1351"/>
                </a:cubicBezTo>
                <a:cubicBezTo>
                  <a:pt x="382" y="816"/>
                  <a:pt x="816" y="382"/>
                  <a:pt x="1351" y="382"/>
                </a:cubicBezTo>
                <a:close/>
              </a:path>
            </a:pathLst>
          </a:custGeom>
          <a:solidFill>
            <a:schemeClr val="bg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23563" name="Freeform 17"/>
          <p:cNvSpPr>
            <a:spLocks noEditPoints="1" noChangeArrowheads="1"/>
          </p:cNvSpPr>
          <p:nvPr/>
        </p:nvSpPr>
        <p:spPr bwMode="auto">
          <a:xfrm>
            <a:off x="5367339" y="4076700"/>
            <a:ext cx="1282700" cy="1284288"/>
          </a:xfrm>
          <a:custGeom>
            <a:avLst/>
            <a:gdLst>
              <a:gd name="T0" fmla="*/ 1351 w 2703"/>
              <a:gd name="T1" fmla="*/ 0 h 2703"/>
              <a:gd name="T2" fmla="*/ 2703 w 2703"/>
              <a:gd name="T3" fmla="*/ 1351 h 2703"/>
              <a:gd name="T4" fmla="*/ 1351 w 2703"/>
              <a:gd name="T5" fmla="*/ 2703 h 2703"/>
              <a:gd name="T6" fmla="*/ 0 w 2703"/>
              <a:gd name="T7" fmla="*/ 1351 h 2703"/>
              <a:gd name="T8" fmla="*/ 1351 w 2703"/>
              <a:gd name="T9" fmla="*/ 0 h 2703"/>
              <a:gd name="T10" fmla="*/ 1351 w 2703"/>
              <a:gd name="T11" fmla="*/ 382 h 2703"/>
              <a:gd name="T12" fmla="*/ 2321 w 2703"/>
              <a:gd name="T13" fmla="*/ 1351 h 2703"/>
              <a:gd name="T14" fmla="*/ 1351 w 2703"/>
              <a:gd name="T15" fmla="*/ 2321 h 2703"/>
              <a:gd name="T16" fmla="*/ 382 w 2703"/>
              <a:gd name="T17" fmla="*/ 1351 h 2703"/>
              <a:gd name="T18" fmla="*/ 1351 w 2703"/>
              <a:gd name="T19" fmla="*/ 382 h 2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03" h="2703">
                <a:moveTo>
                  <a:pt x="1351" y="0"/>
                </a:moveTo>
                <a:cubicBezTo>
                  <a:pt x="2098" y="0"/>
                  <a:pt x="2703" y="605"/>
                  <a:pt x="2703" y="1351"/>
                </a:cubicBezTo>
                <a:cubicBezTo>
                  <a:pt x="2703" y="2098"/>
                  <a:pt x="2098" y="2703"/>
                  <a:pt x="1351" y="2703"/>
                </a:cubicBezTo>
                <a:cubicBezTo>
                  <a:pt x="605" y="2703"/>
                  <a:pt x="0" y="2098"/>
                  <a:pt x="0" y="1351"/>
                </a:cubicBezTo>
                <a:cubicBezTo>
                  <a:pt x="0" y="605"/>
                  <a:pt x="605" y="0"/>
                  <a:pt x="1351" y="0"/>
                </a:cubicBezTo>
                <a:close/>
                <a:moveTo>
                  <a:pt x="1351" y="382"/>
                </a:moveTo>
                <a:cubicBezTo>
                  <a:pt x="1887" y="382"/>
                  <a:pt x="2321" y="816"/>
                  <a:pt x="2321" y="1351"/>
                </a:cubicBezTo>
                <a:cubicBezTo>
                  <a:pt x="2321" y="1887"/>
                  <a:pt x="1887" y="2321"/>
                  <a:pt x="1351" y="2321"/>
                </a:cubicBezTo>
                <a:cubicBezTo>
                  <a:pt x="816" y="2321"/>
                  <a:pt x="382" y="1887"/>
                  <a:pt x="382" y="1351"/>
                </a:cubicBezTo>
                <a:cubicBezTo>
                  <a:pt x="382" y="816"/>
                  <a:pt x="816" y="382"/>
                  <a:pt x="1351" y="382"/>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23564" name="Freeform 17"/>
          <p:cNvSpPr>
            <a:spLocks noEditPoints="1" noChangeArrowheads="1"/>
          </p:cNvSpPr>
          <p:nvPr/>
        </p:nvSpPr>
        <p:spPr bwMode="auto">
          <a:xfrm>
            <a:off x="8205791" y="4076700"/>
            <a:ext cx="1282700" cy="1284288"/>
          </a:xfrm>
          <a:custGeom>
            <a:avLst/>
            <a:gdLst>
              <a:gd name="T0" fmla="*/ 1351 w 2703"/>
              <a:gd name="T1" fmla="*/ 0 h 2703"/>
              <a:gd name="T2" fmla="*/ 2703 w 2703"/>
              <a:gd name="T3" fmla="*/ 1351 h 2703"/>
              <a:gd name="T4" fmla="*/ 1351 w 2703"/>
              <a:gd name="T5" fmla="*/ 2703 h 2703"/>
              <a:gd name="T6" fmla="*/ 0 w 2703"/>
              <a:gd name="T7" fmla="*/ 1351 h 2703"/>
              <a:gd name="T8" fmla="*/ 1351 w 2703"/>
              <a:gd name="T9" fmla="*/ 0 h 2703"/>
              <a:gd name="T10" fmla="*/ 1351 w 2703"/>
              <a:gd name="T11" fmla="*/ 382 h 2703"/>
              <a:gd name="T12" fmla="*/ 2321 w 2703"/>
              <a:gd name="T13" fmla="*/ 1351 h 2703"/>
              <a:gd name="T14" fmla="*/ 1351 w 2703"/>
              <a:gd name="T15" fmla="*/ 2321 h 2703"/>
              <a:gd name="T16" fmla="*/ 382 w 2703"/>
              <a:gd name="T17" fmla="*/ 1351 h 2703"/>
              <a:gd name="T18" fmla="*/ 1351 w 2703"/>
              <a:gd name="T19" fmla="*/ 382 h 2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03" h="2703">
                <a:moveTo>
                  <a:pt x="1351" y="0"/>
                </a:moveTo>
                <a:cubicBezTo>
                  <a:pt x="2098" y="0"/>
                  <a:pt x="2703" y="605"/>
                  <a:pt x="2703" y="1351"/>
                </a:cubicBezTo>
                <a:cubicBezTo>
                  <a:pt x="2703" y="2098"/>
                  <a:pt x="2098" y="2703"/>
                  <a:pt x="1351" y="2703"/>
                </a:cubicBezTo>
                <a:cubicBezTo>
                  <a:pt x="605" y="2703"/>
                  <a:pt x="0" y="2098"/>
                  <a:pt x="0" y="1351"/>
                </a:cubicBezTo>
                <a:cubicBezTo>
                  <a:pt x="0" y="605"/>
                  <a:pt x="605" y="0"/>
                  <a:pt x="1351" y="0"/>
                </a:cubicBezTo>
                <a:close/>
                <a:moveTo>
                  <a:pt x="1351" y="382"/>
                </a:moveTo>
                <a:cubicBezTo>
                  <a:pt x="1887" y="382"/>
                  <a:pt x="2321" y="816"/>
                  <a:pt x="2321" y="1351"/>
                </a:cubicBezTo>
                <a:cubicBezTo>
                  <a:pt x="2321" y="1887"/>
                  <a:pt x="1887" y="2321"/>
                  <a:pt x="1351" y="2321"/>
                </a:cubicBezTo>
                <a:cubicBezTo>
                  <a:pt x="816" y="2321"/>
                  <a:pt x="382" y="1887"/>
                  <a:pt x="382" y="1351"/>
                </a:cubicBezTo>
                <a:cubicBezTo>
                  <a:pt x="382" y="816"/>
                  <a:pt x="816" y="382"/>
                  <a:pt x="1351" y="382"/>
                </a:cubicBezTo>
                <a:close/>
              </a:path>
            </a:pathLst>
          </a:custGeom>
          <a:solidFill>
            <a:schemeClr val="bg2"/>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cxnSp>
        <p:nvCxnSpPr>
          <p:cNvPr id="23565" name="直接连接符 23"/>
          <p:cNvCxnSpPr>
            <a:cxnSpLocks noChangeShapeType="1"/>
          </p:cNvCxnSpPr>
          <p:nvPr/>
        </p:nvCxnSpPr>
        <p:spPr bwMode="auto">
          <a:xfrm>
            <a:off x="7170741" y="3221039"/>
            <a:ext cx="1296987" cy="838200"/>
          </a:xfrm>
          <a:prstGeom prst="line">
            <a:avLst/>
          </a:prstGeom>
          <a:noFill/>
          <a:ln w="9525">
            <a:solidFill>
              <a:srgbClr val="969696"/>
            </a:solidFill>
            <a:prstDash val="dash"/>
            <a:round/>
          </a:ln>
          <a:extLst>
            <a:ext uri="{909E8E84-426E-40DD-AFC4-6F175D3DCCD1}">
              <a14:hiddenFill xmlns="" xmlns:a14="http://schemas.microsoft.com/office/drawing/2010/main">
                <a:noFill/>
              </a14:hiddenFill>
            </a:ext>
          </a:extLst>
        </p:spPr>
      </p:cxnSp>
      <p:cxnSp>
        <p:nvCxnSpPr>
          <p:cNvPr id="23566" name="直接连接符 24"/>
          <p:cNvCxnSpPr>
            <a:cxnSpLocks noChangeShapeType="1"/>
          </p:cNvCxnSpPr>
          <p:nvPr/>
        </p:nvCxnSpPr>
        <p:spPr bwMode="auto">
          <a:xfrm flipV="1">
            <a:off x="3613151" y="3221039"/>
            <a:ext cx="1295400" cy="838200"/>
          </a:xfrm>
          <a:prstGeom prst="line">
            <a:avLst/>
          </a:prstGeom>
          <a:noFill/>
          <a:ln w="9525">
            <a:solidFill>
              <a:srgbClr val="969696"/>
            </a:solidFill>
            <a:prstDash val="dash"/>
            <a:round/>
          </a:ln>
          <a:extLst>
            <a:ext uri="{909E8E84-426E-40DD-AFC4-6F175D3DCCD1}">
              <a14:hiddenFill xmlns="" xmlns:a14="http://schemas.microsoft.com/office/drawing/2010/main">
                <a:noFill/>
              </a14:hiddenFill>
            </a:ext>
          </a:extLst>
        </p:spPr>
      </p:cxnSp>
      <p:cxnSp>
        <p:nvCxnSpPr>
          <p:cNvPr id="23567" name="直接连接符 25"/>
          <p:cNvCxnSpPr>
            <a:cxnSpLocks noChangeShapeType="1"/>
          </p:cNvCxnSpPr>
          <p:nvPr/>
        </p:nvCxnSpPr>
        <p:spPr bwMode="auto">
          <a:xfrm flipV="1">
            <a:off x="5975351" y="3713165"/>
            <a:ext cx="0" cy="346075"/>
          </a:xfrm>
          <a:prstGeom prst="line">
            <a:avLst/>
          </a:prstGeom>
          <a:noFill/>
          <a:ln w="9525">
            <a:solidFill>
              <a:srgbClr val="969696"/>
            </a:solidFill>
            <a:prstDash val="dash"/>
            <a:round/>
          </a:ln>
          <a:extLst>
            <a:ext uri="{909E8E84-426E-40DD-AFC4-6F175D3DCCD1}">
              <a14:hiddenFill xmlns="" xmlns:a14="http://schemas.microsoft.com/office/drawing/2010/main">
                <a:noFill/>
              </a14:hiddenFill>
            </a:ext>
          </a:extLst>
        </p:spPr>
      </p:cxnSp>
      <p:sp>
        <p:nvSpPr>
          <p:cNvPr id="23568" name="TextBox 26"/>
          <p:cNvSpPr txBox="1">
            <a:spLocks noChangeArrowheads="1"/>
          </p:cNvSpPr>
          <p:nvPr/>
        </p:nvSpPr>
        <p:spPr bwMode="auto">
          <a:xfrm>
            <a:off x="2736851" y="4365630"/>
            <a:ext cx="977900" cy="7078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ctr"/>
            <a:r>
              <a:rPr lang="zh-CN" altLang="en-US" sz="2000" dirty="0" smtClean="0">
                <a:solidFill>
                  <a:schemeClr val="accent1"/>
                </a:solidFill>
                <a:latin typeface="微软雅黑" panose="020B0503020204020204" pitchFamily="34" charset="-122"/>
                <a:ea typeface="微软雅黑" panose="020B0503020204020204" pitchFamily="34" charset="-122"/>
              </a:rPr>
              <a:t>自学能力</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sp>
        <p:nvSpPr>
          <p:cNvPr id="23569" name="TextBox 27"/>
          <p:cNvSpPr txBox="1">
            <a:spLocks noChangeArrowheads="1"/>
          </p:cNvSpPr>
          <p:nvPr/>
        </p:nvSpPr>
        <p:spPr bwMode="auto">
          <a:xfrm>
            <a:off x="2138365" y="5443541"/>
            <a:ext cx="2251075"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ctr"/>
            <a:r>
              <a:rPr lang="zh-CN" altLang="en-US" sz="1600" dirty="0" smtClean="0">
                <a:solidFill>
                  <a:schemeClr val="accent1"/>
                </a:solidFill>
                <a:latin typeface="微软雅黑" panose="020B0503020204020204" pitchFamily="34" charset="-122"/>
                <a:ea typeface="微软雅黑" panose="020B0503020204020204" pitchFamily="34" charset="-122"/>
              </a:rPr>
              <a:t>合理控制时间，主动学习新知识</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23570" name="TextBox 28"/>
          <p:cNvSpPr txBox="1">
            <a:spLocks noChangeArrowheads="1"/>
          </p:cNvSpPr>
          <p:nvPr/>
        </p:nvSpPr>
        <p:spPr bwMode="auto">
          <a:xfrm>
            <a:off x="5507039" y="4365630"/>
            <a:ext cx="977900" cy="7078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ctr"/>
            <a:r>
              <a:rPr lang="zh-CN" altLang="en-US" sz="2000" dirty="0" smtClean="0">
                <a:solidFill>
                  <a:schemeClr val="accent1"/>
                </a:solidFill>
                <a:latin typeface="微软雅黑" panose="020B0503020204020204" pitchFamily="34" charset="-122"/>
                <a:ea typeface="微软雅黑" panose="020B0503020204020204" pitchFamily="34" charset="-122"/>
              </a:rPr>
              <a:t>学习效率</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sp>
        <p:nvSpPr>
          <p:cNvPr id="23571" name="TextBox 29"/>
          <p:cNvSpPr txBox="1">
            <a:spLocks noChangeArrowheads="1"/>
          </p:cNvSpPr>
          <p:nvPr/>
        </p:nvSpPr>
        <p:spPr bwMode="auto">
          <a:xfrm>
            <a:off x="8359775" y="4365630"/>
            <a:ext cx="977900" cy="7078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ctr"/>
            <a:r>
              <a:rPr lang="zh-CN" altLang="en-US" sz="2000" dirty="0" smtClean="0">
                <a:solidFill>
                  <a:schemeClr val="accent1"/>
                </a:solidFill>
                <a:latin typeface="微软雅黑" panose="020B0503020204020204" pitchFamily="34" charset="-122"/>
                <a:ea typeface="微软雅黑" panose="020B0503020204020204" pitchFamily="34" charset="-122"/>
              </a:rPr>
              <a:t>交流沟通能力</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sp>
        <p:nvSpPr>
          <p:cNvPr id="23572" name="TextBox 30"/>
          <p:cNvSpPr txBox="1">
            <a:spLocks noChangeArrowheads="1"/>
          </p:cNvSpPr>
          <p:nvPr/>
        </p:nvSpPr>
        <p:spPr bwMode="auto">
          <a:xfrm>
            <a:off x="4881565" y="5443541"/>
            <a:ext cx="2251075"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ctr"/>
            <a:r>
              <a:rPr lang="zh-CN" altLang="en-US" sz="1600" dirty="0" smtClean="0">
                <a:solidFill>
                  <a:schemeClr val="accent1"/>
                </a:solidFill>
                <a:latin typeface="微软雅黑" panose="020B0503020204020204" pitchFamily="34" charset="-122"/>
                <a:ea typeface="微软雅黑" panose="020B0503020204020204" pitchFamily="34" charset="-122"/>
              </a:rPr>
              <a:t>获取知识加速，知识内化加速</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23573" name="TextBox 32"/>
          <p:cNvSpPr txBox="1">
            <a:spLocks noChangeArrowheads="1"/>
          </p:cNvSpPr>
          <p:nvPr/>
        </p:nvSpPr>
        <p:spPr bwMode="auto">
          <a:xfrm>
            <a:off x="7761289" y="5443541"/>
            <a:ext cx="2251075"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ctr"/>
            <a:r>
              <a:rPr lang="zh-CN" altLang="en-US" sz="1600" dirty="0" smtClean="0">
                <a:solidFill>
                  <a:schemeClr val="accent1"/>
                </a:solidFill>
                <a:latin typeface="微软雅黑" panose="020B0503020204020204" pitchFamily="34" charset="-122"/>
                <a:ea typeface="微软雅黑" panose="020B0503020204020204" pitchFamily="34" charset="-122"/>
              </a:rPr>
              <a:t>学生主动表现自己，沟通加强</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Tm="5769">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3554"/>
                                        </p:tgtEl>
                                        <p:attrNameLst>
                                          <p:attrName>style.visibility</p:attrName>
                                        </p:attrNameLst>
                                      </p:cBhvr>
                                      <p:to>
                                        <p:strVal val="visible"/>
                                      </p:to>
                                    </p:set>
                                    <p:anim calcmode="lin" valueType="num">
                                      <p:cBhvr>
                                        <p:cTn id="7" dur="400" fill="hold"/>
                                        <p:tgtEl>
                                          <p:spTgt spid="23554"/>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23554"/>
                                        </p:tgtEl>
                                        <p:attrNameLst>
                                          <p:attrName>ppt_y</p:attrName>
                                        </p:attrNameLst>
                                      </p:cBhvr>
                                      <p:tavLst>
                                        <p:tav tm="0">
                                          <p:val>
                                            <p:strVal val="#ppt_y"/>
                                          </p:val>
                                        </p:tav>
                                        <p:tav tm="100000">
                                          <p:val>
                                            <p:strVal val="#ppt_y"/>
                                          </p:val>
                                        </p:tav>
                                      </p:tavLst>
                                    </p:anim>
                                    <p:anim calcmode="lin" valueType="num">
                                      <p:cBhvr>
                                        <p:cTn id="9" dur="400" fill="hold"/>
                                        <p:tgtEl>
                                          <p:spTgt spid="23554"/>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2355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23554"/>
                                        </p:tgtEl>
                                      </p:cBhvr>
                                    </p:animEffect>
                                  </p:childTnLst>
                                </p:cTn>
                              </p:par>
                            </p:childTnLst>
                          </p:cTn>
                        </p:par>
                        <p:par>
                          <p:cTn id="12" fill="hold">
                            <p:stCondLst>
                              <p:cond delay="1120"/>
                            </p:stCondLst>
                            <p:childTnLst>
                              <p:par>
                                <p:cTn id="13" presetID="1" presetClass="entr" presetSubtype="0" fill="hold" nodeType="afterEffect">
                                  <p:stCondLst>
                                    <p:cond delay="0"/>
                                  </p:stCondLst>
                                  <p:childTnLst>
                                    <p:set>
                                      <p:cBhvr>
                                        <p:cTn id="14" dur="1" fill="hold">
                                          <p:stCondLst>
                                            <p:cond delay="0"/>
                                          </p:stCondLst>
                                        </p:cTn>
                                        <p:tgtEl>
                                          <p:spTgt spid="23556"/>
                                        </p:tgtEl>
                                        <p:attrNameLst>
                                          <p:attrName>style.visibility</p:attrName>
                                        </p:attrNameLst>
                                      </p:cBhvr>
                                      <p:to>
                                        <p:strVal val="visible"/>
                                      </p:to>
                                    </p:set>
                                  </p:childTnLst>
                                </p:cTn>
                              </p:par>
                            </p:childTnLst>
                          </p:cTn>
                        </p:par>
                        <p:par>
                          <p:cTn id="15" fill="hold">
                            <p:stCondLst>
                              <p:cond delay="1120"/>
                            </p:stCondLst>
                            <p:childTnLst>
                              <p:par>
                                <p:cTn id="16" presetID="8" presetClass="emph" presetSubtype="0" fill="hold" nodeType="afterEffect">
                                  <p:stCondLst>
                                    <p:cond delay="0"/>
                                  </p:stCondLst>
                                  <p:childTnLst>
                                    <p:animRot by="-21599940">
                                      <p:cBhvr>
                                        <p:cTn id="17" dur="1000" fill="hold"/>
                                        <p:tgtEl>
                                          <p:spTgt spid="23556"/>
                                        </p:tgtEl>
                                        <p:attrNameLst>
                                          <p:attrName>r</p:attrName>
                                        </p:attrNameLst>
                                      </p:cBhvr>
                                    </p:animRot>
                                  </p:childTnLst>
                                </p:cTn>
                              </p:par>
                              <p:par>
                                <p:cTn id="18" presetID="2" presetClass="entr" presetSubtype="2" fill="hold" nodeType="withEffect">
                                  <p:stCondLst>
                                    <p:cond delay="0"/>
                                  </p:stCondLst>
                                  <p:childTnLst>
                                    <p:set>
                                      <p:cBhvr>
                                        <p:cTn id="19" dur="1" fill="hold">
                                          <p:stCondLst>
                                            <p:cond delay="0"/>
                                          </p:stCondLst>
                                        </p:cTn>
                                        <p:tgtEl>
                                          <p:spTgt spid="23556"/>
                                        </p:tgtEl>
                                        <p:attrNameLst>
                                          <p:attrName>style.visibility</p:attrName>
                                        </p:attrNameLst>
                                      </p:cBhvr>
                                      <p:to>
                                        <p:strVal val="visible"/>
                                      </p:to>
                                    </p:set>
                                    <p:anim calcmode="lin" valueType="num">
                                      <p:cBhvr additive="base">
                                        <p:cTn id="20" dur="1000" fill="hold"/>
                                        <p:tgtEl>
                                          <p:spTgt spid="23556"/>
                                        </p:tgtEl>
                                        <p:attrNameLst>
                                          <p:attrName>ppt_x</p:attrName>
                                        </p:attrNameLst>
                                      </p:cBhvr>
                                      <p:tavLst>
                                        <p:tav tm="0">
                                          <p:val>
                                            <p:strVal val="1+#ppt_w/2"/>
                                          </p:val>
                                        </p:tav>
                                        <p:tav tm="100000">
                                          <p:val>
                                            <p:strVal val="#ppt_x"/>
                                          </p:val>
                                        </p:tav>
                                      </p:tavLst>
                                    </p:anim>
                                    <p:anim calcmode="lin" valueType="num">
                                      <p:cBhvr additive="base">
                                        <p:cTn id="21" dur="1000" fill="hold"/>
                                        <p:tgtEl>
                                          <p:spTgt spid="23556"/>
                                        </p:tgtEl>
                                        <p:attrNameLst>
                                          <p:attrName>ppt_y</p:attrName>
                                        </p:attrNameLst>
                                      </p:cBhvr>
                                      <p:tavLst>
                                        <p:tav tm="0">
                                          <p:val>
                                            <p:strVal val="#ppt_y"/>
                                          </p:val>
                                        </p:tav>
                                        <p:tav tm="100000">
                                          <p:val>
                                            <p:strVal val="#ppt_y"/>
                                          </p:val>
                                        </p:tav>
                                      </p:tavLst>
                                    </p:anim>
                                  </p:childTnLst>
                                </p:cTn>
                              </p:par>
                            </p:childTnLst>
                          </p:cTn>
                        </p:par>
                        <p:par>
                          <p:cTn id="22" fill="hold">
                            <p:stCondLst>
                              <p:cond delay="2120"/>
                            </p:stCondLst>
                            <p:childTnLst>
                              <p:par>
                                <p:cTn id="23" presetID="10" presetClass="entr" presetSubtype="0" fill="hold" grpId="0" nodeType="afterEffect">
                                  <p:stCondLst>
                                    <p:cond delay="0"/>
                                  </p:stCondLst>
                                  <p:childTnLst>
                                    <p:set>
                                      <p:cBhvr>
                                        <p:cTn id="24" dur="1" fill="hold">
                                          <p:stCondLst>
                                            <p:cond delay="0"/>
                                          </p:stCondLst>
                                        </p:cTn>
                                        <p:tgtEl>
                                          <p:spTgt spid="23561"/>
                                        </p:tgtEl>
                                        <p:attrNameLst>
                                          <p:attrName>style.visibility</p:attrName>
                                        </p:attrNameLst>
                                      </p:cBhvr>
                                      <p:to>
                                        <p:strVal val="visible"/>
                                      </p:to>
                                    </p:set>
                                    <p:anim calcmode="lin" valueType="num">
                                      <p:cBhvr>
                                        <p:cTn id="25" dur="500" fill="hold"/>
                                        <p:tgtEl>
                                          <p:spTgt spid="23561"/>
                                        </p:tgtEl>
                                        <p:attrNameLst>
                                          <p:attrName>ppt_w</p:attrName>
                                        </p:attrNameLst>
                                      </p:cBhvr>
                                      <p:tavLst>
                                        <p:tav tm="0">
                                          <p:val>
                                            <p:fltVal val="0"/>
                                          </p:val>
                                        </p:tav>
                                        <p:tav tm="100000">
                                          <p:val>
                                            <p:strVal val="#ppt_w"/>
                                          </p:val>
                                        </p:tav>
                                      </p:tavLst>
                                    </p:anim>
                                    <p:anim calcmode="lin" valueType="num">
                                      <p:cBhvr>
                                        <p:cTn id="26" dur="500" fill="hold"/>
                                        <p:tgtEl>
                                          <p:spTgt spid="23561"/>
                                        </p:tgtEl>
                                        <p:attrNameLst>
                                          <p:attrName>ppt_h</p:attrName>
                                        </p:attrNameLst>
                                      </p:cBhvr>
                                      <p:tavLst>
                                        <p:tav tm="0">
                                          <p:val>
                                            <p:fltVal val="0"/>
                                          </p:val>
                                        </p:tav>
                                        <p:tav tm="100000">
                                          <p:val>
                                            <p:strVal val="#ppt_h"/>
                                          </p:val>
                                        </p:tav>
                                      </p:tavLst>
                                    </p:anim>
                                    <p:animEffect transition="in" filter="fade">
                                      <p:cBhvr>
                                        <p:cTn id="27" dur="500"/>
                                        <p:tgtEl>
                                          <p:spTgt spid="23561"/>
                                        </p:tgtEl>
                                      </p:cBhvr>
                                    </p:animEffect>
                                  </p:childTnLst>
                                </p:cTn>
                              </p:par>
                            </p:childTnLst>
                          </p:cTn>
                        </p:par>
                        <p:par>
                          <p:cTn id="28" fill="hold">
                            <p:stCondLst>
                              <p:cond delay="2620"/>
                            </p:stCondLst>
                            <p:childTnLst>
                              <p:par>
                                <p:cTn id="29" presetID="22" presetClass="entr" presetSubtype="2" fill="hold" nodeType="afterEffect">
                                  <p:stCondLst>
                                    <p:cond delay="0"/>
                                  </p:stCondLst>
                                  <p:childTnLst>
                                    <p:set>
                                      <p:cBhvr>
                                        <p:cTn id="30" dur="1" fill="hold">
                                          <p:stCondLst>
                                            <p:cond delay="0"/>
                                          </p:stCondLst>
                                        </p:cTn>
                                        <p:tgtEl>
                                          <p:spTgt spid="23566"/>
                                        </p:tgtEl>
                                        <p:attrNameLst>
                                          <p:attrName>style.visibility</p:attrName>
                                        </p:attrNameLst>
                                      </p:cBhvr>
                                      <p:to>
                                        <p:strVal val="visible"/>
                                      </p:to>
                                    </p:set>
                                    <p:animEffect transition="in" filter="wipe(right)">
                                      <p:cBhvr>
                                        <p:cTn id="31" dur="500"/>
                                        <p:tgtEl>
                                          <p:spTgt spid="23566"/>
                                        </p:tgtEl>
                                      </p:cBhvr>
                                    </p:animEffect>
                                  </p:childTnLst>
                                </p:cTn>
                              </p:par>
                            </p:childTnLst>
                          </p:cTn>
                        </p:par>
                        <p:par>
                          <p:cTn id="32" fill="hold">
                            <p:stCondLst>
                              <p:cond delay="3120"/>
                            </p:stCondLst>
                            <p:childTnLst>
                              <p:par>
                                <p:cTn id="33" presetID="42" presetClass="entr" presetSubtype="0" fill="hold" nodeType="afterEffect">
                                  <p:stCondLst>
                                    <p:cond delay="0"/>
                                  </p:stCondLst>
                                  <p:childTnLst>
                                    <p:set>
                                      <p:cBhvr>
                                        <p:cTn id="34" dur="1" fill="hold">
                                          <p:stCondLst>
                                            <p:cond delay="0"/>
                                          </p:stCondLst>
                                        </p:cTn>
                                        <p:tgtEl>
                                          <p:spTgt spid="23562"/>
                                        </p:tgtEl>
                                        <p:attrNameLst>
                                          <p:attrName>style.visibility</p:attrName>
                                        </p:attrNameLst>
                                      </p:cBhvr>
                                      <p:to>
                                        <p:strVal val="visible"/>
                                      </p:to>
                                    </p:set>
                                    <p:animEffect transition="in" filter="fade">
                                      <p:cBhvr>
                                        <p:cTn id="35" dur="500"/>
                                        <p:tgtEl>
                                          <p:spTgt spid="23562"/>
                                        </p:tgtEl>
                                      </p:cBhvr>
                                    </p:animEffect>
                                    <p:anim calcmode="lin" valueType="num">
                                      <p:cBhvr>
                                        <p:cTn id="36" dur="500" fill="hold"/>
                                        <p:tgtEl>
                                          <p:spTgt spid="23562"/>
                                        </p:tgtEl>
                                        <p:attrNameLst>
                                          <p:attrName>ppt_x</p:attrName>
                                        </p:attrNameLst>
                                      </p:cBhvr>
                                      <p:tavLst>
                                        <p:tav tm="0">
                                          <p:val>
                                            <p:strVal val="#ppt_x"/>
                                          </p:val>
                                        </p:tav>
                                        <p:tav tm="100000">
                                          <p:val>
                                            <p:strVal val="#ppt_x"/>
                                          </p:val>
                                        </p:tav>
                                      </p:tavLst>
                                    </p:anim>
                                    <p:anim calcmode="lin" valueType="num">
                                      <p:cBhvr>
                                        <p:cTn id="37" dur="500" fill="hold"/>
                                        <p:tgtEl>
                                          <p:spTgt spid="23562"/>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3568"/>
                                        </p:tgtEl>
                                        <p:attrNameLst>
                                          <p:attrName>style.visibility</p:attrName>
                                        </p:attrNameLst>
                                      </p:cBhvr>
                                      <p:to>
                                        <p:strVal val="visible"/>
                                      </p:to>
                                    </p:set>
                                    <p:animEffect transition="in" filter="fade">
                                      <p:cBhvr>
                                        <p:cTn id="40" dur="500"/>
                                        <p:tgtEl>
                                          <p:spTgt spid="23568"/>
                                        </p:tgtEl>
                                      </p:cBhvr>
                                    </p:animEffect>
                                    <p:anim calcmode="lin" valueType="num">
                                      <p:cBhvr>
                                        <p:cTn id="41" dur="500" fill="hold"/>
                                        <p:tgtEl>
                                          <p:spTgt spid="23568"/>
                                        </p:tgtEl>
                                        <p:attrNameLst>
                                          <p:attrName>ppt_x</p:attrName>
                                        </p:attrNameLst>
                                      </p:cBhvr>
                                      <p:tavLst>
                                        <p:tav tm="0">
                                          <p:val>
                                            <p:strVal val="#ppt_x"/>
                                          </p:val>
                                        </p:tav>
                                        <p:tav tm="100000">
                                          <p:val>
                                            <p:strVal val="#ppt_x"/>
                                          </p:val>
                                        </p:tav>
                                      </p:tavLst>
                                    </p:anim>
                                    <p:anim calcmode="lin" valueType="num">
                                      <p:cBhvr>
                                        <p:cTn id="42" dur="500" fill="hold"/>
                                        <p:tgtEl>
                                          <p:spTgt spid="23568"/>
                                        </p:tgtEl>
                                        <p:attrNameLst>
                                          <p:attrName>ppt_y</p:attrName>
                                        </p:attrNameLst>
                                      </p:cBhvr>
                                      <p:tavLst>
                                        <p:tav tm="0">
                                          <p:val>
                                            <p:strVal val="#ppt_y+.1"/>
                                          </p:val>
                                        </p:tav>
                                        <p:tav tm="100000">
                                          <p:val>
                                            <p:strVal val="#ppt_y"/>
                                          </p:val>
                                        </p:tav>
                                      </p:tavLst>
                                    </p:anim>
                                  </p:childTnLst>
                                </p:cTn>
                              </p:par>
                            </p:childTnLst>
                          </p:cTn>
                        </p:par>
                        <p:par>
                          <p:cTn id="43" fill="hold">
                            <p:stCondLst>
                              <p:cond delay="3620"/>
                            </p:stCondLst>
                            <p:childTnLst>
                              <p:par>
                                <p:cTn id="44" presetID="22" presetClass="entr" presetSubtype="1" fill="hold" grpId="0" nodeType="afterEffect">
                                  <p:stCondLst>
                                    <p:cond delay="0"/>
                                  </p:stCondLst>
                                  <p:childTnLst>
                                    <p:set>
                                      <p:cBhvr>
                                        <p:cTn id="45" dur="1" fill="hold">
                                          <p:stCondLst>
                                            <p:cond delay="0"/>
                                          </p:stCondLst>
                                        </p:cTn>
                                        <p:tgtEl>
                                          <p:spTgt spid="23569"/>
                                        </p:tgtEl>
                                        <p:attrNameLst>
                                          <p:attrName>style.visibility</p:attrName>
                                        </p:attrNameLst>
                                      </p:cBhvr>
                                      <p:to>
                                        <p:strVal val="visible"/>
                                      </p:to>
                                    </p:set>
                                    <p:animEffect transition="in" filter="wipe(up)">
                                      <p:cBhvr>
                                        <p:cTn id="46" dur="500"/>
                                        <p:tgtEl>
                                          <p:spTgt spid="23569"/>
                                        </p:tgtEl>
                                      </p:cBhvr>
                                    </p:animEffect>
                                  </p:childTnLst>
                                </p:cTn>
                              </p:par>
                            </p:childTnLst>
                          </p:cTn>
                        </p:par>
                        <p:par>
                          <p:cTn id="47" fill="hold">
                            <p:stCondLst>
                              <p:cond delay="4120"/>
                            </p:stCondLst>
                            <p:childTnLst>
                              <p:par>
                                <p:cTn id="48" presetID="22" presetClass="entr" presetSubtype="1" fill="hold" nodeType="afterEffect">
                                  <p:stCondLst>
                                    <p:cond delay="0"/>
                                  </p:stCondLst>
                                  <p:childTnLst>
                                    <p:set>
                                      <p:cBhvr>
                                        <p:cTn id="49" dur="1" fill="hold">
                                          <p:stCondLst>
                                            <p:cond delay="0"/>
                                          </p:stCondLst>
                                        </p:cTn>
                                        <p:tgtEl>
                                          <p:spTgt spid="23567"/>
                                        </p:tgtEl>
                                        <p:attrNameLst>
                                          <p:attrName>style.visibility</p:attrName>
                                        </p:attrNameLst>
                                      </p:cBhvr>
                                      <p:to>
                                        <p:strVal val="visible"/>
                                      </p:to>
                                    </p:set>
                                    <p:animEffect transition="in" filter="wipe(up)">
                                      <p:cBhvr>
                                        <p:cTn id="50" dur="500"/>
                                        <p:tgtEl>
                                          <p:spTgt spid="23567"/>
                                        </p:tgtEl>
                                      </p:cBhvr>
                                    </p:animEffect>
                                  </p:childTnLst>
                                </p:cTn>
                              </p:par>
                            </p:childTnLst>
                          </p:cTn>
                        </p:par>
                        <p:par>
                          <p:cTn id="51" fill="hold">
                            <p:stCondLst>
                              <p:cond delay="4620"/>
                            </p:stCondLst>
                            <p:childTnLst>
                              <p:par>
                                <p:cTn id="52" presetID="42" presetClass="entr" presetSubtype="0" fill="hold" grpId="0" nodeType="afterEffect">
                                  <p:stCondLst>
                                    <p:cond delay="0"/>
                                  </p:stCondLst>
                                  <p:childTnLst>
                                    <p:set>
                                      <p:cBhvr>
                                        <p:cTn id="53" dur="1" fill="hold">
                                          <p:stCondLst>
                                            <p:cond delay="0"/>
                                          </p:stCondLst>
                                        </p:cTn>
                                        <p:tgtEl>
                                          <p:spTgt spid="23570"/>
                                        </p:tgtEl>
                                        <p:attrNameLst>
                                          <p:attrName>style.visibility</p:attrName>
                                        </p:attrNameLst>
                                      </p:cBhvr>
                                      <p:to>
                                        <p:strVal val="visible"/>
                                      </p:to>
                                    </p:set>
                                    <p:animEffect transition="in" filter="fade">
                                      <p:cBhvr>
                                        <p:cTn id="54" dur="500"/>
                                        <p:tgtEl>
                                          <p:spTgt spid="23570"/>
                                        </p:tgtEl>
                                      </p:cBhvr>
                                    </p:animEffect>
                                    <p:anim calcmode="lin" valueType="num">
                                      <p:cBhvr>
                                        <p:cTn id="55" dur="500" fill="hold"/>
                                        <p:tgtEl>
                                          <p:spTgt spid="23570"/>
                                        </p:tgtEl>
                                        <p:attrNameLst>
                                          <p:attrName>ppt_x</p:attrName>
                                        </p:attrNameLst>
                                      </p:cBhvr>
                                      <p:tavLst>
                                        <p:tav tm="0">
                                          <p:val>
                                            <p:strVal val="#ppt_x"/>
                                          </p:val>
                                        </p:tav>
                                        <p:tav tm="100000">
                                          <p:val>
                                            <p:strVal val="#ppt_x"/>
                                          </p:val>
                                        </p:tav>
                                      </p:tavLst>
                                    </p:anim>
                                    <p:anim calcmode="lin" valueType="num">
                                      <p:cBhvr>
                                        <p:cTn id="56" dur="500" fill="hold"/>
                                        <p:tgtEl>
                                          <p:spTgt spid="23570"/>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23563"/>
                                        </p:tgtEl>
                                        <p:attrNameLst>
                                          <p:attrName>style.visibility</p:attrName>
                                        </p:attrNameLst>
                                      </p:cBhvr>
                                      <p:to>
                                        <p:strVal val="visible"/>
                                      </p:to>
                                    </p:set>
                                    <p:animEffect transition="in" filter="fade">
                                      <p:cBhvr>
                                        <p:cTn id="59" dur="500"/>
                                        <p:tgtEl>
                                          <p:spTgt spid="23563"/>
                                        </p:tgtEl>
                                      </p:cBhvr>
                                    </p:animEffect>
                                    <p:anim calcmode="lin" valueType="num">
                                      <p:cBhvr>
                                        <p:cTn id="60" dur="500" fill="hold"/>
                                        <p:tgtEl>
                                          <p:spTgt spid="23563"/>
                                        </p:tgtEl>
                                        <p:attrNameLst>
                                          <p:attrName>ppt_x</p:attrName>
                                        </p:attrNameLst>
                                      </p:cBhvr>
                                      <p:tavLst>
                                        <p:tav tm="0">
                                          <p:val>
                                            <p:strVal val="#ppt_x"/>
                                          </p:val>
                                        </p:tav>
                                        <p:tav tm="100000">
                                          <p:val>
                                            <p:strVal val="#ppt_x"/>
                                          </p:val>
                                        </p:tav>
                                      </p:tavLst>
                                    </p:anim>
                                    <p:anim calcmode="lin" valueType="num">
                                      <p:cBhvr>
                                        <p:cTn id="61" dur="500" fill="hold"/>
                                        <p:tgtEl>
                                          <p:spTgt spid="23563"/>
                                        </p:tgtEl>
                                        <p:attrNameLst>
                                          <p:attrName>ppt_y</p:attrName>
                                        </p:attrNameLst>
                                      </p:cBhvr>
                                      <p:tavLst>
                                        <p:tav tm="0">
                                          <p:val>
                                            <p:strVal val="#ppt_y+.1"/>
                                          </p:val>
                                        </p:tav>
                                        <p:tav tm="100000">
                                          <p:val>
                                            <p:strVal val="#ppt_y"/>
                                          </p:val>
                                        </p:tav>
                                      </p:tavLst>
                                    </p:anim>
                                  </p:childTnLst>
                                </p:cTn>
                              </p:par>
                            </p:childTnLst>
                          </p:cTn>
                        </p:par>
                        <p:par>
                          <p:cTn id="62" fill="hold">
                            <p:stCondLst>
                              <p:cond delay="5120"/>
                            </p:stCondLst>
                            <p:childTnLst>
                              <p:par>
                                <p:cTn id="63" presetID="22" presetClass="entr" presetSubtype="1" fill="hold" grpId="0" nodeType="afterEffect">
                                  <p:stCondLst>
                                    <p:cond delay="0"/>
                                  </p:stCondLst>
                                  <p:childTnLst>
                                    <p:set>
                                      <p:cBhvr>
                                        <p:cTn id="64" dur="1" fill="hold">
                                          <p:stCondLst>
                                            <p:cond delay="0"/>
                                          </p:stCondLst>
                                        </p:cTn>
                                        <p:tgtEl>
                                          <p:spTgt spid="23572"/>
                                        </p:tgtEl>
                                        <p:attrNameLst>
                                          <p:attrName>style.visibility</p:attrName>
                                        </p:attrNameLst>
                                      </p:cBhvr>
                                      <p:to>
                                        <p:strVal val="visible"/>
                                      </p:to>
                                    </p:set>
                                    <p:animEffect transition="in" filter="wipe(up)">
                                      <p:cBhvr>
                                        <p:cTn id="65" dur="500"/>
                                        <p:tgtEl>
                                          <p:spTgt spid="23572"/>
                                        </p:tgtEl>
                                      </p:cBhvr>
                                    </p:animEffect>
                                  </p:childTnLst>
                                </p:cTn>
                              </p:par>
                            </p:childTnLst>
                          </p:cTn>
                        </p:par>
                        <p:par>
                          <p:cTn id="66" fill="hold">
                            <p:stCondLst>
                              <p:cond delay="5620"/>
                            </p:stCondLst>
                            <p:childTnLst>
                              <p:par>
                                <p:cTn id="67" presetID="22" presetClass="entr" presetSubtype="1" fill="hold" nodeType="afterEffect">
                                  <p:stCondLst>
                                    <p:cond delay="0"/>
                                  </p:stCondLst>
                                  <p:childTnLst>
                                    <p:set>
                                      <p:cBhvr>
                                        <p:cTn id="68" dur="1" fill="hold">
                                          <p:stCondLst>
                                            <p:cond delay="0"/>
                                          </p:stCondLst>
                                        </p:cTn>
                                        <p:tgtEl>
                                          <p:spTgt spid="23565"/>
                                        </p:tgtEl>
                                        <p:attrNameLst>
                                          <p:attrName>style.visibility</p:attrName>
                                        </p:attrNameLst>
                                      </p:cBhvr>
                                      <p:to>
                                        <p:strVal val="visible"/>
                                      </p:to>
                                    </p:set>
                                    <p:animEffect transition="in" filter="wipe(up)">
                                      <p:cBhvr>
                                        <p:cTn id="69" dur="500"/>
                                        <p:tgtEl>
                                          <p:spTgt spid="23565"/>
                                        </p:tgtEl>
                                      </p:cBhvr>
                                    </p:animEffect>
                                  </p:childTnLst>
                                </p:cTn>
                              </p:par>
                            </p:childTnLst>
                          </p:cTn>
                        </p:par>
                        <p:par>
                          <p:cTn id="70" fill="hold">
                            <p:stCondLst>
                              <p:cond delay="6120"/>
                            </p:stCondLst>
                            <p:childTnLst>
                              <p:par>
                                <p:cTn id="71" presetID="42" presetClass="entr" presetSubtype="0" fill="hold" nodeType="afterEffect">
                                  <p:stCondLst>
                                    <p:cond delay="0"/>
                                  </p:stCondLst>
                                  <p:childTnLst>
                                    <p:set>
                                      <p:cBhvr>
                                        <p:cTn id="72" dur="1" fill="hold">
                                          <p:stCondLst>
                                            <p:cond delay="0"/>
                                          </p:stCondLst>
                                        </p:cTn>
                                        <p:tgtEl>
                                          <p:spTgt spid="23564"/>
                                        </p:tgtEl>
                                        <p:attrNameLst>
                                          <p:attrName>style.visibility</p:attrName>
                                        </p:attrNameLst>
                                      </p:cBhvr>
                                      <p:to>
                                        <p:strVal val="visible"/>
                                      </p:to>
                                    </p:set>
                                    <p:animEffect transition="in" filter="fade">
                                      <p:cBhvr>
                                        <p:cTn id="73" dur="500"/>
                                        <p:tgtEl>
                                          <p:spTgt spid="23564"/>
                                        </p:tgtEl>
                                      </p:cBhvr>
                                    </p:animEffect>
                                    <p:anim calcmode="lin" valueType="num">
                                      <p:cBhvr>
                                        <p:cTn id="74" dur="500" fill="hold"/>
                                        <p:tgtEl>
                                          <p:spTgt spid="23564"/>
                                        </p:tgtEl>
                                        <p:attrNameLst>
                                          <p:attrName>ppt_x</p:attrName>
                                        </p:attrNameLst>
                                      </p:cBhvr>
                                      <p:tavLst>
                                        <p:tav tm="0">
                                          <p:val>
                                            <p:strVal val="#ppt_x"/>
                                          </p:val>
                                        </p:tav>
                                        <p:tav tm="100000">
                                          <p:val>
                                            <p:strVal val="#ppt_x"/>
                                          </p:val>
                                        </p:tav>
                                      </p:tavLst>
                                    </p:anim>
                                    <p:anim calcmode="lin" valueType="num">
                                      <p:cBhvr>
                                        <p:cTn id="75" dur="500" fill="hold"/>
                                        <p:tgtEl>
                                          <p:spTgt spid="23564"/>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23571"/>
                                        </p:tgtEl>
                                        <p:attrNameLst>
                                          <p:attrName>style.visibility</p:attrName>
                                        </p:attrNameLst>
                                      </p:cBhvr>
                                      <p:to>
                                        <p:strVal val="visible"/>
                                      </p:to>
                                    </p:set>
                                    <p:animEffect transition="in" filter="fade">
                                      <p:cBhvr>
                                        <p:cTn id="78" dur="500"/>
                                        <p:tgtEl>
                                          <p:spTgt spid="23571"/>
                                        </p:tgtEl>
                                      </p:cBhvr>
                                    </p:animEffect>
                                    <p:anim calcmode="lin" valueType="num">
                                      <p:cBhvr>
                                        <p:cTn id="79" dur="500" fill="hold"/>
                                        <p:tgtEl>
                                          <p:spTgt spid="23571"/>
                                        </p:tgtEl>
                                        <p:attrNameLst>
                                          <p:attrName>ppt_x</p:attrName>
                                        </p:attrNameLst>
                                      </p:cBhvr>
                                      <p:tavLst>
                                        <p:tav tm="0">
                                          <p:val>
                                            <p:strVal val="#ppt_x"/>
                                          </p:val>
                                        </p:tav>
                                        <p:tav tm="100000">
                                          <p:val>
                                            <p:strVal val="#ppt_x"/>
                                          </p:val>
                                        </p:tav>
                                      </p:tavLst>
                                    </p:anim>
                                    <p:anim calcmode="lin" valueType="num">
                                      <p:cBhvr>
                                        <p:cTn id="80" dur="500" fill="hold"/>
                                        <p:tgtEl>
                                          <p:spTgt spid="23571"/>
                                        </p:tgtEl>
                                        <p:attrNameLst>
                                          <p:attrName>ppt_y</p:attrName>
                                        </p:attrNameLst>
                                      </p:cBhvr>
                                      <p:tavLst>
                                        <p:tav tm="0">
                                          <p:val>
                                            <p:strVal val="#ppt_y+.1"/>
                                          </p:val>
                                        </p:tav>
                                        <p:tav tm="100000">
                                          <p:val>
                                            <p:strVal val="#ppt_y"/>
                                          </p:val>
                                        </p:tav>
                                      </p:tavLst>
                                    </p:anim>
                                  </p:childTnLst>
                                </p:cTn>
                              </p:par>
                            </p:childTnLst>
                          </p:cTn>
                        </p:par>
                        <p:par>
                          <p:cTn id="81" fill="hold">
                            <p:stCondLst>
                              <p:cond delay="6620"/>
                            </p:stCondLst>
                            <p:childTnLst>
                              <p:par>
                                <p:cTn id="82" presetID="22" presetClass="entr" presetSubtype="1" fill="hold" grpId="0" nodeType="afterEffect">
                                  <p:stCondLst>
                                    <p:cond delay="0"/>
                                  </p:stCondLst>
                                  <p:childTnLst>
                                    <p:set>
                                      <p:cBhvr>
                                        <p:cTn id="83" dur="1" fill="hold">
                                          <p:stCondLst>
                                            <p:cond delay="0"/>
                                          </p:stCondLst>
                                        </p:cTn>
                                        <p:tgtEl>
                                          <p:spTgt spid="23573"/>
                                        </p:tgtEl>
                                        <p:attrNameLst>
                                          <p:attrName>style.visibility</p:attrName>
                                        </p:attrNameLst>
                                      </p:cBhvr>
                                      <p:to>
                                        <p:strVal val="visible"/>
                                      </p:to>
                                    </p:set>
                                    <p:animEffect transition="in" filter="wipe(up)">
                                      <p:cBhvr>
                                        <p:cTn id="84" dur="500"/>
                                        <p:tgtEl>
                                          <p:spTgt spid="23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3561" grpId="0" bldLvl="0" animBg="1"/>
      <p:bldP spid="23568" grpId="0"/>
      <p:bldP spid="23569" grpId="0"/>
      <p:bldP spid="23570" grpId="0"/>
      <p:bldP spid="23571" grpId="0"/>
      <p:bldP spid="23572" grpId="0"/>
      <p:bldP spid="2357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31"/>
          <p:cNvSpPr txBox="1">
            <a:spLocks noChangeArrowheads="1"/>
          </p:cNvSpPr>
          <p:nvPr/>
        </p:nvSpPr>
        <p:spPr bwMode="auto">
          <a:xfrm>
            <a:off x="2854327" y="87315"/>
            <a:ext cx="7544037" cy="5232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2" tIns="45718" rIns="91432" bIns="45718">
            <a:spAutoFit/>
          </a:bodyPr>
          <a:lstStyle/>
          <a:p>
            <a:r>
              <a:rPr lang="en-US" altLang="zh-CN" sz="2800" dirty="0" smtClean="0">
                <a:solidFill>
                  <a:schemeClr val="accent2"/>
                </a:solidFill>
                <a:latin typeface="微软雅黑" panose="020B0503020204020204" pitchFamily="34" charset="-122"/>
                <a:ea typeface="微软雅黑" panose="020B0503020204020204" pitchFamily="34" charset="-122"/>
              </a:rPr>
              <a:t>3.3</a:t>
            </a:r>
            <a:r>
              <a:rPr lang="zh-CN" altLang="zh-CN" sz="2800" b="1" dirty="0" smtClean="0">
                <a:solidFill>
                  <a:schemeClr val="accent2"/>
                </a:solidFill>
              </a:rPr>
              <a:t>微信公众平台为翻转课堂的学习提供的便利</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2" name="TextBox 2"/>
          <p:cNvSpPr txBox="1">
            <a:spLocks noChangeArrowheads="1"/>
          </p:cNvSpPr>
          <p:nvPr/>
        </p:nvSpPr>
        <p:spPr bwMode="auto">
          <a:xfrm>
            <a:off x="1663700" y="149230"/>
            <a:ext cx="1065213" cy="400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r"/>
            <a:r>
              <a:rPr lang="en-US" altLang="zh-CN" sz="2000">
                <a:solidFill>
                  <a:schemeClr val="accent2"/>
                </a:solidFill>
              </a:rPr>
              <a:t>Part</a:t>
            </a:r>
            <a:r>
              <a:rPr lang="en-US" altLang="zh-CN">
                <a:solidFill>
                  <a:schemeClr val="accent2"/>
                </a:solidFill>
              </a:rPr>
              <a:t> 3</a:t>
            </a:r>
            <a:endParaRPr lang="zh-CN" altLang="en-US">
              <a:solidFill>
                <a:schemeClr val="accent2"/>
              </a:solidFill>
            </a:endParaRPr>
          </a:p>
        </p:txBody>
      </p:sp>
      <p:sp>
        <p:nvSpPr>
          <p:cNvPr id="24580" name="Freeform 6"/>
          <p:cNvSpPr>
            <a:spLocks noChangeArrowheads="1"/>
          </p:cNvSpPr>
          <p:nvPr/>
        </p:nvSpPr>
        <p:spPr bwMode="auto">
          <a:xfrm>
            <a:off x="1919536" y="1816275"/>
            <a:ext cx="3406533" cy="2905125"/>
          </a:xfrm>
          <a:custGeom>
            <a:avLst/>
            <a:gdLst>
              <a:gd name="T0" fmla="*/ 2021 w 4042"/>
              <a:gd name="T1" fmla="*/ 0 h 4042"/>
              <a:gd name="T2" fmla="*/ 4042 w 4042"/>
              <a:gd name="T3" fmla="*/ 2021 h 4042"/>
              <a:gd name="T4" fmla="*/ 2021 w 4042"/>
              <a:gd name="T5" fmla="*/ 4042 h 4042"/>
              <a:gd name="T6" fmla="*/ 0 w 4042"/>
              <a:gd name="T7" fmla="*/ 2021 h 4042"/>
              <a:gd name="T8" fmla="*/ 2021 w 4042"/>
              <a:gd name="T9" fmla="*/ 0 h 4042"/>
            </a:gdLst>
            <a:ahLst/>
            <a:cxnLst>
              <a:cxn ang="0">
                <a:pos x="T0" y="T1"/>
              </a:cxn>
              <a:cxn ang="0">
                <a:pos x="T2" y="T3"/>
              </a:cxn>
              <a:cxn ang="0">
                <a:pos x="T4" y="T5"/>
              </a:cxn>
              <a:cxn ang="0">
                <a:pos x="T6" y="T7"/>
              </a:cxn>
              <a:cxn ang="0">
                <a:pos x="T8" y="T9"/>
              </a:cxn>
            </a:cxnLst>
            <a:rect l="0" t="0" r="r" b="b"/>
            <a:pathLst>
              <a:path w="4042" h="4042">
                <a:moveTo>
                  <a:pt x="2021" y="0"/>
                </a:moveTo>
                <a:lnTo>
                  <a:pt x="4042" y="2021"/>
                </a:lnTo>
                <a:lnTo>
                  <a:pt x="2021" y="4042"/>
                </a:lnTo>
                <a:lnTo>
                  <a:pt x="0" y="2021"/>
                </a:lnTo>
                <a:lnTo>
                  <a:pt x="2021" y="0"/>
                </a:ln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24581" name="Freeform 7"/>
          <p:cNvSpPr>
            <a:spLocks noChangeArrowheads="1"/>
          </p:cNvSpPr>
          <p:nvPr/>
        </p:nvSpPr>
        <p:spPr bwMode="auto">
          <a:xfrm>
            <a:off x="4864106" y="1093231"/>
            <a:ext cx="3608158" cy="2817578"/>
          </a:xfrm>
          <a:custGeom>
            <a:avLst/>
            <a:gdLst>
              <a:gd name="T0" fmla="*/ 1433 w 2867"/>
              <a:gd name="T1" fmla="*/ 0 h 2867"/>
              <a:gd name="T2" fmla="*/ 2867 w 2867"/>
              <a:gd name="T3" fmla="*/ 1434 h 2867"/>
              <a:gd name="T4" fmla="*/ 1433 w 2867"/>
              <a:gd name="T5" fmla="*/ 2867 h 2867"/>
              <a:gd name="T6" fmla="*/ 0 w 2867"/>
              <a:gd name="T7" fmla="*/ 1434 h 2867"/>
              <a:gd name="T8" fmla="*/ 1433 w 2867"/>
              <a:gd name="T9" fmla="*/ 0 h 2867"/>
            </a:gdLst>
            <a:ahLst/>
            <a:cxnLst>
              <a:cxn ang="0">
                <a:pos x="T0" y="T1"/>
              </a:cxn>
              <a:cxn ang="0">
                <a:pos x="T2" y="T3"/>
              </a:cxn>
              <a:cxn ang="0">
                <a:pos x="T4" y="T5"/>
              </a:cxn>
              <a:cxn ang="0">
                <a:pos x="T6" y="T7"/>
              </a:cxn>
              <a:cxn ang="0">
                <a:pos x="T8" y="T9"/>
              </a:cxn>
            </a:cxnLst>
            <a:rect l="0" t="0" r="r" b="b"/>
            <a:pathLst>
              <a:path w="2867" h="2867">
                <a:moveTo>
                  <a:pt x="1433" y="0"/>
                </a:moveTo>
                <a:lnTo>
                  <a:pt x="2867" y="1434"/>
                </a:lnTo>
                <a:lnTo>
                  <a:pt x="1433" y="2867"/>
                </a:lnTo>
                <a:lnTo>
                  <a:pt x="0" y="1434"/>
                </a:lnTo>
                <a:lnTo>
                  <a:pt x="1433" y="0"/>
                </a:lnTo>
                <a:close/>
              </a:path>
            </a:pathLst>
          </a:custGeom>
          <a:solidFill>
            <a:schemeClr val="bg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24582" name="Freeform 8"/>
          <p:cNvSpPr>
            <a:spLocks noChangeArrowheads="1"/>
          </p:cNvSpPr>
          <p:nvPr/>
        </p:nvSpPr>
        <p:spPr bwMode="auto">
          <a:xfrm>
            <a:off x="5326069" y="3813177"/>
            <a:ext cx="3960440" cy="2614535"/>
          </a:xfrm>
          <a:custGeom>
            <a:avLst/>
            <a:gdLst>
              <a:gd name="T0" fmla="*/ 1213 w 2427"/>
              <a:gd name="T1" fmla="*/ 0 h 2427"/>
              <a:gd name="T2" fmla="*/ 2427 w 2427"/>
              <a:gd name="T3" fmla="*/ 1214 h 2427"/>
              <a:gd name="T4" fmla="*/ 1213 w 2427"/>
              <a:gd name="T5" fmla="*/ 2427 h 2427"/>
              <a:gd name="T6" fmla="*/ 0 w 2427"/>
              <a:gd name="T7" fmla="*/ 1214 h 2427"/>
              <a:gd name="T8" fmla="*/ 1213 w 2427"/>
              <a:gd name="T9" fmla="*/ 0 h 2427"/>
            </a:gdLst>
            <a:ahLst/>
            <a:cxnLst>
              <a:cxn ang="0">
                <a:pos x="T0" y="T1"/>
              </a:cxn>
              <a:cxn ang="0">
                <a:pos x="T2" y="T3"/>
              </a:cxn>
              <a:cxn ang="0">
                <a:pos x="T4" y="T5"/>
              </a:cxn>
              <a:cxn ang="0">
                <a:pos x="T6" y="T7"/>
              </a:cxn>
              <a:cxn ang="0">
                <a:pos x="T8" y="T9"/>
              </a:cxn>
            </a:cxnLst>
            <a:rect l="0" t="0" r="r" b="b"/>
            <a:pathLst>
              <a:path w="2427" h="2427">
                <a:moveTo>
                  <a:pt x="1213" y="0"/>
                </a:moveTo>
                <a:lnTo>
                  <a:pt x="2427" y="1214"/>
                </a:lnTo>
                <a:lnTo>
                  <a:pt x="1213" y="2427"/>
                </a:lnTo>
                <a:lnTo>
                  <a:pt x="0" y="1214"/>
                </a:lnTo>
                <a:lnTo>
                  <a:pt x="1213" y="0"/>
                </a:lnTo>
                <a:close/>
              </a:path>
            </a:pathLst>
          </a:custGeom>
          <a:solidFill>
            <a:schemeClr val="tx2"/>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24587" name="TextBox 10"/>
          <p:cNvSpPr txBox="1">
            <a:spLocks noChangeArrowheads="1"/>
          </p:cNvSpPr>
          <p:nvPr/>
        </p:nvSpPr>
        <p:spPr bwMode="auto">
          <a:xfrm>
            <a:off x="2728913" y="2380032"/>
            <a:ext cx="1882150" cy="7078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2" tIns="45718" rIns="91432" bIns="45718">
            <a:spAutoFit/>
          </a:bodyPr>
          <a:lstStyle/>
          <a:p>
            <a:pPr algn="ctr"/>
            <a:r>
              <a:rPr lang="zh-CN" altLang="zh-CN" sz="2000" dirty="0" smtClean="0">
                <a:solidFill>
                  <a:schemeClr val="accent2"/>
                </a:solidFill>
              </a:rPr>
              <a:t>分享自己的学习资料</a:t>
            </a:r>
            <a:endParaRPr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24588" name="TextBox 11"/>
          <p:cNvSpPr txBox="1">
            <a:spLocks noChangeArrowheads="1"/>
          </p:cNvSpPr>
          <p:nvPr/>
        </p:nvSpPr>
        <p:spPr bwMode="auto">
          <a:xfrm>
            <a:off x="3181350" y="3394081"/>
            <a:ext cx="1476375" cy="1200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ctr"/>
            <a:r>
              <a:rPr lang="en-US" altLang="zh-CN" sz="3600" b="1" dirty="0" smtClean="0">
                <a:solidFill>
                  <a:schemeClr val="accent2"/>
                </a:solidFill>
                <a:latin typeface="微软雅黑" panose="020B0503020204020204" pitchFamily="34" charset="-122"/>
                <a:ea typeface="微软雅黑" panose="020B0503020204020204" pitchFamily="34" charset="-122"/>
              </a:rPr>
              <a:t>77.8%</a:t>
            </a:r>
            <a:endParaRPr lang="en-US" altLang="zh-CN" sz="3600" b="1" dirty="0">
              <a:solidFill>
                <a:schemeClr val="accent2"/>
              </a:solidFill>
              <a:latin typeface="微软雅黑" panose="020B0503020204020204" pitchFamily="34" charset="-122"/>
              <a:ea typeface="微软雅黑" panose="020B0503020204020204" pitchFamily="34" charset="-122"/>
            </a:endParaRPr>
          </a:p>
        </p:txBody>
      </p:sp>
      <p:sp>
        <p:nvSpPr>
          <p:cNvPr id="24589" name="TextBox 12"/>
          <p:cNvSpPr txBox="1">
            <a:spLocks noChangeArrowheads="1"/>
          </p:cNvSpPr>
          <p:nvPr/>
        </p:nvSpPr>
        <p:spPr bwMode="auto">
          <a:xfrm>
            <a:off x="5754067" y="1493111"/>
            <a:ext cx="1476375" cy="646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ctr"/>
            <a:r>
              <a:rPr lang="zh-CN" altLang="en-US" dirty="0" smtClean="0">
                <a:solidFill>
                  <a:schemeClr val="accent2"/>
                </a:solidFill>
                <a:latin typeface="微软雅黑" panose="020B0503020204020204" pitchFamily="34" charset="-122"/>
                <a:ea typeface="微软雅黑" panose="020B0503020204020204" pitchFamily="34" charset="-122"/>
              </a:rPr>
              <a:t>          学习方式</a:t>
            </a:r>
            <a:endParaRPr lang="en-US" altLang="zh-CN" dirty="0">
              <a:solidFill>
                <a:schemeClr val="accent2"/>
              </a:solidFill>
              <a:latin typeface="微软雅黑" panose="020B0503020204020204" pitchFamily="34" charset="-122"/>
              <a:ea typeface="微软雅黑" panose="020B0503020204020204" pitchFamily="34" charset="-122"/>
            </a:endParaRPr>
          </a:p>
        </p:txBody>
      </p:sp>
      <p:sp>
        <p:nvSpPr>
          <p:cNvPr id="24590" name="TextBox 13"/>
          <p:cNvSpPr txBox="1">
            <a:spLocks noChangeArrowheads="1"/>
          </p:cNvSpPr>
          <p:nvPr/>
        </p:nvSpPr>
        <p:spPr bwMode="auto">
          <a:xfrm>
            <a:off x="5974141" y="2380032"/>
            <a:ext cx="1296144" cy="1200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2" tIns="45718" rIns="91432" bIns="45718">
            <a:spAutoFit/>
          </a:bodyPr>
          <a:lstStyle/>
          <a:p>
            <a:pPr algn="ctr"/>
            <a:r>
              <a:rPr lang="en-US" altLang="zh-CN" sz="3600" b="1" dirty="0" smtClean="0">
                <a:solidFill>
                  <a:schemeClr val="accent2"/>
                </a:solidFill>
                <a:latin typeface="微软雅黑" panose="020B0503020204020204" pitchFamily="34" charset="-122"/>
                <a:ea typeface="微软雅黑" panose="020B0503020204020204" pitchFamily="34" charset="-122"/>
              </a:rPr>
              <a:t>72.8%</a:t>
            </a:r>
            <a:endParaRPr lang="en-US" altLang="zh-CN" sz="3600" b="1" dirty="0">
              <a:solidFill>
                <a:schemeClr val="accent2"/>
              </a:solidFill>
              <a:latin typeface="微软雅黑" panose="020B0503020204020204" pitchFamily="34" charset="-122"/>
              <a:ea typeface="微软雅黑" panose="020B0503020204020204" pitchFamily="34" charset="-122"/>
            </a:endParaRPr>
          </a:p>
        </p:txBody>
      </p:sp>
      <p:sp>
        <p:nvSpPr>
          <p:cNvPr id="24591" name="TextBox 14"/>
          <p:cNvSpPr txBox="1">
            <a:spLocks noChangeArrowheads="1"/>
          </p:cNvSpPr>
          <p:nvPr/>
        </p:nvSpPr>
        <p:spPr bwMode="auto">
          <a:xfrm>
            <a:off x="4657725" y="3813177"/>
            <a:ext cx="1477963" cy="3385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ctr"/>
            <a:r>
              <a:rPr lang="zh-CN" altLang="en-US" sz="1600" dirty="0" smtClean="0">
                <a:solidFill>
                  <a:schemeClr val="accent2"/>
                </a:solidFill>
                <a:latin typeface="微软雅黑" panose="020B0503020204020204" pitchFamily="34" charset="-122"/>
                <a:ea typeface="微软雅黑" panose="020B0503020204020204" pitchFamily="34" charset="-122"/>
              </a:rPr>
              <a:t>改善交流方式</a:t>
            </a:r>
            <a:endParaRPr lang="en-US" altLang="zh-CN" sz="1600" dirty="0">
              <a:solidFill>
                <a:schemeClr val="accent2"/>
              </a:solidFill>
              <a:latin typeface="微软雅黑" panose="020B0503020204020204" pitchFamily="34" charset="-122"/>
              <a:ea typeface="微软雅黑" panose="020B0503020204020204" pitchFamily="34" charset="-122"/>
            </a:endParaRPr>
          </a:p>
        </p:txBody>
      </p:sp>
      <p:sp>
        <p:nvSpPr>
          <p:cNvPr id="24592" name="TextBox 15"/>
          <p:cNvSpPr txBox="1">
            <a:spLocks noChangeArrowheads="1"/>
          </p:cNvSpPr>
          <p:nvPr/>
        </p:nvSpPr>
        <p:spPr bwMode="auto">
          <a:xfrm>
            <a:off x="4657725" y="4124325"/>
            <a:ext cx="1477963" cy="5847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ctr"/>
            <a:r>
              <a:rPr lang="en-US" altLang="zh-CN" sz="3200" b="1" dirty="0" smtClean="0">
                <a:solidFill>
                  <a:schemeClr val="accent2"/>
                </a:solidFill>
                <a:latin typeface="微软雅黑" panose="020B0503020204020204" pitchFamily="34" charset="-122"/>
                <a:ea typeface="微软雅黑" panose="020B0503020204020204" pitchFamily="34" charset="-122"/>
              </a:rPr>
              <a:t>66%</a:t>
            </a:r>
            <a:endParaRPr lang="en-US" altLang="zh-CN" sz="3200" b="1" dirty="0">
              <a:solidFill>
                <a:schemeClr val="accent2"/>
              </a:solidFill>
              <a:latin typeface="微软雅黑" panose="020B0503020204020204" pitchFamily="34" charset="-122"/>
              <a:ea typeface="微软雅黑" panose="020B0503020204020204" pitchFamily="34" charset="-122"/>
            </a:endParaRPr>
          </a:p>
        </p:txBody>
      </p:sp>
      <p:sp>
        <p:nvSpPr>
          <p:cNvPr id="23" name="TextBox 22"/>
          <p:cNvSpPr txBox="1"/>
          <p:nvPr/>
        </p:nvSpPr>
        <p:spPr>
          <a:xfrm>
            <a:off x="6744072" y="4271240"/>
            <a:ext cx="1512168" cy="830997"/>
          </a:xfrm>
          <a:prstGeom prst="rect">
            <a:avLst/>
          </a:prstGeom>
          <a:noFill/>
        </p:spPr>
        <p:txBody>
          <a:bodyPr wrap="square" rtlCol="0">
            <a:spAutoFit/>
          </a:bodyPr>
          <a:lstStyle/>
          <a:p>
            <a:r>
              <a:rPr lang="zh-CN" altLang="zh-CN" sz="2400" dirty="0" smtClean="0">
                <a:solidFill>
                  <a:schemeClr val="accent2"/>
                </a:solidFill>
              </a:rPr>
              <a:t>改善了交流方式</a:t>
            </a:r>
            <a:endParaRPr lang="zh-CN" altLang="en-US" sz="2400" dirty="0">
              <a:solidFill>
                <a:schemeClr val="accent2"/>
              </a:solidFill>
            </a:endParaRPr>
          </a:p>
        </p:txBody>
      </p:sp>
      <p:sp>
        <p:nvSpPr>
          <p:cNvPr id="24" name="TextBox 23"/>
          <p:cNvSpPr txBox="1"/>
          <p:nvPr/>
        </p:nvSpPr>
        <p:spPr>
          <a:xfrm>
            <a:off x="6622213" y="5341858"/>
            <a:ext cx="1296144" cy="584775"/>
          </a:xfrm>
          <a:prstGeom prst="rect">
            <a:avLst/>
          </a:prstGeom>
          <a:noFill/>
        </p:spPr>
        <p:txBody>
          <a:bodyPr wrap="square" rtlCol="0">
            <a:spAutoFit/>
          </a:bodyPr>
          <a:lstStyle/>
          <a:p>
            <a:r>
              <a:rPr lang="en-US" altLang="zh-CN" sz="3200" dirty="0" smtClean="0">
                <a:solidFill>
                  <a:schemeClr val="accent2"/>
                </a:solidFill>
              </a:rPr>
              <a:t>66%</a:t>
            </a:r>
            <a:endParaRPr lang="zh-CN" altLang="en-US" sz="3200" dirty="0">
              <a:solidFill>
                <a:schemeClr val="accent2"/>
              </a:solidFill>
            </a:endParaRPr>
          </a:p>
        </p:txBody>
      </p:sp>
    </p:spTree>
  </p:cSld>
  <p:clrMapOvr>
    <a:masterClrMapping/>
  </p:clrMapOvr>
  <p:transition spd="slow" advTm="5769">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578"/>
                                        </p:tgtEl>
                                        <p:attrNameLst>
                                          <p:attrName>style.visibility</p:attrName>
                                        </p:attrNameLst>
                                      </p:cBhvr>
                                      <p:to>
                                        <p:strVal val="visible"/>
                                      </p:to>
                                    </p:set>
                                    <p:anim calcmode="lin" valueType="num">
                                      <p:cBhvr>
                                        <p:cTn id="7" dur="400" fill="hold"/>
                                        <p:tgtEl>
                                          <p:spTgt spid="24578"/>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24578"/>
                                        </p:tgtEl>
                                        <p:attrNameLst>
                                          <p:attrName>ppt_y</p:attrName>
                                        </p:attrNameLst>
                                      </p:cBhvr>
                                      <p:tavLst>
                                        <p:tav tm="0">
                                          <p:val>
                                            <p:strVal val="#ppt_y"/>
                                          </p:val>
                                        </p:tav>
                                        <p:tav tm="100000">
                                          <p:val>
                                            <p:strVal val="#ppt_y"/>
                                          </p:val>
                                        </p:tav>
                                      </p:tavLst>
                                    </p:anim>
                                    <p:anim calcmode="lin" valueType="num">
                                      <p:cBhvr>
                                        <p:cTn id="9" dur="400" fill="hold"/>
                                        <p:tgtEl>
                                          <p:spTgt spid="24578"/>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2457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24578"/>
                                        </p:tgtEl>
                                      </p:cBhvr>
                                    </p:animEffect>
                                  </p:childTnLst>
                                </p:cTn>
                              </p:par>
                            </p:childTnLst>
                          </p:cTn>
                        </p:par>
                        <p:par>
                          <p:cTn id="12" fill="hold">
                            <p:stCondLst>
                              <p:cond delay="1240"/>
                            </p:stCondLst>
                            <p:childTnLst>
                              <p:par>
                                <p:cTn id="13" presetID="2" presetClass="entr" presetSubtype="8" fill="hold" nodeType="afterEffect">
                                  <p:stCondLst>
                                    <p:cond delay="0"/>
                                  </p:stCondLst>
                                  <p:childTnLst>
                                    <p:set>
                                      <p:cBhvr>
                                        <p:cTn id="14" dur="1" fill="hold">
                                          <p:stCondLst>
                                            <p:cond delay="0"/>
                                          </p:stCondLst>
                                        </p:cTn>
                                        <p:tgtEl>
                                          <p:spTgt spid="24580"/>
                                        </p:tgtEl>
                                        <p:attrNameLst>
                                          <p:attrName>style.visibility</p:attrName>
                                        </p:attrNameLst>
                                      </p:cBhvr>
                                      <p:to>
                                        <p:strVal val="visible"/>
                                      </p:to>
                                    </p:set>
                                    <p:anim calcmode="lin" valueType="num">
                                      <p:cBhvr additive="base">
                                        <p:cTn id="15" dur="500" fill="hold"/>
                                        <p:tgtEl>
                                          <p:spTgt spid="24580"/>
                                        </p:tgtEl>
                                        <p:attrNameLst>
                                          <p:attrName>ppt_x</p:attrName>
                                        </p:attrNameLst>
                                      </p:cBhvr>
                                      <p:tavLst>
                                        <p:tav tm="0">
                                          <p:val>
                                            <p:strVal val="0-#ppt_w/2"/>
                                          </p:val>
                                        </p:tav>
                                        <p:tav tm="100000">
                                          <p:val>
                                            <p:strVal val="#ppt_x"/>
                                          </p:val>
                                        </p:tav>
                                      </p:tavLst>
                                    </p:anim>
                                    <p:anim calcmode="lin" valueType="num">
                                      <p:cBhvr additive="base">
                                        <p:cTn id="16" dur="500" fill="hold"/>
                                        <p:tgtEl>
                                          <p:spTgt spid="24580"/>
                                        </p:tgtEl>
                                        <p:attrNameLst>
                                          <p:attrName>ppt_y</p:attrName>
                                        </p:attrNameLst>
                                      </p:cBhvr>
                                      <p:tavLst>
                                        <p:tav tm="0">
                                          <p:val>
                                            <p:strVal val="#ppt_y"/>
                                          </p:val>
                                        </p:tav>
                                        <p:tav tm="100000">
                                          <p:val>
                                            <p:strVal val="#ppt_y"/>
                                          </p:val>
                                        </p:tav>
                                      </p:tavLst>
                                    </p:anim>
                                  </p:childTnLst>
                                </p:cTn>
                              </p:par>
                            </p:childTnLst>
                          </p:cTn>
                        </p:par>
                        <p:par>
                          <p:cTn id="17" fill="hold">
                            <p:stCondLst>
                              <p:cond delay="1740"/>
                            </p:stCondLst>
                            <p:childTnLst>
                              <p:par>
                                <p:cTn id="18" presetID="2" presetClass="entr" presetSubtype="1" fill="hold" nodeType="afterEffect">
                                  <p:stCondLst>
                                    <p:cond delay="0"/>
                                  </p:stCondLst>
                                  <p:childTnLst>
                                    <p:set>
                                      <p:cBhvr>
                                        <p:cTn id="19" dur="1" fill="hold">
                                          <p:stCondLst>
                                            <p:cond delay="0"/>
                                          </p:stCondLst>
                                        </p:cTn>
                                        <p:tgtEl>
                                          <p:spTgt spid="24581"/>
                                        </p:tgtEl>
                                        <p:attrNameLst>
                                          <p:attrName>style.visibility</p:attrName>
                                        </p:attrNameLst>
                                      </p:cBhvr>
                                      <p:to>
                                        <p:strVal val="visible"/>
                                      </p:to>
                                    </p:set>
                                    <p:anim calcmode="lin" valueType="num">
                                      <p:cBhvr additive="base">
                                        <p:cTn id="20" dur="500" fill="hold"/>
                                        <p:tgtEl>
                                          <p:spTgt spid="24581"/>
                                        </p:tgtEl>
                                        <p:attrNameLst>
                                          <p:attrName>ppt_x</p:attrName>
                                        </p:attrNameLst>
                                      </p:cBhvr>
                                      <p:tavLst>
                                        <p:tav tm="0">
                                          <p:val>
                                            <p:strVal val="#ppt_x"/>
                                          </p:val>
                                        </p:tav>
                                        <p:tav tm="100000">
                                          <p:val>
                                            <p:strVal val="#ppt_x"/>
                                          </p:val>
                                        </p:tav>
                                      </p:tavLst>
                                    </p:anim>
                                    <p:anim calcmode="lin" valueType="num">
                                      <p:cBhvr additive="base">
                                        <p:cTn id="21" dur="500" fill="hold"/>
                                        <p:tgtEl>
                                          <p:spTgt spid="24581"/>
                                        </p:tgtEl>
                                        <p:attrNameLst>
                                          <p:attrName>ppt_y</p:attrName>
                                        </p:attrNameLst>
                                      </p:cBhvr>
                                      <p:tavLst>
                                        <p:tav tm="0">
                                          <p:val>
                                            <p:strVal val="0-#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4582"/>
                                        </p:tgtEl>
                                        <p:attrNameLst>
                                          <p:attrName>style.visibility</p:attrName>
                                        </p:attrNameLst>
                                      </p:cBhvr>
                                      <p:to>
                                        <p:strVal val="visible"/>
                                      </p:to>
                                    </p:set>
                                    <p:anim calcmode="lin" valueType="num">
                                      <p:cBhvr additive="base">
                                        <p:cTn id="24" dur="500" fill="hold"/>
                                        <p:tgtEl>
                                          <p:spTgt spid="24582"/>
                                        </p:tgtEl>
                                        <p:attrNameLst>
                                          <p:attrName>ppt_x</p:attrName>
                                        </p:attrNameLst>
                                      </p:cBhvr>
                                      <p:tavLst>
                                        <p:tav tm="0">
                                          <p:val>
                                            <p:strVal val="#ppt_x"/>
                                          </p:val>
                                        </p:tav>
                                        <p:tav tm="100000">
                                          <p:val>
                                            <p:strVal val="#ppt_x"/>
                                          </p:val>
                                        </p:tav>
                                      </p:tavLst>
                                    </p:anim>
                                    <p:anim calcmode="lin" valueType="num">
                                      <p:cBhvr additive="base">
                                        <p:cTn id="25" dur="500" fill="hold"/>
                                        <p:tgtEl>
                                          <p:spTgt spid="24582"/>
                                        </p:tgtEl>
                                        <p:attrNameLst>
                                          <p:attrName>ppt_y</p:attrName>
                                        </p:attrNameLst>
                                      </p:cBhvr>
                                      <p:tavLst>
                                        <p:tav tm="0">
                                          <p:val>
                                            <p:strVal val="1+#ppt_h/2"/>
                                          </p:val>
                                        </p:tav>
                                        <p:tav tm="100000">
                                          <p:val>
                                            <p:strVal val="#ppt_y"/>
                                          </p:val>
                                        </p:tav>
                                      </p:tavLst>
                                    </p:anim>
                                  </p:childTnLst>
                                </p:cTn>
                              </p:par>
                            </p:childTnLst>
                          </p:cTn>
                        </p:par>
                        <p:par>
                          <p:cTn id="26" fill="hold">
                            <p:stCondLst>
                              <p:cond delay="2240"/>
                            </p:stCondLst>
                            <p:childTnLst>
                              <p:par>
                                <p:cTn id="27" presetID="31" presetClass="entr" presetSubtype="0" fill="hold" grpId="0" nodeType="afterEffect">
                                  <p:stCondLst>
                                    <p:cond delay="0"/>
                                  </p:stCondLst>
                                  <p:childTnLst>
                                    <p:set>
                                      <p:cBhvr>
                                        <p:cTn id="28" dur="1" fill="hold">
                                          <p:stCondLst>
                                            <p:cond delay="0"/>
                                          </p:stCondLst>
                                        </p:cTn>
                                        <p:tgtEl>
                                          <p:spTgt spid="24587"/>
                                        </p:tgtEl>
                                        <p:attrNameLst>
                                          <p:attrName>style.visibility</p:attrName>
                                        </p:attrNameLst>
                                      </p:cBhvr>
                                      <p:to>
                                        <p:strVal val="visible"/>
                                      </p:to>
                                    </p:set>
                                    <p:anim calcmode="lin" valueType="num">
                                      <p:cBhvr>
                                        <p:cTn id="29" dur="500" fill="hold"/>
                                        <p:tgtEl>
                                          <p:spTgt spid="24587"/>
                                        </p:tgtEl>
                                        <p:attrNameLst>
                                          <p:attrName>ppt_w</p:attrName>
                                        </p:attrNameLst>
                                      </p:cBhvr>
                                      <p:tavLst>
                                        <p:tav tm="0">
                                          <p:val>
                                            <p:fltVal val="0"/>
                                          </p:val>
                                        </p:tav>
                                        <p:tav tm="100000">
                                          <p:val>
                                            <p:strVal val="#ppt_w"/>
                                          </p:val>
                                        </p:tav>
                                      </p:tavLst>
                                    </p:anim>
                                    <p:anim calcmode="lin" valueType="num">
                                      <p:cBhvr>
                                        <p:cTn id="30" dur="500" fill="hold"/>
                                        <p:tgtEl>
                                          <p:spTgt spid="24587"/>
                                        </p:tgtEl>
                                        <p:attrNameLst>
                                          <p:attrName>ppt_h</p:attrName>
                                        </p:attrNameLst>
                                      </p:cBhvr>
                                      <p:tavLst>
                                        <p:tav tm="0">
                                          <p:val>
                                            <p:fltVal val="0"/>
                                          </p:val>
                                        </p:tav>
                                        <p:tav tm="100000">
                                          <p:val>
                                            <p:strVal val="#ppt_h"/>
                                          </p:val>
                                        </p:tav>
                                      </p:tavLst>
                                    </p:anim>
                                    <p:anim calcmode="lin" valueType="num">
                                      <p:cBhvr>
                                        <p:cTn id="31" dur="500" fill="hold"/>
                                        <p:tgtEl>
                                          <p:spTgt spid="24587"/>
                                        </p:tgtEl>
                                        <p:attrNameLst>
                                          <p:attrName>style.rotation</p:attrName>
                                        </p:attrNameLst>
                                      </p:cBhvr>
                                      <p:tavLst>
                                        <p:tav tm="0">
                                          <p:val>
                                            <p:fltVal val="90"/>
                                          </p:val>
                                        </p:tav>
                                        <p:tav tm="100000">
                                          <p:val>
                                            <p:fltVal val="0"/>
                                          </p:val>
                                        </p:tav>
                                      </p:tavLst>
                                    </p:anim>
                                    <p:animEffect transition="in" filter="fade">
                                      <p:cBhvr>
                                        <p:cTn id="32" dur="500"/>
                                        <p:tgtEl>
                                          <p:spTgt spid="24587"/>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24588"/>
                                        </p:tgtEl>
                                        <p:attrNameLst>
                                          <p:attrName>style.visibility</p:attrName>
                                        </p:attrNameLst>
                                      </p:cBhvr>
                                      <p:to>
                                        <p:strVal val="visible"/>
                                      </p:to>
                                    </p:set>
                                    <p:anim calcmode="lin" valueType="num">
                                      <p:cBhvr>
                                        <p:cTn id="35" dur="500" fill="hold"/>
                                        <p:tgtEl>
                                          <p:spTgt spid="24588"/>
                                        </p:tgtEl>
                                        <p:attrNameLst>
                                          <p:attrName>ppt_w</p:attrName>
                                        </p:attrNameLst>
                                      </p:cBhvr>
                                      <p:tavLst>
                                        <p:tav tm="0">
                                          <p:val>
                                            <p:fltVal val="0"/>
                                          </p:val>
                                        </p:tav>
                                        <p:tav tm="100000">
                                          <p:val>
                                            <p:strVal val="#ppt_w"/>
                                          </p:val>
                                        </p:tav>
                                      </p:tavLst>
                                    </p:anim>
                                    <p:anim calcmode="lin" valueType="num">
                                      <p:cBhvr>
                                        <p:cTn id="36" dur="500" fill="hold"/>
                                        <p:tgtEl>
                                          <p:spTgt spid="24588"/>
                                        </p:tgtEl>
                                        <p:attrNameLst>
                                          <p:attrName>ppt_h</p:attrName>
                                        </p:attrNameLst>
                                      </p:cBhvr>
                                      <p:tavLst>
                                        <p:tav tm="0">
                                          <p:val>
                                            <p:fltVal val="0"/>
                                          </p:val>
                                        </p:tav>
                                        <p:tav tm="100000">
                                          <p:val>
                                            <p:strVal val="#ppt_h"/>
                                          </p:val>
                                        </p:tav>
                                      </p:tavLst>
                                    </p:anim>
                                    <p:anim calcmode="lin" valueType="num">
                                      <p:cBhvr>
                                        <p:cTn id="37" dur="500" fill="hold"/>
                                        <p:tgtEl>
                                          <p:spTgt spid="24588"/>
                                        </p:tgtEl>
                                        <p:attrNameLst>
                                          <p:attrName>style.rotation</p:attrName>
                                        </p:attrNameLst>
                                      </p:cBhvr>
                                      <p:tavLst>
                                        <p:tav tm="0">
                                          <p:val>
                                            <p:fltVal val="90"/>
                                          </p:val>
                                        </p:tav>
                                        <p:tav tm="100000">
                                          <p:val>
                                            <p:fltVal val="0"/>
                                          </p:val>
                                        </p:tav>
                                      </p:tavLst>
                                    </p:anim>
                                    <p:animEffect transition="in" filter="fade">
                                      <p:cBhvr>
                                        <p:cTn id="38" dur="500"/>
                                        <p:tgtEl>
                                          <p:spTgt spid="24588"/>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24589"/>
                                        </p:tgtEl>
                                        <p:attrNameLst>
                                          <p:attrName>style.visibility</p:attrName>
                                        </p:attrNameLst>
                                      </p:cBhvr>
                                      <p:to>
                                        <p:strVal val="visible"/>
                                      </p:to>
                                    </p:set>
                                    <p:anim calcmode="lin" valueType="num">
                                      <p:cBhvr>
                                        <p:cTn id="41" dur="500" fill="hold"/>
                                        <p:tgtEl>
                                          <p:spTgt spid="24589"/>
                                        </p:tgtEl>
                                        <p:attrNameLst>
                                          <p:attrName>ppt_w</p:attrName>
                                        </p:attrNameLst>
                                      </p:cBhvr>
                                      <p:tavLst>
                                        <p:tav tm="0">
                                          <p:val>
                                            <p:fltVal val="0"/>
                                          </p:val>
                                        </p:tav>
                                        <p:tav tm="100000">
                                          <p:val>
                                            <p:strVal val="#ppt_w"/>
                                          </p:val>
                                        </p:tav>
                                      </p:tavLst>
                                    </p:anim>
                                    <p:anim calcmode="lin" valueType="num">
                                      <p:cBhvr>
                                        <p:cTn id="42" dur="500" fill="hold"/>
                                        <p:tgtEl>
                                          <p:spTgt spid="24589"/>
                                        </p:tgtEl>
                                        <p:attrNameLst>
                                          <p:attrName>ppt_h</p:attrName>
                                        </p:attrNameLst>
                                      </p:cBhvr>
                                      <p:tavLst>
                                        <p:tav tm="0">
                                          <p:val>
                                            <p:fltVal val="0"/>
                                          </p:val>
                                        </p:tav>
                                        <p:tav tm="100000">
                                          <p:val>
                                            <p:strVal val="#ppt_h"/>
                                          </p:val>
                                        </p:tav>
                                      </p:tavLst>
                                    </p:anim>
                                    <p:anim calcmode="lin" valueType="num">
                                      <p:cBhvr>
                                        <p:cTn id="43" dur="500" fill="hold"/>
                                        <p:tgtEl>
                                          <p:spTgt spid="24589"/>
                                        </p:tgtEl>
                                        <p:attrNameLst>
                                          <p:attrName>style.rotation</p:attrName>
                                        </p:attrNameLst>
                                      </p:cBhvr>
                                      <p:tavLst>
                                        <p:tav tm="0">
                                          <p:val>
                                            <p:fltVal val="90"/>
                                          </p:val>
                                        </p:tav>
                                        <p:tav tm="100000">
                                          <p:val>
                                            <p:fltVal val="0"/>
                                          </p:val>
                                        </p:tav>
                                      </p:tavLst>
                                    </p:anim>
                                    <p:animEffect transition="in" filter="fade">
                                      <p:cBhvr>
                                        <p:cTn id="44" dur="500"/>
                                        <p:tgtEl>
                                          <p:spTgt spid="24589"/>
                                        </p:tgtEl>
                                      </p:cBhvr>
                                    </p:animEffect>
                                  </p:childTnLst>
                                </p:cTn>
                              </p:par>
                              <p:par>
                                <p:cTn id="45" presetID="31" presetClass="entr" presetSubtype="0" fill="hold" grpId="0" nodeType="withEffect">
                                  <p:stCondLst>
                                    <p:cond delay="0"/>
                                  </p:stCondLst>
                                  <p:childTnLst>
                                    <p:set>
                                      <p:cBhvr>
                                        <p:cTn id="46" dur="1" fill="hold">
                                          <p:stCondLst>
                                            <p:cond delay="0"/>
                                          </p:stCondLst>
                                        </p:cTn>
                                        <p:tgtEl>
                                          <p:spTgt spid="24590"/>
                                        </p:tgtEl>
                                        <p:attrNameLst>
                                          <p:attrName>style.visibility</p:attrName>
                                        </p:attrNameLst>
                                      </p:cBhvr>
                                      <p:to>
                                        <p:strVal val="visible"/>
                                      </p:to>
                                    </p:set>
                                    <p:anim calcmode="lin" valueType="num">
                                      <p:cBhvr>
                                        <p:cTn id="47" dur="500" fill="hold"/>
                                        <p:tgtEl>
                                          <p:spTgt spid="24590"/>
                                        </p:tgtEl>
                                        <p:attrNameLst>
                                          <p:attrName>ppt_w</p:attrName>
                                        </p:attrNameLst>
                                      </p:cBhvr>
                                      <p:tavLst>
                                        <p:tav tm="0">
                                          <p:val>
                                            <p:fltVal val="0"/>
                                          </p:val>
                                        </p:tav>
                                        <p:tav tm="100000">
                                          <p:val>
                                            <p:strVal val="#ppt_w"/>
                                          </p:val>
                                        </p:tav>
                                      </p:tavLst>
                                    </p:anim>
                                    <p:anim calcmode="lin" valueType="num">
                                      <p:cBhvr>
                                        <p:cTn id="48" dur="500" fill="hold"/>
                                        <p:tgtEl>
                                          <p:spTgt spid="24590"/>
                                        </p:tgtEl>
                                        <p:attrNameLst>
                                          <p:attrName>ppt_h</p:attrName>
                                        </p:attrNameLst>
                                      </p:cBhvr>
                                      <p:tavLst>
                                        <p:tav tm="0">
                                          <p:val>
                                            <p:fltVal val="0"/>
                                          </p:val>
                                        </p:tav>
                                        <p:tav tm="100000">
                                          <p:val>
                                            <p:strVal val="#ppt_h"/>
                                          </p:val>
                                        </p:tav>
                                      </p:tavLst>
                                    </p:anim>
                                    <p:anim calcmode="lin" valueType="num">
                                      <p:cBhvr>
                                        <p:cTn id="49" dur="500" fill="hold"/>
                                        <p:tgtEl>
                                          <p:spTgt spid="24590"/>
                                        </p:tgtEl>
                                        <p:attrNameLst>
                                          <p:attrName>style.rotation</p:attrName>
                                        </p:attrNameLst>
                                      </p:cBhvr>
                                      <p:tavLst>
                                        <p:tav tm="0">
                                          <p:val>
                                            <p:fltVal val="90"/>
                                          </p:val>
                                        </p:tav>
                                        <p:tav tm="100000">
                                          <p:val>
                                            <p:fltVal val="0"/>
                                          </p:val>
                                        </p:tav>
                                      </p:tavLst>
                                    </p:anim>
                                    <p:animEffect transition="in" filter="fade">
                                      <p:cBhvr>
                                        <p:cTn id="50" dur="500"/>
                                        <p:tgtEl>
                                          <p:spTgt spid="24590"/>
                                        </p:tgtEl>
                                      </p:cBhvr>
                                    </p:animEffect>
                                  </p:childTnLst>
                                </p:cTn>
                              </p:par>
                              <p:par>
                                <p:cTn id="51" presetID="31" presetClass="entr" presetSubtype="0" fill="hold" grpId="0" nodeType="withEffect">
                                  <p:stCondLst>
                                    <p:cond delay="0"/>
                                  </p:stCondLst>
                                  <p:childTnLst>
                                    <p:set>
                                      <p:cBhvr>
                                        <p:cTn id="52" dur="1" fill="hold">
                                          <p:stCondLst>
                                            <p:cond delay="0"/>
                                          </p:stCondLst>
                                        </p:cTn>
                                        <p:tgtEl>
                                          <p:spTgt spid="24591"/>
                                        </p:tgtEl>
                                        <p:attrNameLst>
                                          <p:attrName>style.visibility</p:attrName>
                                        </p:attrNameLst>
                                      </p:cBhvr>
                                      <p:to>
                                        <p:strVal val="visible"/>
                                      </p:to>
                                    </p:set>
                                    <p:anim calcmode="lin" valueType="num">
                                      <p:cBhvr>
                                        <p:cTn id="53" dur="500" fill="hold"/>
                                        <p:tgtEl>
                                          <p:spTgt spid="24591"/>
                                        </p:tgtEl>
                                        <p:attrNameLst>
                                          <p:attrName>ppt_w</p:attrName>
                                        </p:attrNameLst>
                                      </p:cBhvr>
                                      <p:tavLst>
                                        <p:tav tm="0">
                                          <p:val>
                                            <p:fltVal val="0"/>
                                          </p:val>
                                        </p:tav>
                                        <p:tav tm="100000">
                                          <p:val>
                                            <p:strVal val="#ppt_w"/>
                                          </p:val>
                                        </p:tav>
                                      </p:tavLst>
                                    </p:anim>
                                    <p:anim calcmode="lin" valueType="num">
                                      <p:cBhvr>
                                        <p:cTn id="54" dur="500" fill="hold"/>
                                        <p:tgtEl>
                                          <p:spTgt spid="24591"/>
                                        </p:tgtEl>
                                        <p:attrNameLst>
                                          <p:attrName>ppt_h</p:attrName>
                                        </p:attrNameLst>
                                      </p:cBhvr>
                                      <p:tavLst>
                                        <p:tav tm="0">
                                          <p:val>
                                            <p:fltVal val="0"/>
                                          </p:val>
                                        </p:tav>
                                        <p:tav tm="100000">
                                          <p:val>
                                            <p:strVal val="#ppt_h"/>
                                          </p:val>
                                        </p:tav>
                                      </p:tavLst>
                                    </p:anim>
                                    <p:anim calcmode="lin" valueType="num">
                                      <p:cBhvr>
                                        <p:cTn id="55" dur="500" fill="hold"/>
                                        <p:tgtEl>
                                          <p:spTgt spid="24591"/>
                                        </p:tgtEl>
                                        <p:attrNameLst>
                                          <p:attrName>style.rotation</p:attrName>
                                        </p:attrNameLst>
                                      </p:cBhvr>
                                      <p:tavLst>
                                        <p:tav tm="0">
                                          <p:val>
                                            <p:fltVal val="90"/>
                                          </p:val>
                                        </p:tav>
                                        <p:tav tm="100000">
                                          <p:val>
                                            <p:fltVal val="0"/>
                                          </p:val>
                                        </p:tav>
                                      </p:tavLst>
                                    </p:anim>
                                    <p:animEffect transition="in" filter="fade">
                                      <p:cBhvr>
                                        <p:cTn id="56" dur="500"/>
                                        <p:tgtEl>
                                          <p:spTgt spid="24591"/>
                                        </p:tgtEl>
                                      </p:cBhvr>
                                    </p:animEffect>
                                  </p:childTnLst>
                                </p:cTn>
                              </p:par>
                              <p:par>
                                <p:cTn id="57" presetID="31" presetClass="entr" presetSubtype="0" fill="hold" grpId="0" nodeType="withEffect">
                                  <p:stCondLst>
                                    <p:cond delay="0"/>
                                  </p:stCondLst>
                                  <p:childTnLst>
                                    <p:set>
                                      <p:cBhvr>
                                        <p:cTn id="58" dur="1" fill="hold">
                                          <p:stCondLst>
                                            <p:cond delay="0"/>
                                          </p:stCondLst>
                                        </p:cTn>
                                        <p:tgtEl>
                                          <p:spTgt spid="24592"/>
                                        </p:tgtEl>
                                        <p:attrNameLst>
                                          <p:attrName>style.visibility</p:attrName>
                                        </p:attrNameLst>
                                      </p:cBhvr>
                                      <p:to>
                                        <p:strVal val="visible"/>
                                      </p:to>
                                    </p:set>
                                    <p:anim calcmode="lin" valueType="num">
                                      <p:cBhvr>
                                        <p:cTn id="59" dur="500" fill="hold"/>
                                        <p:tgtEl>
                                          <p:spTgt spid="24592"/>
                                        </p:tgtEl>
                                        <p:attrNameLst>
                                          <p:attrName>ppt_w</p:attrName>
                                        </p:attrNameLst>
                                      </p:cBhvr>
                                      <p:tavLst>
                                        <p:tav tm="0">
                                          <p:val>
                                            <p:fltVal val="0"/>
                                          </p:val>
                                        </p:tav>
                                        <p:tav tm="100000">
                                          <p:val>
                                            <p:strVal val="#ppt_w"/>
                                          </p:val>
                                        </p:tav>
                                      </p:tavLst>
                                    </p:anim>
                                    <p:anim calcmode="lin" valueType="num">
                                      <p:cBhvr>
                                        <p:cTn id="60" dur="500" fill="hold"/>
                                        <p:tgtEl>
                                          <p:spTgt spid="24592"/>
                                        </p:tgtEl>
                                        <p:attrNameLst>
                                          <p:attrName>ppt_h</p:attrName>
                                        </p:attrNameLst>
                                      </p:cBhvr>
                                      <p:tavLst>
                                        <p:tav tm="0">
                                          <p:val>
                                            <p:fltVal val="0"/>
                                          </p:val>
                                        </p:tav>
                                        <p:tav tm="100000">
                                          <p:val>
                                            <p:strVal val="#ppt_h"/>
                                          </p:val>
                                        </p:tav>
                                      </p:tavLst>
                                    </p:anim>
                                    <p:anim calcmode="lin" valueType="num">
                                      <p:cBhvr>
                                        <p:cTn id="61" dur="500" fill="hold"/>
                                        <p:tgtEl>
                                          <p:spTgt spid="24592"/>
                                        </p:tgtEl>
                                        <p:attrNameLst>
                                          <p:attrName>style.rotation</p:attrName>
                                        </p:attrNameLst>
                                      </p:cBhvr>
                                      <p:tavLst>
                                        <p:tav tm="0">
                                          <p:val>
                                            <p:fltVal val="90"/>
                                          </p:val>
                                        </p:tav>
                                        <p:tav tm="100000">
                                          <p:val>
                                            <p:fltVal val="0"/>
                                          </p:val>
                                        </p:tav>
                                      </p:tavLst>
                                    </p:anim>
                                    <p:animEffect transition="in" filter="fade">
                                      <p:cBhvr>
                                        <p:cTn id="62" dur="500"/>
                                        <p:tgtEl>
                                          <p:spTgt spid="24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87" grpId="0"/>
      <p:bldP spid="24588" grpId="0"/>
      <p:bldP spid="24589" grpId="0"/>
      <p:bldP spid="24590" grpId="0"/>
      <p:bldP spid="24591" grpId="0"/>
      <p:bldP spid="2459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03512" y="548681"/>
            <a:ext cx="7992888" cy="1200329"/>
          </a:xfrm>
          <a:prstGeom prst="rect">
            <a:avLst/>
          </a:prstGeom>
          <a:noFill/>
        </p:spPr>
        <p:txBody>
          <a:bodyPr wrap="square" rtlCol="0">
            <a:spAutoFit/>
          </a:bodyPr>
          <a:lstStyle/>
          <a:p>
            <a:r>
              <a:rPr lang="x-none" altLang="zh-CN" sz="3600" b="1" dirty="0" smtClean="0"/>
              <a:t>3.4 存在的问题</a:t>
            </a:r>
            <a:endParaRPr lang="zh-CN" altLang="zh-CN" sz="3600" b="1" dirty="0" smtClean="0"/>
          </a:p>
          <a:p>
            <a:endParaRPr lang="zh-CN" altLang="en-US" sz="3600" dirty="0"/>
          </a:p>
        </p:txBody>
      </p:sp>
      <p:sp>
        <p:nvSpPr>
          <p:cNvPr id="3" name="TextBox 2"/>
          <p:cNvSpPr txBox="1"/>
          <p:nvPr/>
        </p:nvSpPr>
        <p:spPr>
          <a:xfrm>
            <a:off x="839416" y="1412776"/>
            <a:ext cx="10297144" cy="5262979"/>
          </a:xfrm>
          <a:prstGeom prst="rect">
            <a:avLst/>
          </a:prstGeom>
          <a:noFill/>
        </p:spPr>
        <p:txBody>
          <a:bodyPr wrap="square" rtlCol="0">
            <a:spAutoFit/>
          </a:bodyPr>
          <a:lstStyle/>
          <a:p>
            <a:r>
              <a:rPr lang="en-US" altLang="zh-CN" sz="2400" dirty="0" smtClean="0"/>
              <a:t>      </a:t>
            </a:r>
            <a:r>
              <a:rPr lang="zh-CN" altLang="zh-CN" sz="2400" dirty="0" smtClean="0"/>
              <a:t>在进行一些比较抽象的新知识的学习过程中或者在学习一些学生接触比较少的编程知识时，学生单纯地通过看视频或看课件资料，学习效果不是很理想，在学习这些比较难的知识点时，教师需要在线下课堂上进行重点讲解，学生需要更多的课堂互动和练习。</a:t>
            </a:r>
            <a:endParaRPr lang="zh-CN" altLang="zh-CN" sz="2400" b="1" dirty="0" smtClean="0"/>
          </a:p>
          <a:p>
            <a:r>
              <a:rPr lang="en-US" altLang="zh-CN" sz="2400" dirty="0" smtClean="0"/>
              <a:t>       </a:t>
            </a:r>
            <a:r>
              <a:rPr lang="zh-CN" altLang="zh-CN" sz="2400" dirty="0" smtClean="0"/>
              <a:t>学生在课外观看视频进行自主学习时，自制力比较差的学生，不能很好地把视频观看完毕，不能控制自己进行独立自主地进行课外学习，需要家长的全程监视陪伴，方能观看完视频。但是由于学生家庭情况各不相同，不是每节课的学习，学生家长都能陪伴学生进行全程学习，所以，对于自制能力差的学生，实施翻转课堂的教学，教学效果不是很理想。出于这种情况的考虑，教师在制作翻转课堂的视频及课件时，制作的微视频不宜过长，一般以</a:t>
            </a:r>
            <a:r>
              <a:rPr lang="en-US" altLang="zh-CN" sz="2400" dirty="0" smtClean="0"/>
              <a:t>15</a:t>
            </a:r>
            <a:r>
              <a:rPr lang="zh-CN" altLang="zh-CN" sz="2400" dirty="0" smtClean="0"/>
              <a:t>分钟左右为宜，在制作视频的过程中，要注意讲课的趣味性和幽默性，要注意调动起学生们对知识的好奇心和学习的欲望。所有这些，都需要教师在课前进行精心地备课准备。</a:t>
            </a:r>
            <a:endParaRPr lang="zh-CN" altLang="zh-CN" sz="2400" b="1" dirty="0" smtClean="0"/>
          </a:p>
          <a:p>
            <a:endParaRPr lang="zh-CN" alt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83432" y="188640"/>
            <a:ext cx="9433048" cy="584775"/>
          </a:xfrm>
          <a:prstGeom prst="rect">
            <a:avLst/>
          </a:prstGeom>
          <a:noFill/>
        </p:spPr>
        <p:txBody>
          <a:bodyPr wrap="square" rtlCol="0">
            <a:spAutoFit/>
          </a:bodyPr>
          <a:lstStyle/>
          <a:p>
            <a:r>
              <a:rPr lang="x-none" altLang="zh-CN" sz="3200" b="1" dirty="0" smtClean="0"/>
              <a:t>3.5 对翻转课堂实施过程的评价</a:t>
            </a:r>
            <a:endParaRPr lang="zh-CN" altLang="zh-CN" sz="3200" b="1" dirty="0"/>
          </a:p>
        </p:txBody>
      </p:sp>
      <p:sp>
        <p:nvSpPr>
          <p:cNvPr id="5" name="TextBox 4"/>
          <p:cNvSpPr txBox="1"/>
          <p:nvPr/>
        </p:nvSpPr>
        <p:spPr>
          <a:xfrm>
            <a:off x="1199456" y="1700808"/>
            <a:ext cx="8352928" cy="954107"/>
          </a:xfrm>
          <a:prstGeom prst="rect">
            <a:avLst/>
          </a:prstGeom>
          <a:noFill/>
        </p:spPr>
        <p:txBody>
          <a:bodyPr wrap="square" rtlCol="0">
            <a:spAutoFit/>
          </a:bodyPr>
          <a:lstStyle/>
          <a:p>
            <a:r>
              <a:rPr lang="x-none" altLang="zh-CN" sz="2800" b="1" dirty="0" smtClean="0"/>
              <a:t>3.5.1 学生对翻转课堂授课模式的评价</a:t>
            </a:r>
            <a:endParaRPr lang="zh-CN" altLang="zh-CN" sz="2800" b="1" dirty="0" smtClean="0"/>
          </a:p>
          <a:p>
            <a:endParaRPr lang="zh-CN" altLang="en-US" sz="2800" dirty="0"/>
          </a:p>
        </p:txBody>
      </p:sp>
      <p:sp>
        <p:nvSpPr>
          <p:cNvPr id="6" name="TextBox 5"/>
          <p:cNvSpPr txBox="1"/>
          <p:nvPr/>
        </p:nvSpPr>
        <p:spPr>
          <a:xfrm>
            <a:off x="1199456" y="2996952"/>
            <a:ext cx="7272808" cy="954107"/>
          </a:xfrm>
          <a:prstGeom prst="rect">
            <a:avLst/>
          </a:prstGeom>
          <a:noFill/>
        </p:spPr>
        <p:txBody>
          <a:bodyPr wrap="square" rtlCol="0">
            <a:spAutoFit/>
          </a:bodyPr>
          <a:lstStyle/>
          <a:p>
            <a:r>
              <a:rPr lang="x-none" altLang="zh-CN" sz="2800" b="1" dirty="0" smtClean="0"/>
              <a:t>3.5.2 翻转课堂教学模式下教师对学生的评价</a:t>
            </a:r>
            <a:endParaRPr lang="zh-CN" altLang="zh-CN" sz="2800" b="1" dirty="0" smtClean="0"/>
          </a:p>
          <a:p>
            <a:endParaRPr lang="zh-CN" altLang="en-US"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25602" name="图片 1"/>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2336800"/>
            <a:ext cx="12192000" cy="4521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5603" name="组合 9"/>
          <p:cNvGrpSpPr/>
          <p:nvPr/>
        </p:nvGrpSpPr>
        <p:grpSpPr bwMode="auto">
          <a:xfrm>
            <a:off x="4946653" y="1182693"/>
            <a:ext cx="2301875" cy="2308225"/>
            <a:chOff x="0" y="0"/>
            <a:chExt cx="2301875" cy="2308226"/>
          </a:xfrm>
        </p:grpSpPr>
        <p:sp>
          <p:nvSpPr>
            <p:cNvPr id="25604" name="Oval 5"/>
            <p:cNvSpPr>
              <a:spLocks noChangeArrowheads="1"/>
            </p:cNvSpPr>
            <p:nvPr/>
          </p:nvSpPr>
          <p:spPr bwMode="auto">
            <a:xfrm>
              <a:off x="0" y="0"/>
              <a:ext cx="2301875" cy="2308226"/>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p>
          </p:txBody>
        </p:sp>
        <p:sp>
          <p:nvSpPr>
            <p:cNvPr id="25605" name="Freeform 6"/>
            <p:cNvSpPr>
              <a:spLocks noEditPoints="1" noChangeArrowheads="1"/>
            </p:cNvSpPr>
            <p:nvPr/>
          </p:nvSpPr>
          <p:spPr bwMode="auto">
            <a:xfrm>
              <a:off x="123825" y="123825"/>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p>
          </p:txBody>
        </p:sp>
      </p:grpSp>
      <p:sp>
        <p:nvSpPr>
          <p:cNvPr id="25606" name="TextBox 16"/>
          <p:cNvSpPr txBox="1">
            <a:spLocks noChangeArrowheads="1"/>
          </p:cNvSpPr>
          <p:nvPr/>
        </p:nvSpPr>
        <p:spPr bwMode="auto">
          <a:xfrm>
            <a:off x="3287713" y="3702056"/>
            <a:ext cx="5618163" cy="769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ctr"/>
            <a:r>
              <a:rPr lang="zh-CN" altLang="zh-CN" sz="4400" b="1" dirty="0" smtClean="0"/>
              <a:t>研究结论与启示</a:t>
            </a:r>
            <a:endParaRPr lang="zh-CN" altLang="en-US" sz="4400" b="1" dirty="0">
              <a:solidFill>
                <a:schemeClr val="accent2"/>
              </a:solidFill>
              <a:latin typeface="微软雅黑" panose="020B0503020204020204" pitchFamily="34" charset="-122"/>
              <a:ea typeface="微软雅黑" panose="020B0503020204020204" pitchFamily="34" charset="-122"/>
            </a:endParaRPr>
          </a:p>
        </p:txBody>
      </p:sp>
      <p:sp>
        <p:nvSpPr>
          <p:cNvPr id="25607" name="Oval 39"/>
          <p:cNvSpPr>
            <a:spLocks noChangeAspect="1" noChangeArrowheads="1"/>
          </p:cNvSpPr>
          <p:nvPr/>
        </p:nvSpPr>
        <p:spPr bwMode="auto">
          <a:xfrm>
            <a:off x="3943355" y="4868867"/>
            <a:ext cx="144463" cy="144463"/>
          </a:xfrm>
          <a:prstGeom prst="ellipse">
            <a:avLst/>
          </a:prstGeom>
          <a:solidFill>
            <a:schemeClr val="tx1"/>
          </a:solidFill>
          <a:ln w="28575">
            <a:solidFill>
              <a:schemeClr val="accent2"/>
            </a:solidFill>
            <a:round/>
          </a:ln>
        </p:spPr>
        <p:txBody>
          <a:bodyPr lIns="91432" tIns="45718" rIns="91432" bIns="45718"/>
          <a:lstStyle/>
          <a:p>
            <a:endParaRPr lang="zh-CN" altLang="en-US">
              <a:solidFill>
                <a:schemeClr val="accent1"/>
              </a:solidFill>
            </a:endParaRPr>
          </a:p>
        </p:txBody>
      </p:sp>
      <p:sp>
        <p:nvSpPr>
          <p:cNvPr id="25608" name="Oval 40"/>
          <p:cNvSpPr>
            <a:spLocks noChangeAspect="1" noChangeArrowheads="1"/>
          </p:cNvSpPr>
          <p:nvPr/>
        </p:nvSpPr>
        <p:spPr bwMode="auto">
          <a:xfrm>
            <a:off x="3943355" y="5270501"/>
            <a:ext cx="144463" cy="146051"/>
          </a:xfrm>
          <a:prstGeom prst="ellipse">
            <a:avLst/>
          </a:prstGeom>
          <a:solidFill>
            <a:schemeClr val="tx1"/>
          </a:solidFill>
          <a:ln w="28575">
            <a:solidFill>
              <a:schemeClr val="accent2"/>
            </a:solidFill>
            <a:round/>
          </a:ln>
        </p:spPr>
        <p:txBody>
          <a:bodyPr lIns="91432" tIns="45718" rIns="91432" bIns="45718"/>
          <a:lstStyle/>
          <a:p>
            <a:endParaRPr lang="zh-CN" altLang="en-US">
              <a:solidFill>
                <a:schemeClr val="accent1"/>
              </a:solidFill>
            </a:endParaRPr>
          </a:p>
        </p:txBody>
      </p:sp>
      <p:sp>
        <p:nvSpPr>
          <p:cNvPr id="25609" name="Oval 42"/>
          <p:cNvSpPr>
            <a:spLocks noChangeAspect="1" noChangeArrowheads="1"/>
          </p:cNvSpPr>
          <p:nvPr/>
        </p:nvSpPr>
        <p:spPr bwMode="auto">
          <a:xfrm>
            <a:off x="6597655" y="4827589"/>
            <a:ext cx="144463" cy="146051"/>
          </a:xfrm>
          <a:prstGeom prst="ellipse">
            <a:avLst/>
          </a:prstGeom>
          <a:solidFill>
            <a:schemeClr val="tx1"/>
          </a:solidFill>
          <a:ln w="28575">
            <a:solidFill>
              <a:schemeClr val="accent2"/>
            </a:solidFill>
            <a:round/>
          </a:ln>
        </p:spPr>
        <p:txBody>
          <a:bodyPr lIns="91432" tIns="45718" rIns="91432" bIns="45718"/>
          <a:lstStyle/>
          <a:p>
            <a:endParaRPr lang="zh-CN" altLang="en-US">
              <a:solidFill>
                <a:schemeClr val="accent1"/>
              </a:solidFill>
            </a:endParaRPr>
          </a:p>
        </p:txBody>
      </p:sp>
      <p:sp>
        <p:nvSpPr>
          <p:cNvPr id="25610" name="TextBox 22"/>
          <p:cNvSpPr txBox="1">
            <a:spLocks noChangeArrowheads="1"/>
          </p:cNvSpPr>
          <p:nvPr/>
        </p:nvSpPr>
        <p:spPr bwMode="auto">
          <a:xfrm>
            <a:off x="4306889" y="4756155"/>
            <a:ext cx="2265363" cy="369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r>
              <a:rPr lang="zh-CN" altLang="en-US" dirty="0" smtClean="0">
                <a:solidFill>
                  <a:schemeClr val="accent2"/>
                </a:solidFill>
                <a:latin typeface="微软雅黑" panose="020B0503020204020204" pitchFamily="34" charset="-122"/>
                <a:ea typeface="微软雅黑" panose="020B0503020204020204" pitchFamily="34" charset="-122"/>
              </a:rPr>
              <a:t>研究结论</a:t>
            </a:r>
            <a:r>
              <a:rPr lang="en-US" altLang="zh-CN" dirty="0" smtClean="0">
                <a:solidFill>
                  <a:schemeClr val="accent2"/>
                </a:solidFill>
                <a:latin typeface="微软雅黑" panose="020B0503020204020204" pitchFamily="34" charset="-122"/>
                <a:ea typeface="微软雅黑" panose="020B0503020204020204" pitchFamily="34" charset="-122"/>
              </a:rPr>
              <a:t>	</a:t>
            </a:r>
            <a:endParaRPr lang="zh-CN" altLang="en-US" dirty="0">
              <a:solidFill>
                <a:schemeClr val="accent2"/>
              </a:solidFill>
              <a:latin typeface="微软雅黑" panose="020B0503020204020204" pitchFamily="34" charset="-122"/>
              <a:ea typeface="微软雅黑" panose="020B0503020204020204" pitchFamily="34" charset="-122"/>
            </a:endParaRPr>
          </a:p>
        </p:txBody>
      </p:sp>
      <p:sp>
        <p:nvSpPr>
          <p:cNvPr id="25611" name="TextBox 23"/>
          <p:cNvSpPr txBox="1">
            <a:spLocks noChangeArrowheads="1"/>
          </p:cNvSpPr>
          <p:nvPr/>
        </p:nvSpPr>
        <p:spPr bwMode="auto">
          <a:xfrm>
            <a:off x="4306889" y="5200654"/>
            <a:ext cx="2265363" cy="369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r>
              <a:rPr lang="zh-CN" altLang="en-US" dirty="0" smtClean="0">
                <a:solidFill>
                  <a:schemeClr val="accent2"/>
                </a:solidFill>
                <a:latin typeface="微软雅黑" panose="020B0503020204020204" pitchFamily="34" charset="-122"/>
                <a:ea typeface="微软雅黑" panose="020B0503020204020204" pitchFamily="34" charset="-122"/>
              </a:rPr>
              <a:t>研究不足</a:t>
            </a:r>
            <a:endParaRPr lang="zh-CN" altLang="en-US" dirty="0">
              <a:solidFill>
                <a:schemeClr val="accent2"/>
              </a:solidFill>
              <a:latin typeface="微软雅黑" panose="020B0503020204020204" pitchFamily="34" charset="-122"/>
              <a:ea typeface="微软雅黑" panose="020B0503020204020204" pitchFamily="34" charset="-122"/>
            </a:endParaRPr>
          </a:p>
        </p:txBody>
      </p:sp>
      <p:sp>
        <p:nvSpPr>
          <p:cNvPr id="25612" name="TextBox 27"/>
          <p:cNvSpPr txBox="1">
            <a:spLocks noChangeArrowheads="1"/>
          </p:cNvSpPr>
          <p:nvPr/>
        </p:nvSpPr>
        <p:spPr bwMode="auto">
          <a:xfrm>
            <a:off x="6961189" y="4756155"/>
            <a:ext cx="2265363" cy="369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r>
              <a:rPr lang="zh-CN" altLang="en-US" dirty="0" smtClean="0">
                <a:solidFill>
                  <a:schemeClr val="accent2"/>
                </a:solidFill>
                <a:latin typeface="微软雅黑" panose="020B0503020204020204" pitchFamily="34" charset="-122"/>
                <a:ea typeface="微软雅黑" panose="020B0503020204020204" pitchFamily="34" charset="-122"/>
              </a:rPr>
              <a:t>研究启示</a:t>
            </a:r>
            <a:endParaRPr lang="zh-CN" altLang="en-US" dirty="0">
              <a:solidFill>
                <a:schemeClr val="accent2"/>
              </a:solidFill>
              <a:latin typeface="微软雅黑" panose="020B0503020204020204" pitchFamily="34" charset="-122"/>
              <a:ea typeface="微软雅黑" panose="020B0503020204020204" pitchFamily="34" charset="-122"/>
            </a:endParaRPr>
          </a:p>
        </p:txBody>
      </p:sp>
      <p:cxnSp>
        <p:nvCxnSpPr>
          <p:cNvPr id="25613" name="直接连接符 11"/>
          <p:cNvCxnSpPr>
            <a:cxnSpLocks noChangeShapeType="1"/>
          </p:cNvCxnSpPr>
          <p:nvPr/>
        </p:nvCxnSpPr>
        <p:spPr bwMode="auto">
          <a:xfrm>
            <a:off x="3505203" y="4597400"/>
            <a:ext cx="5183188" cy="0"/>
          </a:xfrm>
          <a:prstGeom prst="line">
            <a:avLst/>
          </a:prstGeom>
          <a:noFill/>
          <a:ln w="9525">
            <a:solidFill>
              <a:schemeClr val="accent2"/>
            </a:solidFill>
            <a:round/>
          </a:ln>
          <a:extLst>
            <a:ext uri="{909E8E84-426E-40DD-AFC4-6F175D3DCCD1}">
              <a14:hiddenFill xmlns="" xmlns:a14="http://schemas.microsoft.com/office/drawing/2010/main">
                <a:noFill/>
              </a14:hiddenFill>
            </a:ext>
          </a:extLst>
        </p:spPr>
      </p:cxnSp>
      <p:sp>
        <p:nvSpPr>
          <p:cNvPr id="25614" name="Freeform 14"/>
          <p:cNvSpPr>
            <a:spLocks noEditPoints="1" noChangeArrowheads="1"/>
          </p:cNvSpPr>
          <p:nvPr/>
        </p:nvSpPr>
        <p:spPr bwMode="auto">
          <a:xfrm>
            <a:off x="5391153" y="1724030"/>
            <a:ext cx="1427163" cy="1225551"/>
          </a:xfrm>
          <a:custGeom>
            <a:avLst/>
            <a:gdLst>
              <a:gd name="T0" fmla="*/ 298 w 480"/>
              <a:gd name="T1" fmla="*/ 86 h 410"/>
              <a:gd name="T2" fmla="*/ 287 w 480"/>
              <a:gd name="T3" fmla="*/ 112 h 410"/>
              <a:gd name="T4" fmla="*/ 272 w 480"/>
              <a:gd name="T5" fmla="*/ 124 h 410"/>
              <a:gd name="T6" fmla="*/ 261 w 480"/>
              <a:gd name="T7" fmla="*/ 128 h 410"/>
              <a:gd name="T8" fmla="*/ 247 w 480"/>
              <a:gd name="T9" fmla="*/ 129 h 410"/>
              <a:gd name="T10" fmla="*/ 226 w 480"/>
              <a:gd name="T11" fmla="*/ 122 h 410"/>
              <a:gd name="T12" fmla="*/ 213 w 480"/>
              <a:gd name="T13" fmla="*/ 110 h 410"/>
              <a:gd name="T14" fmla="*/ 204 w 480"/>
              <a:gd name="T15" fmla="*/ 92 h 410"/>
              <a:gd name="T16" fmla="*/ 203 w 480"/>
              <a:gd name="T17" fmla="*/ 78 h 410"/>
              <a:gd name="T18" fmla="*/ 209 w 480"/>
              <a:gd name="T19" fmla="*/ 58 h 410"/>
              <a:gd name="T20" fmla="*/ 221 w 480"/>
              <a:gd name="T21" fmla="*/ 45 h 410"/>
              <a:gd name="T22" fmla="*/ 239 w 480"/>
              <a:gd name="T23" fmla="*/ 36 h 410"/>
              <a:gd name="T24" fmla="*/ 252 w 480"/>
              <a:gd name="T25" fmla="*/ 34 h 410"/>
              <a:gd name="T26" fmla="*/ 269 w 480"/>
              <a:gd name="T27" fmla="*/ 38 h 410"/>
              <a:gd name="T28" fmla="*/ 286 w 480"/>
              <a:gd name="T29" fmla="*/ 50 h 410"/>
              <a:gd name="T30" fmla="*/ 296 w 480"/>
              <a:gd name="T31" fmla="*/ 67 h 410"/>
              <a:gd name="T32" fmla="*/ 312 w 480"/>
              <a:gd name="T33" fmla="*/ 57 h 410"/>
              <a:gd name="T34" fmla="*/ 193 w 480"/>
              <a:gd name="T35" fmla="*/ 23 h 410"/>
              <a:gd name="T36" fmla="*/ 225 w 480"/>
              <a:gd name="T37" fmla="*/ 142 h 410"/>
              <a:gd name="T38" fmla="*/ 333 w 480"/>
              <a:gd name="T39" fmla="*/ 82 h 410"/>
              <a:gd name="T40" fmla="*/ 225 w 480"/>
              <a:gd name="T41" fmla="*/ 292 h 410"/>
              <a:gd name="T42" fmla="*/ 195 w 480"/>
              <a:gd name="T43" fmla="*/ 332 h 410"/>
              <a:gd name="T44" fmla="*/ 163 w 480"/>
              <a:gd name="T45" fmla="*/ 347 h 410"/>
              <a:gd name="T46" fmla="*/ 142 w 480"/>
              <a:gd name="T47" fmla="*/ 348 h 410"/>
              <a:gd name="T48" fmla="*/ 118 w 480"/>
              <a:gd name="T49" fmla="*/ 344 h 410"/>
              <a:gd name="T50" fmla="*/ 85 w 480"/>
              <a:gd name="T51" fmla="*/ 323 h 410"/>
              <a:gd name="T52" fmla="*/ 68 w 480"/>
              <a:gd name="T53" fmla="*/ 297 h 410"/>
              <a:gd name="T54" fmla="*/ 61 w 480"/>
              <a:gd name="T55" fmla="*/ 261 h 410"/>
              <a:gd name="T56" fmla="*/ 65 w 480"/>
              <a:gd name="T57" fmla="*/ 237 h 410"/>
              <a:gd name="T58" fmla="*/ 84 w 480"/>
              <a:gd name="T59" fmla="*/ 206 h 410"/>
              <a:gd name="T60" fmla="*/ 110 w 480"/>
              <a:gd name="T61" fmla="*/ 187 h 410"/>
              <a:gd name="T62" fmla="*/ 145 w 480"/>
              <a:gd name="T63" fmla="*/ 179 h 410"/>
              <a:gd name="T64" fmla="*/ 169 w 480"/>
              <a:gd name="T65" fmla="*/ 183 h 410"/>
              <a:gd name="T66" fmla="*/ 197 w 480"/>
              <a:gd name="T67" fmla="*/ 197 h 410"/>
              <a:gd name="T68" fmla="*/ 221 w 480"/>
              <a:gd name="T69" fmla="*/ 225 h 410"/>
              <a:gd name="T70" fmla="*/ 230 w 480"/>
              <a:gd name="T71" fmla="*/ 258 h 410"/>
              <a:gd name="T72" fmla="*/ 262 w 480"/>
              <a:gd name="T73" fmla="*/ 249 h 410"/>
              <a:gd name="T74" fmla="*/ 72 w 480"/>
              <a:gd name="T75" fmla="*/ 138 h 410"/>
              <a:gd name="T76" fmla="*/ 73 w 480"/>
              <a:gd name="T77" fmla="*/ 357 h 410"/>
              <a:gd name="T78" fmla="*/ 287 w 480"/>
              <a:gd name="T79" fmla="*/ 301 h 410"/>
              <a:gd name="T80" fmla="*/ 434 w 480"/>
              <a:gd name="T81" fmla="*/ 246 h 410"/>
              <a:gd name="T82" fmla="*/ 413 w 480"/>
              <a:gd name="T83" fmla="*/ 273 h 410"/>
              <a:gd name="T84" fmla="*/ 390 w 480"/>
              <a:gd name="T85" fmla="*/ 284 h 410"/>
              <a:gd name="T86" fmla="*/ 375 w 480"/>
              <a:gd name="T87" fmla="*/ 285 h 410"/>
              <a:gd name="T88" fmla="*/ 359 w 480"/>
              <a:gd name="T89" fmla="*/ 282 h 410"/>
              <a:gd name="T90" fmla="*/ 335 w 480"/>
              <a:gd name="T91" fmla="*/ 267 h 410"/>
              <a:gd name="T92" fmla="*/ 323 w 480"/>
              <a:gd name="T93" fmla="*/ 249 h 410"/>
              <a:gd name="T94" fmla="*/ 318 w 480"/>
              <a:gd name="T95" fmla="*/ 223 h 410"/>
              <a:gd name="T96" fmla="*/ 322 w 480"/>
              <a:gd name="T97" fmla="*/ 206 h 410"/>
              <a:gd name="T98" fmla="*/ 335 w 480"/>
              <a:gd name="T99" fmla="*/ 185 h 410"/>
              <a:gd name="T100" fmla="*/ 353 w 480"/>
              <a:gd name="T101" fmla="*/ 172 h 410"/>
              <a:gd name="T102" fmla="*/ 377 w 480"/>
              <a:gd name="T103" fmla="*/ 166 h 410"/>
              <a:gd name="T104" fmla="*/ 394 w 480"/>
              <a:gd name="T105" fmla="*/ 168 h 410"/>
              <a:gd name="T106" fmla="*/ 414 w 480"/>
              <a:gd name="T107" fmla="*/ 178 h 410"/>
              <a:gd name="T108" fmla="*/ 431 w 480"/>
              <a:gd name="T109" fmla="*/ 198 h 410"/>
              <a:gd name="T110" fmla="*/ 437 w 480"/>
              <a:gd name="T111" fmla="*/ 221 h 410"/>
              <a:gd name="T112" fmla="*/ 460 w 480"/>
              <a:gd name="T113" fmla="*/ 215 h 410"/>
              <a:gd name="T114" fmla="*/ 326 w 480"/>
              <a:gd name="T115" fmla="*/ 137 h 410"/>
              <a:gd name="T116" fmla="*/ 327 w 480"/>
              <a:gd name="T117" fmla="*/ 291 h 410"/>
              <a:gd name="T118" fmla="*/ 477 w 480"/>
              <a:gd name="T119" fmla="*/ 252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0" h="410">
                <a:moveTo>
                  <a:pt x="298" y="76"/>
                </a:moveTo>
                <a:cubicBezTo>
                  <a:pt x="298" y="76"/>
                  <a:pt x="298" y="76"/>
                  <a:pt x="298" y="77"/>
                </a:cubicBezTo>
                <a:cubicBezTo>
                  <a:pt x="298" y="77"/>
                  <a:pt x="298" y="78"/>
                  <a:pt x="298" y="78"/>
                </a:cubicBezTo>
                <a:cubicBezTo>
                  <a:pt x="298" y="78"/>
                  <a:pt x="298" y="79"/>
                  <a:pt x="298" y="79"/>
                </a:cubicBezTo>
                <a:cubicBezTo>
                  <a:pt x="298" y="80"/>
                  <a:pt x="298" y="80"/>
                  <a:pt x="298" y="81"/>
                </a:cubicBezTo>
                <a:cubicBezTo>
                  <a:pt x="298" y="81"/>
                  <a:pt x="298" y="81"/>
                  <a:pt x="298" y="81"/>
                </a:cubicBezTo>
                <a:cubicBezTo>
                  <a:pt x="298" y="82"/>
                  <a:pt x="298" y="82"/>
                  <a:pt x="298" y="83"/>
                </a:cubicBezTo>
                <a:cubicBezTo>
                  <a:pt x="298" y="83"/>
                  <a:pt x="298" y="84"/>
                  <a:pt x="298" y="84"/>
                </a:cubicBezTo>
                <a:cubicBezTo>
                  <a:pt x="298" y="84"/>
                  <a:pt x="298" y="85"/>
                  <a:pt x="298" y="85"/>
                </a:cubicBezTo>
                <a:cubicBezTo>
                  <a:pt x="298" y="86"/>
                  <a:pt x="298" y="86"/>
                  <a:pt x="298" y="86"/>
                </a:cubicBezTo>
                <a:cubicBezTo>
                  <a:pt x="298" y="90"/>
                  <a:pt x="297" y="93"/>
                  <a:pt x="296" y="96"/>
                </a:cubicBezTo>
                <a:cubicBezTo>
                  <a:pt x="295" y="97"/>
                  <a:pt x="295" y="97"/>
                  <a:pt x="295" y="98"/>
                </a:cubicBezTo>
                <a:cubicBezTo>
                  <a:pt x="295" y="98"/>
                  <a:pt x="295" y="98"/>
                  <a:pt x="295" y="98"/>
                </a:cubicBezTo>
                <a:cubicBezTo>
                  <a:pt x="295" y="99"/>
                  <a:pt x="295" y="99"/>
                  <a:pt x="294" y="100"/>
                </a:cubicBezTo>
                <a:cubicBezTo>
                  <a:pt x="294" y="100"/>
                  <a:pt x="294" y="100"/>
                  <a:pt x="294" y="100"/>
                </a:cubicBezTo>
                <a:cubicBezTo>
                  <a:pt x="294" y="102"/>
                  <a:pt x="293" y="103"/>
                  <a:pt x="292" y="104"/>
                </a:cubicBezTo>
                <a:cubicBezTo>
                  <a:pt x="292" y="105"/>
                  <a:pt x="292" y="105"/>
                  <a:pt x="292" y="105"/>
                </a:cubicBezTo>
                <a:cubicBezTo>
                  <a:pt x="292" y="105"/>
                  <a:pt x="292" y="106"/>
                  <a:pt x="291" y="106"/>
                </a:cubicBezTo>
                <a:cubicBezTo>
                  <a:pt x="291" y="106"/>
                  <a:pt x="291" y="106"/>
                  <a:pt x="291" y="106"/>
                </a:cubicBezTo>
                <a:cubicBezTo>
                  <a:pt x="290" y="108"/>
                  <a:pt x="289" y="110"/>
                  <a:pt x="287" y="112"/>
                </a:cubicBezTo>
                <a:cubicBezTo>
                  <a:pt x="287" y="112"/>
                  <a:pt x="287" y="112"/>
                  <a:pt x="287" y="112"/>
                </a:cubicBezTo>
                <a:cubicBezTo>
                  <a:pt x="287" y="112"/>
                  <a:pt x="286" y="113"/>
                  <a:pt x="286" y="113"/>
                </a:cubicBezTo>
                <a:cubicBezTo>
                  <a:pt x="286" y="113"/>
                  <a:pt x="286" y="113"/>
                  <a:pt x="286" y="113"/>
                </a:cubicBezTo>
                <a:cubicBezTo>
                  <a:pt x="285" y="115"/>
                  <a:pt x="283" y="116"/>
                  <a:pt x="282" y="117"/>
                </a:cubicBezTo>
                <a:cubicBezTo>
                  <a:pt x="282" y="117"/>
                  <a:pt x="282" y="117"/>
                  <a:pt x="282" y="117"/>
                </a:cubicBezTo>
                <a:cubicBezTo>
                  <a:pt x="282" y="117"/>
                  <a:pt x="281" y="118"/>
                  <a:pt x="281" y="118"/>
                </a:cubicBezTo>
                <a:cubicBezTo>
                  <a:pt x="281" y="118"/>
                  <a:pt x="281" y="118"/>
                  <a:pt x="281" y="118"/>
                </a:cubicBezTo>
                <a:cubicBezTo>
                  <a:pt x="280" y="119"/>
                  <a:pt x="280" y="119"/>
                  <a:pt x="279" y="119"/>
                </a:cubicBezTo>
                <a:cubicBezTo>
                  <a:pt x="277" y="121"/>
                  <a:pt x="275" y="123"/>
                  <a:pt x="272" y="124"/>
                </a:cubicBezTo>
                <a:cubicBezTo>
                  <a:pt x="271" y="124"/>
                  <a:pt x="271" y="125"/>
                  <a:pt x="270" y="125"/>
                </a:cubicBezTo>
                <a:cubicBezTo>
                  <a:pt x="270" y="125"/>
                  <a:pt x="270" y="125"/>
                  <a:pt x="269" y="125"/>
                </a:cubicBezTo>
                <a:cubicBezTo>
                  <a:pt x="269" y="125"/>
                  <a:pt x="269" y="125"/>
                  <a:pt x="268" y="126"/>
                </a:cubicBezTo>
                <a:cubicBezTo>
                  <a:pt x="268" y="126"/>
                  <a:pt x="268" y="126"/>
                  <a:pt x="267" y="126"/>
                </a:cubicBezTo>
                <a:cubicBezTo>
                  <a:pt x="267" y="126"/>
                  <a:pt x="266" y="126"/>
                  <a:pt x="266" y="127"/>
                </a:cubicBezTo>
                <a:cubicBezTo>
                  <a:pt x="266" y="127"/>
                  <a:pt x="266" y="127"/>
                  <a:pt x="265" y="127"/>
                </a:cubicBezTo>
                <a:cubicBezTo>
                  <a:pt x="265" y="127"/>
                  <a:pt x="264" y="127"/>
                  <a:pt x="263" y="127"/>
                </a:cubicBezTo>
                <a:cubicBezTo>
                  <a:pt x="263" y="127"/>
                  <a:pt x="263" y="127"/>
                  <a:pt x="263" y="127"/>
                </a:cubicBezTo>
                <a:cubicBezTo>
                  <a:pt x="262" y="128"/>
                  <a:pt x="262" y="128"/>
                  <a:pt x="261" y="128"/>
                </a:cubicBezTo>
                <a:cubicBezTo>
                  <a:pt x="261" y="128"/>
                  <a:pt x="261" y="128"/>
                  <a:pt x="261" y="128"/>
                </a:cubicBezTo>
                <a:cubicBezTo>
                  <a:pt x="260" y="128"/>
                  <a:pt x="259" y="128"/>
                  <a:pt x="258" y="128"/>
                </a:cubicBezTo>
                <a:cubicBezTo>
                  <a:pt x="258" y="128"/>
                  <a:pt x="257" y="129"/>
                  <a:pt x="256" y="129"/>
                </a:cubicBezTo>
                <a:cubicBezTo>
                  <a:pt x="256" y="129"/>
                  <a:pt x="256" y="129"/>
                  <a:pt x="256" y="129"/>
                </a:cubicBezTo>
                <a:cubicBezTo>
                  <a:pt x="255" y="129"/>
                  <a:pt x="255" y="129"/>
                  <a:pt x="254" y="129"/>
                </a:cubicBezTo>
                <a:cubicBezTo>
                  <a:pt x="254" y="129"/>
                  <a:pt x="254" y="129"/>
                  <a:pt x="253" y="129"/>
                </a:cubicBezTo>
                <a:cubicBezTo>
                  <a:pt x="253" y="129"/>
                  <a:pt x="252" y="129"/>
                  <a:pt x="251" y="129"/>
                </a:cubicBezTo>
                <a:cubicBezTo>
                  <a:pt x="251" y="129"/>
                  <a:pt x="251" y="129"/>
                  <a:pt x="251" y="129"/>
                </a:cubicBezTo>
                <a:cubicBezTo>
                  <a:pt x="250" y="129"/>
                  <a:pt x="250" y="129"/>
                  <a:pt x="249" y="129"/>
                </a:cubicBezTo>
                <a:cubicBezTo>
                  <a:pt x="249" y="129"/>
                  <a:pt x="249" y="129"/>
                  <a:pt x="248" y="129"/>
                </a:cubicBezTo>
                <a:cubicBezTo>
                  <a:pt x="248" y="129"/>
                  <a:pt x="247" y="129"/>
                  <a:pt x="247" y="129"/>
                </a:cubicBezTo>
                <a:cubicBezTo>
                  <a:pt x="247" y="129"/>
                  <a:pt x="247" y="129"/>
                  <a:pt x="246" y="129"/>
                </a:cubicBezTo>
                <a:cubicBezTo>
                  <a:pt x="246" y="129"/>
                  <a:pt x="245" y="129"/>
                  <a:pt x="244" y="129"/>
                </a:cubicBezTo>
                <a:cubicBezTo>
                  <a:pt x="241" y="128"/>
                  <a:pt x="239" y="127"/>
                  <a:pt x="236" y="127"/>
                </a:cubicBezTo>
                <a:cubicBezTo>
                  <a:pt x="235" y="126"/>
                  <a:pt x="235" y="126"/>
                  <a:pt x="234" y="126"/>
                </a:cubicBezTo>
                <a:cubicBezTo>
                  <a:pt x="234" y="126"/>
                  <a:pt x="234" y="126"/>
                  <a:pt x="234" y="126"/>
                </a:cubicBezTo>
                <a:cubicBezTo>
                  <a:pt x="233" y="126"/>
                  <a:pt x="233" y="126"/>
                  <a:pt x="232" y="125"/>
                </a:cubicBezTo>
                <a:cubicBezTo>
                  <a:pt x="232" y="125"/>
                  <a:pt x="232" y="125"/>
                  <a:pt x="232" y="125"/>
                </a:cubicBezTo>
                <a:cubicBezTo>
                  <a:pt x="231" y="125"/>
                  <a:pt x="229" y="124"/>
                  <a:pt x="228" y="123"/>
                </a:cubicBezTo>
                <a:cubicBezTo>
                  <a:pt x="228" y="123"/>
                  <a:pt x="228" y="123"/>
                  <a:pt x="228" y="123"/>
                </a:cubicBezTo>
                <a:cubicBezTo>
                  <a:pt x="227" y="123"/>
                  <a:pt x="227" y="122"/>
                  <a:pt x="226" y="122"/>
                </a:cubicBezTo>
                <a:cubicBezTo>
                  <a:pt x="226" y="122"/>
                  <a:pt x="226" y="122"/>
                  <a:pt x="226" y="122"/>
                </a:cubicBezTo>
                <a:cubicBezTo>
                  <a:pt x="224" y="121"/>
                  <a:pt x="222" y="119"/>
                  <a:pt x="221" y="118"/>
                </a:cubicBezTo>
                <a:cubicBezTo>
                  <a:pt x="220" y="118"/>
                  <a:pt x="220" y="118"/>
                  <a:pt x="220" y="118"/>
                </a:cubicBezTo>
                <a:cubicBezTo>
                  <a:pt x="220" y="118"/>
                  <a:pt x="219" y="117"/>
                  <a:pt x="219" y="117"/>
                </a:cubicBezTo>
                <a:cubicBezTo>
                  <a:pt x="219" y="117"/>
                  <a:pt x="219" y="117"/>
                  <a:pt x="219" y="117"/>
                </a:cubicBezTo>
                <a:cubicBezTo>
                  <a:pt x="218" y="116"/>
                  <a:pt x="216" y="114"/>
                  <a:pt x="215" y="113"/>
                </a:cubicBezTo>
                <a:cubicBezTo>
                  <a:pt x="215" y="113"/>
                  <a:pt x="215" y="113"/>
                  <a:pt x="215" y="113"/>
                </a:cubicBezTo>
                <a:cubicBezTo>
                  <a:pt x="215" y="113"/>
                  <a:pt x="215" y="112"/>
                  <a:pt x="214" y="112"/>
                </a:cubicBezTo>
                <a:cubicBezTo>
                  <a:pt x="214" y="112"/>
                  <a:pt x="214" y="112"/>
                  <a:pt x="214" y="111"/>
                </a:cubicBezTo>
                <a:cubicBezTo>
                  <a:pt x="214" y="111"/>
                  <a:pt x="213" y="111"/>
                  <a:pt x="213" y="110"/>
                </a:cubicBezTo>
                <a:cubicBezTo>
                  <a:pt x="211" y="107"/>
                  <a:pt x="209" y="104"/>
                  <a:pt x="207" y="101"/>
                </a:cubicBezTo>
                <a:cubicBezTo>
                  <a:pt x="207" y="101"/>
                  <a:pt x="207" y="101"/>
                  <a:pt x="207" y="100"/>
                </a:cubicBezTo>
                <a:cubicBezTo>
                  <a:pt x="207" y="100"/>
                  <a:pt x="207" y="99"/>
                  <a:pt x="207" y="99"/>
                </a:cubicBezTo>
                <a:cubicBezTo>
                  <a:pt x="207" y="99"/>
                  <a:pt x="206" y="99"/>
                  <a:pt x="206" y="98"/>
                </a:cubicBezTo>
                <a:cubicBezTo>
                  <a:pt x="206" y="98"/>
                  <a:pt x="206" y="97"/>
                  <a:pt x="206" y="97"/>
                </a:cubicBezTo>
                <a:cubicBezTo>
                  <a:pt x="206" y="97"/>
                  <a:pt x="206" y="96"/>
                  <a:pt x="206" y="96"/>
                </a:cubicBezTo>
                <a:cubicBezTo>
                  <a:pt x="205" y="96"/>
                  <a:pt x="205" y="95"/>
                  <a:pt x="205" y="94"/>
                </a:cubicBezTo>
                <a:cubicBezTo>
                  <a:pt x="205" y="94"/>
                  <a:pt x="205" y="94"/>
                  <a:pt x="205" y="94"/>
                </a:cubicBezTo>
                <a:cubicBezTo>
                  <a:pt x="205" y="93"/>
                  <a:pt x="205" y="93"/>
                  <a:pt x="204" y="92"/>
                </a:cubicBezTo>
                <a:cubicBezTo>
                  <a:pt x="204" y="92"/>
                  <a:pt x="204" y="92"/>
                  <a:pt x="204" y="92"/>
                </a:cubicBezTo>
                <a:cubicBezTo>
                  <a:pt x="204" y="91"/>
                  <a:pt x="204" y="90"/>
                  <a:pt x="204" y="89"/>
                </a:cubicBezTo>
                <a:cubicBezTo>
                  <a:pt x="204" y="89"/>
                  <a:pt x="204" y="88"/>
                  <a:pt x="204" y="87"/>
                </a:cubicBezTo>
                <a:cubicBezTo>
                  <a:pt x="204" y="87"/>
                  <a:pt x="204" y="87"/>
                  <a:pt x="204" y="87"/>
                </a:cubicBezTo>
                <a:cubicBezTo>
                  <a:pt x="204" y="86"/>
                  <a:pt x="203" y="85"/>
                  <a:pt x="203" y="85"/>
                </a:cubicBezTo>
                <a:cubicBezTo>
                  <a:pt x="203" y="85"/>
                  <a:pt x="203" y="85"/>
                  <a:pt x="203" y="84"/>
                </a:cubicBezTo>
                <a:cubicBezTo>
                  <a:pt x="203" y="84"/>
                  <a:pt x="203" y="83"/>
                  <a:pt x="203" y="82"/>
                </a:cubicBezTo>
                <a:cubicBezTo>
                  <a:pt x="203" y="82"/>
                  <a:pt x="203" y="82"/>
                  <a:pt x="203" y="82"/>
                </a:cubicBezTo>
                <a:cubicBezTo>
                  <a:pt x="203" y="81"/>
                  <a:pt x="203" y="81"/>
                  <a:pt x="203" y="80"/>
                </a:cubicBezTo>
                <a:cubicBezTo>
                  <a:pt x="203" y="80"/>
                  <a:pt x="203" y="80"/>
                  <a:pt x="203" y="79"/>
                </a:cubicBezTo>
                <a:cubicBezTo>
                  <a:pt x="203" y="79"/>
                  <a:pt x="203" y="78"/>
                  <a:pt x="203" y="78"/>
                </a:cubicBezTo>
                <a:cubicBezTo>
                  <a:pt x="203" y="78"/>
                  <a:pt x="203" y="77"/>
                  <a:pt x="204" y="77"/>
                </a:cubicBezTo>
                <a:cubicBezTo>
                  <a:pt x="204" y="77"/>
                  <a:pt x="204" y="76"/>
                  <a:pt x="204" y="75"/>
                </a:cubicBezTo>
                <a:cubicBezTo>
                  <a:pt x="204" y="75"/>
                  <a:pt x="204" y="75"/>
                  <a:pt x="204" y="75"/>
                </a:cubicBezTo>
                <a:cubicBezTo>
                  <a:pt x="204" y="72"/>
                  <a:pt x="205" y="69"/>
                  <a:pt x="206" y="67"/>
                </a:cubicBezTo>
                <a:cubicBezTo>
                  <a:pt x="206" y="66"/>
                  <a:pt x="206" y="66"/>
                  <a:pt x="206" y="65"/>
                </a:cubicBezTo>
                <a:cubicBezTo>
                  <a:pt x="206" y="65"/>
                  <a:pt x="206" y="65"/>
                  <a:pt x="206" y="65"/>
                </a:cubicBezTo>
                <a:cubicBezTo>
                  <a:pt x="207" y="64"/>
                  <a:pt x="207" y="64"/>
                  <a:pt x="207" y="63"/>
                </a:cubicBezTo>
                <a:cubicBezTo>
                  <a:pt x="207" y="63"/>
                  <a:pt x="207" y="63"/>
                  <a:pt x="207" y="63"/>
                </a:cubicBezTo>
                <a:cubicBezTo>
                  <a:pt x="208" y="62"/>
                  <a:pt x="208" y="60"/>
                  <a:pt x="209" y="59"/>
                </a:cubicBezTo>
                <a:cubicBezTo>
                  <a:pt x="209" y="59"/>
                  <a:pt x="209" y="59"/>
                  <a:pt x="209" y="58"/>
                </a:cubicBezTo>
                <a:cubicBezTo>
                  <a:pt x="210" y="58"/>
                  <a:pt x="210" y="58"/>
                  <a:pt x="210" y="57"/>
                </a:cubicBezTo>
                <a:cubicBezTo>
                  <a:pt x="210" y="57"/>
                  <a:pt x="210" y="57"/>
                  <a:pt x="210" y="57"/>
                </a:cubicBezTo>
                <a:cubicBezTo>
                  <a:pt x="211" y="55"/>
                  <a:pt x="213" y="53"/>
                  <a:pt x="214" y="51"/>
                </a:cubicBezTo>
                <a:cubicBezTo>
                  <a:pt x="214" y="51"/>
                  <a:pt x="214" y="51"/>
                  <a:pt x="214" y="51"/>
                </a:cubicBezTo>
                <a:cubicBezTo>
                  <a:pt x="215" y="51"/>
                  <a:pt x="215" y="50"/>
                  <a:pt x="215" y="50"/>
                </a:cubicBezTo>
                <a:cubicBezTo>
                  <a:pt x="215" y="50"/>
                  <a:pt x="216" y="50"/>
                  <a:pt x="216" y="50"/>
                </a:cubicBezTo>
                <a:cubicBezTo>
                  <a:pt x="217" y="49"/>
                  <a:pt x="218" y="47"/>
                  <a:pt x="219" y="46"/>
                </a:cubicBezTo>
                <a:cubicBezTo>
                  <a:pt x="219" y="46"/>
                  <a:pt x="219" y="46"/>
                  <a:pt x="219" y="46"/>
                </a:cubicBezTo>
                <a:cubicBezTo>
                  <a:pt x="220" y="46"/>
                  <a:pt x="220" y="45"/>
                  <a:pt x="221" y="45"/>
                </a:cubicBezTo>
                <a:cubicBezTo>
                  <a:pt x="221" y="45"/>
                  <a:pt x="221" y="45"/>
                  <a:pt x="221" y="45"/>
                </a:cubicBezTo>
                <a:cubicBezTo>
                  <a:pt x="221" y="45"/>
                  <a:pt x="222" y="44"/>
                  <a:pt x="222" y="44"/>
                </a:cubicBezTo>
                <a:cubicBezTo>
                  <a:pt x="224" y="42"/>
                  <a:pt x="227" y="41"/>
                  <a:pt x="229" y="39"/>
                </a:cubicBezTo>
                <a:cubicBezTo>
                  <a:pt x="230" y="39"/>
                  <a:pt x="231" y="39"/>
                  <a:pt x="231" y="38"/>
                </a:cubicBezTo>
                <a:cubicBezTo>
                  <a:pt x="231" y="38"/>
                  <a:pt x="232" y="38"/>
                  <a:pt x="232" y="38"/>
                </a:cubicBezTo>
                <a:cubicBezTo>
                  <a:pt x="232" y="38"/>
                  <a:pt x="233" y="38"/>
                  <a:pt x="233" y="38"/>
                </a:cubicBezTo>
                <a:cubicBezTo>
                  <a:pt x="233" y="37"/>
                  <a:pt x="234" y="37"/>
                  <a:pt x="234" y="37"/>
                </a:cubicBezTo>
                <a:cubicBezTo>
                  <a:pt x="235" y="37"/>
                  <a:pt x="235" y="37"/>
                  <a:pt x="236" y="37"/>
                </a:cubicBezTo>
                <a:cubicBezTo>
                  <a:pt x="236" y="37"/>
                  <a:pt x="236" y="37"/>
                  <a:pt x="236" y="37"/>
                </a:cubicBezTo>
                <a:cubicBezTo>
                  <a:pt x="237" y="36"/>
                  <a:pt x="237" y="36"/>
                  <a:pt x="238" y="36"/>
                </a:cubicBezTo>
                <a:cubicBezTo>
                  <a:pt x="238" y="36"/>
                  <a:pt x="238" y="36"/>
                  <a:pt x="239" y="36"/>
                </a:cubicBezTo>
                <a:cubicBezTo>
                  <a:pt x="239" y="36"/>
                  <a:pt x="240" y="36"/>
                  <a:pt x="240" y="35"/>
                </a:cubicBezTo>
                <a:cubicBezTo>
                  <a:pt x="240" y="35"/>
                  <a:pt x="241" y="35"/>
                  <a:pt x="241" y="35"/>
                </a:cubicBezTo>
                <a:cubicBezTo>
                  <a:pt x="241" y="35"/>
                  <a:pt x="242" y="35"/>
                  <a:pt x="243" y="35"/>
                </a:cubicBezTo>
                <a:cubicBezTo>
                  <a:pt x="244" y="35"/>
                  <a:pt x="244" y="35"/>
                  <a:pt x="245" y="35"/>
                </a:cubicBezTo>
                <a:cubicBezTo>
                  <a:pt x="245" y="35"/>
                  <a:pt x="246" y="34"/>
                  <a:pt x="246" y="34"/>
                </a:cubicBezTo>
                <a:cubicBezTo>
                  <a:pt x="246" y="34"/>
                  <a:pt x="247" y="34"/>
                  <a:pt x="247" y="34"/>
                </a:cubicBezTo>
                <a:cubicBezTo>
                  <a:pt x="248" y="34"/>
                  <a:pt x="248" y="34"/>
                  <a:pt x="248" y="34"/>
                </a:cubicBezTo>
                <a:cubicBezTo>
                  <a:pt x="249" y="34"/>
                  <a:pt x="249" y="34"/>
                  <a:pt x="250" y="34"/>
                </a:cubicBezTo>
                <a:cubicBezTo>
                  <a:pt x="250" y="34"/>
                  <a:pt x="250" y="34"/>
                  <a:pt x="250" y="34"/>
                </a:cubicBezTo>
                <a:cubicBezTo>
                  <a:pt x="251" y="34"/>
                  <a:pt x="252" y="34"/>
                  <a:pt x="252" y="34"/>
                </a:cubicBezTo>
                <a:cubicBezTo>
                  <a:pt x="252" y="34"/>
                  <a:pt x="253" y="34"/>
                  <a:pt x="253" y="34"/>
                </a:cubicBezTo>
                <a:cubicBezTo>
                  <a:pt x="253" y="34"/>
                  <a:pt x="254" y="34"/>
                  <a:pt x="254" y="34"/>
                </a:cubicBezTo>
                <a:cubicBezTo>
                  <a:pt x="255" y="34"/>
                  <a:pt x="255" y="34"/>
                  <a:pt x="255" y="34"/>
                </a:cubicBezTo>
                <a:cubicBezTo>
                  <a:pt x="256" y="34"/>
                  <a:pt x="256" y="35"/>
                  <a:pt x="257" y="35"/>
                </a:cubicBezTo>
                <a:cubicBezTo>
                  <a:pt x="260" y="35"/>
                  <a:pt x="263" y="36"/>
                  <a:pt x="266" y="37"/>
                </a:cubicBezTo>
                <a:cubicBezTo>
                  <a:pt x="266" y="37"/>
                  <a:pt x="267" y="37"/>
                  <a:pt x="267" y="37"/>
                </a:cubicBezTo>
                <a:cubicBezTo>
                  <a:pt x="267" y="37"/>
                  <a:pt x="267" y="37"/>
                  <a:pt x="267" y="37"/>
                </a:cubicBezTo>
                <a:cubicBezTo>
                  <a:pt x="268" y="37"/>
                  <a:pt x="268" y="38"/>
                  <a:pt x="269" y="38"/>
                </a:cubicBezTo>
                <a:cubicBezTo>
                  <a:pt x="269" y="38"/>
                  <a:pt x="269" y="38"/>
                  <a:pt x="269" y="38"/>
                </a:cubicBezTo>
                <a:cubicBezTo>
                  <a:pt x="271" y="39"/>
                  <a:pt x="272" y="39"/>
                  <a:pt x="274" y="40"/>
                </a:cubicBezTo>
                <a:cubicBezTo>
                  <a:pt x="274" y="40"/>
                  <a:pt x="274" y="40"/>
                  <a:pt x="274" y="40"/>
                </a:cubicBezTo>
                <a:cubicBezTo>
                  <a:pt x="274" y="40"/>
                  <a:pt x="275" y="41"/>
                  <a:pt x="275" y="41"/>
                </a:cubicBezTo>
                <a:cubicBezTo>
                  <a:pt x="275" y="41"/>
                  <a:pt x="275" y="41"/>
                  <a:pt x="275" y="41"/>
                </a:cubicBezTo>
                <a:cubicBezTo>
                  <a:pt x="277" y="42"/>
                  <a:pt x="279" y="44"/>
                  <a:pt x="281" y="45"/>
                </a:cubicBezTo>
                <a:cubicBezTo>
                  <a:pt x="281" y="45"/>
                  <a:pt x="281" y="45"/>
                  <a:pt x="281" y="45"/>
                </a:cubicBezTo>
                <a:cubicBezTo>
                  <a:pt x="282" y="46"/>
                  <a:pt x="282" y="46"/>
                  <a:pt x="282" y="46"/>
                </a:cubicBezTo>
                <a:cubicBezTo>
                  <a:pt x="282" y="46"/>
                  <a:pt x="282" y="46"/>
                  <a:pt x="283" y="47"/>
                </a:cubicBezTo>
                <a:cubicBezTo>
                  <a:pt x="284" y="48"/>
                  <a:pt x="285" y="49"/>
                  <a:pt x="286" y="50"/>
                </a:cubicBezTo>
                <a:cubicBezTo>
                  <a:pt x="286" y="50"/>
                  <a:pt x="286" y="50"/>
                  <a:pt x="286" y="50"/>
                </a:cubicBezTo>
                <a:cubicBezTo>
                  <a:pt x="287" y="51"/>
                  <a:pt x="287" y="51"/>
                  <a:pt x="287" y="51"/>
                </a:cubicBezTo>
                <a:cubicBezTo>
                  <a:pt x="287" y="51"/>
                  <a:pt x="287" y="52"/>
                  <a:pt x="287" y="52"/>
                </a:cubicBezTo>
                <a:cubicBezTo>
                  <a:pt x="288" y="52"/>
                  <a:pt x="288" y="53"/>
                  <a:pt x="288" y="53"/>
                </a:cubicBezTo>
                <a:cubicBezTo>
                  <a:pt x="290" y="55"/>
                  <a:pt x="292" y="58"/>
                  <a:pt x="293" y="60"/>
                </a:cubicBezTo>
                <a:cubicBezTo>
                  <a:pt x="293" y="61"/>
                  <a:pt x="294" y="62"/>
                  <a:pt x="294" y="62"/>
                </a:cubicBezTo>
                <a:cubicBezTo>
                  <a:pt x="294" y="62"/>
                  <a:pt x="294" y="63"/>
                  <a:pt x="294" y="63"/>
                </a:cubicBezTo>
                <a:cubicBezTo>
                  <a:pt x="294" y="63"/>
                  <a:pt x="295" y="64"/>
                  <a:pt x="295" y="64"/>
                </a:cubicBezTo>
                <a:cubicBezTo>
                  <a:pt x="295" y="64"/>
                  <a:pt x="295" y="65"/>
                  <a:pt x="295" y="65"/>
                </a:cubicBezTo>
                <a:cubicBezTo>
                  <a:pt x="295" y="65"/>
                  <a:pt x="295" y="66"/>
                  <a:pt x="296" y="67"/>
                </a:cubicBezTo>
                <a:cubicBezTo>
                  <a:pt x="296" y="67"/>
                  <a:pt x="296" y="67"/>
                  <a:pt x="296" y="67"/>
                </a:cubicBezTo>
                <a:cubicBezTo>
                  <a:pt x="296" y="67"/>
                  <a:pt x="296" y="68"/>
                  <a:pt x="296" y="69"/>
                </a:cubicBezTo>
                <a:cubicBezTo>
                  <a:pt x="297" y="70"/>
                  <a:pt x="297" y="71"/>
                  <a:pt x="297" y="71"/>
                </a:cubicBezTo>
                <a:cubicBezTo>
                  <a:pt x="297" y="71"/>
                  <a:pt x="297" y="71"/>
                  <a:pt x="297" y="72"/>
                </a:cubicBezTo>
                <a:cubicBezTo>
                  <a:pt x="297" y="72"/>
                  <a:pt x="297" y="73"/>
                  <a:pt x="297" y="74"/>
                </a:cubicBezTo>
                <a:cubicBezTo>
                  <a:pt x="298" y="75"/>
                  <a:pt x="298" y="75"/>
                  <a:pt x="298" y="76"/>
                </a:cubicBezTo>
                <a:close/>
                <a:moveTo>
                  <a:pt x="333" y="82"/>
                </a:moveTo>
                <a:lnTo>
                  <a:pt x="328" y="55"/>
                </a:lnTo>
                <a:lnTo>
                  <a:pt x="312" y="57"/>
                </a:lnTo>
                <a:cubicBezTo>
                  <a:pt x="309" y="50"/>
                  <a:pt x="305" y="43"/>
                  <a:pt x="300" y="37"/>
                </a:cubicBezTo>
                <a:lnTo>
                  <a:pt x="309" y="24"/>
                </a:lnTo>
                <a:lnTo>
                  <a:pt x="286" y="8"/>
                </a:lnTo>
                <a:lnTo>
                  <a:pt x="277" y="21"/>
                </a:lnTo>
                <a:cubicBezTo>
                  <a:pt x="270" y="18"/>
                  <a:pt x="262" y="16"/>
                  <a:pt x="254" y="16"/>
                </a:cubicBezTo>
                <a:lnTo>
                  <a:pt x="251" y="0"/>
                </a:lnTo>
                <a:lnTo>
                  <a:pt x="224" y="4"/>
                </a:lnTo>
                <a:lnTo>
                  <a:pt x="226" y="20"/>
                </a:lnTo>
                <a:cubicBezTo>
                  <a:pt x="219" y="23"/>
                  <a:pt x="212" y="27"/>
                  <a:pt x="206" y="33"/>
                </a:cubicBezTo>
                <a:lnTo>
                  <a:pt x="193" y="23"/>
                </a:lnTo>
                <a:lnTo>
                  <a:pt x="177" y="46"/>
                </a:lnTo>
                <a:lnTo>
                  <a:pt x="190" y="56"/>
                </a:lnTo>
                <a:cubicBezTo>
                  <a:pt x="187" y="63"/>
                  <a:pt x="185" y="70"/>
                  <a:pt x="185" y="78"/>
                </a:cubicBezTo>
                <a:lnTo>
                  <a:pt x="169" y="81"/>
                </a:lnTo>
                <a:lnTo>
                  <a:pt x="173" y="109"/>
                </a:lnTo>
                <a:lnTo>
                  <a:pt x="189" y="106"/>
                </a:lnTo>
                <a:cubicBezTo>
                  <a:pt x="192" y="113"/>
                  <a:pt x="197" y="120"/>
                  <a:pt x="202" y="126"/>
                </a:cubicBezTo>
                <a:lnTo>
                  <a:pt x="192" y="139"/>
                </a:lnTo>
                <a:lnTo>
                  <a:pt x="215" y="155"/>
                </a:lnTo>
                <a:lnTo>
                  <a:pt x="225" y="142"/>
                </a:lnTo>
                <a:cubicBezTo>
                  <a:pt x="232" y="145"/>
                  <a:pt x="239" y="147"/>
                  <a:pt x="247" y="147"/>
                </a:cubicBezTo>
                <a:lnTo>
                  <a:pt x="250" y="163"/>
                </a:lnTo>
                <a:lnTo>
                  <a:pt x="278" y="159"/>
                </a:lnTo>
                <a:lnTo>
                  <a:pt x="275" y="143"/>
                </a:lnTo>
                <a:cubicBezTo>
                  <a:pt x="283" y="140"/>
                  <a:pt x="289" y="136"/>
                  <a:pt x="295" y="130"/>
                </a:cubicBezTo>
                <a:lnTo>
                  <a:pt x="308" y="140"/>
                </a:lnTo>
                <a:lnTo>
                  <a:pt x="324" y="117"/>
                </a:lnTo>
                <a:lnTo>
                  <a:pt x="311" y="108"/>
                </a:lnTo>
                <a:cubicBezTo>
                  <a:pt x="314" y="101"/>
                  <a:pt x="316" y="93"/>
                  <a:pt x="317" y="85"/>
                </a:cubicBezTo>
                <a:lnTo>
                  <a:pt x="333" y="82"/>
                </a:lnTo>
                <a:close/>
                <a:moveTo>
                  <a:pt x="229" y="275"/>
                </a:moveTo>
                <a:cubicBezTo>
                  <a:pt x="229" y="276"/>
                  <a:pt x="229" y="276"/>
                  <a:pt x="229" y="276"/>
                </a:cubicBezTo>
                <a:cubicBezTo>
                  <a:pt x="229" y="277"/>
                  <a:pt x="229" y="278"/>
                  <a:pt x="229" y="279"/>
                </a:cubicBezTo>
                <a:cubicBezTo>
                  <a:pt x="229" y="279"/>
                  <a:pt x="228" y="280"/>
                  <a:pt x="228" y="280"/>
                </a:cubicBezTo>
                <a:cubicBezTo>
                  <a:pt x="228" y="281"/>
                  <a:pt x="228" y="283"/>
                  <a:pt x="228" y="284"/>
                </a:cubicBezTo>
                <a:cubicBezTo>
                  <a:pt x="228" y="284"/>
                  <a:pt x="228" y="284"/>
                  <a:pt x="227" y="284"/>
                </a:cubicBezTo>
                <a:cubicBezTo>
                  <a:pt x="227" y="285"/>
                  <a:pt x="227" y="287"/>
                  <a:pt x="227" y="288"/>
                </a:cubicBezTo>
                <a:cubicBezTo>
                  <a:pt x="226" y="288"/>
                  <a:pt x="226" y="288"/>
                  <a:pt x="226" y="289"/>
                </a:cubicBezTo>
                <a:cubicBezTo>
                  <a:pt x="226" y="290"/>
                  <a:pt x="226" y="290"/>
                  <a:pt x="225" y="291"/>
                </a:cubicBezTo>
                <a:cubicBezTo>
                  <a:pt x="225" y="292"/>
                  <a:pt x="225" y="292"/>
                  <a:pt x="225" y="292"/>
                </a:cubicBezTo>
                <a:cubicBezTo>
                  <a:pt x="223" y="299"/>
                  <a:pt x="220" y="304"/>
                  <a:pt x="217" y="310"/>
                </a:cubicBezTo>
                <a:cubicBezTo>
                  <a:pt x="216" y="310"/>
                  <a:pt x="215" y="311"/>
                  <a:pt x="215" y="312"/>
                </a:cubicBezTo>
                <a:cubicBezTo>
                  <a:pt x="215" y="312"/>
                  <a:pt x="215" y="312"/>
                  <a:pt x="215" y="313"/>
                </a:cubicBezTo>
                <a:cubicBezTo>
                  <a:pt x="214" y="313"/>
                  <a:pt x="214" y="314"/>
                  <a:pt x="213" y="315"/>
                </a:cubicBezTo>
                <a:cubicBezTo>
                  <a:pt x="213" y="315"/>
                  <a:pt x="213" y="315"/>
                  <a:pt x="213" y="315"/>
                </a:cubicBezTo>
                <a:cubicBezTo>
                  <a:pt x="211" y="317"/>
                  <a:pt x="209" y="320"/>
                  <a:pt x="207" y="322"/>
                </a:cubicBezTo>
                <a:cubicBezTo>
                  <a:pt x="207" y="322"/>
                  <a:pt x="207" y="322"/>
                  <a:pt x="207" y="322"/>
                </a:cubicBezTo>
                <a:cubicBezTo>
                  <a:pt x="206" y="323"/>
                  <a:pt x="205" y="324"/>
                  <a:pt x="205" y="324"/>
                </a:cubicBezTo>
                <a:cubicBezTo>
                  <a:pt x="205" y="324"/>
                  <a:pt x="204" y="325"/>
                  <a:pt x="204" y="325"/>
                </a:cubicBezTo>
                <a:cubicBezTo>
                  <a:pt x="201" y="327"/>
                  <a:pt x="198" y="330"/>
                  <a:pt x="195" y="332"/>
                </a:cubicBezTo>
                <a:cubicBezTo>
                  <a:pt x="195" y="332"/>
                  <a:pt x="195" y="333"/>
                  <a:pt x="195" y="333"/>
                </a:cubicBezTo>
                <a:cubicBezTo>
                  <a:pt x="194" y="333"/>
                  <a:pt x="193" y="334"/>
                  <a:pt x="192" y="334"/>
                </a:cubicBezTo>
                <a:cubicBezTo>
                  <a:pt x="192" y="334"/>
                  <a:pt x="192" y="334"/>
                  <a:pt x="192" y="335"/>
                </a:cubicBezTo>
                <a:cubicBezTo>
                  <a:pt x="189" y="336"/>
                  <a:pt x="187" y="338"/>
                  <a:pt x="184" y="339"/>
                </a:cubicBezTo>
                <a:cubicBezTo>
                  <a:pt x="184" y="339"/>
                  <a:pt x="184" y="339"/>
                  <a:pt x="184" y="339"/>
                </a:cubicBezTo>
                <a:cubicBezTo>
                  <a:pt x="183" y="340"/>
                  <a:pt x="182" y="340"/>
                  <a:pt x="181" y="340"/>
                </a:cubicBezTo>
                <a:cubicBezTo>
                  <a:pt x="181" y="341"/>
                  <a:pt x="181" y="341"/>
                  <a:pt x="181" y="341"/>
                </a:cubicBezTo>
                <a:cubicBezTo>
                  <a:pt x="180" y="341"/>
                  <a:pt x="179" y="341"/>
                  <a:pt x="178" y="342"/>
                </a:cubicBezTo>
                <a:cubicBezTo>
                  <a:pt x="173" y="344"/>
                  <a:pt x="169" y="345"/>
                  <a:pt x="163" y="347"/>
                </a:cubicBezTo>
                <a:cubicBezTo>
                  <a:pt x="162" y="347"/>
                  <a:pt x="161" y="347"/>
                  <a:pt x="160" y="347"/>
                </a:cubicBezTo>
                <a:cubicBezTo>
                  <a:pt x="159" y="347"/>
                  <a:pt x="159" y="347"/>
                  <a:pt x="159" y="347"/>
                </a:cubicBezTo>
                <a:cubicBezTo>
                  <a:pt x="158" y="348"/>
                  <a:pt x="157" y="348"/>
                  <a:pt x="156" y="348"/>
                </a:cubicBezTo>
                <a:cubicBezTo>
                  <a:pt x="156" y="348"/>
                  <a:pt x="155" y="348"/>
                  <a:pt x="155" y="348"/>
                </a:cubicBezTo>
                <a:cubicBezTo>
                  <a:pt x="154" y="348"/>
                  <a:pt x="152" y="348"/>
                  <a:pt x="151" y="348"/>
                </a:cubicBezTo>
                <a:cubicBezTo>
                  <a:pt x="151" y="348"/>
                  <a:pt x="151" y="348"/>
                  <a:pt x="151" y="348"/>
                </a:cubicBezTo>
                <a:cubicBezTo>
                  <a:pt x="150" y="348"/>
                  <a:pt x="148" y="348"/>
                  <a:pt x="147" y="348"/>
                </a:cubicBezTo>
                <a:cubicBezTo>
                  <a:pt x="147" y="348"/>
                  <a:pt x="146" y="348"/>
                  <a:pt x="146" y="348"/>
                </a:cubicBezTo>
                <a:cubicBezTo>
                  <a:pt x="145" y="349"/>
                  <a:pt x="144" y="348"/>
                  <a:pt x="143" y="348"/>
                </a:cubicBezTo>
                <a:cubicBezTo>
                  <a:pt x="143" y="348"/>
                  <a:pt x="142" y="348"/>
                  <a:pt x="142" y="348"/>
                </a:cubicBezTo>
                <a:cubicBezTo>
                  <a:pt x="141" y="348"/>
                  <a:pt x="139" y="348"/>
                  <a:pt x="138" y="348"/>
                </a:cubicBezTo>
                <a:cubicBezTo>
                  <a:pt x="137" y="348"/>
                  <a:pt x="136" y="348"/>
                  <a:pt x="134" y="348"/>
                </a:cubicBezTo>
                <a:cubicBezTo>
                  <a:pt x="134" y="348"/>
                  <a:pt x="133" y="348"/>
                  <a:pt x="133" y="348"/>
                </a:cubicBezTo>
                <a:cubicBezTo>
                  <a:pt x="132" y="347"/>
                  <a:pt x="131" y="347"/>
                  <a:pt x="130" y="347"/>
                </a:cubicBezTo>
                <a:cubicBezTo>
                  <a:pt x="130" y="347"/>
                  <a:pt x="130" y="347"/>
                  <a:pt x="129" y="347"/>
                </a:cubicBezTo>
                <a:cubicBezTo>
                  <a:pt x="128" y="347"/>
                  <a:pt x="127" y="346"/>
                  <a:pt x="125" y="346"/>
                </a:cubicBezTo>
                <a:cubicBezTo>
                  <a:pt x="125" y="346"/>
                  <a:pt x="125" y="346"/>
                  <a:pt x="125" y="346"/>
                </a:cubicBezTo>
                <a:cubicBezTo>
                  <a:pt x="124" y="346"/>
                  <a:pt x="123" y="345"/>
                  <a:pt x="122" y="345"/>
                </a:cubicBezTo>
                <a:cubicBezTo>
                  <a:pt x="121" y="345"/>
                  <a:pt x="121" y="345"/>
                  <a:pt x="121" y="345"/>
                </a:cubicBezTo>
                <a:cubicBezTo>
                  <a:pt x="120" y="345"/>
                  <a:pt x="119" y="344"/>
                  <a:pt x="118" y="344"/>
                </a:cubicBezTo>
                <a:cubicBezTo>
                  <a:pt x="118" y="344"/>
                  <a:pt x="117" y="344"/>
                  <a:pt x="117" y="344"/>
                </a:cubicBezTo>
                <a:cubicBezTo>
                  <a:pt x="116" y="343"/>
                  <a:pt x="115" y="343"/>
                  <a:pt x="114" y="342"/>
                </a:cubicBezTo>
                <a:cubicBezTo>
                  <a:pt x="109" y="340"/>
                  <a:pt x="104" y="338"/>
                  <a:pt x="100" y="335"/>
                </a:cubicBezTo>
                <a:cubicBezTo>
                  <a:pt x="99" y="335"/>
                  <a:pt x="98" y="334"/>
                  <a:pt x="97" y="334"/>
                </a:cubicBezTo>
                <a:cubicBezTo>
                  <a:pt x="97" y="333"/>
                  <a:pt x="97" y="333"/>
                  <a:pt x="97" y="333"/>
                </a:cubicBezTo>
                <a:cubicBezTo>
                  <a:pt x="96" y="333"/>
                  <a:pt x="95" y="332"/>
                  <a:pt x="95" y="331"/>
                </a:cubicBezTo>
                <a:cubicBezTo>
                  <a:pt x="94" y="331"/>
                  <a:pt x="94" y="331"/>
                  <a:pt x="94" y="331"/>
                </a:cubicBezTo>
                <a:cubicBezTo>
                  <a:pt x="92" y="329"/>
                  <a:pt x="90" y="328"/>
                  <a:pt x="87" y="326"/>
                </a:cubicBezTo>
                <a:cubicBezTo>
                  <a:pt x="87" y="325"/>
                  <a:pt x="87" y="325"/>
                  <a:pt x="87" y="325"/>
                </a:cubicBezTo>
                <a:cubicBezTo>
                  <a:pt x="86" y="325"/>
                  <a:pt x="86" y="324"/>
                  <a:pt x="85" y="323"/>
                </a:cubicBezTo>
                <a:cubicBezTo>
                  <a:pt x="85" y="323"/>
                  <a:pt x="85" y="323"/>
                  <a:pt x="85" y="323"/>
                </a:cubicBezTo>
                <a:cubicBezTo>
                  <a:pt x="82" y="320"/>
                  <a:pt x="79" y="317"/>
                  <a:pt x="77" y="314"/>
                </a:cubicBezTo>
                <a:cubicBezTo>
                  <a:pt x="77" y="313"/>
                  <a:pt x="77" y="313"/>
                  <a:pt x="77" y="313"/>
                </a:cubicBezTo>
                <a:cubicBezTo>
                  <a:pt x="76" y="312"/>
                  <a:pt x="76" y="312"/>
                  <a:pt x="75" y="311"/>
                </a:cubicBezTo>
                <a:cubicBezTo>
                  <a:pt x="75" y="311"/>
                  <a:pt x="75" y="311"/>
                  <a:pt x="75" y="310"/>
                </a:cubicBezTo>
                <a:cubicBezTo>
                  <a:pt x="73" y="308"/>
                  <a:pt x="72" y="305"/>
                  <a:pt x="70" y="303"/>
                </a:cubicBezTo>
                <a:cubicBezTo>
                  <a:pt x="70" y="303"/>
                  <a:pt x="70" y="303"/>
                  <a:pt x="70" y="302"/>
                </a:cubicBezTo>
                <a:cubicBezTo>
                  <a:pt x="70" y="302"/>
                  <a:pt x="69" y="301"/>
                  <a:pt x="69" y="300"/>
                </a:cubicBezTo>
                <a:cubicBezTo>
                  <a:pt x="69" y="300"/>
                  <a:pt x="69" y="300"/>
                  <a:pt x="69" y="299"/>
                </a:cubicBezTo>
                <a:cubicBezTo>
                  <a:pt x="68" y="298"/>
                  <a:pt x="68" y="298"/>
                  <a:pt x="68" y="297"/>
                </a:cubicBezTo>
                <a:cubicBezTo>
                  <a:pt x="65" y="291"/>
                  <a:pt x="63" y="285"/>
                  <a:pt x="62" y="278"/>
                </a:cubicBezTo>
                <a:cubicBezTo>
                  <a:pt x="62" y="278"/>
                  <a:pt x="62" y="278"/>
                  <a:pt x="62" y="277"/>
                </a:cubicBezTo>
                <a:cubicBezTo>
                  <a:pt x="62" y="276"/>
                  <a:pt x="62" y="275"/>
                  <a:pt x="62" y="275"/>
                </a:cubicBezTo>
                <a:cubicBezTo>
                  <a:pt x="61" y="274"/>
                  <a:pt x="61" y="274"/>
                  <a:pt x="61" y="273"/>
                </a:cubicBezTo>
                <a:cubicBezTo>
                  <a:pt x="61" y="272"/>
                  <a:pt x="61" y="271"/>
                  <a:pt x="61" y="270"/>
                </a:cubicBezTo>
                <a:cubicBezTo>
                  <a:pt x="61" y="270"/>
                  <a:pt x="61" y="270"/>
                  <a:pt x="61" y="270"/>
                </a:cubicBezTo>
                <a:cubicBezTo>
                  <a:pt x="61" y="268"/>
                  <a:pt x="61" y="267"/>
                  <a:pt x="61" y="266"/>
                </a:cubicBezTo>
                <a:cubicBezTo>
                  <a:pt x="61" y="265"/>
                  <a:pt x="61" y="265"/>
                  <a:pt x="61" y="265"/>
                </a:cubicBezTo>
                <a:cubicBezTo>
                  <a:pt x="61" y="264"/>
                  <a:pt x="61" y="263"/>
                  <a:pt x="61" y="262"/>
                </a:cubicBezTo>
                <a:cubicBezTo>
                  <a:pt x="61" y="261"/>
                  <a:pt x="61" y="261"/>
                  <a:pt x="61" y="261"/>
                </a:cubicBezTo>
                <a:cubicBezTo>
                  <a:pt x="61" y="259"/>
                  <a:pt x="61" y="258"/>
                  <a:pt x="61" y="257"/>
                </a:cubicBezTo>
                <a:cubicBezTo>
                  <a:pt x="61" y="255"/>
                  <a:pt x="61" y="254"/>
                  <a:pt x="62" y="253"/>
                </a:cubicBezTo>
                <a:cubicBezTo>
                  <a:pt x="62" y="252"/>
                  <a:pt x="62" y="252"/>
                  <a:pt x="62" y="252"/>
                </a:cubicBezTo>
                <a:cubicBezTo>
                  <a:pt x="62" y="251"/>
                  <a:pt x="62" y="250"/>
                  <a:pt x="62" y="249"/>
                </a:cubicBezTo>
                <a:cubicBezTo>
                  <a:pt x="62" y="248"/>
                  <a:pt x="62" y="248"/>
                  <a:pt x="62" y="248"/>
                </a:cubicBezTo>
                <a:cubicBezTo>
                  <a:pt x="63" y="246"/>
                  <a:pt x="63" y="245"/>
                  <a:pt x="63" y="244"/>
                </a:cubicBezTo>
                <a:cubicBezTo>
                  <a:pt x="63" y="244"/>
                  <a:pt x="63" y="244"/>
                  <a:pt x="63" y="244"/>
                </a:cubicBezTo>
                <a:cubicBezTo>
                  <a:pt x="64" y="242"/>
                  <a:pt x="64" y="241"/>
                  <a:pt x="64" y="240"/>
                </a:cubicBezTo>
                <a:cubicBezTo>
                  <a:pt x="64" y="240"/>
                  <a:pt x="64" y="239"/>
                  <a:pt x="65" y="239"/>
                </a:cubicBezTo>
                <a:cubicBezTo>
                  <a:pt x="65" y="238"/>
                  <a:pt x="65" y="237"/>
                  <a:pt x="65" y="237"/>
                </a:cubicBezTo>
                <a:cubicBezTo>
                  <a:pt x="66" y="236"/>
                  <a:pt x="66" y="236"/>
                  <a:pt x="66" y="235"/>
                </a:cubicBezTo>
                <a:cubicBezTo>
                  <a:pt x="66" y="234"/>
                  <a:pt x="67" y="233"/>
                  <a:pt x="67" y="232"/>
                </a:cubicBezTo>
                <a:cubicBezTo>
                  <a:pt x="67" y="232"/>
                  <a:pt x="67" y="232"/>
                  <a:pt x="67" y="232"/>
                </a:cubicBezTo>
                <a:cubicBezTo>
                  <a:pt x="69" y="227"/>
                  <a:pt x="71" y="223"/>
                  <a:pt x="74" y="218"/>
                </a:cubicBezTo>
                <a:cubicBezTo>
                  <a:pt x="75" y="217"/>
                  <a:pt x="75" y="217"/>
                  <a:pt x="76" y="216"/>
                </a:cubicBezTo>
                <a:cubicBezTo>
                  <a:pt x="76" y="216"/>
                  <a:pt x="76" y="216"/>
                  <a:pt x="76" y="215"/>
                </a:cubicBezTo>
                <a:cubicBezTo>
                  <a:pt x="77" y="215"/>
                  <a:pt x="77" y="214"/>
                  <a:pt x="78" y="213"/>
                </a:cubicBezTo>
                <a:cubicBezTo>
                  <a:pt x="78" y="213"/>
                  <a:pt x="78" y="213"/>
                  <a:pt x="78" y="213"/>
                </a:cubicBezTo>
                <a:cubicBezTo>
                  <a:pt x="80" y="210"/>
                  <a:pt x="82" y="208"/>
                  <a:pt x="84" y="206"/>
                </a:cubicBezTo>
                <a:cubicBezTo>
                  <a:pt x="84" y="206"/>
                  <a:pt x="84" y="206"/>
                  <a:pt x="84" y="206"/>
                </a:cubicBezTo>
                <a:cubicBezTo>
                  <a:pt x="85" y="205"/>
                  <a:pt x="85" y="204"/>
                  <a:pt x="86" y="204"/>
                </a:cubicBezTo>
                <a:cubicBezTo>
                  <a:pt x="86" y="204"/>
                  <a:pt x="86" y="203"/>
                  <a:pt x="87" y="203"/>
                </a:cubicBezTo>
                <a:cubicBezTo>
                  <a:pt x="89" y="200"/>
                  <a:pt x="92" y="198"/>
                  <a:pt x="96" y="196"/>
                </a:cubicBezTo>
                <a:cubicBezTo>
                  <a:pt x="96" y="195"/>
                  <a:pt x="96" y="195"/>
                  <a:pt x="96" y="195"/>
                </a:cubicBezTo>
                <a:cubicBezTo>
                  <a:pt x="97" y="195"/>
                  <a:pt x="98" y="194"/>
                  <a:pt x="98" y="194"/>
                </a:cubicBezTo>
                <a:cubicBezTo>
                  <a:pt x="99" y="194"/>
                  <a:pt x="99" y="193"/>
                  <a:pt x="99" y="193"/>
                </a:cubicBezTo>
                <a:cubicBezTo>
                  <a:pt x="101" y="192"/>
                  <a:pt x="104" y="190"/>
                  <a:pt x="107" y="189"/>
                </a:cubicBezTo>
                <a:cubicBezTo>
                  <a:pt x="107" y="189"/>
                  <a:pt x="107" y="189"/>
                  <a:pt x="107" y="189"/>
                </a:cubicBezTo>
                <a:cubicBezTo>
                  <a:pt x="108" y="188"/>
                  <a:pt x="109" y="188"/>
                  <a:pt x="109" y="187"/>
                </a:cubicBezTo>
                <a:cubicBezTo>
                  <a:pt x="110" y="187"/>
                  <a:pt x="110" y="187"/>
                  <a:pt x="110" y="187"/>
                </a:cubicBezTo>
                <a:cubicBezTo>
                  <a:pt x="111" y="187"/>
                  <a:pt x="112" y="186"/>
                  <a:pt x="113" y="186"/>
                </a:cubicBezTo>
                <a:cubicBezTo>
                  <a:pt x="117" y="184"/>
                  <a:pt x="122" y="182"/>
                  <a:pt x="127" y="181"/>
                </a:cubicBezTo>
                <a:cubicBezTo>
                  <a:pt x="129" y="181"/>
                  <a:pt x="130" y="181"/>
                  <a:pt x="131" y="181"/>
                </a:cubicBezTo>
                <a:cubicBezTo>
                  <a:pt x="131" y="181"/>
                  <a:pt x="132" y="181"/>
                  <a:pt x="132" y="180"/>
                </a:cubicBezTo>
                <a:cubicBezTo>
                  <a:pt x="133" y="180"/>
                  <a:pt x="134" y="180"/>
                  <a:pt x="135" y="180"/>
                </a:cubicBezTo>
                <a:cubicBezTo>
                  <a:pt x="135" y="180"/>
                  <a:pt x="136" y="180"/>
                  <a:pt x="136" y="180"/>
                </a:cubicBezTo>
                <a:cubicBezTo>
                  <a:pt x="137" y="180"/>
                  <a:pt x="138" y="180"/>
                  <a:pt x="139" y="180"/>
                </a:cubicBezTo>
                <a:cubicBezTo>
                  <a:pt x="140" y="180"/>
                  <a:pt x="140" y="180"/>
                  <a:pt x="140" y="180"/>
                </a:cubicBezTo>
                <a:cubicBezTo>
                  <a:pt x="141" y="179"/>
                  <a:pt x="142" y="179"/>
                  <a:pt x="144" y="179"/>
                </a:cubicBezTo>
                <a:cubicBezTo>
                  <a:pt x="144" y="179"/>
                  <a:pt x="144" y="179"/>
                  <a:pt x="145" y="179"/>
                </a:cubicBezTo>
                <a:cubicBezTo>
                  <a:pt x="146" y="179"/>
                  <a:pt x="147" y="179"/>
                  <a:pt x="148" y="179"/>
                </a:cubicBezTo>
                <a:cubicBezTo>
                  <a:pt x="148" y="179"/>
                  <a:pt x="148" y="179"/>
                  <a:pt x="149" y="179"/>
                </a:cubicBezTo>
                <a:cubicBezTo>
                  <a:pt x="150" y="180"/>
                  <a:pt x="151" y="180"/>
                  <a:pt x="153" y="180"/>
                </a:cubicBezTo>
                <a:cubicBezTo>
                  <a:pt x="154" y="180"/>
                  <a:pt x="155" y="180"/>
                  <a:pt x="157" y="180"/>
                </a:cubicBezTo>
                <a:cubicBezTo>
                  <a:pt x="157" y="180"/>
                  <a:pt x="157" y="180"/>
                  <a:pt x="158" y="180"/>
                </a:cubicBezTo>
                <a:cubicBezTo>
                  <a:pt x="159" y="180"/>
                  <a:pt x="160" y="181"/>
                  <a:pt x="161" y="181"/>
                </a:cubicBezTo>
                <a:cubicBezTo>
                  <a:pt x="161" y="181"/>
                  <a:pt x="161" y="181"/>
                  <a:pt x="162" y="181"/>
                </a:cubicBezTo>
                <a:cubicBezTo>
                  <a:pt x="163" y="181"/>
                  <a:pt x="164" y="181"/>
                  <a:pt x="165" y="182"/>
                </a:cubicBezTo>
                <a:cubicBezTo>
                  <a:pt x="166" y="182"/>
                  <a:pt x="166" y="182"/>
                  <a:pt x="166" y="182"/>
                </a:cubicBezTo>
                <a:cubicBezTo>
                  <a:pt x="167" y="182"/>
                  <a:pt x="168" y="182"/>
                  <a:pt x="169" y="183"/>
                </a:cubicBezTo>
                <a:cubicBezTo>
                  <a:pt x="169" y="183"/>
                  <a:pt x="170" y="183"/>
                  <a:pt x="170" y="183"/>
                </a:cubicBezTo>
                <a:cubicBezTo>
                  <a:pt x="171" y="183"/>
                  <a:pt x="172" y="184"/>
                  <a:pt x="173" y="184"/>
                </a:cubicBezTo>
                <a:cubicBezTo>
                  <a:pt x="173" y="184"/>
                  <a:pt x="174" y="184"/>
                  <a:pt x="174" y="184"/>
                </a:cubicBezTo>
                <a:cubicBezTo>
                  <a:pt x="175" y="185"/>
                  <a:pt x="176" y="185"/>
                  <a:pt x="177" y="186"/>
                </a:cubicBezTo>
                <a:cubicBezTo>
                  <a:pt x="182" y="188"/>
                  <a:pt x="187" y="190"/>
                  <a:pt x="191" y="193"/>
                </a:cubicBezTo>
                <a:cubicBezTo>
                  <a:pt x="192" y="193"/>
                  <a:pt x="193" y="194"/>
                  <a:pt x="193" y="194"/>
                </a:cubicBezTo>
                <a:cubicBezTo>
                  <a:pt x="194" y="195"/>
                  <a:pt x="194" y="195"/>
                  <a:pt x="194" y="195"/>
                </a:cubicBezTo>
                <a:cubicBezTo>
                  <a:pt x="195" y="195"/>
                  <a:pt x="196" y="196"/>
                  <a:pt x="196" y="196"/>
                </a:cubicBezTo>
                <a:cubicBezTo>
                  <a:pt x="196" y="197"/>
                  <a:pt x="196" y="197"/>
                  <a:pt x="197" y="197"/>
                </a:cubicBezTo>
                <a:cubicBezTo>
                  <a:pt x="199" y="198"/>
                  <a:pt x="201" y="200"/>
                  <a:pt x="203" y="202"/>
                </a:cubicBezTo>
                <a:cubicBezTo>
                  <a:pt x="203" y="203"/>
                  <a:pt x="204" y="203"/>
                  <a:pt x="204" y="203"/>
                </a:cubicBezTo>
                <a:cubicBezTo>
                  <a:pt x="204" y="203"/>
                  <a:pt x="205" y="204"/>
                  <a:pt x="206" y="205"/>
                </a:cubicBezTo>
                <a:cubicBezTo>
                  <a:pt x="206" y="205"/>
                  <a:pt x="206" y="205"/>
                  <a:pt x="206" y="205"/>
                </a:cubicBezTo>
                <a:cubicBezTo>
                  <a:pt x="209" y="208"/>
                  <a:pt x="211" y="211"/>
                  <a:pt x="214" y="214"/>
                </a:cubicBezTo>
                <a:cubicBezTo>
                  <a:pt x="214" y="214"/>
                  <a:pt x="214" y="215"/>
                  <a:pt x="214" y="215"/>
                </a:cubicBezTo>
                <a:cubicBezTo>
                  <a:pt x="215" y="216"/>
                  <a:pt x="215" y="216"/>
                  <a:pt x="216" y="217"/>
                </a:cubicBezTo>
                <a:cubicBezTo>
                  <a:pt x="216" y="217"/>
                  <a:pt x="216" y="217"/>
                  <a:pt x="216" y="217"/>
                </a:cubicBezTo>
                <a:cubicBezTo>
                  <a:pt x="218" y="220"/>
                  <a:pt x="219" y="222"/>
                  <a:pt x="221" y="225"/>
                </a:cubicBezTo>
                <a:cubicBezTo>
                  <a:pt x="221" y="225"/>
                  <a:pt x="221" y="225"/>
                  <a:pt x="221" y="225"/>
                </a:cubicBezTo>
                <a:cubicBezTo>
                  <a:pt x="221" y="226"/>
                  <a:pt x="221" y="227"/>
                  <a:pt x="222" y="228"/>
                </a:cubicBezTo>
                <a:cubicBezTo>
                  <a:pt x="222" y="228"/>
                  <a:pt x="222" y="228"/>
                  <a:pt x="222" y="229"/>
                </a:cubicBezTo>
                <a:cubicBezTo>
                  <a:pt x="223" y="229"/>
                  <a:pt x="223" y="230"/>
                  <a:pt x="223" y="231"/>
                </a:cubicBezTo>
                <a:cubicBezTo>
                  <a:pt x="225" y="236"/>
                  <a:pt x="227" y="241"/>
                  <a:pt x="228" y="246"/>
                </a:cubicBezTo>
                <a:cubicBezTo>
                  <a:pt x="228" y="247"/>
                  <a:pt x="229" y="248"/>
                  <a:pt x="229" y="249"/>
                </a:cubicBezTo>
                <a:cubicBezTo>
                  <a:pt x="229" y="250"/>
                  <a:pt x="229" y="250"/>
                  <a:pt x="229" y="251"/>
                </a:cubicBezTo>
                <a:cubicBezTo>
                  <a:pt x="229" y="252"/>
                  <a:pt x="229" y="252"/>
                  <a:pt x="229" y="253"/>
                </a:cubicBezTo>
                <a:cubicBezTo>
                  <a:pt x="229" y="254"/>
                  <a:pt x="229" y="254"/>
                  <a:pt x="229" y="255"/>
                </a:cubicBezTo>
                <a:cubicBezTo>
                  <a:pt x="230" y="256"/>
                  <a:pt x="230" y="257"/>
                  <a:pt x="230" y="258"/>
                </a:cubicBezTo>
                <a:cubicBezTo>
                  <a:pt x="230" y="258"/>
                  <a:pt x="230" y="258"/>
                  <a:pt x="230" y="258"/>
                </a:cubicBezTo>
                <a:cubicBezTo>
                  <a:pt x="230" y="260"/>
                  <a:pt x="230" y="261"/>
                  <a:pt x="230" y="262"/>
                </a:cubicBezTo>
                <a:lnTo>
                  <a:pt x="230" y="263"/>
                </a:lnTo>
                <a:cubicBezTo>
                  <a:pt x="230" y="264"/>
                  <a:pt x="230" y="265"/>
                  <a:pt x="230" y="266"/>
                </a:cubicBezTo>
                <a:cubicBezTo>
                  <a:pt x="230" y="267"/>
                  <a:pt x="230" y="267"/>
                  <a:pt x="230" y="267"/>
                </a:cubicBezTo>
                <a:cubicBezTo>
                  <a:pt x="230" y="269"/>
                  <a:pt x="230" y="270"/>
                  <a:pt x="230" y="271"/>
                </a:cubicBezTo>
                <a:cubicBezTo>
                  <a:pt x="230" y="273"/>
                  <a:pt x="229" y="274"/>
                  <a:pt x="229" y="275"/>
                </a:cubicBezTo>
                <a:close/>
                <a:moveTo>
                  <a:pt x="287" y="301"/>
                </a:moveTo>
                <a:lnTo>
                  <a:pt x="291" y="251"/>
                </a:lnTo>
                <a:lnTo>
                  <a:pt x="262" y="249"/>
                </a:lnTo>
                <a:cubicBezTo>
                  <a:pt x="260" y="235"/>
                  <a:pt x="256" y="221"/>
                  <a:pt x="250" y="209"/>
                </a:cubicBezTo>
                <a:lnTo>
                  <a:pt x="272" y="190"/>
                </a:lnTo>
                <a:lnTo>
                  <a:pt x="239" y="152"/>
                </a:lnTo>
                <a:lnTo>
                  <a:pt x="217" y="171"/>
                </a:lnTo>
                <a:cubicBezTo>
                  <a:pt x="206" y="162"/>
                  <a:pt x="194" y="156"/>
                  <a:pt x="180" y="152"/>
                </a:cubicBezTo>
                <a:lnTo>
                  <a:pt x="183" y="123"/>
                </a:lnTo>
                <a:lnTo>
                  <a:pt x="133" y="118"/>
                </a:lnTo>
                <a:lnTo>
                  <a:pt x="130" y="147"/>
                </a:lnTo>
                <a:cubicBezTo>
                  <a:pt x="116" y="149"/>
                  <a:pt x="103" y="153"/>
                  <a:pt x="91" y="160"/>
                </a:cubicBezTo>
                <a:lnTo>
                  <a:pt x="72" y="138"/>
                </a:lnTo>
                <a:lnTo>
                  <a:pt x="34" y="170"/>
                </a:lnTo>
                <a:lnTo>
                  <a:pt x="52" y="192"/>
                </a:lnTo>
                <a:cubicBezTo>
                  <a:pt x="44" y="203"/>
                  <a:pt x="37" y="215"/>
                  <a:pt x="33" y="229"/>
                </a:cubicBezTo>
                <a:lnTo>
                  <a:pt x="4" y="227"/>
                </a:lnTo>
                <a:lnTo>
                  <a:pt x="0" y="276"/>
                </a:lnTo>
                <a:lnTo>
                  <a:pt x="29" y="279"/>
                </a:lnTo>
                <a:cubicBezTo>
                  <a:pt x="30" y="293"/>
                  <a:pt x="35" y="307"/>
                  <a:pt x="41" y="319"/>
                </a:cubicBezTo>
                <a:lnTo>
                  <a:pt x="19" y="337"/>
                </a:lnTo>
                <a:lnTo>
                  <a:pt x="51" y="376"/>
                </a:lnTo>
                <a:lnTo>
                  <a:pt x="73" y="357"/>
                </a:lnTo>
                <a:cubicBezTo>
                  <a:pt x="84" y="366"/>
                  <a:pt x="97" y="372"/>
                  <a:pt x="111" y="376"/>
                </a:cubicBezTo>
                <a:lnTo>
                  <a:pt x="108" y="405"/>
                </a:lnTo>
                <a:lnTo>
                  <a:pt x="158" y="410"/>
                </a:lnTo>
                <a:lnTo>
                  <a:pt x="160" y="381"/>
                </a:lnTo>
                <a:cubicBezTo>
                  <a:pt x="175" y="379"/>
                  <a:pt x="188" y="375"/>
                  <a:pt x="200" y="368"/>
                </a:cubicBezTo>
                <a:lnTo>
                  <a:pt x="219" y="390"/>
                </a:lnTo>
                <a:lnTo>
                  <a:pt x="257" y="358"/>
                </a:lnTo>
                <a:lnTo>
                  <a:pt x="239" y="336"/>
                </a:lnTo>
                <a:cubicBezTo>
                  <a:pt x="247" y="325"/>
                  <a:pt x="254" y="312"/>
                  <a:pt x="258" y="299"/>
                </a:cubicBezTo>
                <a:lnTo>
                  <a:pt x="287" y="301"/>
                </a:lnTo>
                <a:close/>
                <a:moveTo>
                  <a:pt x="437" y="233"/>
                </a:moveTo>
                <a:cubicBezTo>
                  <a:pt x="437" y="234"/>
                  <a:pt x="437" y="234"/>
                  <a:pt x="436" y="234"/>
                </a:cubicBezTo>
                <a:cubicBezTo>
                  <a:pt x="436" y="235"/>
                  <a:pt x="436" y="235"/>
                  <a:pt x="436" y="236"/>
                </a:cubicBezTo>
                <a:cubicBezTo>
                  <a:pt x="436" y="236"/>
                  <a:pt x="436" y="237"/>
                  <a:pt x="436" y="237"/>
                </a:cubicBezTo>
                <a:cubicBezTo>
                  <a:pt x="436" y="238"/>
                  <a:pt x="436" y="239"/>
                  <a:pt x="435" y="239"/>
                </a:cubicBezTo>
                <a:cubicBezTo>
                  <a:pt x="435" y="240"/>
                  <a:pt x="435" y="240"/>
                  <a:pt x="435" y="240"/>
                </a:cubicBezTo>
                <a:cubicBezTo>
                  <a:pt x="435" y="241"/>
                  <a:pt x="435" y="241"/>
                  <a:pt x="435" y="242"/>
                </a:cubicBezTo>
                <a:cubicBezTo>
                  <a:pt x="435" y="242"/>
                  <a:pt x="435" y="243"/>
                  <a:pt x="434" y="243"/>
                </a:cubicBezTo>
                <a:cubicBezTo>
                  <a:pt x="434" y="244"/>
                  <a:pt x="434" y="244"/>
                  <a:pt x="434" y="245"/>
                </a:cubicBezTo>
                <a:cubicBezTo>
                  <a:pt x="434" y="245"/>
                  <a:pt x="434" y="245"/>
                  <a:pt x="434" y="246"/>
                </a:cubicBezTo>
                <a:cubicBezTo>
                  <a:pt x="432" y="250"/>
                  <a:pt x="430" y="254"/>
                  <a:pt x="428" y="258"/>
                </a:cubicBezTo>
                <a:cubicBezTo>
                  <a:pt x="427" y="258"/>
                  <a:pt x="427" y="259"/>
                  <a:pt x="427" y="259"/>
                </a:cubicBezTo>
                <a:cubicBezTo>
                  <a:pt x="426" y="259"/>
                  <a:pt x="426" y="259"/>
                  <a:pt x="426" y="260"/>
                </a:cubicBezTo>
                <a:cubicBezTo>
                  <a:pt x="426" y="260"/>
                  <a:pt x="426" y="261"/>
                  <a:pt x="425" y="261"/>
                </a:cubicBezTo>
                <a:cubicBezTo>
                  <a:pt x="425" y="261"/>
                  <a:pt x="425" y="261"/>
                  <a:pt x="425" y="261"/>
                </a:cubicBezTo>
                <a:cubicBezTo>
                  <a:pt x="424" y="263"/>
                  <a:pt x="422" y="265"/>
                  <a:pt x="421" y="266"/>
                </a:cubicBezTo>
                <a:cubicBezTo>
                  <a:pt x="421" y="266"/>
                  <a:pt x="421" y="266"/>
                  <a:pt x="421" y="266"/>
                </a:cubicBezTo>
                <a:cubicBezTo>
                  <a:pt x="420" y="267"/>
                  <a:pt x="420" y="267"/>
                  <a:pt x="419" y="268"/>
                </a:cubicBezTo>
                <a:cubicBezTo>
                  <a:pt x="419" y="268"/>
                  <a:pt x="419" y="268"/>
                  <a:pt x="419" y="268"/>
                </a:cubicBezTo>
                <a:cubicBezTo>
                  <a:pt x="417" y="270"/>
                  <a:pt x="415" y="272"/>
                  <a:pt x="413" y="273"/>
                </a:cubicBezTo>
                <a:cubicBezTo>
                  <a:pt x="413" y="274"/>
                  <a:pt x="412" y="274"/>
                  <a:pt x="412" y="274"/>
                </a:cubicBezTo>
                <a:cubicBezTo>
                  <a:pt x="412" y="274"/>
                  <a:pt x="411" y="274"/>
                  <a:pt x="411" y="275"/>
                </a:cubicBezTo>
                <a:cubicBezTo>
                  <a:pt x="411" y="275"/>
                  <a:pt x="410" y="275"/>
                  <a:pt x="410" y="275"/>
                </a:cubicBezTo>
                <a:cubicBezTo>
                  <a:pt x="409" y="276"/>
                  <a:pt x="407" y="277"/>
                  <a:pt x="405" y="278"/>
                </a:cubicBezTo>
                <a:cubicBezTo>
                  <a:pt x="405" y="278"/>
                  <a:pt x="405" y="278"/>
                  <a:pt x="405" y="278"/>
                </a:cubicBezTo>
                <a:cubicBezTo>
                  <a:pt x="404" y="279"/>
                  <a:pt x="404" y="279"/>
                  <a:pt x="403" y="279"/>
                </a:cubicBezTo>
                <a:cubicBezTo>
                  <a:pt x="403" y="279"/>
                  <a:pt x="403" y="279"/>
                  <a:pt x="403" y="279"/>
                </a:cubicBezTo>
                <a:cubicBezTo>
                  <a:pt x="402" y="280"/>
                  <a:pt x="401" y="280"/>
                  <a:pt x="401" y="280"/>
                </a:cubicBezTo>
                <a:cubicBezTo>
                  <a:pt x="397" y="282"/>
                  <a:pt x="394" y="283"/>
                  <a:pt x="390" y="283"/>
                </a:cubicBezTo>
                <a:lnTo>
                  <a:pt x="390" y="284"/>
                </a:lnTo>
                <a:cubicBezTo>
                  <a:pt x="390" y="284"/>
                  <a:pt x="389" y="284"/>
                  <a:pt x="388" y="284"/>
                </a:cubicBezTo>
                <a:cubicBezTo>
                  <a:pt x="388" y="284"/>
                  <a:pt x="387" y="284"/>
                  <a:pt x="387" y="284"/>
                </a:cubicBezTo>
                <a:cubicBezTo>
                  <a:pt x="386" y="284"/>
                  <a:pt x="386" y="284"/>
                  <a:pt x="385" y="284"/>
                </a:cubicBezTo>
                <a:cubicBezTo>
                  <a:pt x="385" y="284"/>
                  <a:pt x="385" y="284"/>
                  <a:pt x="384" y="284"/>
                </a:cubicBezTo>
                <a:cubicBezTo>
                  <a:pt x="383" y="285"/>
                  <a:pt x="383" y="285"/>
                  <a:pt x="382" y="285"/>
                </a:cubicBezTo>
                <a:cubicBezTo>
                  <a:pt x="382" y="285"/>
                  <a:pt x="382" y="285"/>
                  <a:pt x="382" y="285"/>
                </a:cubicBezTo>
                <a:cubicBezTo>
                  <a:pt x="381" y="285"/>
                  <a:pt x="380" y="285"/>
                  <a:pt x="379" y="285"/>
                </a:cubicBezTo>
                <a:cubicBezTo>
                  <a:pt x="379" y="285"/>
                  <a:pt x="378" y="285"/>
                  <a:pt x="378" y="285"/>
                </a:cubicBezTo>
                <a:cubicBezTo>
                  <a:pt x="378" y="285"/>
                  <a:pt x="377" y="285"/>
                  <a:pt x="376" y="285"/>
                </a:cubicBezTo>
                <a:cubicBezTo>
                  <a:pt x="376" y="285"/>
                  <a:pt x="376" y="285"/>
                  <a:pt x="375" y="285"/>
                </a:cubicBezTo>
                <a:cubicBezTo>
                  <a:pt x="374" y="285"/>
                  <a:pt x="374" y="285"/>
                  <a:pt x="373" y="285"/>
                </a:cubicBezTo>
                <a:cubicBezTo>
                  <a:pt x="372" y="285"/>
                  <a:pt x="371" y="284"/>
                  <a:pt x="370" y="284"/>
                </a:cubicBezTo>
                <a:cubicBezTo>
                  <a:pt x="370" y="284"/>
                  <a:pt x="369" y="284"/>
                  <a:pt x="369" y="284"/>
                </a:cubicBezTo>
                <a:cubicBezTo>
                  <a:pt x="368" y="284"/>
                  <a:pt x="368" y="284"/>
                  <a:pt x="367" y="284"/>
                </a:cubicBezTo>
                <a:cubicBezTo>
                  <a:pt x="367" y="284"/>
                  <a:pt x="367" y="284"/>
                  <a:pt x="366" y="284"/>
                </a:cubicBezTo>
                <a:cubicBezTo>
                  <a:pt x="365" y="284"/>
                  <a:pt x="365" y="283"/>
                  <a:pt x="364" y="283"/>
                </a:cubicBezTo>
                <a:cubicBezTo>
                  <a:pt x="364" y="283"/>
                  <a:pt x="364" y="283"/>
                  <a:pt x="363" y="283"/>
                </a:cubicBezTo>
                <a:cubicBezTo>
                  <a:pt x="363" y="283"/>
                  <a:pt x="362" y="283"/>
                  <a:pt x="361" y="282"/>
                </a:cubicBezTo>
                <a:cubicBezTo>
                  <a:pt x="361" y="282"/>
                  <a:pt x="361" y="282"/>
                  <a:pt x="360" y="282"/>
                </a:cubicBezTo>
                <a:cubicBezTo>
                  <a:pt x="360" y="282"/>
                  <a:pt x="359" y="282"/>
                  <a:pt x="359" y="282"/>
                </a:cubicBezTo>
                <a:cubicBezTo>
                  <a:pt x="358" y="282"/>
                  <a:pt x="358" y="281"/>
                  <a:pt x="358" y="281"/>
                </a:cubicBezTo>
                <a:cubicBezTo>
                  <a:pt x="357" y="281"/>
                  <a:pt x="356" y="281"/>
                  <a:pt x="355" y="280"/>
                </a:cubicBezTo>
                <a:cubicBezTo>
                  <a:pt x="352" y="279"/>
                  <a:pt x="349" y="277"/>
                  <a:pt x="346" y="275"/>
                </a:cubicBezTo>
                <a:cubicBezTo>
                  <a:pt x="345" y="275"/>
                  <a:pt x="345" y="275"/>
                  <a:pt x="344" y="274"/>
                </a:cubicBezTo>
                <a:cubicBezTo>
                  <a:pt x="344" y="274"/>
                  <a:pt x="344" y="274"/>
                  <a:pt x="344" y="274"/>
                </a:cubicBezTo>
                <a:cubicBezTo>
                  <a:pt x="343" y="274"/>
                  <a:pt x="343" y="273"/>
                  <a:pt x="342" y="273"/>
                </a:cubicBezTo>
                <a:cubicBezTo>
                  <a:pt x="342" y="273"/>
                  <a:pt x="342" y="273"/>
                  <a:pt x="342" y="273"/>
                </a:cubicBezTo>
                <a:cubicBezTo>
                  <a:pt x="340" y="271"/>
                  <a:pt x="339" y="270"/>
                  <a:pt x="337" y="269"/>
                </a:cubicBezTo>
                <a:cubicBezTo>
                  <a:pt x="337" y="269"/>
                  <a:pt x="337" y="269"/>
                  <a:pt x="337" y="268"/>
                </a:cubicBezTo>
                <a:cubicBezTo>
                  <a:pt x="336" y="268"/>
                  <a:pt x="336" y="268"/>
                  <a:pt x="335" y="267"/>
                </a:cubicBezTo>
                <a:cubicBezTo>
                  <a:pt x="335" y="267"/>
                  <a:pt x="335" y="267"/>
                  <a:pt x="335" y="267"/>
                </a:cubicBezTo>
                <a:cubicBezTo>
                  <a:pt x="333" y="265"/>
                  <a:pt x="331" y="263"/>
                  <a:pt x="330" y="260"/>
                </a:cubicBezTo>
                <a:cubicBezTo>
                  <a:pt x="330" y="260"/>
                  <a:pt x="330" y="260"/>
                  <a:pt x="329" y="260"/>
                </a:cubicBezTo>
                <a:cubicBezTo>
                  <a:pt x="329" y="259"/>
                  <a:pt x="329" y="259"/>
                  <a:pt x="328" y="258"/>
                </a:cubicBezTo>
                <a:cubicBezTo>
                  <a:pt x="328" y="258"/>
                  <a:pt x="328" y="258"/>
                  <a:pt x="328" y="258"/>
                </a:cubicBezTo>
                <a:cubicBezTo>
                  <a:pt x="327" y="256"/>
                  <a:pt x="326" y="255"/>
                  <a:pt x="325" y="253"/>
                </a:cubicBezTo>
                <a:cubicBezTo>
                  <a:pt x="325" y="253"/>
                  <a:pt x="325" y="253"/>
                  <a:pt x="325" y="253"/>
                </a:cubicBezTo>
                <a:cubicBezTo>
                  <a:pt x="325" y="252"/>
                  <a:pt x="324" y="251"/>
                  <a:pt x="324" y="251"/>
                </a:cubicBezTo>
                <a:cubicBezTo>
                  <a:pt x="324" y="251"/>
                  <a:pt x="324" y="250"/>
                  <a:pt x="324" y="250"/>
                </a:cubicBezTo>
                <a:cubicBezTo>
                  <a:pt x="324" y="250"/>
                  <a:pt x="323" y="249"/>
                  <a:pt x="323" y="249"/>
                </a:cubicBezTo>
                <a:cubicBezTo>
                  <a:pt x="321" y="244"/>
                  <a:pt x="320" y="240"/>
                  <a:pt x="319" y="236"/>
                </a:cubicBezTo>
                <a:cubicBezTo>
                  <a:pt x="319" y="235"/>
                  <a:pt x="319" y="235"/>
                  <a:pt x="319" y="235"/>
                </a:cubicBezTo>
                <a:cubicBezTo>
                  <a:pt x="319" y="234"/>
                  <a:pt x="319" y="234"/>
                  <a:pt x="319" y="233"/>
                </a:cubicBezTo>
                <a:cubicBezTo>
                  <a:pt x="319" y="233"/>
                  <a:pt x="319" y="232"/>
                  <a:pt x="319" y="232"/>
                </a:cubicBezTo>
                <a:cubicBezTo>
                  <a:pt x="319" y="231"/>
                  <a:pt x="319" y="230"/>
                  <a:pt x="318" y="230"/>
                </a:cubicBezTo>
                <a:cubicBezTo>
                  <a:pt x="318" y="230"/>
                  <a:pt x="318" y="229"/>
                  <a:pt x="318" y="229"/>
                </a:cubicBezTo>
                <a:cubicBezTo>
                  <a:pt x="318" y="229"/>
                  <a:pt x="318" y="228"/>
                  <a:pt x="318" y="227"/>
                </a:cubicBezTo>
                <a:cubicBezTo>
                  <a:pt x="318" y="226"/>
                  <a:pt x="318" y="226"/>
                  <a:pt x="318" y="226"/>
                </a:cubicBezTo>
                <a:cubicBezTo>
                  <a:pt x="318" y="225"/>
                  <a:pt x="318" y="225"/>
                  <a:pt x="318" y="224"/>
                </a:cubicBezTo>
                <a:cubicBezTo>
                  <a:pt x="318" y="224"/>
                  <a:pt x="318" y="223"/>
                  <a:pt x="318" y="223"/>
                </a:cubicBezTo>
                <a:cubicBezTo>
                  <a:pt x="318" y="222"/>
                  <a:pt x="318" y="221"/>
                  <a:pt x="319" y="220"/>
                </a:cubicBezTo>
                <a:cubicBezTo>
                  <a:pt x="319" y="219"/>
                  <a:pt x="319" y="219"/>
                  <a:pt x="319" y="218"/>
                </a:cubicBezTo>
                <a:cubicBezTo>
                  <a:pt x="319" y="217"/>
                  <a:pt x="319" y="217"/>
                  <a:pt x="319" y="217"/>
                </a:cubicBezTo>
                <a:cubicBezTo>
                  <a:pt x="319" y="216"/>
                  <a:pt x="319" y="216"/>
                  <a:pt x="319" y="215"/>
                </a:cubicBezTo>
                <a:cubicBezTo>
                  <a:pt x="319" y="215"/>
                  <a:pt x="319" y="214"/>
                  <a:pt x="319" y="214"/>
                </a:cubicBezTo>
                <a:cubicBezTo>
                  <a:pt x="320" y="213"/>
                  <a:pt x="320" y="212"/>
                  <a:pt x="320" y="211"/>
                </a:cubicBezTo>
                <a:cubicBezTo>
                  <a:pt x="320" y="211"/>
                  <a:pt x="320" y="211"/>
                  <a:pt x="320" y="211"/>
                </a:cubicBezTo>
                <a:cubicBezTo>
                  <a:pt x="320" y="210"/>
                  <a:pt x="320" y="210"/>
                  <a:pt x="321" y="209"/>
                </a:cubicBezTo>
                <a:cubicBezTo>
                  <a:pt x="321" y="209"/>
                  <a:pt x="321" y="208"/>
                  <a:pt x="321" y="208"/>
                </a:cubicBezTo>
                <a:cubicBezTo>
                  <a:pt x="321" y="207"/>
                  <a:pt x="321" y="207"/>
                  <a:pt x="322" y="206"/>
                </a:cubicBezTo>
                <a:cubicBezTo>
                  <a:pt x="322" y="206"/>
                  <a:pt x="322" y="206"/>
                  <a:pt x="322" y="205"/>
                </a:cubicBezTo>
                <a:cubicBezTo>
                  <a:pt x="322" y="205"/>
                  <a:pt x="322" y="204"/>
                  <a:pt x="323" y="203"/>
                </a:cubicBezTo>
                <a:cubicBezTo>
                  <a:pt x="323" y="203"/>
                  <a:pt x="323" y="203"/>
                  <a:pt x="323" y="203"/>
                </a:cubicBezTo>
                <a:cubicBezTo>
                  <a:pt x="324" y="200"/>
                  <a:pt x="326" y="196"/>
                  <a:pt x="328" y="193"/>
                </a:cubicBezTo>
                <a:cubicBezTo>
                  <a:pt x="328" y="193"/>
                  <a:pt x="328" y="192"/>
                  <a:pt x="329" y="192"/>
                </a:cubicBezTo>
                <a:cubicBezTo>
                  <a:pt x="329" y="192"/>
                  <a:pt x="329" y="191"/>
                  <a:pt x="329" y="191"/>
                </a:cubicBezTo>
                <a:cubicBezTo>
                  <a:pt x="330" y="191"/>
                  <a:pt x="330" y="190"/>
                  <a:pt x="330" y="190"/>
                </a:cubicBezTo>
                <a:cubicBezTo>
                  <a:pt x="330" y="190"/>
                  <a:pt x="330" y="190"/>
                  <a:pt x="330" y="190"/>
                </a:cubicBezTo>
                <a:cubicBezTo>
                  <a:pt x="332" y="188"/>
                  <a:pt x="333" y="186"/>
                  <a:pt x="335" y="185"/>
                </a:cubicBezTo>
                <a:cubicBezTo>
                  <a:pt x="335" y="185"/>
                  <a:pt x="335" y="185"/>
                  <a:pt x="335" y="185"/>
                </a:cubicBezTo>
                <a:cubicBezTo>
                  <a:pt x="335" y="184"/>
                  <a:pt x="336" y="184"/>
                  <a:pt x="336" y="183"/>
                </a:cubicBezTo>
                <a:cubicBezTo>
                  <a:pt x="336" y="183"/>
                  <a:pt x="336" y="183"/>
                  <a:pt x="336" y="183"/>
                </a:cubicBezTo>
                <a:cubicBezTo>
                  <a:pt x="338" y="181"/>
                  <a:pt x="341" y="179"/>
                  <a:pt x="343" y="177"/>
                </a:cubicBezTo>
                <a:cubicBezTo>
                  <a:pt x="343" y="177"/>
                  <a:pt x="343" y="177"/>
                  <a:pt x="343" y="177"/>
                </a:cubicBezTo>
                <a:cubicBezTo>
                  <a:pt x="344" y="177"/>
                  <a:pt x="344" y="176"/>
                  <a:pt x="345" y="176"/>
                </a:cubicBezTo>
                <a:cubicBezTo>
                  <a:pt x="345" y="176"/>
                  <a:pt x="345" y="176"/>
                  <a:pt x="345" y="176"/>
                </a:cubicBezTo>
                <a:cubicBezTo>
                  <a:pt x="347" y="175"/>
                  <a:pt x="349" y="174"/>
                  <a:pt x="350" y="173"/>
                </a:cubicBezTo>
                <a:cubicBezTo>
                  <a:pt x="351" y="173"/>
                  <a:pt x="351" y="173"/>
                  <a:pt x="351" y="173"/>
                </a:cubicBezTo>
                <a:cubicBezTo>
                  <a:pt x="351" y="172"/>
                  <a:pt x="352" y="172"/>
                  <a:pt x="352" y="172"/>
                </a:cubicBezTo>
                <a:cubicBezTo>
                  <a:pt x="353" y="172"/>
                  <a:pt x="353" y="172"/>
                  <a:pt x="353" y="172"/>
                </a:cubicBezTo>
                <a:cubicBezTo>
                  <a:pt x="353" y="171"/>
                  <a:pt x="354" y="171"/>
                  <a:pt x="355" y="171"/>
                </a:cubicBezTo>
                <a:cubicBezTo>
                  <a:pt x="358" y="169"/>
                  <a:pt x="362" y="168"/>
                  <a:pt x="365" y="167"/>
                </a:cubicBezTo>
                <a:cubicBezTo>
                  <a:pt x="366" y="167"/>
                  <a:pt x="367" y="167"/>
                  <a:pt x="368" y="167"/>
                </a:cubicBezTo>
                <a:cubicBezTo>
                  <a:pt x="368" y="167"/>
                  <a:pt x="368" y="167"/>
                  <a:pt x="368" y="167"/>
                </a:cubicBezTo>
                <a:cubicBezTo>
                  <a:pt x="369" y="167"/>
                  <a:pt x="370" y="167"/>
                  <a:pt x="370" y="167"/>
                </a:cubicBezTo>
                <a:cubicBezTo>
                  <a:pt x="371" y="167"/>
                  <a:pt x="371" y="166"/>
                  <a:pt x="371" y="166"/>
                </a:cubicBezTo>
                <a:cubicBezTo>
                  <a:pt x="372" y="166"/>
                  <a:pt x="373" y="166"/>
                  <a:pt x="374" y="166"/>
                </a:cubicBezTo>
                <a:cubicBezTo>
                  <a:pt x="374" y="166"/>
                  <a:pt x="374" y="166"/>
                  <a:pt x="374" y="166"/>
                </a:cubicBezTo>
                <a:cubicBezTo>
                  <a:pt x="375" y="166"/>
                  <a:pt x="376" y="166"/>
                  <a:pt x="376" y="166"/>
                </a:cubicBezTo>
                <a:cubicBezTo>
                  <a:pt x="377" y="166"/>
                  <a:pt x="377" y="166"/>
                  <a:pt x="377" y="166"/>
                </a:cubicBezTo>
                <a:cubicBezTo>
                  <a:pt x="378" y="166"/>
                  <a:pt x="379" y="166"/>
                  <a:pt x="379" y="166"/>
                </a:cubicBezTo>
                <a:cubicBezTo>
                  <a:pt x="380" y="166"/>
                  <a:pt x="380" y="166"/>
                  <a:pt x="380" y="166"/>
                </a:cubicBezTo>
                <a:cubicBezTo>
                  <a:pt x="381" y="166"/>
                  <a:pt x="382" y="166"/>
                  <a:pt x="383" y="166"/>
                </a:cubicBezTo>
                <a:cubicBezTo>
                  <a:pt x="384" y="166"/>
                  <a:pt x="385" y="166"/>
                  <a:pt x="386" y="167"/>
                </a:cubicBezTo>
                <a:cubicBezTo>
                  <a:pt x="386" y="167"/>
                  <a:pt x="386" y="167"/>
                  <a:pt x="386" y="167"/>
                </a:cubicBezTo>
                <a:cubicBezTo>
                  <a:pt x="387" y="167"/>
                  <a:pt x="388" y="167"/>
                  <a:pt x="388" y="167"/>
                </a:cubicBezTo>
                <a:cubicBezTo>
                  <a:pt x="389" y="167"/>
                  <a:pt x="389" y="167"/>
                  <a:pt x="389" y="167"/>
                </a:cubicBezTo>
                <a:cubicBezTo>
                  <a:pt x="390" y="167"/>
                  <a:pt x="391" y="168"/>
                  <a:pt x="392" y="168"/>
                </a:cubicBezTo>
                <a:cubicBezTo>
                  <a:pt x="392" y="168"/>
                  <a:pt x="392" y="168"/>
                  <a:pt x="392" y="168"/>
                </a:cubicBezTo>
                <a:cubicBezTo>
                  <a:pt x="393" y="168"/>
                  <a:pt x="394" y="168"/>
                  <a:pt x="394" y="168"/>
                </a:cubicBezTo>
                <a:cubicBezTo>
                  <a:pt x="395" y="169"/>
                  <a:pt x="395" y="169"/>
                  <a:pt x="395" y="169"/>
                </a:cubicBezTo>
                <a:cubicBezTo>
                  <a:pt x="396" y="169"/>
                  <a:pt x="396" y="169"/>
                  <a:pt x="397" y="169"/>
                </a:cubicBezTo>
                <a:cubicBezTo>
                  <a:pt x="397" y="169"/>
                  <a:pt x="398" y="169"/>
                  <a:pt x="398" y="170"/>
                </a:cubicBezTo>
                <a:cubicBezTo>
                  <a:pt x="399" y="170"/>
                  <a:pt x="399" y="170"/>
                  <a:pt x="400" y="170"/>
                </a:cubicBezTo>
                <a:cubicBezTo>
                  <a:pt x="404" y="172"/>
                  <a:pt x="407" y="174"/>
                  <a:pt x="410" y="175"/>
                </a:cubicBezTo>
                <a:cubicBezTo>
                  <a:pt x="410" y="176"/>
                  <a:pt x="411" y="176"/>
                  <a:pt x="411" y="177"/>
                </a:cubicBezTo>
                <a:cubicBezTo>
                  <a:pt x="412" y="177"/>
                  <a:pt x="412" y="177"/>
                  <a:pt x="412" y="177"/>
                </a:cubicBezTo>
                <a:cubicBezTo>
                  <a:pt x="412" y="177"/>
                  <a:pt x="413" y="178"/>
                  <a:pt x="413" y="178"/>
                </a:cubicBezTo>
                <a:cubicBezTo>
                  <a:pt x="414" y="178"/>
                  <a:pt x="414" y="178"/>
                  <a:pt x="414" y="178"/>
                </a:cubicBezTo>
                <a:cubicBezTo>
                  <a:pt x="415" y="179"/>
                  <a:pt x="417" y="181"/>
                  <a:pt x="418" y="182"/>
                </a:cubicBezTo>
                <a:cubicBezTo>
                  <a:pt x="419" y="182"/>
                  <a:pt x="419" y="182"/>
                  <a:pt x="419" y="182"/>
                </a:cubicBezTo>
                <a:cubicBezTo>
                  <a:pt x="419" y="183"/>
                  <a:pt x="420" y="183"/>
                  <a:pt x="420" y="184"/>
                </a:cubicBezTo>
                <a:cubicBezTo>
                  <a:pt x="420" y="184"/>
                  <a:pt x="420" y="184"/>
                  <a:pt x="420" y="184"/>
                </a:cubicBezTo>
                <a:cubicBezTo>
                  <a:pt x="422" y="186"/>
                  <a:pt x="424" y="188"/>
                  <a:pt x="426" y="191"/>
                </a:cubicBezTo>
                <a:cubicBezTo>
                  <a:pt x="426" y="191"/>
                  <a:pt x="426" y="191"/>
                  <a:pt x="426" y="191"/>
                </a:cubicBezTo>
                <a:cubicBezTo>
                  <a:pt x="426" y="191"/>
                  <a:pt x="427" y="192"/>
                  <a:pt x="427" y="193"/>
                </a:cubicBezTo>
                <a:cubicBezTo>
                  <a:pt x="427" y="193"/>
                  <a:pt x="427" y="193"/>
                  <a:pt x="427" y="193"/>
                </a:cubicBezTo>
                <a:cubicBezTo>
                  <a:pt x="428" y="195"/>
                  <a:pt x="429" y="196"/>
                  <a:pt x="430" y="198"/>
                </a:cubicBezTo>
                <a:cubicBezTo>
                  <a:pt x="431" y="198"/>
                  <a:pt x="431" y="198"/>
                  <a:pt x="431" y="198"/>
                </a:cubicBezTo>
                <a:cubicBezTo>
                  <a:pt x="431" y="199"/>
                  <a:pt x="431" y="200"/>
                  <a:pt x="431" y="200"/>
                </a:cubicBezTo>
                <a:cubicBezTo>
                  <a:pt x="432" y="200"/>
                  <a:pt x="432" y="200"/>
                  <a:pt x="432" y="201"/>
                </a:cubicBezTo>
                <a:cubicBezTo>
                  <a:pt x="432" y="201"/>
                  <a:pt x="432" y="202"/>
                  <a:pt x="432" y="202"/>
                </a:cubicBezTo>
                <a:cubicBezTo>
                  <a:pt x="434" y="206"/>
                  <a:pt x="435" y="209"/>
                  <a:pt x="436" y="213"/>
                </a:cubicBezTo>
                <a:cubicBezTo>
                  <a:pt x="436" y="214"/>
                  <a:pt x="436" y="214"/>
                  <a:pt x="436" y="215"/>
                </a:cubicBezTo>
                <a:cubicBezTo>
                  <a:pt x="436" y="216"/>
                  <a:pt x="436" y="216"/>
                  <a:pt x="436" y="216"/>
                </a:cubicBezTo>
                <a:cubicBezTo>
                  <a:pt x="436" y="217"/>
                  <a:pt x="437" y="217"/>
                  <a:pt x="437" y="218"/>
                </a:cubicBezTo>
                <a:cubicBezTo>
                  <a:pt x="437" y="218"/>
                  <a:pt x="437" y="219"/>
                  <a:pt x="437" y="219"/>
                </a:cubicBezTo>
                <a:cubicBezTo>
                  <a:pt x="437" y="220"/>
                  <a:pt x="437" y="220"/>
                  <a:pt x="437" y="221"/>
                </a:cubicBezTo>
                <a:cubicBezTo>
                  <a:pt x="437" y="221"/>
                  <a:pt x="437" y="221"/>
                  <a:pt x="437" y="222"/>
                </a:cubicBezTo>
                <a:cubicBezTo>
                  <a:pt x="437" y="222"/>
                  <a:pt x="437" y="223"/>
                  <a:pt x="437" y="224"/>
                </a:cubicBezTo>
                <a:lnTo>
                  <a:pt x="437" y="225"/>
                </a:lnTo>
                <a:cubicBezTo>
                  <a:pt x="437" y="226"/>
                  <a:pt x="437" y="226"/>
                  <a:pt x="437" y="227"/>
                </a:cubicBezTo>
                <a:cubicBezTo>
                  <a:pt x="437" y="227"/>
                  <a:pt x="437" y="228"/>
                  <a:pt x="437" y="228"/>
                </a:cubicBezTo>
                <a:cubicBezTo>
                  <a:pt x="437" y="229"/>
                  <a:pt x="437" y="230"/>
                  <a:pt x="437" y="231"/>
                </a:cubicBezTo>
                <a:cubicBezTo>
                  <a:pt x="437" y="231"/>
                  <a:pt x="437" y="232"/>
                  <a:pt x="437" y="233"/>
                </a:cubicBezTo>
                <a:close/>
                <a:moveTo>
                  <a:pt x="477" y="252"/>
                </a:moveTo>
                <a:lnTo>
                  <a:pt x="480" y="217"/>
                </a:lnTo>
                <a:lnTo>
                  <a:pt x="460" y="215"/>
                </a:lnTo>
                <a:cubicBezTo>
                  <a:pt x="458" y="205"/>
                  <a:pt x="455" y="196"/>
                  <a:pt x="451" y="187"/>
                </a:cubicBezTo>
                <a:lnTo>
                  <a:pt x="466" y="174"/>
                </a:lnTo>
                <a:lnTo>
                  <a:pt x="444" y="147"/>
                </a:lnTo>
                <a:lnTo>
                  <a:pt x="428" y="160"/>
                </a:lnTo>
                <a:cubicBezTo>
                  <a:pt x="421" y="154"/>
                  <a:pt x="412" y="149"/>
                  <a:pt x="402" y="147"/>
                </a:cubicBezTo>
                <a:lnTo>
                  <a:pt x="404" y="126"/>
                </a:lnTo>
                <a:lnTo>
                  <a:pt x="369" y="123"/>
                </a:lnTo>
                <a:lnTo>
                  <a:pt x="367" y="143"/>
                </a:lnTo>
                <a:cubicBezTo>
                  <a:pt x="357" y="145"/>
                  <a:pt x="348" y="148"/>
                  <a:pt x="339" y="152"/>
                </a:cubicBezTo>
                <a:lnTo>
                  <a:pt x="326" y="137"/>
                </a:lnTo>
                <a:lnTo>
                  <a:pt x="299" y="159"/>
                </a:lnTo>
                <a:lnTo>
                  <a:pt x="312" y="175"/>
                </a:lnTo>
                <a:cubicBezTo>
                  <a:pt x="306" y="183"/>
                  <a:pt x="302" y="191"/>
                  <a:pt x="299" y="201"/>
                </a:cubicBezTo>
                <a:lnTo>
                  <a:pt x="279" y="199"/>
                </a:lnTo>
                <a:lnTo>
                  <a:pt x="275" y="234"/>
                </a:lnTo>
                <a:lnTo>
                  <a:pt x="296" y="236"/>
                </a:lnTo>
                <a:cubicBezTo>
                  <a:pt x="297" y="246"/>
                  <a:pt x="300" y="255"/>
                  <a:pt x="305" y="264"/>
                </a:cubicBezTo>
                <a:lnTo>
                  <a:pt x="289" y="277"/>
                </a:lnTo>
                <a:lnTo>
                  <a:pt x="312" y="304"/>
                </a:lnTo>
                <a:lnTo>
                  <a:pt x="327" y="291"/>
                </a:lnTo>
                <a:cubicBezTo>
                  <a:pt x="335" y="297"/>
                  <a:pt x="344" y="301"/>
                  <a:pt x="353" y="304"/>
                </a:cubicBezTo>
                <a:lnTo>
                  <a:pt x="352" y="325"/>
                </a:lnTo>
                <a:lnTo>
                  <a:pt x="387" y="328"/>
                </a:lnTo>
                <a:lnTo>
                  <a:pt x="388" y="307"/>
                </a:lnTo>
                <a:cubicBezTo>
                  <a:pt x="398" y="306"/>
                  <a:pt x="408" y="303"/>
                  <a:pt x="416" y="299"/>
                </a:cubicBezTo>
                <a:lnTo>
                  <a:pt x="429" y="314"/>
                </a:lnTo>
                <a:lnTo>
                  <a:pt x="456" y="292"/>
                </a:lnTo>
                <a:lnTo>
                  <a:pt x="443" y="276"/>
                </a:lnTo>
                <a:cubicBezTo>
                  <a:pt x="449" y="268"/>
                  <a:pt x="454" y="260"/>
                  <a:pt x="457" y="250"/>
                </a:cubicBezTo>
                <a:lnTo>
                  <a:pt x="477" y="252"/>
                </a:ln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endParaRPr lang="zh-CN" altLang="en-US"/>
          </a:p>
        </p:txBody>
      </p:sp>
      <p:sp>
        <p:nvSpPr>
          <p:cNvPr id="15" name="TextBox 14"/>
          <p:cNvSpPr txBox="1"/>
          <p:nvPr/>
        </p:nvSpPr>
        <p:spPr>
          <a:xfrm>
            <a:off x="7127778" y="5270501"/>
            <a:ext cx="3556196" cy="400110"/>
          </a:xfrm>
          <a:prstGeom prst="rect">
            <a:avLst/>
          </a:prstGeom>
          <a:noFill/>
        </p:spPr>
        <p:txBody>
          <a:bodyPr wrap="square" rtlCol="0">
            <a:spAutoFit/>
          </a:bodyPr>
          <a:lstStyle/>
          <a:p>
            <a:r>
              <a:rPr lang="zh-CN" altLang="en-US" sz="2000" b="1" dirty="0" smtClean="0">
                <a:solidFill>
                  <a:schemeClr val="accent2"/>
                </a:solidFill>
              </a:rPr>
              <a:t>研究展望</a:t>
            </a:r>
            <a:endParaRPr lang="zh-CN" altLang="en-US" sz="2000" b="1" dirty="0">
              <a:solidFill>
                <a:schemeClr val="accent2"/>
              </a:solidFill>
            </a:endParaRPr>
          </a:p>
        </p:txBody>
      </p:sp>
      <p:sp>
        <p:nvSpPr>
          <p:cNvPr id="16" name="Oval 40"/>
          <p:cNvSpPr>
            <a:spLocks noChangeAspect="1" noChangeArrowheads="1"/>
          </p:cNvSpPr>
          <p:nvPr/>
        </p:nvSpPr>
        <p:spPr bwMode="auto">
          <a:xfrm>
            <a:off x="6597655" y="5416552"/>
            <a:ext cx="144463" cy="146051"/>
          </a:xfrm>
          <a:prstGeom prst="ellipse">
            <a:avLst/>
          </a:prstGeom>
          <a:solidFill>
            <a:schemeClr val="tx1"/>
          </a:solidFill>
          <a:ln w="28575">
            <a:solidFill>
              <a:schemeClr val="accent2"/>
            </a:solidFill>
            <a:round/>
          </a:ln>
        </p:spPr>
        <p:txBody>
          <a:bodyPr lIns="91432" tIns="45718" rIns="91432" bIns="45718"/>
          <a:lstStyle/>
          <a:p>
            <a:endParaRPr lang="zh-CN" altLang="en-US">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wipe(down)">
                                      <p:cBhvr>
                                        <p:cTn id="7" dur="500"/>
                                        <p:tgtEl>
                                          <p:spTgt spid="2560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25603"/>
                                        </p:tgtEl>
                                        <p:attrNameLst>
                                          <p:attrName>style.visibility</p:attrName>
                                        </p:attrNameLst>
                                      </p:cBhvr>
                                      <p:to>
                                        <p:strVal val="visible"/>
                                      </p:to>
                                    </p:set>
                                    <p:animEffect transition="in" filter="wheel(1)">
                                      <p:cBhvr>
                                        <p:cTn id="11" dur="1000"/>
                                        <p:tgtEl>
                                          <p:spTgt spid="25603"/>
                                        </p:tgtEl>
                                      </p:cBhvr>
                                    </p:animEffect>
                                  </p:childTnLst>
                                </p:cTn>
                              </p:par>
                            </p:childTnLst>
                          </p:cTn>
                        </p:par>
                        <p:par>
                          <p:cTn id="12" fill="hold">
                            <p:stCondLst>
                              <p:cond delay="1500"/>
                            </p:stCondLst>
                            <p:childTnLst>
                              <p:par>
                                <p:cTn id="13" presetID="31" presetClass="entr" presetSubtype="0" fill="hold" nodeType="afterEffect">
                                  <p:stCondLst>
                                    <p:cond delay="0"/>
                                  </p:stCondLst>
                                  <p:childTnLst>
                                    <p:set>
                                      <p:cBhvr>
                                        <p:cTn id="14" dur="1" fill="hold">
                                          <p:stCondLst>
                                            <p:cond delay="0"/>
                                          </p:stCondLst>
                                        </p:cTn>
                                        <p:tgtEl>
                                          <p:spTgt spid="25614"/>
                                        </p:tgtEl>
                                        <p:attrNameLst>
                                          <p:attrName>style.visibility</p:attrName>
                                        </p:attrNameLst>
                                      </p:cBhvr>
                                      <p:to>
                                        <p:strVal val="visible"/>
                                      </p:to>
                                    </p:set>
                                    <p:anim calcmode="lin" valueType="num">
                                      <p:cBhvr>
                                        <p:cTn id="15" dur="500" fill="hold"/>
                                        <p:tgtEl>
                                          <p:spTgt spid="25614"/>
                                        </p:tgtEl>
                                        <p:attrNameLst>
                                          <p:attrName>ppt_w</p:attrName>
                                        </p:attrNameLst>
                                      </p:cBhvr>
                                      <p:tavLst>
                                        <p:tav tm="0">
                                          <p:val>
                                            <p:fltVal val="0"/>
                                          </p:val>
                                        </p:tav>
                                        <p:tav tm="100000">
                                          <p:val>
                                            <p:strVal val="#ppt_w"/>
                                          </p:val>
                                        </p:tav>
                                      </p:tavLst>
                                    </p:anim>
                                    <p:anim calcmode="lin" valueType="num">
                                      <p:cBhvr>
                                        <p:cTn id="16" dur="500" fill="hold"/>
                                        <p:tgtEl>
                                          <p:spTgt spid="25614"/>
                                        </p:tgtEl>
                                        <p:attrNameLst>
                                          <p:attrName>ppt_h</p:attrName>
                                        </p:attrNameLst>
                                      </p:cBhvr>
                                      <p:tavLst>
                                        <p:tav tm="0">
                                          <p:val>
                                            <p:fltVal val="0"/>
                                          </p:val>
                                        </p:tav>
                                        <p:tav tm="100000">
                                          <p:val>
                                            <p:strVal val="#ppt_h"/>
                                          </p:val>
                                        </p:tav>
                                      </p:tavLst>
                                    </p:anim>
                                    <p:anim calcmode="lin" valueType="num">
                                      <p:cBhvr>
                                        <p:cTn id="17" dur="500" fill="hold"/>
                                        <p:tgtEl>
                                          <p:spTgt spid="25614"/>
                                        </p:tgtEl>
                                        <p:attrNameLst>
                                          <p:attrName>style.rotation</p:attrName>
                                        </p:attrNameLst>
                                      </p:cBhvr>
                                      <p:tavLst>
                                        <p:tav tm="0">
                                          <p:val>
                                            <p:fltVal val="90"/>
                                          </p:val>
                                        </p:tav>
                                        <p:tav tm="100000">
                                          <p:val>
                                            <p:fltVal val="0"/>
                                          </p:val>
                                        </p:tav>
                                      </p:tavLst>
                                    </p:anim>
                                    <p:animEffect transition="in" filter="fade">
                                      <p:cBhvr>
                                        <p:cTn id="18" dur="500"/>
                                        <p:tgtEl>
                                          <p:spTgt spid="25614"/>
                                        </p:tgtEl>
                                      </p:cBhvr>
                                    </p:animEffect>
                                  </p:childTnLst>
                                </p:cTn>
                              </p:par>
                            </p:childTnLst>
                          </p:cTn>
                        </p:par>
                        <p:par>
                          <p:cTn id="19" fill="hold">
                            <p:stCondLst>
                              <p:cond delay="20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25606"/>
                                        </p:tgtEl>
                                        <p:attrNameLst>
                                          <p:attrName>style.visibility</p:attrName>
                                        </p:attrNameLst>
                                      </p:cBhvr>
                                      <p:to>
                                        <p:strVal val="visible"/>
                                      </p:to>
                                    </p:set>
                                    <p:anim calcmode="lin" valueType="num">
                                      <p:cBhvr>
                                        <p:cTn id="22" dur="500" fill="hold"/>
                                        <p:tgtEl>
                                          <p:spTgt spid="25606"/>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25606"/>
                                        </p:tgtEl>
                                        <p:attrNameLst>
                                          <p:attrName>ppt_y</p:attrName>
                                        </p:attrNameLst>
                                      </p:cBhvr>
                                      <p:tavLst>
                                        <p:tav tm="0">
                                          <p:val>
                                            <p:strVal val="#ppt_y"/>
                                          </p:val>
                                        </p:tav>
                                        <p:tav tm="100000">
                                          <p:val>
                                            <p:strVal val="#ppt_y"/>
                                          </p:val>
                                        </p:tav>
                                      </p:tavLst>
                                    </p:anim>
                                    <p:anim calcmode="lin" valueType="num">
                                      <p:cBhvr>
                                        <p:cTn id="24" dur="500" fill="hold"/>
                                        <p:tgtEl>
                                          <p:spTgt spid="25606"/>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25606"/>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25606"/>
                                        </p:tgtEl>
                                      </p:cBhvr>
                                    </p:animEffect>
                                  </p:childTnLst>
                                </p:cTn>
                              </p:par>
                            </p:childTnLst>
                          </p:cTn>
                        </p:par>
                        <p:par>
                          <p:cTn id="27" fill="hold">
                            <p:stCondLst>
                              <p:cond delay="2800"/>
                            </p:stCondLst>
                            <p:childTnLst>
                              <p:par>
                                <p:cTn id="28" presetID="16" presetClass="entr" presetSubtype="21" fill="hold" nodeType="afterEffect">
                                  <p:stCondLst>
                                    <p:cond delay="0"/>
                                  </p:stCondLst>
                                  <p:childTnLst>
                                    <p:set>
                                      <p:cBhvr>
                                        <p:cTn id="29" dur="1" fill="hold">
                                          <p:stCondLst>
                                            <p:cond delay="0"/>
                                          </p:stCondLst>
                                        </p:cTn>
                                        <p:tgtEl>
                                          <p:spTgt spid="25613"/>
                                        </p:tgtEl>
                                        <p:attrNameLst>
                                          <p:attrName>style.visibility</p:attrName>
                                        </p:attrNameLst>
                                      </p:cBhvr>
                                      <p:to>
                                        <p:strVal val="visible"/>
                                      </p:to>
                                    </p:set>
                                    <p:animEffect transition="in" filter="barn(inVertical)">
                                      <p:cBhvr>
                                        <p:cTn id="30" dur="500"/>
                                        <p:tgtEl>
                                          <p:spTgt spid="25613"/>
                                        </p:tgtEl>
                                      </p:cBhvr>
                                    </p:animEffect>
                                  </p:childTnLst>
                                </p:cTn>
                              </p:par>
                            </p:childTnLst>
                          </p:cTn>
                        </p:par>
                        <p:par>
                          <p:cTn id="31" fill="hold">
                            <p:stCondLst>
                              <p:cond delay="3300"/>
                            </p:stCondLst>
                            <p:childTnLst>
                              <p:par>
                                <p:cTn id="32" presetID="2" presetClass="entr" presetSubtype="12" fill="hold" grpId="0" nodeType="afterEffect">
                                  <p:stCondLst>
                                    <p:cond delay="0"/>
                                  </p:stCondLst>
                                  <p:childTnLst>
                                    <p:set>
                                      <p:cBhvr>
                                        <p:cTn id="33" dur="1" fill="hold">
                                          <p:stCondLst>
                                            <p:cond delay="0"/>
                                          </p:stCondLst>
                                        </p:cTn>
                                        <p:tgtEl>
                                          <p:spTgt spid="25607"/>
                                        </p:tgtEl>
                                        <p:attrNameLst>
                                          <p:attrName>style.visibility</p:attrName>
                                        </p:attrNameLst>
                                      </p:cBhvr>
                                      <p:to>
                                        <p:strVal val="visible"/>
                                      </p:to>
                                    </p:set>
                                    <p:anim calcmode="lin" valueType="num">
                                      <p:cBhvr additive="base">
                                        <p:cTn id="34" dur="500" fill="hold"/>
                                        <p:tgtEl>
                                          <p:spTgt spid="25607"/>
                                        </p:tgtEl>
                                        <p:attrNameLst>
                                          <p:attrName>ppt_x</p:attrName>
                                        </p:attrNameLst>
                                      </p:cBhvr>
                                      <p:tavLst>
                                        <p:tav tm="0">
                                          <p:val>
                                            <p:strVal val="0-#ppt_w/2"/>
                                          </p:val>
                                        </p:tav>
                                        <p:tav tm="100000">
                                          <p:val>
                                            <p:strVal val="#ppt_x"/>
                                          </p:val>
                                        </p:tav>
                                      </p:tavLst>
                                    </p:anim>
                                    <p:anim calcmode="lin" valueType="num">
                                      <p:cBhvr additive="base">
                                        <p:cTn id="35" dur="500" fill="hold"/>
                                        <p:tgtEl>
                                          <p:spTgt spid="25607"/>
                                        </p:tgtEl>
                                        <p:attrNameLst>
                                          <p:attrName>ppt_y</p:attrName>
                                        </p:attrNameLst>
                                      </p:cBhvr>
                                      <p:tavLst>
                                        <p:tav tm="0">
                                          <p:val>
                                            <p:strVal val="1+#ppt_h/2"/>
                                          </p:val>
                                        </p:tav>
                                        <p:tav tm="100000">
                                          <p:val>
                                            <p:strVal val="#ppt_y"/>
                                          </p:val>
                                        </p:tav>
                                      </p:tavLst>
                                    </p:anim>
                                  </p:childTnLst>
                                </p:cTn>
                              </p:par>
                              <p:par>
                                <p:cTn id="36" presetID="2" presetClass="entr" presetSubtype="12" fill="hold" grpId="0" nodeType="withEffect">
                                  <p:stCondLst>
                                    <p:cond delay="100"/>
                                  </p:stCondLst>
                                  <p:childTnLst>
                                    <p:set>
                                      <p:cBhvr>
                                        <p:cTn id="37" dur="1" fill="hold">
                                          <p:stCondLst>
                                            <p:cond delay="0"/>
                                          </p:stCondLst>
                                        </p:cTn>
                                        <p:tgtEl>
                                          <p:spTgt spid="25608"/>
                                        </p:tgtEl>
                                        <p:attrNameLst>
                                          <p:attrName>style.visibility</p:attrName>
                                        </p:attrNameLst>
                                      </p:cBhvr>
                                      <p:to>
                                        <p:strVal val="visible"/>
                                      </p:to>
                                    </p:set>
                                    <p:anim calcmode="lin" valueType="num">
                                      <p:cBhvr additive="base">
                                        <p:cTn id="38" dur="500" fill="hold"/>
                                        <p:tgtEl>
                                          <p:spTgt spid="25608"/>
                                        </p:tgtEl>
                                        <p:attrNameLst>
                                          <p:attrName>ppt_x</p:attrName>
                                        </p:attrNameLst>
                                      </p:cBhvr>
                                      <p:tavLst>
                                        <p:tav tm="0">
                                          <p:val>
                                            <p:strVal val="0-#ppt_w/2"/>
                                          </p:val>
                                        </p:tav>
                                        <p:tav tm="100000">
                                          <p:val>
                                            <p:strVal val="#ppt_x"/>
                                          </p:val>
                                        </p:tav>
                                      </p:tavLst>
                                    </p:anim>
                                    <p:anim calcmode="lin" valueType="num">
                                      <p:cBhvr additive="base">
                                        <p:cTn id="39" dur="500" fill="hold"/>
                                        <p:tgtEl>
                                          <p:spTgt spid="25608"/>
                                        </p:tgtEl>
                                        <p:attrNameLst>
                                          <p:attrName>ppt_y</p:attrName>
                                        </p:attrNameLst>
                                      </p:cBhvr>
                                      <p:tavLst>
                                        <p:tav tm="0">
                                          <p:val>
                                            <p:strVal val="1+#ppt_h/2"/>
                                          </p:val>
                                        </p:tav>
                                        <p:tav tm="100000">
                                          <p:val>
                                            <p:strVal val="#ppt_y"/>
                                          </p:val>
                                        </p:tav>
                                      </p:tavLst>
                                    </p:anim>
                                  </p:childTnLst>
                                </p:cTn>
                              </p:par>
                              <p:par>
                                <p:cTn id="40" presetID="2" presetClass="entr" presetSubtype="12" fill="hold" grpId="0" nodeType="withEffect">
                                  <p:stCondLst>
                                    <p:cond delay="300"/>
                                  </p:stCondLst>
                                  <p:childTnLst>
                                    <p:set>
                                      <p:cBhvr>
                                        <p:cTn id="41" dur="1" fill="hold">
                                          <p:stCondLst>
                                            <p:cond delay="0"/>
                                          </p:stCondLst>
                                        </p:cTn>
                                        <p:tgtEl>
                                          <p:spTgt spid="25609"/>
                                        </p:tgtEl>
                                        <p:attrNameLst>
                                          <p:attrName>style.visibility</p:attrName>
                                        </p:attrNameLst>
                                      </p:cBhvr>
                                      <p:to>
                                        <p:strVal val="visible"/>
                                      </p:to>
                                    </p:set>
                                    <p:anim calcmode="lin" valueType="num">
                                      <p:cBhvr additive="base">
                                        <p:cTn id="42" dur="500" fill="hold"/>
                                        <p:tgtEl>
                                          <p:spTgt spid="25609"/>
                                        </p:tgtEl>
                                        <p:attrNameLst>
                                          <p:attrName>ppt_x</p:attrName>
                                        </p:attrNameLst>
                                      </p:cBhvr>
                                      <p:tavLst>
                                        <p:tav tm="0">
                                          <p:val>
                                            <p:strVal val="0-#ppt_w/2"/>
                                          </p:val>
                                        </p:tav>
                                        <p:tav tm="100000">
                                          <p:val>
                                            <p:strVal val="#ppt_x"/>
                                          </p:val>
                                        </p:tav>
                                      </p:tavLst>
                                    </p:anim>
                                    <p:anim calcmode="lin" valueType="num">
                                      <p:cBhvr additive="base">
                                        <p:cTn id="43" dur="500" fill="hold"/>
                                        <p:tgtEl>
                                          <p:spTgt spid="25609"/>
                                        </p:tgtEl>
                                        <p:attrNameLst>
                                          <p:attrName>ppt_y</p:attrName>
                                        </p:attrNameLst>
                                      </p:cBhvr>
                                      <p:tavLst>
                                        <p:tav tm="0">
                                          <p:val>
                                            <p:strVal val="1+#ppt_h/2"/>
                                          </p:val>
                                        </p:tav>
                                        <p:tav tm="100000">
                                          <p:val>
                                            <p:strVal val="#ppt_y"/>
                                          </p:val>
                                        </p:tav>
                                      </p:tavLst>
                                    </p:anim>
                                  </p:childTnLst>
                                </p:cTn>
                              </p:par>
                            </p:childTnLst>
                          </p:cTn>
                        </p:par>
                        <p:par>
                          <p:cTn id="44" fill="hold">
                            <p:stCondLst>
                              <p:cond delay="4100"/>
                            </p:stCondLst>
                            <p:childTnLst>
                              <p:par>
                                <p:cTn id="45" presetID="22" presetClass="entr" presetSubtype="8" fill="hold" grpId="0" nodeType="afterEffect">
                                  <p:stCondLst>
                                    <p:cond delay="0"/>
                                  </p:stCondLst>
                                  <p:childTnLst>
                                    <p:set>
                                      <p:cBhvr>
                                        <p:cTn id="46" dur="1" fill="hold">
                                          <p:stCondLst>
                                            <p:cond delay="0"/>
                                          </p:stCondLst>
                                        </p:cTn>
                                        <p:tgtEl>
                                          <p:spTgt spid="25610"/>
                                        </p:tgtEl>
                                        <p:attrNameLst>
                                          <p:attrName>style.visibility</p:attrName>
                                        </p:attrNameLst>
                                      </p:cBhvr>
                                      <p:to>
                                        <p:strVal val="visible"/>
                                      </p:to>
                                    </p:set>
                                    <p:animEffect transition="in" filter="wipe(left)">
                                      <p:cBhvr>
                                        <p:cTn id="47" dur="500"/>
                                        <p:tgtEl>
                                          <p:spTgt spid="25610"/>
                                        </p:tgtEl>
                                      </p:cBhvr>
                                    </p:animEffect>
                                  </p:childTnLst>
                                </p:cTn>
                              </p:par>
                              <p:par>
                                <p:cTn id="48" presetID="22" presetClass="entr" presetSubtype="8" fill="hold" grpId="0" nodeType="withEffect">
                                  <p:stCondLst>
                                    <p:cond delay="100"/>
                                  </p:stCondLst>
                                  <p:childTnLst>
                                    <p:set>
                                      <p:cBhvr>
                                        <p:cTn id="49" dur="1" fill="hold">
                                          <p:stCondLst>
                                            <p:cond delay="0"/>
                                          </p:stCondLst>
                                        </p:cTn>
                                        <p:tgtEl>
                                          <p:spTgt spid="25611"/>
                                        </p:tgtEl>
                                        <p:attrNameLst>
                                          <p:attrName>style.visibility</p:attrName>
                                        </p:attrNameLst>
                                      </p:cBhvr>
                                      <p:to>
                                        <p:strVal val="visible"/>
                                      </p:to>
                                    </p:set>
                                    <p:animEffect transition="in" filter="wipe(left)">
                                      <p:cBhvr>
                                        <p:cTn id="50" dur="500"/>
                                        <p:tgtEl>
                                          <p:spTgt spid="25611"/>
                                        </p:tgtEl>
                                      </p:cBhvr>
                                    </p:animEffect>
                                  </p:childTnLst>
                                </p:cTn>
                              </p:par>
                              <p:par>
                                <p:cTn id="51" presetID="22" presetClass="entr" presetSubtype="8" fill="hold" grpId="0" nodeType="withEffect">
                                  <p:stCondLst>
                                    <p:cond delay="300"/>
                                  </p:stCondLst>
                                  <p:childTnLst>
                                    <p:set>
                                      <p:cBhvr>
                                        <p:cTn id="52" dur="1" fill="hold">
                                          <p:stCondLst>
                                            <p:cond delay="0"/>
                                          </p:stCondLst>
                                        </p:cTn>
                                        <p:tgtEl>
                                          <p:spTgt spid="25612"/>
                                        </p:tgtEl>
                                        <p:attrNameLst>
                                          <p:attrName>style.visibility</p:attrName>
                                        </p:attrNameLst>
                                      </p:cBhvr>
                                      <p:to>
                                        <p:strVal val="visible"/>
                                      </p:to>
                                    </p:set>
                                    <p:animEffect transition="in" filter="wipe(left)">
                                      <p:cBhvr>
                                        <p:cTn id="53" dur="500"/>
                                        <p:tgtEl>
                                          <p:spTgt spid="25612"/>
                                        </p:tgtEl>
                                      </p:cBhvr>
                                    </p:animEffect>
                                  </p:childTnLst>
                                </p:cTn>
                              </p:par>
                              <p:par>
                                <p:cTn id="54" presetID="2" presetClass="entr" presetSubtype="12" fill="hold" grpId="0" nodeType="withEffect">
                                  <p:stCondLst>
                                    <p:cond delay="100"/>
                                  </p:stCondLst>
                                  <p:childTnLst>
                                    <p:set>
                                      <p:cBhvr>
                                        <p:cTn id="55" dur="1" fill="hold">
                                          <p:stCondLst>
                                            <p:cond delay="0"/>
                                          </p:stCondLst>
                                        </p:cTn>
                                        <p:tgtEl>
                                          <p:spTgt spid="16"/>
                                        </p:tgtEl>
                                        <p:attrNameLst>
                                          <p:attrName>style.visibility</p:attrName>
                                        </p:attrNameLst>
                                      </p:cBhvr>
                                      <p:to>
                                        <p:strVal val="visible"/>
                                      </p:to>
                                    </p:set>
                                    <p:anim calcmode="lin" valueType="num">
                                      <p:cBhvr additive="base">
                                        <p:cTn id="56" dur="500" fill="hold"/>
                                        <p:tgtEl>
                                          <p:spTgt spid="16"/>
                                        </p:tgtEl>
                                        <p:attrNameLst>
                                          <p:attrName>ppt_x</p:attrName>
                                        </p:attrNameLst>
                                      </p:cBhvr>
                                      <p:tavLst>
                                        <p:tav tm="0">
                                          <p:val>
                                            <p:strVal val="0-#ppt_w/2"/>
                                          </p:val>
                                        </p:tav>
                                        <p:tav tm="100000">
                                          <p:val>
                                            <p:strVal val="#ppt_x"/>
                                          </p:val>
                                        </p:tav>
                                      </p:tavLst>
                                    </p:anim>
                                    <p:anim calcmode="lin" valueType="num">
                                      <p:cBhvr additive="base">
                                        <p:cTn id="5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p:bldP spid="25607" grpId="0" bldLvl="0" animBg="1"/>
      <p:bldP spid="25608" grpId="0" bldLvl="0" animBg="1"/>
      <p:bldP spid="25609" grpId="0" bldLvl="0" animBg="1"/>
      <p:bldP spid="25610" grpId="0"/>
      <p:bldP spid="25611" grpId="0"/>
      <p:bldP spid="25612" grpId="0"/>
      <p:bldP spid="16"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矩形 3"/>
          <p:cNvSpPr>
            <a:spLocks noChangeArrowheads="1"/>
          </p:cNvSpPr>
          <p:nvPr/>
        </p:nvSpPr>
        <p:spPr bwMode="auto">
          <a:xfrm>
            <a:off x="1524003" y="6750054"/>
            <a:ext cx="9145588" cy="107951"/>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lstStyle/>
          <a:p>
            <a:endParaRPr lang="zh-CN" altLang="en-US"/>
          </a:p>
        </p:txBody>
      </p:sp>
      <p:sp>
        <p:nvSpPr>
          <p:cNvPr id="8195" name="Freeform 7"/>
          <p:cNvSpPr>
            <a:spLocks noChangeArrowheads="1"/>
          </p:cNvSpPr>
          <p:nvPr/>
        </p:nvSpPr>
        <p:spPr bwMode="auto">
          <a:xfrm>
            <a:off x="4973642" y="1104901"/>
            <a:ext cx="82551" cy="541339"/>
          </a:xfrm>
          <a:custGeom>
            <a:avLst/>
            <a:gdLst>
              <a:gd name="T0" fmla="*/ 0 w 142"/>
              <a:gd name="T1" fmla="*/ 0 h 936"/>
              <a:gd name="T2" fmla="*/ 142 w 142"/>
              <a:gd name="T3" fmla="*/ 114 h 936"/>
              <a:gd name="T4" fmla="*/ 142 w 142"/>
              <a:gd name="T5" fmla="*/ 936 h 936"/>
              <a:gd name="T6" fmla="*/ 0 w 142"/>
              <a:gd name="T7" fmla="*/ 822 h 936"/>
              <a:gd name="T8" fmla="*/ 0 w 142"/>
              <a:gd name="T9" fmla="*/ 0 h 936"/>
            </a:gdLst>
            <a:ahLst/>
            <a:cxnLst>
              <a:cxn ang="0">
                <a:pos x="T0" y="T1"/>
              </a:cxn>
              <a:cxn ang="0">
                <a:pos x="T2" y="T3"/>
              </a:cxn>
              <a:cxn ang="0">
                <a:pos x="T4" y="T5"/>
              </a:cxn>
              <a:cxn ang="0">
                <a:pos x="T6" y="T7"/>
              </a:cxn>
              <a:cxn ang="0">
                <a:pos x="T8" y="T9"/>
              </a:cxn>
            </a:cxnLst>
            <a:rect l="0" t="0" r="r" b="b"/>
            <a:pathLst>
              <a:path w="142" h="936">
                <a:moveTo>
                  <a:pt x="0" y="0"/>
                </a:moveTo>
                <a:lnTo>
                  <a:pt x="142" y="114"/>
                </a:lnTo>
                <a:lnTo>
                  <a:pt x="142" y="936"/>
                </a:lnTo>
                <a:lnTo>
                  <a:pt x="0" y="822"/>
                </a:lnTo>
                <a:lnTo>
                  <a:pt x="0" y="0"/>
                </a:lnTo>
                <a:close/>
              </a:path>
            </a:pathLst>
          </a:custGeom>
          <a:solidFill>
            <a:srgbClr val="14252D"/>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endParaRPr lang="zh-CN" altLang="en-US"/>
          </a:p>
        </p:txBody>
      </p:sp>
      <p:sp>
        <p:nvSpPr>
          <p:cNvPr id="8196" name="Freeform 8"/>
          <p:cNvSpPr>
            <a:spLocks noChangeArrowheads="1"/>
          </p:cNvSpPr>
          <p:nvPr/>
        </p:nvSpPr>
        <p:spPr bwMode="auto">
          <a:xfrm>
            <a:off x="5057775" y="1027115"/>
            <a:ext cx="4751388" cy="684212"/>
          </a:xfrm>
          <a:custGeom>
            <a:avLst/>
            <a:gdLst>
              <a:gd name="T0" fmla="*/ 92 w 8205"/>
              <a:gd name="T1" fmla="*/ 0 h 1181"/>
              <a:gd name="T2" fmla="*/ 8114 w 8205"/>
              <a:gd name="T3" fmla="*/ 0 h 1181"/>
              <a:gd name="T4" fmla="*/ 8205 w 8205"/>
              <a:gd name="T5" fmla="*/ 92 h 1181"/>
              <a:gd name="T6" fmla="*/ 8205 w 8205"/>
              <a:gd name="T7" fmla="*/ 1090 h 1181"/>
              <a:gd name="T8" fmla="*/ 8114 w 8205"/>
              <a:gd name="T9" fmla="*/ 1181 h 1181"/>
              <a:gd name="T10" fmla="*/ 92 w 8205"/>
              <a:gd name="T11" fmla="*/ 1181 h 1181"/>
              <a:gd name="T12" fmla="*/ 0 w 8205"/>
              <a:gd name="T13" fmla="*/ 1090 h 1181"/>
              <a:gd name="T14" fmla="*/ 0 w 8205"/>
              <a:gd name="T15" fmla="*/ 92 h 1181"/>
              <a:gd name="T16" fmla="*/ 92 w 8205"/>
              <a:gd name="T17" fmla="*/ 0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05" h="1181">
                <a:moveTo>
                  <a:pt x="92" y="0"/>
                </a:moveTo>
                <a:lnTo>
                  <a:pt x="8114" y="0"/>
                </a:lnTo>
                <a:cubicBezTo>
                  <a:pt x="8164" y="0"/>
                  <a:pt x="8205" y="42"/>
                  <a:pt x="8205" y="92"/>
                </a:cubicBezTo>
                <a:lnTo>
                  <a:pt x="8205" y="1090"/>
                </a:lnTo>
                <a:cubicBezTo>
                  <a:pt x="8205" y="1140"/>
                  <a:pt x="8164" y="1181"/>
                  <a:pt x="8114" y="1181"/>
                </a:cubicBezTo>
                <a:lnTo>
                  <a:pt x="92" y="1181"/>
                </a:lnTo>
                <a:cubicBezTo>
                  <a:pt x="41" y="1181"/>
                  <a:pt x="0" y="1140"/>
                  <a:pt x="0" y="1090"/>
                </a:cubicBezTo>
                <a:lnTo>
                  <a:pt x="0" y="92"/>
                </a:lnTo>
                <a:cubicBezTo>
                  <a:pt x="0" y="42"/>
                  <a:pt x="41" y="0"/>
                  <a:pt x="92" y="0"/>
                </a:cubicBez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endParaRPr lang="zh-CN" altLang="en-US"/>
          </a:p>
        </p:txBody>
      </p:sp>
      <p:sp>
        <p:nvSpPr>
          <p:cNvPr id="8197" name="Rectangle 9"/>
          <p:cNvSpPr>
            <a:spLocks noChangeArrowheads="1"/>
          </p:cNvSpPr>
          <p:nvPr/>
        </p:nvSpPr>
        <p:spPr bwMode="auto">
          <a:xfrm>
            <a:off x="4973643" y="1104900"/>
            <a:ext cx="688975" cy="476251"/>
          </a:xfrm>
          <a:prstGeom prst="rect">
            <a:avLst/>
          </a:prstGeom>
          <a:solidFill>
            <a:srgbClr val="00AAA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lstStyle/>
          <a:p>
            <a:endParaRPr lang="zh-CN" altLang="en-US"/>
          </a:p>
        </p:txBody>
      </p:sp>
      <p:sp>
        <p:nvSpPr>
          <p:cNvPr id="8198" name="Freeform 10"/>
          <p:cNvSpPr>
            <a:spLocks noChangeArrowheads="1"/>
          </p:cNvSpPr>
          <p:nvPr/>
        </p:nvSpPr>
        <p:spPr bwMode="auto">
          <a:xfrm>
            <a:off x="4973642" y="2130430"/>
            <a:ext cx="82551" cy="544513"/>
          </a:xfrm>
          <a:custGeom>
            <a:avLst/>
            <a:gdLst>
              <a:gd name="T0" fmla="*/ 0 w 142"/>
              <a:gd name="T1" fmla="*/ 0 h 937"/>
              <a:gd name="T2" fmla="*/ 142 w 142"/>
              <a:gd name="T3" fmla="*/ 115 h 937"/>
              <a:gd name="T4" fmla="*/ 142 w 142"/>
              <a:gd name="T5" fmla="*/ 937 h 937"/>
              <a:gd name="T6" fmla="*/ 0 w 142"/>
              <a:gd name="T7" fmla="*/ 822 h 937"/>
              <a:gd name="T8" fmla="*/ 0 w 142"/>
              <a:gd name="T9" fmla="*/ 0 h 937"/>
            </a:gdLst>
            <a:ahLst/>
            <a:cxnLst>
              <a:cxn ang="0">
                <a:pos x="T0" y="T1"/>
              </a:cxn>
              <a:cxn ang="0">
                <a:pos x="T2" y="T3"/>
              </a:cxn>
              <a:cxn ang="0">
                <a:pos x="T4" y="T5"/>
              </a:cxn>
              <a:cxn ang="0">
                <a:pos x="T6" y="T7"/>
              </a:cxn>
              <a:cxn ang="0">
                <a:pos x="T8" y="T9"/>
              </a:cxn>
            </a:cxnLst>
            <a:rect l="0" t="0" r="r" b="b"/>
            <a:pathLst>
              <a:path w="142" h="937">
                <a:moveTo>
                  <a:pt x="0" y="0"/>
                </a:moveTo>
                <a:lnTo>
                  <a:pt x="142" y="115"/>
                </a:lnTo>
                <a:lnTo>
                  <a:pt x="142" y="937"/>
                </a:lnTo>
                <a:lnTo>
                  <a:pt x="0" y="822"/>
                </a:lnTo>
                <a:lnTo>
                  <a:pt x="0" y="0"/>
                </a:lnTo>
                <a:close/>
              </a:path>
            </a:pathLst>
          </a:custGeom>
          <a:solidFill>
            <a:srgbClr val="14252D"/>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endParaRPr lang="zh-CN" altLang="en-US"/>
          </a:p>
        </p:txBody>
      </p:sp>
      <p:sp>
        <p:nvSpPr>
          <p:cNvPr id="8199" name="Freeform 11"/>
          <p:cNvSpPr>
            <a:spLocks noChangeArrowheads="1"/>
          </p:cNvSpPr>
          <p:nvPr/>
        </p:nvSpPr>
        <p:spPr bwMode="auto">
          <a:xfrm>
            <a:off x="5057775" y="2054228"/>
            <a:ext cx="4751388" cy="684213"/>
          </a:xfrm>
          <a:custGeom>
            <a:avLst/>
            <a:gdLst>
              <a:gd name="T0" fmla="*/ 92 w 8205"/>
              <a:gd name="T1" fmla="*/ 0 h 1181"/>
              <a:gd name="T2" fmla="*/ 8114 w 8205"/>
              <a:gd name="T3" fmla="*/ 0 h 1181"/>
              <a:gd name="T4" fmla="*/ 8205 w 8205"/>
              <a:gd name="T5" fmla="*/ 91 h 1181"/>
              <a:gd name="T6" fmla="*/ 8205 w 8205"/>
              <a:gd name="T7" fmla="*/ 1089 h 1181"/>
              <a:gd name="T8" fmla="*/ 8114 w 8205"/>
              <a:gd name="T9" fmla="*/ 1181 h 1181"/>
              <a:gd name="T10" fmla="*/ 92 w 8205"/>
              <a:gd name="T11" fmla="*/ 1181 h 1181"/>
              <a:gd name="T12" fmla="*/ 0 w 8205"/>
              <a:gd name="T13" fmla="*/ 1089 h 1181"/>
              <a:gd name="T14" fmla="*/ 0 w 8205"/>
              <a:gd name="T15" fmla="*/ 91 h 1181"/>
              <a:gd name="T16" fmla="*/ 92 w 8205"/>
              <a:gd name="T17" fmla="*/ 0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05" h="1181">
                <a:moveTo>
                  <a:pt x="92" y="0"/>
                </a:moveTo>
                <a:lnTo>
                  <a:pt x="8114" y="0"/>
                </a:lnTo>
                <a:cubicBezTo>
                  <a:pt x="8164" y="0"/>
                  <a:pt x="8205" y="41"/>
                  <a:pt x="8205" y="91"/>
                </a:cubicBezTo>
                <a:lnTo>
                  <a:pt x="8205" y="1089"/>
                </a:lnTo>
                <a:cubicBezTo>
                  <a:pt x="8205" y="1139"/>
                  <a:pt x="8164" y="1181"/>
                  <a:pt x="8114" y="1181"/>
                </a:cubicBezTo>
                <a:lnTo>
                  <a:pt x="92" y="1181"/>
                </a:lnTo>
                <a:cubicBezTo>
                  <a:pt x="41" y="1181"/>
                  <a:pt x="0" y="1139"/>
                  <a:pt x="0" y="1089"/>
                </a:cubicBezTo>
                <a:lnTo>
                  <a:pt x="0" y="91"/>
                </a:lnTo>
                <a:cubicBezTo>
                  <a:pt x="0" y="41"/>
                  <a:pt x="41" y="0"/>
                  <a:pt x="92" y="0"/>
                </a:cubicBezTo>
                <a:close/>
              </a:path>
            </a:pathLst>
          </a:custGeom>
          <a:solidFill>
            <a:schemeClr val="bg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endParaRPr lang="zh-CN" altLang="en-US"/>
          </a:p>
        </p:txBody>
      </p:sp>
      <p:sp>
        <p:nvSpPr>
          <p:cNvPr id="8200" name="Rectangle 12"/>
          <p:cNvSpPr>
            <a:spLocks noChangeArrowheads="1"/>
          </p:cNvSpPr>
          <p:nvPr/>
        </p:nvSpPr>
        <p:spPr bwMode="auto">
          <a:xfrm>
            <a:off x="4973643" y="2130430"/>
            <a:ext cx="688975" cy="477839"/>
          </a:xfrm>
          <a:prstGeom prst="rect">
            <a:avLst/>
          </a:prstGeom>
          <a:solidFill>
            <a:srgbClr val="00AAA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lstStyle/>
          <a:p>
            <a:endParaRPr lang="zh-CN" altLang="en-US"/>
          </a:p>
        </p:txBody>
      </p:sp>
      <p:sp>
        <p:nvSpPr>
          <p:cNvPr id="8201" name="Freeform 13"/>
          <p:cNvSpPr>
            <a:spLocks noChangeArrowheads="1"/>
          </p:cNvSpPr>
          <p:nvPr/>
        </p:nvSpPr>
        <p:spPr bwMode="auto">
          <a:xfrm>
            <a:off x="4973642" y="3135318"/>
            <a:ext cx="82551" cy="541337"/>
          </a:xfrm>
          <a:custGeom>
            <a:avLst/>
            <a:gdLst>
              <a:gd name="T0" fmla="*/ 0 w 142"/>
              <a:gd name="T1" fmla="*/ 0 h 936"/>
              <a:gd name="T2" fmla="*/ 142 w 142"/>
              <a:gd name="T3" fmla="*/ 114 h 936"/>
              <a:gd name="T4" fmla="*/ 142 w 142"/>
              <a:gd name="T5" fmla="*/ 936 h 936"/>
              <a:gd name="T6" fmla="*/ 0 w 142"/>
              <a:gd name="T7" fmla="*/ 822 h 936"/>
              <a:gd name="T8" fmla="*/ 0 w 142"/>
              <a:gd name="T9" fmla="*/ 0 h 936"/>
            </a:gdLst>
            <a:ahLst/>
            <a:cxnLst>
              <a:cxn ang="0">
                <a:pos x="T0" y="T1"/>
              </a:cxn>
              <a:cxn ang="0">
                <a:pos x="T2" y="T3"/>
              </a:cxn>
              <a:cxn ang="0">
                <a:pos x="T4" y="T5"/>
              </a:cxn>
              <a:cxn ang="0">
                <a:pos x="T6" y="T7"/>
              </a:cxn>
              <a:cxn ang="0">
                <a:pos x="T8" y="T9"/>
              </a:cxn>
            </a:cxnLst>
            <a:rect l="0" t="0" r="r" b="b"/>
            <a:pathLst>
              <a:path w="142" h="936">
                <a:moveTo>
                  <a:pt x="0" y="0"/>
                </a:moveTo>
                <a:lnTo>
                  <a:pt x="142" y="114"/>
                </a:lnTo>
                <a:lnTo>
                  <a:pt x="142" y="936"/>
                </a:lnTo>
                <a:lnTo>
                  <a:pt x="0" y="822"/>
                </a:lnTo>
                <a:lnTo>
                  <a:pt x="0" y="0"/>
                </a:lnTo>
                <a:close/>
              </a:path>
            </a:pathLst>
          </a:custGeom>
          <a:solidFill>
            <a:srgbClr val="14252D"/>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endParaRPr lang="zh-CN" altLang="en-US"/>
          </a:p>
        </p:txBody>
      </p:sp>
      <p:sp>
        <p:nvSpPr>
          <p:cNvPr id="8202" name="Freeform 14"/>
          <p:cNvSpPr>
            <a:spLocks noChangeArrowheads="1"/>
          </p:cNvSpPr>
          <p:nvPr/>
        </p:nvSpPr>
        <p:spPr bwMode="auto">
          <a:xfrm>
            <a:off x="5057775" y="3057528"/>
            <a:ext cx="4751388" cy="684213"/>
          </a:xfrm>
          <a:custGeom>
            <a:avLst/>
            <a:gdLst>
              <a:gd name="T0" fmla="*/ 92 w 8205"/>
              <a:gd name="T1" fmla="*/ 0 h 1181"/>
              <a:gd name="T2" fmla="*/ 8114 w 8205"/>
              <a:gd name="T3" fmla="*/ 0 h 1181"/>
              <a:gd name="T4" fmla="*/ 8205 w 8205"/>
              <a:gd name="T5" fmla="*/ 92 h 1181"/>
              <a:gd name="T6" fmla="*/ 8205 w 8205"/>
              <a:gd name="T7" fmla="*/ 1090 h 1181"/>
              <a:gd name="T8" fmla="*/ 8114 w 8205"/>
              <a:gd name="T9" fmla="*/ 1181 h 1181"/>
              <a:gd name="T10" fmla="*/ 92 w 8205"/>
              <a:gd name="T11" fmla="*/ 1181 h 1181"/>
              <a:gd name="T12" fmla="*/ 0 w 8205"/>
              <a:gd name="T13" fmla="*/ 1090 h 1181"/>
              <a:gd name="T14" fmla="*/ 0 w 8205"/>
              <a:gd name="T15" fmla="*/ 92 h 1181"/>
              <a:gd name="T16" fmla="*/ 92 w 8205"/>
              <a:gd name="T17" fmla="*/ 0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05" h="1181">
                <a:moveTo>
                  <a:pt x="92" y="0"/>
                </a:moveTo>
                <a:lnTo>
                  <a:pt x="8114" y="0"/>
                </a:lnTo>
                <a:cubicBezTo>
                  <a:pt x="8164" y="0"/>
                  <a:pt x="8205" y="42"/>
                  <a:pt x="8205" y="92"/>
                </a:cubicBezTo>
                <a:lnTo>
                  <a:pt x="8205" y="1090"/>
                </a:lnTo>
                <a:cubicBezTo>
                  <a:pt x="8205" y="1140"/>
                  <a:pt x="8164" y="1181"/>
                  <a:pt x="8114" y="1181"/>
                </a:cubicBezTo>
                <a:lnTo>
                  <a:pt x="92" y="1181"/>
                </a:lnTo>
                <a:cubicBezTo>
                  <a:pt x="41" y="1181"/>
                  <a:pt x="0" y="1140"/>
                  <a:pt x="0" y="1090"/>
                </a:cubicBezTo>
                <a:lnTo>
                  <a:pt x="0" y="92"/>
                </a:lnTo>
                <a:cubicBezTo>
                  <a:pt x="0" y="42"/>
                  <a:pt x="41" y="0"/>
                  <a:pt x="92" y="0"/>
                </a:cubicBezTo>
                <a:close/>
              </a:path>
            </a:pathLst>
          </a:custGeom>
          <a:solidFill>
            <a:schemeClr val="tx2"/>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endParaRPr lang="zh-CN" altLang="en-US"/>
          </a:p>
        </p:txBody>
      </p:sp>
      <p:sp>
        <p:nvSpPr>
          <p:cNvPr id="8203" name="Rectangle 15"/>
          <p:cNvSpPr>
            <a:spLocks noChangeArrowheads="1"/>
          </p:cNvSpPr>
          <p:nvPr/>
        </p:nvSpPr>
        <p:spPr bwMode="auto">
          <a:xfrm>
            <a:off x="4973643" y="3135313"/>
            <a:ext cx="688975" cy="476251"/>
          </a:xfrm>
          <a:prstGeom prst="rect">
            <a:avLst/>
          </a:prstGeom>
          <a:solidFill>
            <a:srgbClr val="00AAA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lstStyle/>
          <a:p>
            <a:endParaRPr lang="zh-CN" altLang="en-US"/>
          </a:p>
        </p:txBody>
      </p:sp>
      <p:sp>
        <p:nvSpPr>
          <p:cNvPr id="8204" name="Freeform 16"/>
          <p:cNvSpPr>
            <a:spLocks noChangeArrowheads="1"/>
          </p:cNvSpPr>
          <p:nvPr/>
        </p:nvSpPr>
        <p:spPr bwMode="auto">
          <a:xfrm>
            <a:off x="4973642" y="4160840"/>
            <a:ext cx="82551" cy="542925"/>
          </a:xfrm>
          <a:custGeom>
            <a:avLst/>
            <a:gdLst>
              <a:gd name="T0" fmla="*/ 0 w 142"/>
              <a:gd name="T1" fmla="*/ 0 h 937"/>
              <a:gd name="T2" fmla="*/ 142 w 142"/>
              <a:gd name="T3" fmla="*/ 115 h 937"/>
              <a:gd name="T4" fmla="*/ 142 w 142"/>
              <a:gd name="T5" fmla="*/ 937 h 937"/>
              <a:gd name="T6" fmla="*/ 0 w 142"/>
              <a:gd name="T7" fmla="*/ 822 h 937"/>
              <a:gd name="T8" fmla="*/ 0 w 142"/>
              <a:gd name="T9" fmla="*/ 0 h 937"/>
            </a:gdLst>
            <a:ahLst/>
            <a:cxnLst>
              <a:cxn ang="0">
                <a:pos x="T0" y="T1"/>
              </a:cxn>
              <a:cxn ang="0">
                <a:pos x="T2" y="T3"/>
              </a:cxn>
              <a:cxn ang="0">
                <a:pos x="T4" y="T5"/>
              </a:cxn>
              <a:cxn ang="0">
                <a:pos x="T6" y="T7"/>
              </a:cxn>
              <a:cxn ang="0">
                <a:pos x="T8" y="T9"/>
              </a:cxn>
            </a:cxnLst>
            <a:rect l="0" t="0" r="r" b="b"/>
            <a:pathLst>
              <a:path w="142" h="937">
                <a:moveTo>
                  <a:pt x="0" y="0"/>
                </a:moveTo>
                <a:lnTo>
                  <a:pt x="142" y="115"/>
                </a:lnTo>
                <a:lnTo>
                  <a:pt x="142" y="937"/>
                </a:lnTo>
                <a:lnTo>
                  <a:pt x="0" y="822"/>
                </a:lnTo>
                <a:lnTo>
                  <a:pt x="0" y="0"/>
                </a:lnTo>
                <a:close/>
              </a:path>
            </a:pathLst>
          </a:custGeom>
          <a:solidFill>
            <a:srgbClr val="14252D"/>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endParaRPr lang="zh-CN" altLang="en-US"/>
          </a:p>
        </p:txBody>
      </p:sp>
      <p:sp>
        <p:nvSpPr>
          <p:cNvPr id="8205" name="Freeform 17"/>
          <p:cNvSpPr>
            <a:spLocks noChangeArrowheads="1"/>
          </p:cNvSpPr>
          <p:nvPr/>
        </p:nvSpPr>
        <p:spPr bwMode="auto">
          <a:xfrm>
            <a:off x="5057775" y="4084639"/>
            <a:ext cx="4751388" cy="684212"/>
          </a:xfrm>
          <a:custGeom>
            <a:avLst/>
            <a:gdLst>
              <a:gd name="T0" fmla="*/ 92 w 8205"/>
              <a:gd name="T1" fmla="*/ 0 h 1181"/>
              <a:gd name="T2" fmla="*/ 8114 w 8205"/>
              <a:gd name="T3" fmla="*/ 0 h 1181"/>
              <a:gd name="T4" fmla="*/ 8205 w 8205"/>
              <a:gd name="T5" fmla="*/ 91 h 1181"/>
              <a:gd name="T6" fmla="*/ 8205 w 8205"/>
              <a:gd name="T7" fmla="*/ 1089 h 1181"/>
              <a:gd name="T8" fmla="*/ 8114 w 8205"/>
              <a:gd name="T9" fmla="*/ 1181 h 1181"/>
              <a:gd name="T10" fmla="*/ 92 w 8205"/>
              <a:gd name="T11" fmla="*/ 1181 h 1181"/>
              <a:gd name="T12" fmla="*/ 0 w 8205"/>
              <a:gd name="T13" fmla="*/ 1089 h 1181"/>
              <a:gd name="T14" fmla="*/ 0 w 8205"/>
              <a:gd name="T15" fmla="*/ 91 h 1181"/>
              <a:gd name="T16" fmla="*/ 92 w 8205"/>
              <a:gd name="T17" fmla="*/ 0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05" h="1181">
                <a:moveTo>
                  <a:pt x="92" y="0"/>
                </a:moveTo>
                <a:lnTo>
                  <a:pt x="8114" y="0"/>
                </a:lnTo>
                <a:cubicBezTo>
                  <a:pt x="8164" y="0"/>
                  <a:pt x="8205" y="41"/>
                  <a:pt x="8205" y="91"/>
                </a:cubicBezTo>
                <a:lnTo>
                  <a:pt x="8205" y="1089"/>
                </a:lnTo>
                <a:cubicBezTo>
                  <a:pt x="8205" y="1139"/>
                  <a:pt x="8164" y="1181"/>
                  <a:pt x="8114" y="1181"/>
                </a:cubicBezTo>
                <a:lnTo>
                  <a:pt x="92" y="1181"/>
                </a:lnTo>
                <a:cubicBezTo>
                  <a:pt x="41" y="1181"/>
                  <a:pt x="0" y="1139"/>
                  <a:pt x="0" y="1089"/>
                </a:cubicBezTo>
                <a:lnTo>
                  <a:pt x="0" y="91"/>
                </a:lnTo>
                <a:cubicBezTo>
                  <a:pt x="0" y="41"/>
                  <a:pt x="41" y="0"/>
                  <a:pt x="92" y="0"/>
                </a:cubicBezTo>
                <a:close/>
              </a:path>
            </a:pathLst>
          </a:custGeom>
          <a:solidFill>
            <a:schemeClr val="bg2"/>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endParaRPr lang="zh-CN" altLang="en-US"/>
          </a:p>
        </p:txBody>
      </p:sp>
      <p:sp>
        <p:nvSpPr>
          <p:cNvPr id="8206" name="Rectangle 18"/>
          <p:cNvSpPr>
            <a:spLocks noChangeArrowheads="1"/>
          </p:cNvSpPr>
          <p:nvPr/>
        </p:nvSpPr>
        <p:spPr bwMode="auto">
          <a:xfrm>
            <a:off x="4973643" y="4160837"/>
            <a:ext cx="688975" cy="476251"/>
          </a:xfrm>
          <a:prstGeom prst="rect">
            <a:avLst/>
          </a:prstGeom>
          <a:solidFill>
            <a:srgbClr val="00AAA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lstStyle/>
          <a:p>
            <a:endParaRPr lang="zh-CN" altLang="en-US"/>
          </a:p>
        </p:txBody>
      </p:sp>
      <p:sp>
        <p:nvSpPr>
          <p:cNvPr id="8207" name="Freeform 19"/>
          <p:cNvSpPr>
            <a:spLocks noChangeArrowheads="1"/>
          </p:cNvSpPr>
          <p:nvPr/>
        </p:nvSpPr>
        <p:spPr bwMode="auto">
          <a:xfrm>
            <a:off x="4973642" y="5200649"/>
            <a:ext cx="82551" cy="541339"/>
          </a:xfrm>
          <a:custGeom>
            <a:avLst/>
            <a:gdLst>
              <a:gd name="T0" fmla="*/ 0 w 142"/>
              <a:gd name="T1" fmla="*/ 0 h 936"/>
              <a:gd name="T2" fmla="*/ 142 w 142"/>
              <a:gd name="T3" fmla="*/ 114 h 936"/>
              <a:gd name="T4" fmla="*/ 142 w 142"/>
              <a:gd name="T5" fmla="*/ 936 h 936"/>
              <a:gd name="T6" fmla="*/ 0 w 142"/>
              <a:gd name="T7" fmla="*/ 822 h 936"/>
              <a:gd name="T8" fmla="*/ 0 w 142"/>
              <a:gd name="T9" fmla="*/ 0 h 936"/>
            </a:gdLst>
            <a:ahLst/>
            <a:cxnLst>
              <a:cxn ang="0">
                <a:pos x="T0" y="T1"/>
              </a:cxn>
              <a:cxn ang="0">
                <a:pos x="T2" y="T3"/>
              </a:cxn>
              <a:cxn ang="0">
                <a:pos x="T4" y="T5"/>
              </a:cxn>
              <a:cxn ang="0">
                <a:pos x="T6" y="T7"/>
              </a:cxn>
              <a:cxn ang="0">
                <a:pos x="T8" y="T9"/>
              </a:cxn>
            </a:cxnLst>
            <a:rect l="0" t="0" r="r" b="b"/>
            <a:pathLst>
              <a:path w="142" h="936">
                <a:moveTo>
                  <a:pt x="0" y="0"/>
                </a:moveTo>
                <a:lnTo>
                  <a:pt x="142" y="114"/>
                </a:lnTo>
                <a:lnTo>
                  <a:pt x="142" y="936"/>
                </a:lnTo>
                <a:lnTo>
                  <a:pt x="0" y="822"/>
                </a:lnTo>
                <a:lnTo>
                  <a:pt x="0" y="0"/>
                </a:lnTo>
                <a:close/>
              </a:path>
            </a:pathLst>
          </a:custGeom>
          <a:solidFill>
            <a:srgbClr val="14252D"/>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endParaRPr lang="zh-CN" altLang="en-US"/>
          </a:p>
        </p:txBody>
      </p:sp>
      <p:sp>
        <p:nvSpPr>
          <p:cNvPr id="8208" name="Freeform 20"/>
          <p:cNvSpPr>
            <a:spLocks noChangeArrowheads="1"/>
          </p:cNvSpPr>
          <p:nvPr/>
        </p:nvSpPr>
        <p:spPr bwMode="auto">
          <a:xfrm>
            <a:off x="5057775" y="5122863"/>
            <a:ext cx="4751388" cy="684212"/>
          </a:xfrm>
          <a:custGeom>
            <a:avLst/>
            <a:gdLst>
              <a:gd name="T0" fmla="*/ 92 w 8205"/>
              <a:gd name="T1" fmla="*/ 0 h 1181"/>
              <a:gd name="T2" fmla="*/ 8114 w 8205"/>
              <a:gd name="T3" fmla="*/ 0 h 1181"/>
              <a:gd name="T4" fmla="*/ 8205 w 8205"/>
              <a:gd name="T5" fmla="*/ 92 h 1181"/>
              <a:gd name="T6" fmla="*/ 8205 w 8205"/>
              <a:gd name="T7" fmla="*/ 1090 h 1181"/>
              <a:gd name="T8" fmla="*/ 8114 w 8205"/>
              <a:gd name="T9" fmla="*/ 1181 h 1181"/>
              <a:gd name="T10" fmla="*/ 92 w 8205"/>
              <a:gd name="T11" fmla="*/ 1181 h 1181"/>
              <a:gd name="T12" fmla="*/ 0 w 8205"/>
              <a:gd name="T13" fmla="*/ 1090 h 1181"/>
              <a:gd name="T14" fmla="*/ 0 w 8205"/>
              <a:gd name="T15" fmla="*/ 92 h 1181"/>
              <a:gd name="T16" fmla="*/ 92 w 8205"/>
              <a:gd name="T17" fmla="*/ 0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05" h="1181">
                <a:moveTo>
                  <a:pt x="92" y="0"/>
                </a:moveTo>
                <a:lnTo>
                  <a:pt x="8114" y="0"/>
                </a:lnTo>
                <a:cubicBezTo>
                  <a:pt x="8164" y="0"/>
                  <a:pt x="8205" y="42"/>
                  <a:pt x="8205" y="92"/>
                </a:cubicBezTo>
                <a:lnTo>
                  <a:pt x="8205" y="1090"/>
                </a:lnTo>
                <a:cubicBezTo>
                  <a:pt x="8205" y="1140"/>
                  <a:pt x="8164" y="1181"/>
                  <a:pt x="8114" y="1181"/>
                </a:cubicBezTo>
                <a:lnTo>
                  <a:pt x="92" y="1181"/>
                </a:lnTo>
                <a:cubicBezTo>
                  <a:pt x="41" y="1181"/>
                  <a:pt x="0" y="1140"/>
                  <a:pt x="0" y="1090"/>
                </a:cubicBezTo>
                <a:lnTo>
                  <a:pt x="0" y="92"/>
                </a:lnTo>
                <a:cubicBezTo>
                  <a:pt x="0" y="42"/>
                  <a:pt x="41" y="0"/>
                  <a:pt x="92" y="0"/>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endParaRPr lang="zh-CN" altLang="en-US"/>
          </a:p>
        </p:txBody>
      </p:sp>
      <p:sp>
        <p:nvSpPr>
          <p:cNvPr id="8209" name="Rectangle 21"/>
          <p:cNvSpPr>
            <a:spLocks noChangeArrowheads="1"/>
          </p:cNvSpPr>
          <p:nvPr/>
        </p:nvSpPr>
        <p:spPr bwMode="auto">
          <a:xfrm>
            <a:off x="4973643" y="5200649"/>
            <a:ext cx="688975" cy="476251"/>
          </a:xfrm>
          <a:prstGeom prst="rect">
            <a:avLst/>
          </a:prstGeom>
          <a:solidFill>
            <a:srgbClr val="00AAA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lstStyle/>
          <a:p>
            <a:endParaRPr lang="zh-CN" altLang="en-US"/>
          </a:p>
        </p:txBody>
      </p:sp>
      <p:grpSp>
        <p:nvGrpSpPr>
          <p:cNvPr id="8210" name="组合 78"/>
          <p:cNvGrpSpPr/>
          <p:nvPr/>
        </p:nvGrpSpPr>
        <p:grpSpPr bwMode="auto">
          <a:xfrm>
            <a:off x="5151440" y="5267330"/>
            <a:ext cx="350837" cy="350839"/>
            <a:chOff x="0" y="0"/>
            <a:chExt cx="350838" cy="350838"/>
          </a:xfrm>
        </p:grpSpPr>
        <p:sp>
          <p:nvSpPr>
            <p:cNvPr id="2" name="Oval 35"/>
            <p:cNvSpPr>
              <a:spLocks noChangeArrowheads="1"/>
            </p:cNvSpPr>
            <p:nvPr/>
          </p:nvSpPr>
          <p:spPr bwMode="auto">
            <a:xfrm>
              <a:off x="0" y="0"/>
              <a:ext cx="350838" cy="350838"/>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p>
          </p:txBody>
        </p:sp>
        <p:sp>
          <p:nvSpPr>
            <p:cNvPr id="8211" name="Freeform 36"/>
            <p:cNvSpPr>
              <a:spLocks noEditPoints="1" noChangeArrowheads="1"/>
            </p:cNvSpPr>
            <p:nvPr/>
          </p:nvSpPr>
          <p:spPr bwMode="auto">
            <a:xfrm>
              <a:off x="60325" y="61912"/>
              <a:ext cx="247650" cy="212725"/>
            </a:xfrm>
            <a:custGeom>
              <a:avLst/>
              <a:gdLst>
                <a:gd name="T0" fmla="*/ 266 w 429"/>
                <a:gd name="T1" fmla="*/ 77 h 365"/>
                <a:gd name="T2" fmla="*/ 257 w 429"/>
                <a:gd name="T3" fmla="*/ 100 h 365"/>
                <a:gd name="T4" fmla="*/ 243 w 429"/>
                <a:gd name="T5" fmla="*/ 111 h 365"/>
                <a:gd name="T6" fmla="*/ 233 w 429"/>
                <a:gd name="T7" fmla="*/ 114 h 365"/>
                <a:gd name="T8" fmla="*/ 221 w 429"/>
                <a:gd name="T9" fmla="*/ 115 h 365"/>
                <a:gd name="T10" fmla="*/ 202 w 429"/>
                <a:gd name="T11" fmla="*/ 109 h 365"/>
                <a:gd name="T12" fmla="*/ 190 w 429"/>
                <a:gd name="T13" fmla="*/ 98 h 365"/>
                <a:gd name="T14" fmla="*/ 183 w 429"/>
                <a:gd name="T15" fmla="*/ 82 h 365"/>
                <a:gd name="T16" fmla="*/ 182 w 429"/>
                <a:gd name="T17" fmla="*/ 69 h 365"/>
                <a:gd name="T18" fmla="*/ 187 w 429"/>
                <a:gd name="T19" fmla="*/ 52 h 365"/>
                <a:gd name="T20" fmla="*/ 197 w 429"/>
                <a:gd name="T21" fmla="*/ 40 h 365"/>
                <a:gd name="T22" fmla="*/ 213 w 429"/>
                <a:gd name="T23" fmla="*/ 32 h 365"/>
                <a:gd name="T24" fmla="*/ 225 w 429"/>
                <a:gd name="T25" fmla="*/ 30 h 365"/>
                <a:gd name="T26" fmla="*/ 240 w 429"/>
                <a:gd name="T27" fmla="*/ 34 h 365"/>
                <a:gd name="T28" fmla="*/ 256 w 429"/>
                <a:gd name="T29" fmla="*/ 45 h 365"/>
                <a:gd name="T30" fmla="*/ 264 w 429"/>
                <a:gd name="T31" fmla="*/ 59 h 365"/>
                <a:gd name="T32" fmla="*/ 279 w 429"/>
                <a:gd name="T33" fmla="*/ 51 h 365"/>
                <a:gd name="T34" fmla="*/ 173 w 429"/>
                <a:gd name="T35" fmla="*/ 21 h 365"/>
                <a:gd name="T36" fmla="*/ 201 w 429"/>
                <a:gd name="T37" fmla="*/ 127 h 365"/>
                <a:gd name="T38" fmla="*/ 297 w 429"/>
                <a:gd name="T39" fmla="*/ 73 h 365"/>
                <a:gd name="T40" fmla="*/ 201 w 429"/>
                <a:gd name="T41" fmla="*/ 261 h 365"/>
                <a:gd name="T42" fmla="*/ 174 w 429"/>
                <a:gd name="T43" fmla="*/ 296 h 365"/>
                <a:gd name="T44" fmla="*/ 146 w 429"/>
                <a:gd name="T45" fmla="*/ 309 h 365"/>
                <a:gd name="T46" fmla="*/ 127 w 429"/>
                <a:gd name="T47" fmla="*/ 311 h 365"/>
                <a:gd name="T48" fmla="*/ 106 w 429"/>
                <a:gd name="T49" fmla="*/ 307 h 365"/>
                <a:gd name="T50" fmla="*/ 76 w 429"/>
                <a:gd name="T51" fmla="*/ 288 h 365"/>
                <a:gd name="T52" fmla="*/ 61 w 429"/>
                <a:gd name="T53" fmla="*/ 265 h 365"/>
                <a:gd name="T54" fmla="*/ 55 w 429"/>
                <a:gd name="T55" fmla="*/ 232 h 365"/>
                <a:gd name="T56" fmla="*/ 59 w 429"/>
                <a:gd name="T57" fmla="*/ 211 h 365"/>
                <a:gd name="T58" fmla="*/ 75 w 429"/>
                <a:gd name="T59" fmla="*/ 183 h 365"/>
                <a:gd name="T60" fmla="*/ 98 w 429"/>
                <a:gd name="T61" fmla="*/ 167 h 365"/>
                <a:gd name="T62" fmla="*/ 130 w 429"/>
                <a:gd name="T63" fmla="*/ 160 h 365"/>
                <a:gd name="T64" fmla="*/ 151 w 429"/>
                <a:gd name="T65" fmla="*/ 163 h 365"/>
                <a:gd name="T66" fmla="*/ 176 w 429"/>
                <a:gd name="T67" fmla="*/ 175 h 365"/>
                <a:gd name="T68" fmla="*/ 197 w 429"/>
                <a:gd name="T69" fmla="*/ 201 h 365"/>
                <a:gd name="T70" fmla="*/ 205 w 429"/>
                <a:gd name="T71" fmla="*/ 230 h 365"/>
                <a:gd name="T72" fmla="*/ 234 w 429"/>
                <a:gd name="T73" fmla="*/ 222 h 365"/>
                <a:gd name="T74" fmla="*/ 64 w 429"/>
                <a:gd name="T75" fmla="*/ 123 h 365"/>
                <a:gd name="T76" fmla="*/ 66 w 429"/>
                <a:gd name="T77" fmla="*/ 319 h 365"/>
                <a:gd name="T78" fmla="*/ 256 w 429"/>
                <a:gd name="T79" fmla="*/ 269 h 365"/>
                <a:gd name="T80" fmla="*/ 387 w 429"/>
                <a:gd name="T81" fmla="*/ 219 h 365"/>
                <a:gd name="T82" fmla="*/ 369 w 429"/>
                <a:gd name="T83" fmla="*/ 244 h 365"/>
                <a:gd name="T84" fmla="*/ 349 w 429"/>
                <a:gd name="T85" fmla="*/ 253 h 365"/>
                <a:gd name="T86" fmla="*/ 335 w 429"/>
                <a:gd name="T87" fmla="*/ 254 h 365"/>
                <a:gd name="T88" fmla="*/ 320 w 429"/>
                <a:gd name="T89" fmla="*/ 251 h 365"/>
                <a:gd name="T90" fmla="*/ 300 w 429"/>
                <a:gd name="T91" fmla="*/ 238 h 365"/>
                <a:gd name="T92" fmla="*/ 289 w 429"/>
                <a:gd name="T93" fmla="*/ 222 h 365"/>
                <a:gd name="T94" fmla="*/ 285 w 429"/>
                <a:gd name="T95" fmla="*/ 199 h 365"/>
                <a:gd name="T96" fmla="*/ 287 w 429"/>
                <a:gd name="T97" fmla="*/ 184 h 365"/>
                <a:gd name="T98" fmla="*/ 299 w 429"/>
                <a:gd name="T99" fmla="*/ 165 h 365"/>
                <a:gd name="T100" fmla="*/ 315 w 429"/>
                <a:gd name="T101" fmla="*/ 153 h 365"/>
                <a:gd name="T102" fmla="*/ 337 w 429"/>
                <a:gd name="T103" fmla="*/ 148 h 365"/>
                <a:gd name="T104" fmla="*/ 352 w 429"/>
                <a:gd name="T105" fmla="*/ 150 h 365"/>
                <a:gd name="T106" fmla="*/ 370 w 429"/>
                <a:gd name="T107" fmla="*/ 159 h 365"/>
                <a:gd name="T108" fmla="*/ 385 w 429"/>
                <a:gd name="T109" fmla="*/ 177 h 365"/>
                <a:gd name="T110" fmla="*/ 390 w 429"/>
                <a:gd name="T111" fmla="*/ 197 h 365"/>
                <a:gd name="T112" fmla="*/ 411 w 429"/>
                <a:gd name="T113" fmla="*/ 192 h 365"/>
                <a:gd name="T114" fmla="*/ 291 w 429"/>
                <a:gd name="T115" fmla="*/ 122 h 365"/>
                <a:gd name="T116" fmla="*/ 292 w 429"/>
                <a:gd name="T117" fmla="*/ 260 h 365"/>
                <a:gd name="T118" fmla="*/ 426 w 429"/>
                <a:gd name="T119" fmla="*/ 225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9" h="365">
                  <a:moveTo>
                    <a:pt x="266" y="68"/>
                  </a:moveTo>
                  <a:cubicBezTo>
                    <a:pt x="266" y="68"/>
                    <a:pt x="266" y="68"/>
                    <a:pt x="266" y="68"/>
                  </a:cubicBezTo>
                  <a:cubicBezTo>
                    <a:pt x="266" y="69"/>
                    <a:pt x="266" y="69"/>
                    <a:pt x="266" y="70"/>
                  </a:cubicBezTo>
                  <a:cubicBezTo>
                    <a:pt x="266" y="70"/>
                    <a:pt x="266" y="70"/>
                    <a:pt x="266" y="70"/>
                  </a:cubicBezTo>
                  <a:cubicBezTo>
                    <a:pt x="266" y="71"/>
                    <a:pt x="266" y="72"/>
                    <a:pt x="266" y="72"/>
                  </a:cubicBezTo>
                  <a:cubicBezTo>
                    <a:pt x="266" y="72"/>
                    <a:pt x="266" y="72"/>
                    <a:pt x="266" y="72"/>
                  </a:cubicBezTo>
                  <a:cubicBezTo>
                    <a:pt x="266" y="73"/>
                    <a:pt x="266" y="74"/>
                    <a:pt x="266" y="74"/>
                  </a:cubicBezTo>
                  <a:cubicBezTo>
                    <a:pt x="266" y="74"/>
                    <a:pt x="266" y="74"/>
                    <a:pt x="266" y="75"/>
                  </a:cubicBezTo>
                  <a:cubicBezTo>
                    <a:pt x="266" y="75"/>
                    <a:pt x="266" y="76"/>
                    <a:pt x="266" y="76"/>
                  </a:cubicBezTo>
                  <a:cubicBezTo>
                    <a:pt x="266" y="76"/>
                    <a:pt x="266" y="76"/>
                    <a:pt x="266" y="77"/>
                  </a:cubicBezTo>
                  <a:cubicBezTo>
                    <a:pt x="266" y="80"/>
                    <a:pt x="265" y="83"/>
                    <a:pt x="264" y="86"/>
                  </a:cubicBezTo>
                  <a:cubicBezTo>
                    <a:pt x="264" y="86"/>
                    <a:pt x="264" y="87"/>
                    <a:pt x="264" y="87"/>
                  </a:cubicBezTo>
                  <a:cubicBezTo>
                    <a:pt x="264" y="87"/>
                    <a:pt x="264" y="88"/>
                    <a:pt x="264" y="88"/>
                  </a:cubicBezTo>
                  <a:cubicBezTo>
                    <a:pt x="263" y="88"/>
                    <a:pt x="263" y="89"/>
                    <a:pt x="263" y="89"/>
                  </a:cubicBezTo>
                  <a:cubicBezTo>
                    <a:pt x="263" y="89"/>
                    <a:pt x="263" y="89"/>
                    <a:pt x="263" y="89"/>
                  </a:cubicBezTo>
                  <a:cubicBezTo>
                    <a:pt x="262" y="90"/>
                    <a:pt x="262" y="92"/>
                    <a:pt x="261" y="93"/>
                  </a:cubicBezTo>
                  <a:cubicBezTo>
                    <a:pt x="261" y="93"/>
                    <a:pt x="261" y="93"/>
                    <a:pt x="261" y="93"/>
                  </a:cubicBezTo>
                  <a:cubicBezTo>
                    <a:pt x="261" y="94"/>
                    <a:pt x="261" y="94"/>
                    <a:pt x="260" y="95"/>
                  </a:cubicBezTo>
                  <a:cubicBezTo>
                    <a:pt x="260" y="95"/>
                    <a:pt x="260" y="95"/>
                    <a:pt x="260" y="95"/>
                  </a:cubicBezTo>
                  <a:cubicBezTo>
                    <a:pt x="259" y="96"/>
                    <a:pt x="258" y="98"/>
                    <a:pt x="257" y="100"/>
                  </a:cubicBezTo>
                  <a:cubicBezTo>
                    <a:pt x="257" y="100"/>
                    <a:pt x="257" y="100"/>
                    <a:pt x="256" y="100"/>
                  </a:cubicBezTo>
                  <a:cubicBezTo>
                    <a:pt x="256" y="100"/>
                    <a:pt x="256" y="101"/>
                    <a:pt x="256" y="101"/>
                  </a:cubicBezTo>
                  <a:cubicBezTo>
                    <a:pt x="256" y="101"/>
                    <a:pt x="255" y="101"/>
                    <a:pt x="255" y="101"/>
                  </a:cubicBezTo>
                  <a:cubicBezTo>
                    <a:pt x="254" y="102"/>
                    <a:pt x="253" y="103"/>
                    <a:pt x="252" y="104"/>
                  </a:cubicBezTo>
                  <a:cubicBezTo>
                    <a:pt x="252" y="104"/>
                    <a:pt x="252" y="104"/>
                    <a:pt x="252" y="104"/>
                  </a:cubicBezTo>
                  <a:cubicBezTo>
                    <a:pt x="252" y="105"/>
                    <a:pt x="251" y="105"/>
                    <a:pt x="251" y="105"/>
                  </a:cubicBezTo>
                  <a:cubicBezTo>
                    <a:pt x="251" y="105"/>
                    <a:pt x="251" y="105"/>
                    <a:pt x="251" y="105"/>
                  </a:cubicBezTo>
                  <a:cubicBezTo>
                    <a:pt x="250" y="106"/>
                    <a:pt x="250" y="106"/>
                    <a:pt x="250" y="106"/>
                  </a:cubicBezTo>
                  <a:cubicBezTo>
                    <a:pt x="248" y="108"/>
                    <a:pt x="245" y="109"/>
                    <a:pt x="243" y="110"/>
                  </a:cubicBezTo>
                  <a:lnTo>
                    <a:pt x="243" y="111"/>
                  </a:lnTo>
                  <a:cubicBezTo>
                    <a:pt x="243" y="111"/>
                    <a:pt x="242" y="111"/>
                    <a:pt x="241" y="111"/>
                  </a:cubicBezTo>
                  <a:cubicBezTo>
                    <a:pt x="241" y="111"/>
                    <a:pt x="241" y="111"/>
                    <a:pt x="241" y="112"/>
                  </a:cubicBezTo>
                  <a:cubicBezTo>
                    <a:pt x="240" y="112"/>
                    <a:pt x="240" y="112"/>
                    <a:pt x="240" y="112"/>
                  </a:cubicBezTo>
                  <a:cubicBezTo>
                    <a:pt x="239" y="112"/>
                    <a:pt x="239" y="112"/>
                    <a:pt x="239" y="112"/>
                  </a:cubicBezTo>
                  <a:cubicBezTo>
                    <a:pt x="239" y="112"/>
                    <a:pt x="238" y="113"/>
                    <a:pt x="237" y="113"/>
                  </a:cubicBezTo>
                  <a:cubicBezTo>
                    <a:pt x="237" y="113"/>
                    <a:pt x="237" y="113"/>
                    <a:pt x="237" y="113"/>
                  </a:cubicBezTo>
                  <a:cubicBezTo>
                    <a:pt x="237" y="113"/>
                    <a:pt x="236" y="113"/>
                    <a:pt x="235" y="113"/>
                  </a:cubicBezTo>
                  <a:cubicBezTo>
                    <a:pt x="235" y="113"/>
                    <a:pt x="235" y="114"/>
                    <a:pt x="235" y="114"/>
                  </a:cubicBezTo>
                  <a:cubicBezTo>
                    <a:pt x="234" y="114"/>
                    <a:pt x="234" y="114"/>
                    <a:pt x="234" y="114"/>
                  </a:cubicBezTo>
                  <a:cubicBezTo>
                    <a:pt x="233" y="114"/>
                    <a:pt x="233" y="114"/>
                    <a:pt x="233" y="114"/>
                  </a:cubicBezTo>
                  <a:cubicBezTo>
                    <a:pt x="232" y="114"/>
                    <a:pt x="232" y="114"/>
                    <a:pt x="231" y="114"/>
                  </a:cubicBezTo>
                  <a:cubicBezTo>
                    <a:pt x="230" y="115"/>
                    <a:pt x="230" y="115"/>
                    <a:pt x="229" y="115"/>
                  </a:cubicBezTo>
                  <a:cubicBezTo>
                    <a:pt x="229" y="115"/>
                    <a:pt x="229" y="115"/>
                    <a:pt x="228" y="115"/>
                  </a:cubicBezTo>
                  <a:cubicBezTo>
                    <a:pt x="228" y="115"/>
                    <a:pt x="228" y="115"/>
                    <a:pt x="227" y="115"/>
                  </a:cubicBezTo>
                  <a:cubicBezTo>
                    <a:pt x="227" y="115"/>
                    <a:pt x="227" y="115"/>
                    <a:pt x="226" y="115"/>
                  </a:cubicBezTo>
                  <a:cubicBezTo>
                    <a:pt x="226" y="115"/>
                    <a:pt x="225" y="115"/>
                    <a:pt x="225" y="115"/>
                  </a:cubicBezTo>
                  <a:cubicBezTo>
                    <a:pt x="225" y="115"/>
                    <a:pt x="224" y="115"/>
                    <a:pt x="224" y="115"/>
                  </a:cubicBezTo>
                  <a:cubicBezTo>
                    <a:pt x="224" y="115"/>
                    <a:pt x="223" y="115"/>
                    <a:pt x="223" y="115"/>
                  </a:cubicBezTo>
                  <a:cubicBezTo>
                    <a:pt x="222" y="115"/>
                    <a:pt x="222" y="115"/>
                    <a:pt x="222" y="115"/>
                  </a:cubicBezTo>
                  <a:cubicBezTo>
                    <a:pt x="222" y="115"/>
                    <a:pt x="221" y="115"/>
                    <a:pt x="221" y="115"/>
                  </a:cubicBezTo>
                  <a:cubicBezTo>
                    <a:pt x="221" y="115"/>
                    <a:pt x="220" y="115"/>
                    <a:pt x="220" y="115"/>
                  </a:cubicBezTo>
                  <a:cubicBezTo>
                    <a:pt x="220" y="115"/>
                    <a:pt x="219" y="115"/>
                    <a:pt x="218" y="115"/>
                  </a:cubicBezTo>
                  <a:cubicBezTo>
                    <a:pt x="216" y="114"/>
                    <a:pt x="213" y="114"/>
                    <a:pt x="211" y="113"/>
                  </a:cubicBezTo>
                  <a:cubicBezTo>
                    <a:pt x="210" y="113"/>
                    <a:pt x="210" y="113"/>
                    <a:pt x="209" y="112"/>
                  </a:cubicBezTo>
                  <a:cubicBezTo>
                    <a:pt x="209" y="112"/>
                    <a:pt x="209" y="112"/>
                    <a:pt x="209" y="112"/>
                  </a:cubicBezTo>
                  <a:cubicBezTo>
                    <a:pt x="209" y="112"/>
                    <a:pt x="208" y="112"/>
                    <a:pt x="208" y="112"/>
                  </a:cubicBezTo>
                  <a:cubicBezTo>
                    <a:pt x="208" y="112"/>
                    <a:pt x="208" y="112"/>
                    <a:pt x="208" y="112"/>
                  </a:cubicBezTo>
                  <a:cubicBezTo>
                    <a:pt x="206" y="111"/>
                    <a:pt x="205" y="110"/>
                    <a:pt x="204" y="110"/>
                  </a:cubicBezTo>
                  <a:cubicBezTo>
                    <a:pt x="204" y="110"/>
                    <a:pt x="204" y="110"/>
                    <a:pt x="203" y="110"/>
                  </a:cubicBezTo>
                  <a:cubicBezTo>
                    <a:pt x="203" y="109"/>
                    <a:pt x="203" y="109"/>
                    <a:pt x="202" y="109"/>
                  </a:cubicBezTo>
                  <a:cubicBezTo>
                    <a:pt x="202" y="109"/>
                    <a:pt x="202" y="109"/>
                    <a:pt x="202" y="109"/>
                  </a:cubicBezTo>
                  <a:cubicBezTo>
                    <a:pt x="200" y="108"/>
                    <a:pt x="199" y="107"/>
                    <a:pt x="197" y="105"/>
                  </a:cubicBezTo>
                  <a:cubicBezTo>
                    <a:pt x="197" y="105"/>
                    <a:pt x="197" y="105"/>
                    <a:pt x="197" y="105"/>
                  </a:cubicBezTo>
                  <a:cubicBezTo>
                    <a:pt x="197" y="105"/>
                    <a:pt x="196" y="104"/>
                    <a:pt x="196" y="104"/>
                  </a:cubicBezTo>
                  <a:cubicBezTo>
                    <a:pt x="196" y="104"/>
                    <a:pt x="196" y="104"/>
                    <a:pt x="196" y="104"/>
                  </a:cubicBezTo>
                  <a:cubicBezTo>
                    <a:pt x="195" y="103"/>
                    <a:pt x="194" y="102"/>
                    <a:pt x="193" y="101"/>
                  </a:cubicBezTo>
                  <a:cubicBezTo>
                    <a:pt x="192" y="101"/>
                    <a:pt x="192" y="101"/>
                    <a:pt x="192" y="101"/>
                  </a:cubicBezTo>
                  <a:cubicBezTo>
                    <a:pt x="192" y="100"/>
                    <a:pt x="192" y="100"/>
                    <a:pt x="191" y="100"/>
                  </a:cubicBezTo>
                  <a:cubicBezTo>
                    <a:pt x="191" y="100"/>
                    <a:pt x="191" y="99"/>
                    <a:pt x="191" y="99"/>
                  </a:cubicBezTo>
                  <a:cubicBezTo>
                    <a:pt x="191" y="99"/>
                    <a:pt x="191" y="99"/>
                    <a:pt x="190" y="98"/>
                  </a:cubicBezTo>
                  <a:cubicBezTo>
                    <a:pt x="188" y="96"/>
                    <a:pt x="187" y="93"/>
                    <a:pt x="186" y="90"/>
                  </a:cubicBezTo>
                  <a:cubicBezTo>
                    <a:pt x="185" y="90"/>
                    <a:pt x="185" y="90"/>
                    <a:pt x="185" y="89"/>
                  </a:cubicBezTo>
                  <a:cubicBezTo>
                    <a:pt x="185" y="89"/>
                    <a:pt x="185" y="89"/>
                    <a:pt x="185" y="88"/>
                  </a:cubicBezTo>
                  <a:cubicBezTo>
                    <a:pt x="185" y="88"/>
                    <a:pt x="185" y="88"/>
                    <a:pt x="185" y="88"/>
                  </a:cubicBezTo>
                  <a:cubicBezTo>
                    <a:pt x="184" y="87"/>
                    <a:pt x="184" y="87"/>
                    <a:pt x="184" y="86"/>
                  </a:cubicBezTo>
                  <a:cubicBezTo>
                    <a:pt x="184" y="86"/>
                    <a:pt x="184" y="86"/>
                    <a:pt x="184" y="86"/>
                  </a:cubicBezTo>
                  <a:cubicBezTo>
                    <a:pt x="184" y="85"/>
                    <a:pt x="184" y="85"/>
                    <a:pt x="183" y="84"/>
                  </a:cubicBezTo>
                  <a:cubicBezTo>
                    <a:pt x="183" y="84"/>
                    <a:pt x="183" y="84"/>
                    <a:pt x="183" y="84"/>
                  </a:cubicBezTo>
                  <a:cubicBezTo>
                    <a:pt x="183" y="83"/>
                    <a:pt x="183" y="83"/>
                    <a:pt x="183" y="82"/>
                  </a:cubicBezTo>
                  <a:cubicBezTo>
                    <a:pt x="183" y="82"/>
                    <a:pt x="183" y="82"/>
                    <a:pt x="183" y="82"/>
                  </a:cubicBezTo>
                  <a:cubicBezTo>
                    <a:pt x="183" y="81"/>
                    <a:pt x="182" y="80"/>
                    <a:pt x="182" y="80"/>
                  </a:cubicBezTo>
                  <a:cubicBezTo>
                    <a:pt x="182" y="79"/>
                    <a:pt x="182" y="78"/>
                    <a:pt x="182" y="78"/>
                  </a:cubicBezTo>
                  <a:cubicBezTo>
                    <a:pt x="182" y="78"/>
                    <a:pt x="182" y="77"/>
                    <a:pt x="182" y="77"/>
                  </a:cubicBezTo>
                  <a:cubicBezTo>
                    <a:pt x="182" y="77"/>
                    <a:pt x="182" y="76"/>
                    <a:pt x="182" y="76"/>
                  </a:cubicBezTo>
                  <a:cubicBezTo>
                    <a:pt x="182" y="76"/>
                    <a:pt x="182" y="75"/>
                    <a:pt x="182" y="75"/>
                  </a:cubicBezTo>
                  <a:cubicBezTo>
                    <a:pt x="182" y="74"/>
                    <a:pt x="182" y="74"/>
                    <a:pt x="182" y="73"/>
                  </a:cubicBezTo>
                  <a:cubicBezTo>
                    <a:pt x="182" y="73"/>
                    <a:pt x="182" y="73"/>
                    <a:pt x="182" y="73"/>
                  </a:cubicBezTo>
                  <a:cubicBezTo>
                    <a:pt x="182" y="72"/>
                    <a:pt x="182" y="72"/>
                    <a:pt x="182" y="71"/>
                  </a:cubicBezTo>
                  <a:cubicBezTo>
                    <a:pt x="182" y="71"/>
                    <a:pt x="182" y="71"/>
                    <a:pt x="182" y="71"/>
                  </a:cubicBezTo>
                  <a:cubicBezTo>
                    <a:pt x="182" y="70"/>
                    <a:pt x="182" y="70"/>
                    <a:pt x="182" y="69"/>
                  </a:cubicBezTo>
                  <a:cubicBezTo>
                    <a:pt x="182" y="69"/>
                    <a:pt x="182" y="69"/>
                    <a:pt x="182" y="69"/>
                  </a:cubicBezTo>
                  <a:cubicBezTo>
                    <a:pt x="182" y="68"/>
                    <a:pt x="182" y="68"/>
                    <a:pt x="182" y="67"/>
                  </a:cubicBezTo>
                  <a:cubicBezTo>
                    <a:pt x="182" y="67"/>
                    <a:pt x="182" y="67"/>
                    <a:pt x="182" y="67"/>
                  </a:cubicBezTo>
                  <a:cubicBezTo>
                    <a:pt x="183" y="64"/>
                    <a:pt x="183" y="62"/>
                    <a:pt x="184" y="59"/>
                  </a:cubicBezTo>
                  <a:cubicBezTo>
                    <a:pt x="184" y="59"/>
                    <a:pt x="184" y="58"/>
                    <a:pt x="184" y="58"/>
                  </a:cubicBezTo>
                  <a:cubicBezTo>
                    <a:pt x="184" y="58"/>
                    <a:pt x="184" y="58"/>
                    <a:pt x="185" y="58"/>
                  </a:cubicBezTo>
                  <a:cubicBezTo>
                    <a:pt x="185" y="57"/>
                    <a:pt x="185" y="57"/>
                    <a:pt x="185" y="56"/>
                  </a:cubicBezTo>
                  <a:cubicBezTo>
                    <a:pt x="185" y="56"/>
                    <a:pt x="185" y="56"/>
                    <a:pt x="185" y="56"/>
                  </a:cubicBezTo>
                  <a:cubicBezTo>
                    <a:pt x="186" y="55"/>
                    <a:pt x="186" y="54"/>
                    <a:pt x="187" y="52"/>
                  </a:cubicBezTo>
                  <a:cubicBezTo>
                    <a:pt x="187" y="52"/>
                    <a:pt x="187" y="52"/>
                    <a:pt x="187" y="52"/>
                  </a:cubicBezTo>
                  <a:cubicBezTo>
                    <a:pt x="187" y="52"/>
                    <a:pt x="188" y="51"/>
                    <a:pt x="188" y="51"/>
                  </a:cubicBezTo>
                  <a:cubicBezTo>
                    <a:pt x="188" y="51"/>
                    <a:pt x="188" y="51"/>
                    <a:pt x="188" y="51"/>
                  </a:cubicBezTo>
                  <a:cubicBezTo>
                    <a:pt x="189" y="49"/>
                    <a:pt x="190" y="47"/>
                    <a:pt x="192" y="46"/>
                  </a:cubicBezTo>
                  <a:cubicBezTo>
                    <a:pt x="192" y="46"/>
                    <a:pt x="192" y="46"/>
                    <a:pt x="192" y="46"/>
                  </a:cubicBezTo>
                  <a:cubicBezTo>
                    <a:pt x="192" y="45"/>
                    <a:pt x="192" y="45"/>
                    <a:pt x="193" y="44"/>
                  </a:cubicBezTo>
                  <a:cubicBezTo>
                    <a:pt x="193" y="44"/>
                    <a:pt x="193" y="44"/>
                    <a:pt x="193" y="44"/>
                  </a:cubicBezTo>
                  <a:cubicBezTo>
                    <a:pt x="194" y="43"/>
                    <a:pt x="195" y="42"/>
                    <a:pt x="196" y="41"/>
                  </a:cubicBezTo>
                  <a:cubicBezTo>
                    <a:pt x="196" y="41"/>
                    <a:pt x="196" y="41"/>
                    <a:pt x="196" y="41"/>
                  </a:cubicBezTo>
                  <a:cubicBezTo>
                    <a:pt x="196" y="41"/>
                    <a:pt x="197" y="40"/>
                    <a:pt x="197" y="40"/>
                  </a:cubicBezTo>
                  <a:cubicBezTo>
                    <a:pt x="197" y="40"/>
                    <a:pt x="197" y="40"/>
                    <a:pt x="197" y="40"/>
                  </a:cubicBezTo>
                  <a:cubicBezTo>
                    <a:pt x="198" y="40"/>
                    <a:pt x="198" y="39"/>
                    <a:pt x="198" y="39"/>
                  </a:cubicBezTo>
                  <a:cubicBezTo>
                    <a:pt x="201" y="37"/>
                    <a:pt x="203" y="36"/>
                    <a:pt x="205" y="35"/>
                  </a:cubicBezTo>
                  <a:cubicBezTo>
                    <a:pt x="206" y="35"/>
                    <a:pt x="206" y="34"/>
                    <a:pt x="207" y="34"/>
                  </a:cubicBezTo>
                  <a:cubicBezTo>
                    <a:pt x="207" y="34"/>
                    <a:pt x="207" y="34"/>
                    <a:pt x="207" y="34"/>
                  </a:cubicBezTo>
                  <a:cubicBezTo>
                    <a:pt x="208" y="34"/>
                    <a:pt x="208" y="34"/>
                    <a:pt x="208" y="33"/>
                  </a:cubicBezTo>
                  <a:cubicBezTo>
                    <a:pt x="209" y="33"/>
                    <a:pt x="209" y="33"/>
                    <a:pt x="209" y="33"/>
                  </a:cubicBezTo>
                  <a:cubicBezTo>
                    <a:pt x="210" y="33"/>
                    <a:pt x="210" y="33"/>
                    <a:pt x="211" y="33"/>
                  </a:cubicBezTo>
                  <a:cubicBezTo>
                    <a:pt x="211" y="33"/>
                    <a:pt x="211" y="33"/>
                    <a:pt x="211" y="33"/>
                  </a:cubicBezTo>
                  <a:cubicBezTo>
                    <a:pt x="211" y="32"/>
                    <a:pt x="212" y="32"/>
                    <a:pt x="213" y="32"/>
                  </a:cubicBezTo>
                  <a:cubicBezTo>
                    <a:pt x="213" y="32"/>
                    <a:pt x="213" y="32"/>
                    <a:pt x="213" y="32"/>
                  </a:cubicBezTo>
                  <a:cubicBezTo>
                    <a:pt x="214" y="32"/>
                    <a:pt x="214" y="32"/>
                    <a:pt x="215" y="31"/>
                  </a:cubicBezTo>
                  <a:cubicBezTo>
                    <a:pt x="215" y="31"/>
                    <a:pt x="215" y="31"/>
                    <a:pt x="215" y="31"/>
                  </a:cubicBezTo>
                  <a:cubicBezTo>
                    <a:pt x="216" y="31"/>
                    <a:pt x="216" y="31"/>
                    <a:pt x="217" y="31"/>
                  </a:cubicBezTo>
                  <a:cubicBezTo>
                    <a:pt x="218" y="31"/>
                    <a:pt x="218" y="31"/>
                    <a:pt x="219" y="31"/>
                  </a:cubicBezTo>
                  <a:cubicBezTo>
                    <a:pt x="219" y="31"/>
                    <a:pt x="219" y="31"/>
                    <a:pt x="220" y="31"/>
                  </a:cubicBezTo>
                  <a:cubicBezTo>
                    <a:pt x="220" y="31"/>
                    <a:pt x="221" y="31"/>
                    <a:pt x="221" y="31"/>
                  </a:cubicBezTo>
                  <a:cubicBezTo>
                    <a:pt x="221" y="31"/>
                    <a:pt x="221" y="30"/>
                    <a:pt x="222" y="30"/>
                  </a:cubicBezTo>
                  <a:cubicBezTo>
                    <a:pt x="222" y="30"/>
                    <a:pt x="223" y="30"/>
                    <a:pt x="224" y="30"/>
                  </a:cubicBezTo>
                  <a:cubicBezTo>
                    <a:pt x="224" y="30"/>
                    <a:pt x="224" y="30"/>
                    <a:pt x="224" y="30"/>
                  </a:cubicBezTo>
                  <a:cubicBezTo>
                    <a:pt x="224" y="30"/>
                    <a:pt x="225" y="30"/>
                    <a:pt x="225" y="30"/>
                  </a:cubicBezTo>
                  <a:cubicBezTo>
                    <a:pt x="226" y="30"/>
                    <a:pt x="226" y="30"/>
                    <a:pt x="226" y="30"/>
                  </a:cubicBezTo>
                  <a:cubicBezTo>
                    <a:pt x="227" y="30"/>
                    <a:pt x="227" y="30"/>
                    <a:pt x="227" y="31"/>
                  </a:cubicBezTo>
                  <a:cubicBezTo>
                    <a:pt x="228" y="31"/>
                    <a:pt x="228" y="31"/>
                    <a:pt x="228" y="31"/>
                  </a:cubicBezTo>
                  <a:cubicBezTo>
                    <a:pt x="229" y="31"/>
                    <a:pt x="229" y="31"/>
                    <a:pt x="230" y="31"/>
                  </a:cubicBezTo>
                  <a:cubicBezTo>
                    <a:pt x="232" y="31"/>
                    <a:pt x="235" y="32"/>
                    <a:pt x="237" y="33"/>
                  </a:cubicBezTo>
                  <a:cubicBezTo>
                    <a:pt x="238" y="33"/>
                    <a:pt x="238" y="33"/>
                    <a:pt x="239" y="33"/>
                  </a:cubicBezTo>
                  <a:cubicBezTo>
                    <a:pt x="239" y="33"/>
                    <a:pt x="239" y="33"/>
                    <a:pt x="239" y="33"/>
                  </a:cubicBezTo>
                  <a:cubicBezTo>
                    <a:pt x="239" y="33"/>
                    <a:pt x="240" y="33"/>
                    <a:pt x="240" y="34"/>
                  </a:cubicBezTo>
                  <a:cubicBezTo>
                    <a:pt x="240" y="34"/>
                    <a:pt x="240" y="34"/>
                    <a:pt x="240" y="34"/>
                  </a:cubicBezTo>
                  <a:cubicBezTo>
                    <a:pt x="242" y="34"/>
                    <a:pt x="243" y="35"/>
                    <a:pt x="245" y="36"/>
                  </a:cubicBezTo>
                  <a:cubicBezTo>
                    <a:pt x="245" y="36"/>
                    <a:pt x="245" y="36"/>
                    <a:pt x="245" y="36"/>
                  </a:cubicBezTo>
                  <a:cubicBezTo>
                    <a:pt x="245" y="36"/>
                    <a:pt x="246" y="36"/>
                    <a:pt x="246" y="36"/>
                  </a:cubicBezTo>
                  <a:cubicBezTo>
                    <a:pt x="246" y="37"/>
                    <a:pt x="246" y="37"/>
                    <a:pt x="246" y="37"/>
                  </a:cubicBezTo>
                  <a:cubicBezTo>
                    <a:pt x="248" y="38"/>
                    <a:pt x="250" y="39"/>
                    <a:pt x="251" y="40"/>
                  </a:cubicBezTo>
                  <a:cubicBezTo>
                    <a:pt x="251" y="40"/>
                    <a:pt x="251" y="40"/>
                    <a:pt x="251" y="40"/>
                  </a:cubicBezTo>
                  <a:cubicBezTo>
                    <a:pt x="252" y="41"/>
                    <a:pt x="252" y="41"/>
                    <a:pt x="252" y="41"/>
                  </a:cubicBezTo>
                  <a:cubicBezTo>
                    <a:pt x="252" y="41"/>
                    <a:pt x="252" y="41"/>
                    <a:pt x="252" y="41"/>
                  </a:cubicBezTo>
                  <a:cubicBezTo>
                    <a:pt x="254" y="42"/>
                    <a:pt x="255" y="43"/>
                    <a:pt x="256" y="45"/>
                  </a:cubicBezTo>
                  <a:cubicBezTo>
                    <a:pt x="256" y="45"/>
                    <a:pt x="256" y="45"/>
                    <a:pt x="256" y="45"/>
                  </a:cubicBezTo>
                  <a:cubicBezTo>
                    <a:pt x="256" y="45"/>
                    <a:pt x="256" y="45"/>
                    <a:pt x="257" y="46"/>
                  </a:cubicBezTo>
                  <a:cubicBezTo>
                    <a:pt x="257" y="46"/>
                    <a:pt x="257" y="46"/>
                    <a:pt x="257" y="46"/>
                  </a:cubicBezTo>
                  <a:cubicBezTo>
                    <a:pt x="257" y="46"/>
                    <a:pt x="257" y="47"/>
                    <a:pt x="258" y="47"/>
                  </a:cubicBezTo>
                  <a:cubicBezTo>
                    <a:pt x="259" y="49"/>
                    <a:pt x="261" y="51"/>
                    <a:pt x="262" y="54"/>
                  </a:cubicBezTo>
                  <a:cubicBezTo>
                    <a:pt x="262" y="54"/>
                    <a:pt x="262" y="55"/>
                    <a:pt x="263" y="55"/>
                  </a:cubicBezTo>
                  <a:cubicBezTo>
                    <a:pt x="263" y="56"/>
                    <a:pt x="263" y="56"/>
                    <a:pt x="263" y="56"/>
                  </a:cubicBezTo>
                  <a:cubicBezTo>
                    <a:pt x="263" y="56"/>
                    <a:pt x="263" y="57"/>
                    <a:pt x="263" y="57"/>
                  </a:cubicBezTo>
                  <a:cubicBezTo>
                    <a:pt x="263" y="57"/>
                    <a:pt x="264" y="58"/>
                    <a:pt x="264" y="58"/>
                  </a:cubicBezTo>
                  <a:cubicBezTo>
                    <a:pt x="264" y="58"/>
                    <a:pt x="264" y="59"/>
                    <a:pt x="264" y="59"/>
                  </a:cubicBezTo>
                  <a:cubicBezTo>
                    <a:pt x="264" y="59"/>
                    <a:pt x="264" y="59"/>
                    <a:pt x="264" y="60"/>
                  </a:cubicBezTo>
                  <a:cubicBezTo>
                    <a:pt x="264" y="60"/>
                    <a:pt x="265" y="61"/>
                    <a:pt x="265" y="61"/>
                  </a:cubicBezTo>
                  <a:lnTo>
                    <a:pt x="265" y="62"/>
                  </a:lnTo>
                  <a:cubicBezTo>
                    <a:pt x="265" y="62"/>
                    <a:pt x="265" y="63"/>
                    <a:pt x="265" y="63"/>
                  </a:cubicBezTo>
                  <a:cubicBezTo>
                    <a:pt x="265" y="63"/>
                    <a:pt x="265" y="64"/>
                    <a:pt x="265" y="64"/>
                  </a:cubicBezTo>
                  <a:cubicBezTo>
                    <a:pt x="266" y="64"/>
                    <a:pt x="266" y="65"/>
                    <a:pt x="266" y="66"/>
                  </a:cubicBezTo>
                  <a:cubicBezTo>
                    <a:pt x="266" y="66"/>
                    <a:pt x="266" y="67"/>
                    <a:pt x="266" y="68"/>
                  </a:cubicBezTo>
                  <a:close/>
                  <a:moveTo>
                    <a:pt x="297" y="73"/>
                  </a:moveTo>
                  <a:lnTo>
                    <a:pt x="293" y="49"/>
                  </a:lnTo>
                  <a:lnTo>
                    <a:pt x="279" y="51"/>
                  </a:lnTo>
                  <a:cubicBezTo>
                    <a:pt x="276" y="44"/>
                    <a:pt x="272" y="38"/>
                    <a:pt x="268" y="33"/>
                  </a:cubicBezTo>
                  <a:lnTo>
                    <a:pt x="276" y="21"/>
                  </a:lnTo>
                  <a:lnTo>
                    <a:pt x="256" y="7"/>
                  </a:lnTo>
                  <a:lnTo>
                    <a:pt x="247" y="19"/>
                  </a:lnTo>
                  <a:cubicBezTo>
                    <a:pt x="241" y="16"/>
                    <a:pt x="234" y="14"/>
                    <a:pt x="227" y="14"/>
                  </a:cubicBezTo>
                  <a:lnTo>
                    <a:pt x="225" y="0"/>
                  </a:lnTo>
                  <a:lnTo>
                    <a:pt x="200" y="4"/>
                  </a:lnTo>
                  <a:lnTo>
                    <a:pt x="202" y="18"/>
                  </a:lnTo>
                  <a:cubicBezTo>
                    <a:pt x="196" y="21"/>
                    <a:pt x="190" y="24"/>
                    <a:pt x="185" y="29"/>
                  </a:cubicBezTo>
                  <a:lnTo>
                    <a:pt x="173" y="21"/>
                  </a:lnTo>
                  <a:lnTo>
                    <a:pt x="158" y="41"/>
                  </a:lnTo>
                  <a:lnTo>
                    <a:pt x="170" y="49"/>
                  </a:lnTo>
                  <a:cubicBezTo>
                    <a:pt x="167" y="56"/>
                    <a:pt x="166" y="63"/>
                    <a:pt x="165" y="70"/>
                  </a:cubicBezTo>
                  <a:lnTo>
                    <a:pt x="151" y="72"/>
                  </a:lnTo>
                  <a:lnTo>
                    <a:pt x="155" y="97"/>
                  </a:lnTo>
                  <a:lnTo>
                    <a:pt x="169" y="94"/>
                  </a:lnTo>
                  <a:cubicBezTo>
                    <a:pt x="172" y="101"/>
                    <a:pt x="176" y="107"/>
                    <a:pt x="180" y="112"/>
                  </a:cubicBezTo>
                  <a:lnTo>
                    <a:pt x="172" y="124"/>
                  </a:lnTo>
                  <a:lnTo>
                    <a:pt x="192" y="139"/>
                  </a:lnTo>
                  <a:lnTo>
                    <a:pt x="201" y="127"/>
                  </a:lnTo>
                  <a:cubicBezTo>
                    <a:pt x="207" y="130"/>
                    <a:pt x="214" y="131"/>
                    <a:pt x="221" y="132"/>
                  </a:cubicBezTo>
                  <a:lnTo>
                    <a:pt x="224" y="146"/>
                  </a:lnTo>
                  <a:lnTo>
                    <a:pt x="248" y="142"/>
                  </a:lnTo>
                  <a:lnTo>
                    <a:pt x="246" y="127"/>
                  </a:lnTo>
                  <a:cubicBezTo>
                    <a:pt x="252" y="125"/>
                    <a:pt x="258" y="121"/>
                    <a:pt x="264" y="116"/>
                  </a:cubicBezTo>
                  <a:lnTo>
                    <a:pt x="275" y="125"/>
                  </a:lnTo>
                  <a:lnTo>
                    <a:pt x="290" y="104"/>
                  </a:lnTo>
                  <a:lnTo>
                    <a:pt x="278" y="96"/>
                  </a:lnTo>
                  <a:cubicBezTo>
                    <a:pt x="281" y="90"/>
                    <a:pt x="283" y="83"/>
                    <a:pt x="283" y="76"/>
                  </a:cubicBezTo>
                  <a:lnTo>
                    <a:pt x="297" y="73"/>
                  </a:lnTo>
                  <a:close/>
                  <a:moveTo>
                    <a:pt x="205" y="245"/>
                  </a:moveTo>
                  <a:cubicBezTo>
                    <a:pt x="205" y="246"/>
                    <a:pt x="205" y="246"/>
                    <a:pt x="205" y="246"/>
                  </a:cubicBezTo>
                  <a:cubicBezTo>
                    <a:pt x="205" y="247"/>
                    <a:pt x="205" y="248"/>
                    <a:pt x="204" y="249"/>
                  </a:cubicBezTo>
                  <a:cubicBezTo>
                    <a:pt x="204" y="249"/>
                    <a:pt x="204" y="250"/>
                    <a:pt x="204" y="250"/>
                  </a:cubicBezTo>
                  <a:cubicBezTo>
                    <a:pt x="204" y="251"/>
                    <a:pt x="204" y="252"/>
                    <a:pt x="203" y="253"/>
                  </a:cubicBezTo>
                  <a:cubicBezTo>
                    <a:pt x="203" y="253"/>
                    <a:pt x="203" y="254"/>
                    <a:pt x="203" y="254"/>
                  </a:cubicBezTo>
                  <a:cubicBezTo>
                    <a:pt x="203" y="255"/>
                    <a:pt x="203" y="256"/>
                    <a:pt x="203" y="257"/>
                  </a:cubicBezTo>
                  <a:cubicBezTo>
                    <a:pt x="202" y="257"/>
                    <a:pt x="202" y="257"/>
                    <a:pt x="202" y="258"/>
                  </a:cubicBezTo>
                  <a:cubicBezTo>
                    <a:pt x="202" y="258"/>
                    <a:pt x="202" y="259"/>
                    <a:pt x="202" y="260"/>
                  </a:cubicBezTo>
                  <a:cubicBezTo>
                    <a:pt x="201" y="260"/>
                    <a:pt x="201" y="261"/>
                    <a:pt x="201" y="261"/>
                  </a:cubicBezTo>
                  <a:cubicBezTo>
                    <a:pt x="199" y="266"/>
                    <a:pt x="197" y="272"/>
                    <a:pt x="194" y="276"/>
                  </a:cubicBezTo>
                  <a:cubicBezTo>
                    <a:pt x="193" y="277"/>
                    <a:pt x="193" y="278"/>
                    <a:pt x="192" y="278"/>
                  </a:cubicBezTo>
                  <a:cubicBezTo>
                    <a:pt x="192" y="279"/>
                    <a:pt x="192" y="279"/>
                    <a:pt x="192" y="279"/>
                  </a:cubicBezTo>
                  <a:cubicBezTo>
                    <a:pt x="191" y="280"/>
                    <a:pt x="191" y="280"/>
                    <a:pt x="190" y="281"/>
                  </a:cubicBezTo>
                  <a:cubicBezTo>
                    <a:pt x="190" y="281"/>
                    <a:pt x="190" y="281"/>
                    <a:pt x="190" y="281"/>
                  </a:cubicBezTo>
                  <a:cubicBezTo>
                    <a:pt x="189" y="283"/>
                    <a:pt x="187" y="285"/>
                    <a:pt x="185" y="287"/>
                  </a:cubicBezTo>
                  <a:cubicBezTo>
                    <a:pt x="185" y="287"/>
                    <a:pt x="185" y="287"/>
                    <a:pt x="185" y="287"/>
                  </a:cubicBezTo>
                  <a:cubicBezTo>
                    <a:pt x="184" y="288"/>
                    <a:pt x="184" y="289"/>
                    <a:pt x="183" y="289"/>
                  </a:cubicBezTo>
                  <a:cubicBezTo>
                    <a:pt x="183" y="289"/>
                    <a:pt x="183" y="290"/>
                    <a:pt x="183" y="290"/>
                  </a:cubicBezTo>
                  <a:cubicBezTo>
                    <a:pt x="180" y="292"/>
                    <a:pt x="177" y="294"/>
                    <a:pt x="174" y="296"/>
                  </a:cubicBezTo>
                  <a:cubicBezTo>
                    <a:pt x="174" y="297"/>
                    <a:pt x="174" y="297"/>
                    <a:pt x="174" y="297"/>
                  </a:cubicBezTo>
                  <a:cubicBezTo>
                    <a:pt x="173" y="297"/>
                    <a:pt x="173" y="298"/>
                    <a:pt x="172" y="298"/>
                  </a:cubicBezTo>
                  <a:cubicBezTo>
                    <a:pt x="172" y="298"/>
                    <a:pt x="172" y="298"/>
                    <a:pt x="172" y="298"/>
                  </a:cubicBezTo>
                  <a:cubicBezTo>
                    <a:pt x="169" y="300"/>
                    <a:pt x="167" y="301"/>
                    <a:pt x="165" y="302"/>
                  </a:cubicBezTo>
                  <a:cubicBezTo>
                    <a:pt x="165" y="303"/>
                    <a:pt x="165" y="303"/>
                    <a:pt x="164" y="303"/>
                  </a:cubicBezTo>
                  <a:cubicBezTo>
                    <a:pt x="164" y="303"/>
                    <a:pt x="163" y="303"/>
                    <a:pt x="162" y="304"/>
                  </a:cubicBezTo>
                  <a:cubicBezTo>
                    <a:pt x="162" y="304"/>
                    <a:pt x="162" y="304"/>
                    <a:pt x="162" y="304"/>
                  </a:cubicBezTo>
                  <a:cubicBezTo>
                    <a:pt x="161" y="304"/>
                    <a:pt x="160" y="305"/>
                    <a:pt x="159" y="305"/>
                  </a:cubicBezTo>
                  <a:cubicBezTo>
                    <a:pt x="155" y="307"/>
                    <a:pt x="151" y="308"/>
                    <a:pt x="146" y="309"/>
                  </a:cubicBezTo>
                  <a:cubicBezTo>
                    <a:pt x="145" y="309"/>
                    <a:pt x="144" y="310"/>
                    <a:pt x="143" y="310"/>
                  </a:cubicBezTo>
                  <a:cubicBezTo>
                    <a:pt x="143" y="310"/>
                    <a:pt x="142" y="310"/>
                    <a:pt x="142" y="310"/>
                  </a:cubicBezTo>
                  <a:cubicBezTo>
                    <a:pt x="141" y="310"/>
                    <a:pt x="140" y="310"/>
                    <a:pt x="140" y="310"/>
                  </a:cubicBezTo>
                  <a:cubicBezTo>
                    <a:pt x="139" y="310"/>
                    <a:pt x="139" y="310"/>
                    <a:pt x="138" y="310"/>
                  </a:cubicBezTo>
                  <a:cubicBezTo>
                    <a:pt x="137" y="311"/>
                    <a:pt x="136" y="311"/>
                    <a:pt x="135" y="311"/>
                  </a:cubicBezTo>
                  <a:cubicBezTo>
                    <a:pt x="135" y="311"/>
                    <a:pt x="135" y="311"/>
                    <a:pt x="135" y="311"/>
                  </a:cubicBezTo>
                  <a:cubicBezTo>
                    <a:pt x="134" y="311"/>
                    <a:pt x="133" y="311"/>
                    <a:pt x="132" y="311"/>
                  </a:cubicBezTo>
                  <a:cubicBezTo>
                    <a:pt x="131" y="311"/>
                    <a:pt x="131" y="311"/>
                    <a:pt x="131" y="311"/>
                  </a:cubicBezTo>
                  <a:cubicBezTo>
                    <a:pt x="130" y="311"/>
                    <a:pt x="129" y="311"/>
                    <a:pt x="128" y="311"/>
                  </a:cubicBezTo>
                  <a:cubicBezTo>
                    <a:pt x="128" y="311"/>
                    <a:pt x="127" y="311"/>
                    <a:pt x="127" y="311"/>
                  </a:cubicBezTo>
                  <a:cubicBezTo>
                    <a:pt x="126" y="311"/>
                    <a:pt x="125" y="311"/>
                    <a:pt x="124" y="311"/>
                  </a:cubicBezTo>
                  <a:cubicBezTo>
                    <a:pt x="122" y="311"/>
                    <a:pt x="121" y="310"/>
                    <a:pt x="120" y="310"/>
                  </a:cubicBezTo>
                  <a:cubicBezTo>
                    <a:pt x="120" y="310"/>
                    <a:pt x="119" y="310"/>
                    <a:pt x="119" y="310"/>
                  </a:cubicBezTo>
                  <a:cubicBezTo>
                    <a:pt x="118" y="310"/>
                    <a:pt x="117" y="310"/>
                    <a:pt x="117" y="310"/>
                  </a:cubicBezTo>
                  <a:cubicBezTo>
                    <a:pt x="116" y="310"/>
                    <a:pt x="116" y="310"/>
                    <a:pt x="116" y="310"/>
                  </a:cubicBezTo>
                  <a:cubicBezTo>
                    <a:pt x="114" y="309"/>
                    <a:pt x="113" y="309"/>
                    <a:pt x="112" y="309"/>
                  </a:cubicBezTo>
                  <a:cubicBezTo>
                    <a:pt x="112" y="309"/>
                    <a:pt x="112" y="309"/>
                    <a:pt x="112" y="309"/>
                  </a:cubicBezTo>
                  <a:cubicBezTo>
                    <a:pt x="111" y="308"/>
                    <a:pt x="110" y="308"/>
                    <a:pt x="109" y="308"/>
                  </a:cubicBezTo>
                  <a:cubicBezTo>
                    <a:pt x="109" y="308"/>
                    <a:pt x="108" y="308"/>
                    <a:pt x="108" y="308"/>
                  </a:cubicBezTo>
                  <a:cubicBezTo>
                    <a:pt x="107" y="307"/>
                    <a:pt x="106" y="307"/>
                    <a:pt x="106" y="307"/>
                  </a:cubicBezTo>
                  <a:cubicBezTo>
                    <a:pt x="105" y="307"/>
                    <a:pt x="105" y="307"/>
                    <a:pt x="105" y="307"/>
                  </a:cubicBezTo>
                  <a:cubicBezTo>
                    <a:pt x="104" y="306"/>
                    <a:pt x="103" y="306"/>
                    <a:pt x="102" y="305"/>
                  </a:cubicBezTo>
                  <a:cubicBezTo>
                    <a:pt x="97" y="304"/>
                    <a:pt x="93" y="301"/>
                    <a:pt x="89" y="299"/>
                  </a:cubicBezTo>
                  <a:cubicBezTo>
                    <a:pt x="89" y="299"/>
                    <a:pt x="88" y="298"/>
                    <a:pt x="87" y="298"/>
                  </a:cubicBezTo>
                  <a:cubicBezTo>
                    <a:pt x="87" y="297"/>
                    <a:pt x="87" y="297"/>
                    <a:pt x="87" y="297"/>
                  </a:cubicBezTo>
                  <a:cubicBezTo>
                    <a:pt x="86" y="297"/>
                    <a:pt x="85" y="296"/>
                    <a:pt x="85" y="296"/>
                  </a:cubicBezTo>
                  <a:cubicBezTo>
                    <a:pt x="85" y="296"/>
                    <a:pt x="85" y="296"/>
                    <a:pt x="84" y="296"/>
                  </a:cubicBezTo>
                  <a:cubicBezTo>
                    <a:pt x="82" y="294"/>
                    <a:pt x="80" y="292"/>
                    <a:pt x="78" y="290"/>
                  </a:cubicBezTo>
                  <a:cubicBezTo>
                    <a:pt x="78" y="290"/>
                    <a:pt x="78" y="290"/>
                    <a:pt x="78" y="290"/>
                  </a:cubicBezTo>
                  <a:cubicBezTo>
                    <a:pt x="77" y="290"/>
                    <a:pt x="77" y="289"/>
                    <a:pt x="76" y="288"/>
                  </a:cubicBezTo>
                  <a:cubicBezTo>
                    <a:pt x="76" y="288"/>
                    <a:pt x="76" y="288"/>
                    <a:pt x="76" y="288"/>
                  </a:cubicBezTo>
                  <a:cubicBezTo>
                    <a:pt x="73" y="285"/>
                    <a:pt x="71" y="283"/>
                    <a:pt x="69" y="280"/>
                  </a:cubicBezTo>
                  <a:cubicBezTo>
                    <a:pt x="69" y="280"/>
                    <a:pt x="69" y="280"/>
                    <a:pt x="69" y="279"/>
                  </a:cubicBezTo>
                  <a:cubicBezTo>
                    <a:pt x="68" y="279"/>
                    <a:pt x="68" y="278"/>
                    <a:pt x="67" y="277"/>
                  </a:cubicBezTo>
                  <a:cubicBezTo>
                    <a:pt x="67" y="277"/>
                    <a:pt x="67" y="277"/>
                    <a:pt x="67" y="277"/>
                  </a:cubicBezTo>
                  <a:cubicBezTo>
                    <a:pt x="66" y="275"/>
                    <a:pt x="64" y="273"/>
                    <a:pt x="63" y="270"/>
                  </a:cubicBezTo>
                  <a:cubicBezTo>
                    <a:pt x="63" y="270"/>
                    <a:pt x="63" y="270"/>
                    <a:pt x="63" y="270"/>
                  </a:cubicBezTo>
                  <a:cubicBezTo>
                    <a:pt x="63" y="269"/>
                    <a:pt x="62" y="268"/>
                    <a:pt x="62" y="268"/>
                  </a:cubicBezTo>
                  <a:cubicBezTo>
                    <a:pt x="62" y="267"/>
                    <a:pt x="62" y="267"/>
                    <a:pt x="62" y="267"/>
                  </a:cubicBezTo>
                  <a:cubicBezTo>
                    <a:pt x="61" y="266"/>
                    <a:pt x="61" y="266"/>
                    <a:pt x="61" y="265"/>
                  </a:cubicBezTo>
                  <a:cubicBezTo>
                    <a:pt x="58" y="260"/>
                    <a:pt x="57" y="254"/>
                    <a:pt x="56" y="248"/>
                  </a:cubicBezTo>
                  <a:cubicBezTo>
                    <a:pt x="56" y="248"/>
                    <a:pt x="56" y="248"/>
                    <a:pt x="56" y="247"/>
                  </a:cubicBezTo>
                  <a:cubicBezTo>
                    <a:pt x="55" y="246"/>
                    <a:pt x="55" y="246"/>
                    <a:pt x="55" y="245"/>
                  </a:cubicBezTo>
                  <a:cubicBezTo>
                    <a:pt x="55" y="245"/>
                    <a:pt x="55" y="244"/>
                    <a:pt x="55" y="244"/>
                  </a:cubicBezTo>
                  <a:cubicBezTo>
                    <a:pt x="55" y="243"/>
                    <a:pt x="55" y="242"/>
                    <a:pt x="55" y="241"/>
                  </a:cubicBezTo>
                  <a:cubicBezTo>
                    <a:pt x="55" y="241"/>
                    <a:pt x="55" y="241"/>
                    <a:pt x="55" y="240"/>
                  </a:cubicBezTo>
                  <a:cubicBezTo>
                    <a:pt x="55" y="239"/>
                    <a:pt x="55" y="238"/>
                    <a:pt x="55" y="237"/>
                  </a:cubicBezTo>
                  <a:cubicBezTo>
                    <a:pt x="55" y="237"/>
                    <a:pt x="55" y="236"/>
                    <a:pt x="55" y="236"/>
                  </a:cubicBezTo>
                  <a:cubicBezTo>
                    <a:pt x="55" y="235"/>
                    <a:pt x="55" y="234"/>
                    <a:pt x="55" y="234"/>
                  </a:cubicBezTo>
                  <a:cubicBezTo>
                    <a:pt x="55" y="233"/>
                    <a:pt x="55" y="233"/>
                    <a:pt x="55" y="232"/>
                  </a:cubicBezTo>
                  <a:cubicBezTo>
                    <a:pt x="55" y="231"/>
                    <a:pt x="55" y="230"/>
                    <a:pt x="55" y="229"/>
                  </a:cubicBezTo>
                  <a:cubicBezTo>
                    <a:pt x="55" y="228"/>
                    <a:pt x="55" y="227"/>
                    <a:pt x="55" y="226"/>
                  </a:cubicBezTo>
                  <a:cubicBezTo>
                    <a:pt x="55" y="225"/>
                    <a:pt x="55" y="225"/>
                    <a:pt x="55" y="224"/>
                  </a:cubicBezTo>
                  <a:cubicBezTo>
                    <a:pt x="56" y="224"/>
                    <a:pt x="56" y="223"/>
                    <a:pt x="56" y="222"/>
                  </a:cubicBezTo>
                  <a:cubicBezTo>
                    <a:pt x="56" y="222"/>
                    <a:pt x="56" y="221"/>
                    <a:pt x="56" y="221"/>
                  </a:cubicBezTo>
                  <a:cubicBezTo>
                    <a:pt x="56" y="220"/>
                    <a:pt x="56" y="219"/>
                    <a:pt x="57" y="218"/>
                  </a:cubicBezTo>
                  <a:cubicBezTo>
                    <a:pt x="57" y="218"/>
                    <a:pt x="57" y="217"/>
                    <a:pt x="57" y="217"/>
                  </a:cubicBezTo>
                  <a:cubicBezTo>
                    <a:pt x="57" y="216"/>
                    <a:pt x="57" y="215"/>
                    <a:pt x="58" y="214"/>
                  </a:cubicBezTo>
                  <a:cubicBezTo>
                    <a:pt x="58" y="214"/>
                    <a:pt x="58" y="214"/>
                    <a:pt x="58" y="213"/>
                  </a:cubicBezTo>
                  <a:cubicBezTo>
                    <a:pt x="58" y="213"/>
                    <a:pt x="58" y="212"/>
                    <a:pt x="59" y="211"/>
                  </a:cubicBezTo>
                  <a:cubicBezTo>
                    <a:pt x="59" y="211"/>
                    <a:pt x="59" y="210"/>
                    <a:pt x="59" y="210"/>
                  </a:cubicBezTo>
                  <a:cubicBezTo>
                    <a:pt x="59" y="209"/>
                    <a:pt x="60" y="208"/>
                    <a:pt x="60" y="207"/>
                  </a:cubicBezTo>
                  <a:cubicBezTo>
                    <a:pt x="60" y="207"/>
                    <a:pt x="60" y="207"/>
                    <a:pt x="60" y="207"/>
                  </a:cubicBezTo>
                  <a:cubicBezTo>
                    <a:pt x="62" y="203"/>
                    <a:pt x="64" y="199"/>
                    <a:pt x="67" y="195"/>
                  </a:cubicBezTo>
                  <a:cubicBezTo>
                    <a:pt x="67" y="194"/>
                    <a:pt x="68" y="193"/>
                    <a:pt x="68" y="193"/>
                  </a:cubicBezTo>
                  <a:cubicBezTo>
                    <a:pt x="68" y="192"/>
                    <a:pt x="68" y="192"/>
                    <a:pt x="68" y="192"/>
                  </a:cubicBezTo>
                  <a:cubicBezTo>
                    <a:pt x="69" y="191"/>
                    <a:pt x="69" y="191"/>
                    <a:pt x="70" y="190"/>
                  </a:cubicBezTo>
                  <a:cubicBezTo>
                    <a:pt x="70" y="190"/>
                    <a:pt x="70" y="190"/>
                    <a:pt x="70" y="190"/>
                  </a:cubicBezTo>
                  <a:cubicBezTo>
                    <a:pt x="72" y="188"/>
                    <a:pt x="73" y="186"/>
                    <a:pt x="75" y="184"/>
                  </a:cubicBezTo>
                  <a:cubicBezTo>
                    <a:pt x="75" y="184"/>
                    <a:pt x="75" y="184"/>
                    <a:pt x="75" y="183"/>
                  </a:cubicBezTo>
                  <a:cubicBezTo>
                    <a:pt x="76" y="183"/>
                    <a:pt x="77" y="182"/>
                    <a:pt x="77" y="182"/>
                  </a:cubicBezTo>
                  <a:cubicBezTo>
                    <a:pt x="77" y="182"/>
                    <a:pt x="77" y="181"/>
                    <a:pt x="78" y="181"/>
                  </a:cubicBezTo>
                  <a:cubicBezTo>
                    <a:pt x="80" y="179"/>
                    <a:pt x="83" y="177"/>
                    <a:pt x="86" y="174"/>
                  </a:cubicBezTo>
                  <a:cubicBezTo>
                    <a:pt x="86" y="174"/>
                    <a:pt x="86" y="174"/>
                    <a:pt x="86" y="174"/>
                  </a:cubicBezTo>
                  <a:cubicBezTo>
                    <a:pt x="87" y="174"/>
                    <a:pt x="88" y="173"/>
                    <a:pt x="88" y="173"/>
                  </a:cubicBezTo>
                  <a:cubicBezTo>
                    <a:pt x="88" y="173"/>
                    <a:pt x="88" y="173"/>
                    <a:pt x="89" y="172"/>
                  </a:cubicBezTo>
                  <a:cubicBezTo>
                    <a:pt x="91" y="171"/>
                    <a:pt x="93" y="170"/>
                    <a:pt x="95" y="168"/>
                  </a:cubicBezTo>
                  <a:cubicBezTo>
                    <a:pt x="96" y="168"/>
                    <a:pt x="96" y="168"/>
                    <a:pt x="96" y="168"/>
                  </a:cubicBezTo>
                  <a:cubicBezTo>
                    <a:pt x="96" y="168"/>
                    <a:pt x="97" y="168"/>
                    <a:pt x="98" y="167"/>
                  </a:cubicBezTo>
                  <a:cubicBezTo>
                    <a:pt x="98" y="167"/>
                    <a:pt x="98" y="167"/>
                    <a:pt x="98" y="167"/>
                  </a:cubicBezTo>
                  <a:cubicBezTo>
                    <a:pt x="99" y="167"/>
                    <a:pt x="100" y="166"/>
                    <a:pt x="101" y="166"/>
                  </a:cubicBezTo>
                  <a:cubicBezTo>
                    <a:pt x="105" y="164"/>
                    <a:pt x="109" y="163"/>
                    <a:pt x="114" y="162"/>
                  </a:cubicBezTo>
                  <a:cubicBezTo>
                    <a:pt x="115" y="162"/>
                    <a:pt x="116" y="161"/>
                    <a:pt x="117" y="161"/>
                  </a:cubicBezTo>
                  <a:cubicBezTo>
                    <a:pt x="118" y="161"/>
                    <a:pt x="118" y="161"/>
                    <a:pt x="118" y="161"/>
                  </a:cubicBezTo>
                  <a:cubicBezTo>
                    <a:pt x="119" y="161"/>
                    <a:pt x="120" y="161"/>
                    <a:pt x="121" y="161"/>
                  </a:cubicBezTo>
                  <a:cubicBezTo>
                    <a:pt x="121" y="161"/>
                    <a:pt x="121" y="161"/>
                    <a:pt x="122" y="160"/>
                  </a:cubicBezTo>
                  <a:cubicBezTo>
                    <a:pt x="123" y="160"/>
                    <a:pt x="124" y="160"/>
                    <a:pt x="125" y="160"/>
                  </a:cubicBezTo>
                  <a:cubicBezTo>
                    <a:pt x="125" y="160"/>
                    <a:pt x="125" y="160"/>
                    <a:pt x="125" y="160"/>
                  </a:cubicBezTo>
                  <a:cubicBezTo>
                    <a:pt x="126" y="160"/>
                    <a:pt x="127" y="160"/>
                    <a:pt x="128" y="160"/>
                  </a:cubicBezTo>
                  <a:cubicBezTo>
                    <a:pt x="129" y="160"/>
                    <a:pt x="129" y="160"/>
                    <a:pt x="130" y="160"/>
                  </a:cubicBezTo>
                  <a:cubicBezTo>
                    <a:pt x="130" y="160"/>
                    <a:pt x="131" y="160"/>
                    <a:pt x="132" y="160"/>
                  </a:cubicBezTo>
                  <a:cubicBezTo>
                    <a:pt x="132" y="160"/>
                    <a:pt x="133" y="160"/>
                    <a:pt x="133" y="160"/>
                  </a:cubicBezTo>
                  <a:cubicBezTo>
                    <a:pt x="134" y="160"/>
                    <a:pt x="135" y="160"/>
                    <a:pt x="137" y="160"/>
                  </a:cubicBezTo>
                  <a:cubicBezTo>
                    <a:pt x="138" y="160"/>
                    <a:pt x="139" y="161"/>
                    <a:pt x="140" y="161"/>
                  </a:cubicBezTo>
                  <a:cubicBezTo>
                    <a:pt x="140" y="161"/>
                    <a:pt x="141" y="161"/>
                    <a:pt x="141" y="161"/>
                  </a:cubicBezTo>
                  <a:cubicBezTo>
                    <a:pt x="142" y="161"/>
                    <a:pt x="143" y="161"/>
                    <a:pt x="144" y="161"/>
                  </a:cubicBezTo>
                  <a:cubicBezTo>
                    <a:pt x="144" y="161"/>
                    <a:pt x="144" y="161"/>
                    <a:pt x="145" y="161"/>
                  </a:cubicBezTo>
                  <a:cubicBezTo>
                    <a:pt x="146" y="162"/>
                    <a:pt x="147" y="162"/>
                    <a:pt x="148" y="162"/>
                  </a:cubicBezTo>
                  <a:cubicBezTo>
                    <a:pt x="148" y="162"/>
                    <a:pt x="148" y="162"/>
                    <a:pt x="148" y="162"/>
                  </a:cubicBezTo>
                  <a:cubicBezTo>
                    <a:pt x="149" y="162"/>
                    <a:pt x="150" y="163"/>
                    <a:pt x="151" y="163"/>
                  </a:cubicBezTo>
                  <a:cubicBezTo>
                    <a:pt x="152" y="163"/>
                    <a:pt x="152" y="163"/>
                    <a:pt x="152" y="163"/>
                  </a:cubicBezTo>
                  <a:cubicBezTo>
                    <a:pt x="153" y="164"/>
                    <a:pt x="154" y="164"/>
                    <a:pt x="154" y="164"/>
                  </a:cubicBezTo>
                  <a:cubicBezTo>
                    <a:pt x="155" y="164"/>
                    <a:pt x="155" y="164"/>
                    <a:pt x="156" y="164"/>
                  </a:cubicBezTo>
                  <a:cubicBezTo>
                    <a:pt x="157" y="165"/>
                    <a:pt x="158" y="165"/>
                    <a:pt x="159" y="166"/>
                  </a:cubicBezTo>
                  <a:cubicBezTo>
                    <a:pt x="163" y="167"/>
                    <a:pt x="167" y="169"/>
                    <a:pt x="171" y="172"/>
                  </a:cubicBezTo>
                  <a:cubicBezTo>
                    <a:pt x="172" y="172"/>
                    <a:pt x="172" y="173"/>
                    <a:pt x="173" y="173"/>
                  </a:cubicBezTo>
                  <a:cubicBezTo>
                    <a:pt x="173" y="174"/>
                    <a:pt x="173" y="174"/>
                    <a:pt x="173" y="174"/>
                  </a:cubicBezTo>
                  <a:cubicBezTo>
                    <a:pt x="174" y="174"/>
                    <a:pt x="175" y="175"/>
                    <a:pt x="175" y="175"/>
                  </a:cubicBezTo>
                  <a:cubicBezTo>
                    <a:pt x="176" y="175"/>
                    <a:pt x="176" y="175"/>
                    <a:pt x="176" y="175"/>
                  </a:cubicBezTo>
                  <a:cubicBezTo>
                    <a:pt x="178" y="177"/>
                    <a:pt x="180" y="179"/>
                    <a:pt x="182" y="181"/>
                  </a:cubicBezTo>
                  <a:cubicBezTo>
                    <a:pt x="182" y="181"/>
                    <a:pt x="182" y="181"/>
                    <a:pt x="182" y="181"/>
                  </a:cubicBezTo>
                  <a:cubicBezTo>
                    <a:pt x="183" y="181"/>
                    <a:pt x="183" y="182"/>
                    <a:pt x="184" y="183"/>
                  </a:cubicBezTo>
                  <a:cubicBezTo>
                    <a:pt x="184" y="183"/>
                    <a:pt x="184" y="183"/>
                    <a:pt x="184" y="183"/>
                  </a:cubicBezTo>
                  <a:cubicBezTo>
                    <a:pt x="187" y="186"/>
                    <a:pt x="189" y="188"/>
                    <a:pt x="191" y="191"/>
                  </a:cubicBezTo>
                  <a:cubicBezTo>
                    <a:pt x="191" y="191"/>
                    <a:pt x="191" y="191"/>
                    <a:pt x="191" y="192"/>
                  </a:cubicBezTo>
                  <a:cubicBezTo>
                    <a:pt x="192" y="192"/>
                    <a:pt x="192" y="193"/>
                    <a:pt x="193" y="194"/>
                  </a:cubicBezTo>
                  <a:cubicBezTo>
                    <a:pt x="193" y="194"/>
                    <a:pt x="193" y="194"/>
                    <a:pt x="193" y="194"/>
                  </a:cubicBezTo>
                  <a:cubicBezTo>
                    <a:pt x="195" y="196"/>
                    <a:pt x="196" y="198"/>
                    <a:pt x="197" y="201"/>
                  </a:cubicBezTo>
                  <a:cubicBezTo>
                    <a:pt x="197" y="201"/>
                    <a:pt x="197" y="201"/>
                    <a:pt x="197" y="201"/>
                  </a:cubicBezTo>
                  <a:cubicBezTo>
                    <a:pt x="198" y="202"/>
                    <a:pt x="198" y="203"/>
                    <a:pt x="198" y="203"/>
                  </a:cubicBezTo>
                  <a:cubicBezTo>
                    <a:pt x="198" y="204"/>
                    <a:pt x="199" y="204"/>
                    <a:pt x="199" y="204"/>
                  </a:cubicBezTo>
                  <a:cubicBezTo>
                    <a:pt x="199" y="205"/>
                    <a:pt x="199" y="205"/>
                    <a:pt x="200" y="206"/>
                  </a:cubicBezTo>
                  <a:cubicBezTo>
                    <a:pt x="201" y="210"/>
                    <a:pt x="203" y="215"/>
                    <a:pt x="204" y="219"/>
                  </a:cubicBezTo>
                  <a:cubicBezTo>
                    <a:pt x="204" y="220"/>
                    <a:pt x="204" y="222"/>
                    <a:pt x="204" y="223"/>
                  </a:cubicBezTo>
                  <a:cubicBezTo>
                    <a:pt x="205" y="223"/>
                    <a:pt x="205" y="223"/>
                    <a:pt x="205" y="224"/>
                  </a:cubicBezTo>
                  <a:cubicBezTo>
                    <a:pt x="205" y="224"/>
                    <a:pt x="205" y="225"/>
                    <a:pt x="205" y="226"/>
                  </a:cubicBezTo>
                  <a:cubicBezTo>
                    <a:pt x="205" y="226"/>
                    <a:pt x="205" y="227"/>
                    <a:pt x="205" y="227"/>
                  </a:cubicBezTo>
                  <a:cubicBezTo>
                    <a:pt x="205" y="228"/>
                    <a:pt x="205" y="229"/>
                    <a:pt x="205" y="230"/>
                  </a:cubicBezTo>
                  <a:cubicBezTo>
                    <a:pt x="205" y="230"/>
                    <a:pt x="205" y="230"/>
                    <a:pt x="205" y="231"/>
                  </a:cubicBezTo>
                  <a:cubicBezTo>
                    <a:pt x="205" y="232"/>
                    <a:pt x="206" y="233"/>
                    <a:pt x="206" y="234"/>
                  </a:cubicBezTo>
                  <a:lnTo>
                    <a:pt x="206" y="235"/>
                  </a:lnTo>
                  <a:cubicBezTo>
                    <a:pt x="206" y="236"/>
                    <a:pt x="206" y="237"/>
                    <a:pt x="206" y="237"/>
                  </a:cubicBezTo>
                  <a:cubicBezTo>
                    <a:pt x="206" y="238"/>
                    <a:pt x="206" y="238"/>
                    <a:pt x="206" y="238"/>
                  </a:cubicBezTo>
                  <a:cubicBezTo>
                    <a:pt x="205" y="240"/>
                    <a:pt x="205" y="241"/>
                    <a:pt x="205" y="242"/>
                  </a:cubicBezTo>
                  <a:cubicBezTo>
                    <a:pt x="205" y="243"/>
                    <a:pt x="205" y="244"/>
                    <a:pt x="205" y="245"/>
                  </a:cubicBezTo>
                  <a:close/>
                  <a:moveTo>
                    <a:pt x="256" y="269"/>
                  </a:moveTo>
                  <a:lnTo>
                    <a:pt x="260" y="224"/>
                  </a:lnTo>
                  <a:lnTo>
                    <a:pt x="234" y="222"/>
                  </a:lnTo>
                  <a:cubicBezTo>
                    <a:pt x="233" y="209"/>
                    <a:pt x="229" y="197"/>
                    <a:pt x="223" y="186"/>
                  </a:cubicBezTo>
                  <a:lnTo>
                    <a:pt x="243" y="170"/>
                  </a:lnTo>
                  <a:lnTo>
                    <a:pt x="214" y="136"/>
                  </a:lnTo>
                  <a:lnTo>
                    <a:pt x="194" y="152"/>
                  </a:lnTo>
                  <a:cubicBezTo>
                    <a:pt x="185" y="145"/>
                    <a:pt x="173" y="139"/>
                    <a:pt x="161" y="135"/>
                  </a:cubicBezTo>
                  <a:lnTo>
                    <a:pt x="163" y="109"/>
                  </a:lnTo>
                  <a:lnTo>
                    <a:pt x="119" y="106"/>
                  </a:lnTo>
                  <a:lnTo>
                    <a:pt x="117" y="131"/>
                  </a:lnTo>
                  <a:cubicBezTo>
                    <a:pt x="104" y="133"/>
                    <a:pt x="92" y="137"/>
                    <a:pt x="81" y="143"/>
                  </a:cubicBezTo>
                  <a:lnTo>
                    <a:pt x="64" y="123"/>
                  </a:lnTo>
                  <a:lnTo>
                    <a:pt x="30" y="152"/>
                  </a:lnTo>
                  <a:lnTo>
                    <a:pt x="47" y="171"/>
                  </a:lnTo>
                  <a:cubicBezTo>
                    <a:pt x="39" y="181"/>
                    <a:pt x="33" y="192"/>
                    <a:pt x="30" y="204"/>
                  </a:cubicBezTo>
                  <a:lnTo>
                    <a:pt x="4" y="202"/>
                  </a:lnTo>
                  <a:lnTo>
                    <a:pt x="0" y="247"/>
                  </a:lnTo>
                  <a:lnTo>
                    <a:pt x="26" y="249"/>
                  </a:lnTo>
                  <a:cubicBezTo>
                    <a:pt x="28" y="262"/>
                    <a:pt x="31" y="274"/>
                    <a:pt x="37" y="284"/>
                  </a:cubicBezTo>
                  <a:lnTo>
                    <a:pt x="17" y="301"/>
                  </a:lnTo>
                  <a:lnTo>
                    <a:pt x="46" y="335"/>
                  </a:lnTo>
                  <a:lnTo>
                    <a:pt x="66" y="319"/>
                  </a:lnTo>
                  <a:cubicBezTo>
                    <a:pt x="76" y="326"/>
                    <a:pt x="87" y="332"/>
                    <a:pt x="99" y="336"/>
                  </a:cubicBezTo>
                  <a:lnTo>
                    <a:pt x="97" y="362"/>
                  </a:lnTo>
                  <a:lnTo>
                    <a:pt x="141" y="365"/>
                  </a:lnTo>
                  <a:lnTo>
                    <a:pt x="144" y="340"/>
                  </a:lnTo>
                  <a:cubicBezTo>
                    <a:pt x="156" y="338"/>
                    <a:pt x="168" y="334"/>
                    <a:pt x="179" y="328"/>
                  </a:cubicBezTo>
                  <a:lnTo>
                    <a:pt x="196" y="348"/>
                  </a:lnTo>
                  <a:lnTo>
                    <a:pt x="230" y="319"/>
                  </a:lnTo>
                  <a:lnTo>
                    <a:pt x="213" y="300"/>
                  </a:lnTo>
                  <a:cubicBezTo>
                    <a:pt x="221" y="290"/>
                    <a:pt x="227" y="279"/>
                    <a:pt x="230" y="267"/>
                  </a:cubicBezTo>
                  <a:lnTo>
                    <a:pt x="256" y="269"/>
                  </a:lnTo>
                  <a:close/>
                  <a:moveTo>
                    <a:pt x="390" y="208"/>
                  </a:moveTo>
                  <a:cubicBezTo>
                    <a:pt x="390" y="208"/>
                    <a:pt x="390" y="209"/>
                    <a:pt x="390" y="209"/>
                  </a:cubicBezTo>
                  <a:cubicBezTo>
                    <a:pt x="390" y="209"/>
                    <a:pt x="390" y="210"/>
                    <a:pt x="390" y="211"/>
                  </a:cubicBezTo>
                  <a:cubicBezTo>
                    <a:pt x="390" y="211"/>
                    <a:pt x="390" y="211"/>
                    <a:pt x="389" y="211"/>
                  </a:cubicBezTo>
                  <a:cubicBezTo>
                    <a:pt x="389" y="212"/>
                    <a:pt x="389" y="213"/>
                    <a:pt x="389" y="214"/>
                  </a:cubicBezTo>
                  <a:cubicBezTo>
                    <a:pt x="389" y="214"/>
                    <a:pt x="389" y="214"/>
                    <a:pt x="389" y="214"/>
                  </a:cubicBezTo>
                  <a:cubicBezTo>
                    <a:pt x="389" y="215"/>
                    <a:pt x="389" y="215"/>
                    <a:pt x="388" y="216"/>
                  </a:cubicBezTo>
                  <a:cubicBezTo>
                    <a:pt x="388" y="216"/>
                    <a:pt x="388" y="216"/>
                    <a:pt x="388" y="217"/>
                  </a:cubicBezTo>
                  <a:cubicBezTo>
                    <a:pt x="388" y="217"/>
                    <a:pt x="388" y="218"/>
                    <a:pt x="388" y="218"/>
                  </a:cubicBezTo>
                  <a:cubicBezTo>
                    <a:pt x="388" y="218"/>
                    <a:pt x="387" y="219"/>
                    <a:pt x="387" y="219"/>
                  </a:cubicBezTo>
                  <a:cubicBezTo>
                    <a:pt x="386" y="223"/>
                    <a:pt x="384" y="226"/>
                    <a:pt x="382" y="230"/>
                  </a:cubicBezTo>
                  <a:cubicBezTo>
                    <a:pt x="382" y="230"/>
                    <a:pt x="381" y="231"/>
                    <a:pt x="381" y="231"/>
                  </a:cubicBezTo>
                  <a:cubicBezTo>
                    <a:pt x="381" y="231"/>
                    <a:pt x="381" y="231"/>
                    <a:pt x="381" y="232"/>
                  </a:cubicBezTo>
                  <a:cubicBezTo>
                    <a:pt x="381" y="232"/>
                    <a:pt x="380" y="233"/>
                    <a:pt x="380" y="233"/>
                  </a:cubicBezTo>
                  <a:cubicBezTo>
                    <a:pt x="380" y="233"/>
                    <a:pt x="380" y="233"/>
                    <a:pt x="380" y="233"/>
                  </a:cubicBezTo>
                  <a:cubicBezTo>
                    <a:pt x="379" y="235"/>
                    <a:pt x="377" y="236"/>
                    <a:pt x="376" y="237"/>
                  </a:cubicBezTo>
                  <a:cubicBezTo>
                    <a:pt x="376" y="238"/>
                    <a:pt x="376" y="238"/>
                    <a:pt x="376" y="238"/>
                  </a:cubicBezTo>
                  <a:cubicBezTo>
                    <a:pt x="375" y="238"/>
                    <a:pt x="375" y="238"/>
                    <a:pt x="375" y="239"/>
                  </a:cubicBezTo>
                  <a:cubicBezTo>
                    <a:pt x="375" y="239"/>
                    <a:pt x="374" y="239"/>
                    <a:pt x="374" y="239"/>
                  </a:cubicBezTo>
                  <a:cubicBezTo>
                    <a:pt x="373" y="241"/>
                    <a:pt x="371" y="243"/>
                    <a:pt x="369" y="244"/>
                  </a:cubicBezTo>
                  <a:cubicBezTo>
                    <a:pt x="369" y="244"/>
                    <a:pt x="368" y="244"/>
                    <a:pt x="368" y="244"/>
                  </a:cubicBezTo>
                  <a:cubicBezTo>
                    <a:pt x="368" y="245"/>
                    <a:pt x="367" y="245"/>
                    <a:pt x="367" y="245"/>
                  </a:cubicBezTo>
                  <a:cubicBezTo>
                    <a:pt x="367" y="245"/>
                    <a:pt x="367" y="245"/>
                    <a:pt x="367" y="245"/>
                  </a:cubicBezTo>
                  <a:cubicBezTo>
                    <a:pt x="365" y="246"/>
                    <a:pt x="363" y="247"/>
                    <a:pt x="362" y="248"/>
                  </a:cubicBezTo>
                  <a:cubicBezTo>
                    <a:pt x="362" y="248"/>
                    <a:pt x="362" y="248"/>
                    <a:pt x="362" y="248"/>
                  </a:cubicBezTo>
                  <a:cubicBezTo>
                    <a:pt x="361" y="249"/>
                    <a:pt x="361" y="249"/>
                    <a:pt x="360" y="249"/>
                  </a:cubicBezTo>
                  <a:cubicBezTo>
                    <a:pt x="360" y="249"/>
                    <a:pt x="360" y="249"/>
                    <a:pt x="360" y="249"/>
                  </a:cubicBezTo>
                  <a:cubicBezTo>
                    <a:pt x="359" y="250"/>
                    <a:pt x="359" y="250"/>
                    <a:pt x="358" y="250"/>
                  </a:cubicBezTo>
                  <a:cubicBezTo>
                    <a:pt x="355" y="251"/>
                    <a:pt x="352" y="252"/>
                    <a:pt x="349" y="253"/>
                  </a:cubicBezTo>
                  <a:cubicBezTo>
                    <a:pt x="348" y="253"/>
                    <a:pt x="347" y="253"/>
                    <a:pt x="347" y="253"/>
                  </a:cubicBezTo>
                  <a:cubicBezTo>
                    <a:pt x="346" y="253"/>
                    <a:pt x="346" y="253"/>
                    <a:pt x="346" y="253"/>
                  </a:cubicBezTo>
                  <a:cubicBezTo>
                    <a:pt x="345" y="254"/>
                    <a:pt x="345" y="254"/>
                    <a:pt x="344" y="254"/>
                  </a:cubicBezTo>
                  <a:cubicBezTo>
                    <a:pt x="344" y="254"/>
                    <a:pt x="344" y="254"/>
                    <a:pt x="343" y="254"/>
                  </a:cubicBezTo>
                  <a:cubicBezTo>
                    <a:pt x="343" y="254"/>
                    <a:pt x="342" y="254"/>
                    <a:pt x="341" y="254"/>
                  </a:cubicBezTo>
                  <a:cubicBezTo>
                    <a:pt x="341" y="254"/>
                    <a:pt x="341" y="254"/>
                    <a:pt x="341" y="254"/>
                  </a:cubicBezTo>
                  <a:cubicBezTo>
                    <a:pt x="340" y="254"/>
                    <a:pt x="339" y="254"/>
                    <a:pt x="339" y="254"/>
                  </a:cubicBezTo>
                  <a:cubicBezTo>
                    <a:pt x="338" y="254"/>
                    <a:pt x="338" y="254"/>
                    <a:pt x="338" y="254"/>
                  </a:cubicBezTo>
                  <a:cubicBezTo>
                    <a:pt x="337" y="254"/>
                    <a:pt x="337" y="254"/>
                    <a:pt x="336" y="254"/>
                  </a:cubicBezTo>
                  <a:cubicBezTo>
                    <a:pt x="336" y="254"/>
                    <a:pt x="336" y="254"/>
                    <a:pt x="335" y="254"/>
                  </a:cubicBezTo>
                  <a:cubicBezTo>
                    <a:pt x="335" y="254"/>
                    <a:pt x="334" y="254"/>
                    <a:pt x="333" y="254"/>
                  </a:cubicBezTo>
                  <a:cubicBezTo>
                    <a:pt x="332" y="254"/>
                    <a:pt x="331" y="254"/>
                    <a:pt x="330" y="254"/>
                  </a:cubicBezTo>
                  <a:cubicBezTo>
                    <a:pt x="330" y="254"/>
                    <a:pt x="330" y="254"/>
                    <a:pt x="330" y="254"/>
                  </a:cubicBezTo>
                  <a:cubicBezTo>
                    <a:pt x="329" y="253"/>
                    <a:pt x="329" y="253"/>
                    <a:pt x="328" y="253"/>
                  </a:cubicBezTo>
                  <a:cubicBezTo>
                    <a:pt x="328" y="253"/>
                    <a:pt x="328" y="253"/>
                    <a:pt x="327" y="253"/>
                  </a:cubicBezTo>
                  <a:cubicBezTo>
                    <a:pt x="326" y="253"/>
                    <a:pt x="326" y="253"/>
                    <a:pt x="325" y="253"/>
                  </a:cubicBezTo>
                  <a:cubicBezTo>
                    <a:pt x="325" y="253"/>
                    <a:pt x="325" y="253"/>
                    <a:pt x="325" y="253"/>
                  </a:cubicBezTo>
                  <a:cubicBezTo>
                    <a:pt x="324" y="252"/>
                    <a:pt x="323" y="252"/>
                    <a:pt x="323" y="252"/>
                  </a:cubicBezTo>
                  <a:cubicBezTo>
                    <a:pt x="322" y="252"/>
                    <a:pt x="322" y="252"/>
                    <a:pt x="322" y="252"/>
                  </a:cubicBezTo>
                  <a:cubicBezTo>
                    <a:pt x="321" y="252"/>
                    <a:pt x="321" y="251"/>
                    <a:pt x="320" y="251"/>
                  </a:cubicBezTo>
                  <a:cubicBezTo>
                    <a:pt x="320" y="251"/>
                    <a:pt x="320" y="251"/>
                    <a:pt x="320" y="251"/>
                  </a:cubicBezTo>
                  <a:cubicBezTo>
                    <a:pt x="319" y="251"/>
                    <a:pt x="318" y="250"/>
                    <a:pt x="317" y="250"/>
                  </a:cubicBezTo>
                  <a:cubicBezTo>
                    <a:pt x="314" y="249"/>
                    <a:pt x="312" y="247"/>
                    <a:pt x="309" y="246"/>
                  </a:cubicBezTo>
                  <a:cubicBezTo>
                    <a:pt x="308" y="245"/>
                    <a:pt x="308" y="245"/>
                    <a:pt x="307" y="245"/>
                  </a:cubicBezTo>
                  <a:cubicBezTo>
                    <a:pt x="307" y="245"/>
                    <a:pt x="307" y="245"/>
                    <a:pt x="307" y="244"/>
                  </a:cubicBezTo>
                  <a:cubicBezTo>
                    <a:pt x="307" y="244"/>
                    <a:pt x="306" y="244"/>
                    <a:pt x="306" y="243"/>
                  </a:cubicBezTo>
                  <a:cubicBezTo>
                    <a:pt x="306" y="243"/>
                    <a:pt x="305" y="243"/>
                    <a:pt x="305" y="243"/>
                  </a:cubicBezTo>
                  <a:cubicBezTo>
                    <a:pt x="304" y="242"/>
                    <a:pt x="302" y="241"/>
                    <a:pt x="301" y="240"/>
                  </a:cubicBezTo>
                  <a:cubicBezTo>
                    <a:pt x="301" y="240"/>
                    <a:pt x="301" y="240"/>
                    <a:pt x="301" y="240"/>
                  </a:cubicBezTo>
                  <a:cubicBezTo>
                    <a:pt x="301" y="239"/>
                    <a:pt x="300" y="239"/>
                    <a:pt x="300" y="238"/>
                  </a:cubicBezTo>
                  <a:cubicBezTo>
                    <a:pt x="300" y="238"/>
                    <a:pt x="300" y="238"/>
                    <a:pt x="299" y="238"/>
                  </a:cubicBezTo>
                  <a:cubicBezTo>
                    <a:pt x="298" y="236"/>
                    <a:pt x="296" y="234"/>
                    <a:pt x="295" y="232"/>
                  </a:cubicBezTo>
                  <a:cubicBezTo>
                    <a:pt x="295" y="232"/>
                    <a:pt x="294" y="232"/>
                    <a:pt x="294" y="232"/>
                  </a:cubicBezTo>
                  <a:cubicBezTo>
                    <a:pt x="294" y="231"/>
                    <a:pt x="294" y="231"/>
                    <a:pt x="293" y="231"/>
                  </a:cubicBezTo>
                  <a:cubicBezTo>
                    <a:pt x="293" y="230"/>
                    <a:pt x="293" y="230"/>
                    <a:pt x="293" y="230"/>
                  </a:cubicBezTo>
                  <a:cubicBezTo>
                    <a:pt x="292" y="229"/>
                    <a:pt x="291" y="227"/>
                    <a:pt x="290" y="225"/>
                  </a:cubicBezTo>
                  <a:cubicBezTo>
                    <a:pt x="290" y="225"/>
                    <a:pt x="290" y="225"/>
                    <a:pt x="290" y="225"/>
                  </a:cubicBezTo>
                  <a:cubicBezTo>
                    <a:pt x="290" y="225"/>
                    <a:pt x="290" y="224"/>
                    <a:pt x="290" y="224"/>
                  </a:cubicBezTo>
                  <a:cubicBezTo>
                    <a:pt x="289" y="224"/>
                    <a:pt x="289" y="223"/>
                    <a:pt x="289" y="223"/>
                  </a:cubicBezTo>
                  <a:cubicBezTo>
                    <a:pt x="289" y="223"/>
                    <a:pt x="289" y="222"/>
                    <a:pt x="289" y="222"/>
                  </a:cubicBezTo>
                  <a:cubicBezTo>
                    <a:pt x="287" y="218"/>
                    <a:pt x="286" y="214"/>
                    <a:pt x="285" y="210"/>
                  </a:cubicBezTo>
                  <a:cubicBezTo>
                    <a:pt x="285" y="210"/>
                    <a:pt x="285" y="210"/>
                    <a:pt x="285" y="209"/>
                  </a:cubicBezTo>
                  <a:cubicBezTo>
                    <a:pt x="285" y="209"/>
                    <a:pt x="285" y="208"/>
                    <a:pt x="285" y="208"/>
                  </a:cubicBezTo>
                  <a:cubicBezTo>
                    <a:pt x="285" y="208"/>
                    <a:pt x="285" y="207"/>
                    <a:pt x="285" y="207"/>
                  </a:cubicBezTo>
                  <a:cubicBezTo>
                    <a:pt x="285" y="206"/>
                    <a:pt x="285" y="206"/>
                    <a:pt x="285" y="205"/>
                  </a:cubicBezTo>
                  <a:cubicBezTo>
                    <a:pt x="285" y="205"/>
                    <a:pt x="285" y="205"/>
                    <a:pt x="285" y="205"/>
                  </a:cubicBezTo>
                  <a:cubicBezTo>
                    <a:pt x="285" y="204"/>
                    <a:pt x="284" y="203"/>
                    <a:pt x="284" y="202"/>
                  </a:cubicBezTo>
                  <a:cubicBezTo>
                    <a:pt x="284" y="202"/>
                    <a:pt x="284" y="202"/>
                    <a:pt x="284" y="202"/>
                  </a:cubicBezTo>
                  <a:cubicBezTo>
                    <a:pt x="284" y="201"/>
                    <a:pt x="284" y="200"/>
                    <a:pt x="284" y="200"/>
                  </a:cubicBezTo>
                  <a:cubicBezTo>
                    <a:pt x="284" y="200"/>
                    <a:pt x="284" y="199"/>
                    <a:pt x="285" y="199"/>
                  </a:cubicBezTo>
                  <a:cubicBezTo>
                    <a:pt x="285" y="198"/>
                    <a:pt x="285" y="197"/>
                    <a:pt x="285" y="197"/>
                  </a:cubicBezTo>
                  <a:cubicBezTo>
                    <a:pt x="285" y="196"/>
                    <a:pt x="285" y="195"/>
                    <a:pt x="285" y="194"/>
                  </a:cubicBezTo>
                  <a:cubicBezTo>
                    <a:pt x="285" y="194"/>
                    <a:pt x="285" y="194"/>
                    <a:pt x="285" y="193"/>
                  </a:cubicBezTo>
                  <a:cubicBezTo>
                    <a:pt x="285" y="193"/>
                    <a:pt x="285" y="192"/>
                    <a:pt x="285" y="192"/>
                  </a:cubicBezTo>
                  <a:cubicBezTo>
                    <a:pt x="285" y="191"/>
                    <a:pt x="285" y="191"/>
                    <a:pt x="285" y="191"/>
                  </a:cubicBezTo>
                  <a:cubicBezTo>
                    <a:pt x="286" y="190"/>
                    <a:pt x="286" y="189"/>
                    <a:pt x="286" y="189"/>
                  </a:cubicBezTo>
                  <a:cubicBezTo>
                    <a:pt x="286" y="189"/>
                    <a:pt x="286" y="188"/>
                    <a:pt x="286" y="188"/>
                  </a:cubicBezTo>
                  <a:cubicBezTo>
                    <a:pt x="286" y="188"/>
                    <a:pt x="286" y="187"/>
                    <a:pt x="287" y="186"/>
                  </a:cubicBezTo>
                  <a:cubicBezTo>
                    <a:pt x="287" y="186"/>
                    <a:pt x="287" y="186"/>
                    <a:pt x="287" y="186"/>
                  </a:cubicBezTo>
                  <a:cubicBezTo>
                    <a:pt x="287" y="185"/>
                    <a:pt x="287" y="185"/>
                    <a:pt x="287" y="184"/>
                  </a:cubicBezTo>
                  <a:cubicBezTo>
                    <a:pt x="287" y="184"/>
                    <a:pt x="287" y="183"/>
                    <a:pt x="288" y="183"/>
                  </a:cubicBezTo>
                  <a:cubicBezTo>
                    <a:pt x="288" y="183"/>
                    <a:pt x="288" y="182"/>
                    <a:pt x="288" y="181"/>
                  </a:cubicBezTo>
                  <a:cubicBezTo>
                    <a:pt x="288" y="181"/>
                    <a:pt x="288" y="181"/>
                    <a:pt x="288" y="181"/>
                  </a:cubicBezTo>
                  <a:cubicBezTo>
                    <a:pt x="290" y="178"/>
                    <a:pt x="291" y="175"/>
                    <a:pt x="293" y="172"/>
                  </a:cubicBezTo>
                  <a:cubicBezTo>
                    <a:pt x="293" y="172"/>
                    <a:pt x="294" y="171"/>
                    <a:pt x="294" y="171"/>
                  </a:cubicBezTo>
                  <a:cubicBezTo>
                    <a:pt x="294" y="171"/>
                    <a:pt x="294" y="171"/>
                    <a:pt x="294" y="171"/>
                  </a:cubicBezTo>
                  <a:cubicBezTo>
                    <a:pt x="294" y="170"/>
                    <a:pt x="295" y="170"/>
                    <a:pt x="295" y="169"/>
                  </a:cubicBezTo>
                  <a:cubicBezTo>
                    <a:pt x="295" y="169"/>
                    <a:pt x="295" y="169"/>
                    <a:pt x="295" y="169"/>
                  </a:cubicBezTo>
                  <a:cubicBezTo>
                    <a:pt x="296" y="168"/>
                    <a:pt x="298" y="166"/>
                    <a:pt x="299" y="165"/>
                  </a:cubicBezTo>
                  <a:cubicBezTo>
                    <a:pt x="299" y="165"/>
                    <a:pt x="299" y="165"/>
                    <a:pt x="299" y="165"/>
                  </a:cubicBezTo>
                  <a:cubicBezTo>
                    <a:pt x="299" y="164"/>
                    <a:pt x="300" y="164"/>
                    <a:pt x="300" y="163"/>
                  </a:cubicBezTo>
                  <a:cubicBezTo>
                    <a:pt x="300" y="163"/>
                    <a:pt x="301" y="163"/>
                    <a:pt x="301" y="163"/>
                  </a:cubicBezTo>
                  <a:cubicBezTo>
                    <a:pt x="302" y="161"/>
                    <a:pt x="304" y="160"/>
                    <a:pt x="306" y="158"/>
                  </a:cubicBezTo>
                  <a:cubicBezTo>
                    <a:pt x="306" y="158"/>
                    <a:pt x="307" y="158"/>
                    <a:pt x="307" y="158"/>
                  </a:cubicBezTo>
                  <a:cubicBezTo>
                    <a:pt x="307" y="158"/>
                    <a:pt x="308" y="157"/>
                    <a:pt x="308" y="157"/>
                  </a:cubicBezTo>
                  <a:cubicBezTo>
                    <a:pt x="308" y="157"/>
                    <a:pt x="308" y="157"/>
                    <a:pt x="308" y="157"/>
                  </a:cubicBezTo>
                  <a:cubicBezTo>
                    <a:pt x="310" y="156"/>
                    <a:pt x="311" y="155"/>
                    <a:pt x="313" y="154"/>
                  </a:cubicBezTo>
                  <a:cubicBezTo>
                    <a:pt x="313" y="154"/>
                    <a:pt x="313" y="154"/>
                    <a:pt x="313" y="154"/>
                  </a:cubicBezTo>
                  <a:cubicBezTo>
                    <a:pt x="314" y="154"/>
                    <a:pt x="314" y="153"/>
                    <a:pt x="315" y="153"/>
                  </a:cubicBezTo>
                  <a:cubicBezTo>
                    <a:pt x="315" y="153"/>
                    <a:pt x="315" y="153"/>
                    <a:pt x="315" y="153"/>
                  </a:cubicBezTo>
                  <a:cubicBezTo>
                    <a:pt x="316" y="153"/>
                    <a:pt x="316" y="153"/>
                    <a:pt x="317" y="152"/>
                  </a:cubicBezTo>
                  <a:cubicBezTo>
                    <a:pt x="320" y="151"/>
                    <a:pt x="323" y="150"/>
                    <a:pt x="326" y="149"/>
                  </a:cubicBezTo>
                  <a:cubicBezTo>
                    <a:pt x="327" y="149"/>
                    <a:pt x="328" y="149"/>
                    <a:pt x="328" y="149"/>
                  </a:cubicBezTo>
                  <a:cubicBezTo>
                    <a:pt x="329" y="149"/>
                    <a:pt x="329" y="149"/>
                    <a:pt x="329" y="149"/>
                  </a:cubicBezTo>
                  <a:cubicBezTo>
                    <a:pt x="330" y="149"/>
                    <a:pt x="330" y="149"/>
                    <a:pt x="331" y="149"/>
                  </a:cubicBezTo>
                  <a:cubicBezTo>
                    <a:pt x="331" y="148"/>
                    <a:pt x="331" y="148"/>
                    <a:pt x="332" y="148"/>
                  </a:cubicBezTo>
                  <a:cubicBezTo>
                    <a:pt x="332" y="148"/>
                    <a:pt x="333" y="148"/>
                    <a:pt x="334" y="148"/>
                  </a:cubicBezTo>
                  <a:cubicBezTo>
                    <a:pt x="334" y="148"/>
                    <a:pt x="334" y="148"/>
                    <a:pt x="334" y="148"/>
                  </a:cubicBezTo>
                  <a:cubicBezTo>
                    <a:pt x="335" y="148"/>
                    <a:pt x="336" y="148"/>
                    <a:pt x="336" y="148"/>
                  </a:cubicBezTo>
                  <a:cubicBezTo>
                    <a:pt x="337" y="148"/>
                    <a:pt x="337" y="148"/>
                    <a:pt x="337" y="148"/>
                  </a:cubicBezTo>
                  <a:cubicBezTo>
                    <a:pt x="338" y="148"/>
                    <a:pt x="338" y="148"/>
                    <a:pt x="339" y="148"/>
                  </a:cubicBezTo>
                  <a:cubicBezTo>
                    <a:pt x="339" y="148"/>
                    <a:pt x="339" y="148"/>
                    <a:pt x="340" y="148"/>
                  </a:cubicBezTo>
                  <a:cubicBezTo>
                    <a:pt x="340" y="148"/>
                    <a:pt x="341" y="148"/>
                    <a:pt x="342" y="148"/>
                  </a:cubicBezTo>
                  <a:cubicBezTo>
                    <a:pt x="343" y="148"/>
                    <a:pt x="344" y="148"/>
                    <a:pt x="344" y="149"/>
                  </a:cubicBezTo>
                  <a:cubicBezTo>
                    <a:pt x="345" y="149"/>
                    <a:pt x="345" y="149"/>
                    <a:pt x="345" y="149"/>
                  </a:cubicBezTo>
                  <a:cubicBezTo>
                    <a:pt x="346" y="149"/>
                    <a:pt x="346" y="149"/>
                    <a:pt x="347" y="149"/>
                  </a:cubicBezTo>
                  <a:cubicBezTo>
                    <a:pt x="347" y="149"/>
                    <a:pt x="347" y="149"/>
                    <a:pt x="348" y="149"/>
                  </a:cubicBezTo>
                  <a:cubicBezTo>
                    <a:pt x="348" y="149"/>
                    <a:pt x="349" y="149"/>
                    <a:pt x="350" y="150"/>
                  </a:cubicBezTo>
                  <a:cubicBezTo>
                    <a:pt x="350" y="150"/>
                    <a:pt x="350" y="150"/>
                    <a:pt x="350" y="150"/>
                  </a:cubicBezTo>
                  <a:cubicBezTo>
                    <a:pt x="351" y="150"/>
                    <a:pt x="352" y="150"/>
                    <a:pt x="352" y="150"/>
                  </a:cubicBezTo>
                  <a:cubicBezTo>
                    <a:pt x="353" y="150"/>
                    <a:pt x="353" y="150"/>
                    <a:pt x="353" y="150"/>
                  </a:cubicBezTo>
                  <a:cubicBezTo>
                    <a:pt x="354" y="151"/>
                    <a:pt x="354" y="151"/>
                    <a:pt x="355" y="151"/>
                  </a:cubicBezTo>
                  <a:cubicBezTo>
                    <a:pt x="355" y="151"/>
                    <a:pt x="355" y="151"/>
                    <a:pt x="355" y="151"/>
                  </a:cubicBezTo>
                  <a:cubicBezTo>
                    <a:pt x="356" y="151"/>
                    <a:pt x="357" y="152"/>
                    <a:pt x="357" y="152"/>
                  </a:cubicBezTo>
                  <a:cubicBezTo>
                    <a:pt x="361" y="153"/>
                    <a:pt x="363" y="155"/>
                    <a:pt x="366" y="157"/>
                  </a:cubicBezTo>
                  <a:cubicBezTo>
                    <a:pt x="367" y="157"/>
                    <a:pt x="367" y="157"/>
                    <a:pt x="368" y="158"/>
                  </a:cubicBezTo>
                  <a:cubicBezTo>
                    <a:pt x="368" y="158"/>
                    <a:pt x="368" y="158"/>
                    <a:pt x="368" y="158"/>
                  </a:cubicBezTo>
                  <a:cubicBezTo>
                    <a:pt x="368" y="158"/>
                    <a:pt x="369" y="158"/>
                    <a:pt x="369" y="159"/>
                  </a:cubicBezTo>
                  <a:cubicBezTo>
                    <a:pt x="369" y="159"/>
                    <a:pt x="369" y="159"/>
                    <a:pt x="370" y="159"/>
                  </a:cubicBezTo>
                  <a:cubicBezTo>
                    <a:pt x="371" y="160"/>
                    <a:pt x="372" y="161"/>
                    <a:pt x="374" y="163"/>
                  </a:cubicBezTo>
                  <a:cubicBezTo>
                    <a:pt x="374" y="163"/>
                    <a:pt x="374" y="163"/>
                    <a:pt x="374" y="163"/>
                  </a:cubicBezTo>
                  <a:cubicBezTo>
                    <a:pt x="374" y="163"/>
                    <a:pt x="375" y="164"/>
                    <a:pt x="375" y="164"/>
                  </a:cubicBezTo>
                  <a:cubicBezTo>
                    <a:pt x="375" y="164"/>
                    <a:pt x="375" y="164"/>
                    <a:pt x="376" y="164"/>
                  </a:cubicBezTo>
                  <a:cubicBezTo>
                    <a:pt x="377" y="166"/>
                    <a:pt x="379" y="168"/>
                    <a:pt x="380" y="170"/>
                  </a:cubicBezTo>
                  <a:cubicBezTo>
                    <a:pt x="380" y="170"/>
                    <a:pt x="380" y="170"/>
                    <a:pt x="381" y="170"/>
                  </a:cubicBezTo>
                  <a:cubicBezTo>
                    <a:pt x="381" y="171"/>
                    <a:pt x="381" y="171"/>
                    <a:pt x="382" y="172"/>
                  </a:cubicBezTo>
                  <a:cubicBezTo>
                    <a:pt x="382" y="172"/>
                    <a:pt x="382" y="172"/>
                    <a:pt x="382" y="172"/>
                  </a:cubicBezTo>
                  <a:cubicBezTo>
                    <a:pt x="383" y="174"/>
                    <a:pt x="384" y="175"/>
                    <a:pt x="385" y="177"/>
                  </a:cubicBezTo>
                  <a:cubicBezTo>
                    <a:pt x="385" y="177"/>
                    <a:pt x="385" y="177"/>
                    <a:pt x="385" y="177"/>
                  </a:cubicBezTo>
                  <a:cubicBezTo>
                    <a:pt x="385" y="178"/>
                    <a:pt x="385" y="178"/>
                    <a:pt x="385" y="179"/>
                  </a:cubicBezTo>
                  <a:cubicBezTo>
                    <a:pt x="385" y="179"/>
                    <a:pt x="386" y="179"/>
                    <a:pt x="386" y="179"/>
                  </a:cubicBezTo>
                  <a:cubicBezTo>
                    <a:pt x="386" y="179"/>
                    <a:pt x="386" y="180"/>
                    <a:pt x="386" y="181"/>
                  </a:cubicBezTo>
                  <a:cubicBezTo>
                    <a:pt x="388" y="184"/>
                    <a:pt x="389" y="187"/>
                    <a:pt x="389" y="190"/>
                  </a:cubicBezTo>
                  <a:cubicBezTo>
                    <a:pt x="389" y="191"/>
                    <a:pt x="390" y="191"/>
                    <a:pt x="390" y="192"/>
                  </a:cubicBezTo>
                  <a:cubicBezTo>
                    <a:pt x="390" y="192"/>
                    <a:pt x="390" y="193"/>
                    <a:pt x="390" y="193"/>
                  </a:cubicBezTo>
                  <a:cubicBezTo>
                    <a:pt x="390" y="193"/>
                    <a:pt x="390" y="194"/>
                    <a:pt x="390" y="194"/>
                  </a:cubicBezTo>
                  <a:cubicBezTo>
                    <a:pt x="390" y="195"/>
                    <a:pt x="390" y="195"/>
                    <a:pt x="390" y="195"/>
                  </a:cubicBezTo>
                  <a:cubicBezTo>
                    <a:pt x="390" y="196"/>
                    <a:pt x="390" y="197"/>
                    <a:pt x="390" y="197"/>
                  </a:cubicBezTo>
                  <a:cubicBezTo>
                    <a:pt x="390" y="197"/>
                    <a:pt x="390" y="198"/>
                    <a:pt x="390" y="198"/>
                  </a:cubicBezTo>
                  <a:cubicBezTo>
                    <a:pt x="390" y="198"/>
                    <a:pt x="390" y="199"/>
                    <a:pt x="390" y="200"/>
                  </a:cubicBezTo>
                  <a:lnTo>
                    <a:pt x="390" y="201"/>
                  </a:lnTo>
                  <a:cubicBezTo>
                    <a:pt x="390" y="201"/>
                    <a:pt x="390" y="202"/>
                    <a:pt x="390" y="202"/>
                  </a:cubicBezTo>
                  <a:cubicBezTo>
                    <a:pt x="390" y="203"/>
                    <a:pt x="390" y="203"/>
                    <a:pt x="390" y="203"/>
                  </a:cubicBezTo>
                  <a:cubicBezTo>
                    <a:pt x="390" y="204"/>
                    <a:pt x="390" y="205"/>
                    <a:pt x="390" y="206"/>
                  </a:cubicBezTo>
                  <a:cubicBezTo>
                    <a:pt x="390" y="207"/>
                    <a:pt x="390" y="207"/>
                    <a:pt x="390" y="208"/>
                  </a:cubicBezTo>
                  <a:close/>
                  <a:moveTo>
                    <a:pt x="426" y="225"/>
                  </a:moveTo>
                  <a:lnTo>
                    <a:pt x="429" y="193"/>
                  </a:lnTo>
                  <a:lnTo>
                    <a:pt x="411" y="192"/>
                  </a:lnTo>
                  <a:cubicBezTo>
                    <a:pt x="410" y="183"/>
                    <a:pt x="407" y="174"/>
                    <a:pt x="403" y="167"/>
                  </a:cubicBezTo>
                  <a:lnTo>
                    <a:pt x="417" y="155"/>
                  </a:lnTo>
                  <a:lnTo>
                    <a:pt x="396" y="131"/>
                  </a:lnTo>
                  <a:lnTo>
                    <a:pt x="383" y="143"/>
                  </a:lnTo>
                  <a:cubicBezTo>
                    <a:pt x="376" y="137"/>
                    <a:pt x="368" y="133"/>
                    <a:pt x="359" y="131"/>
                  </a:cubicBezTo>
                  <a:lnTo>
                    <a:pt x="361" y="113"/>
                  </a:lnTo>
                  <a:lnTo>
                    <a:pt x="330" y="110"/>
                  </a:lnTo>
                  <a:lnTo>
                    <a:pt x="328" y="128"/>
                  </a:lnTo>
                  <a:cubicBezTo>
                    <a:pt x="319" y="129"/>
                    <a:pt x="311" y="132"/>
                    <a:pt x="303" y="136"/>
                  </a:cubicBezTo>
                  <a:lnTo>
                    <a:pt x="291" y="122"/>
                  </a:lnTo>
                  <a:lnTo>
                    <a:pt x="267" y="142"/>
                  </a:lnTo>
                  <a:lnTo>
                    <a:pt x="279" y="156"/>
                  </a:lnTo>
                  <a:cubicBezTo>
                    <a:pt x="274" y="163"/>
                    <a:pt x="270" y="171"/>
                    <a:pt x="267" y="179"/>
                  </a:cubicBezTo>
                  <a:lnTo>
                    <a:pt x="249" y="178"/>
                  </a:lnTo>
                  <a:lnTo>
                    <a:pt x="246" y="209"/>
                  </a:lnTo>
                  <a:lnTo>
                    <a:pt x="264" y="211"/>
                  </a:lnTo>
                  <a:cubicBezTo>
                    <a:pt x="265" y="219"/>
                    <a:pt x="268" y="228"/>
                    <a:pt x="272" y="236"/>
                  </a:cubicBezTo>
                  <a:lnTo>
                    <a:pt x="258" y="247"/>
                  </a:lnTo>
                  <a:lnTo>
                    <a:pt x="279" y="271"/>
                  </a:lnTo>
                  <a:lnTo>
                    <a:pt x="292" y="260"/>
                  </a:lnTo>
                  <a:cubicBezTo>
                    <a:pt x="299" y="265"/>
                    <a:pt x="307" y="269"/>
                    <a:pt x="316" y="272"/>
                  </a:cubicBezTo>
                  <a:lnTo>
                    <a:pt x="314" y="290"/>
                  </a:lnTo>
                  <a:lnTo>
                    <a:pt x="345" y="292"/>
                  </a:lnTo>
                  <a:lnTo>
                    <a:pt x="347" y="274"/>
                  </a:lnTo>
                  <a:cubicBezTo>
                    <a:pt x="356" y="273"/>
                    <a:pt x="364" y="270"/>
                    <a:pt x="372" y="266"/>
                  </a:cubicBezTo>
                  <a:lnTo>
                    <a:pt x="384" y="280"/>
                  </a:lnTo>
                  <a:lnTo>
                    <a:pt x="408" y="260"/>
                  </a:lnTo>
                  <a:lnTo>
                    <a:pt x="396" y="246"/>
                  </a:lnTo>
                  <a:cubicBezTo>
                    <a:pt x="401" y="239"/>
                    <a:pt x="405" y="232"/>
                    <a:pt x="408" y="223"/>
                  </a:cubicBezTo>
                  <a:lnTo>
                    <a:pt x="426" y="225"/>
                  </a:lnTo>
                  <a:close/>
                </a:path>
              </a:pathLst>
            </a:custGeom>
            <a:solidFill>
              <a:srgbClr val="00AAA2"/>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p>
          </p:txBody>
        </p:sp>
      </p:grpSp>
      <p:grpSp>
        <p:nvGrpSpPr>
          <p:cNvPr id="8213" name="组合 77"/>
          <p:cNvGrpSpPr/>
          <p:nvPr/>
        </p:nvGrpSpPr>
        <p:grpSpPr bwMode="auto">
          <a:xfrm>
            <a:off x="5127630" y="4233869"/>
            <a:ext cx="352425" cy="352425"/>
            <a:chOff x="0" y="0"/>
            <a:chExt cx="352425" cy="352425"/>
          </a:xfrm>
        </p:grpSpPr>
        <p:sp>
          <p:nvSpPr>
            <p:cNvPr id="3" name="Oval 37"/>
            <p:cNvSpPr>
              <a:spLocks noChangeArrowheads="1"/>
            </p:cNvSpPr>
            <p:nvPr/>
          </p:nvSpPr>
          <p:spPr bwMode="auto">
            <a:xfrm>
              <a:off x="0" y="0"/>
              <a:ext cx="352425" cy="352425"/>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p>
          </p:txBody>
        </p:sp>
        <p:sp>
          <p:nvSpPr>
            <p:cNvPr id="8214" name="Freeform 38"/>
            <p:cNvSpPr>
              <a:spLocks noEditPoints="1" noChangeArrowheads="1"/>
            </p:cNvSpPr>
            <p:nvPr/>
          </p:nvSpPr>
          <p:spPr bwMode="auto">
            <a:xfrm>
              <a:off x="53975" y="50800"/>
              <a:ext cx="252413" cy="239713"/>
            </a:xfrm>
            <a:custGeom>
              <a:avLst/>
              <a:gdLst>
                <a:gd name="T0" fmla="*/ 182 w 436"/>
                <a:gd name="T1" fmla="*/ 376 h 415"/>
                <a:gd name="T2" fmla="*/ 182 w 436"/>
                <a:gd name="T3" fmla="*/ 395 h 415"/>
                <a:gd name="T4" fmla="*/ 264 w 436"/>
                <a:gd name="T5" fmla="*/ 386 h 415"/>
                <a:gd name="T6" fmla="*/ 254 w 436"/>
                <a:gd name="T7" fmla="*/ 347 h 415"/>
                <a:gd name="T8" fmla="*/ 182 w 436"/>
                <a:gd name="T9" fmla="*/ 347 h 415"/>
                <a:gd name="T10" fmla="*/ 182 w 436"/>
                <a:gd name="T11" fmla="*/ 366 h 415"/>
                <a:gd name="T12" fmla="*/ 264 w 436"/>
                <a:gd name="T13" fmla="*/ 357 h 415"/>
                <a:gd name="T14" fmla="*/ 218 w 436"/>
                <a:gd name="T15" fmla="*/ 415 h 415"/>
                <a:gd name="T16" fmla="*/ 250 w 436"/>
                <a:gd name="T17" fmla="*/ 404 h 415"/>
                <a:gd name="T18" fmla="*/ 218 w 436"/>
                <a:gd name="T19" fmla="*/ 415 h 415"/>
                <a:gd name="T20" fmla="*/ 219 w 436"/>
                <a:gd name="T21" fmla="*/ 112 h 415"/>
                <a:gd name="T22" fmla="*/ 116 w 436"/>
                <a:gd name="T23" fmla="*/ 208 h 415"/>
                <a:gd name="T24" fmla="*/ 178 w 436"/>
                <a:gd name="T25" fmla="*/ 336 h 415"/>
                <a:gd name="T26" fmla="*/ 219 w 436"/>
                <a:gd name="T27" fmla="*/ 339 h 415"/>
                <a:gd name="T28" fmla="*/ 271 w 436"/>
                <a:gd name="T29" fmla="*/ 308 h 415"/>
                <a:gd name="T30" fmla="*/ 219 w 436"/>
                <a:gd name="T31" fmla="*/ 112 h 415"/>
                <a:gd name="T32" fmla="*/ 86 w 436"/>
                <a:gd name="T33" fmla="*/ 225 h 415"/>
                <a:gd name="T34" fmla="*/ 17 w 436"/>
                <a:gd name="T35" fmla="*/ 211 h 415"/>
                <a:gd name="T36" fmla="*/ 17 w 436"/>
                <a:gd name="T37" fmla="*/ 239 h 415"/>
                <a:gd name="T38" fmla="*/ 86 w 436"/>
                <a:gd name="T39" fmla="*/ 225 h 415"/>
                <a:gd name="T40" fmla="*/ 420 w 436"/>
                <a:gd name="T41" fmla="*/ 211 h 415"/>
                <a:gd name="T42" fmla="*/ 350 w 436"/>
                <a:gd name="T43" fmla="*/ 225 h 415"/>
                <a:gd name="T44" fmla="*/ 420 w 436"/>
                <a:gd name="T45" fmla="*/ 239 h 415"/>
                <a:gd name="T46" fmla="*/ 420 w 436"/>
                <a:gd name="T47" fmla="*/ 211 h 415"/>
                <a:gd name="T48" fmla="*/ 334 w 436"/>
                <a:gd name="T49" fmla="*/ 127 h 415"/>
                <a:gd name="T50" fmla="*/ 373 w 436"/>
                <a:gd name="T51" fmla="*/ 68 h 415"/>
                <a:gd name="T52" fmla="*/ 315 w 436"/>
                <a:gd name="T53" fmla="*/ 107 h 415"/>
                <a:gd name="T54" fmla="*/ 334 w 436"/>
                <a:gd name="T55" fmla="*/ 127 h 415"/>
                <a:gd name="T56" fmla="*/ 217 w 436"/>
                <a:gd name="T57" fmla="*/ 86 h 415"/>
                <a:gd name="T58" fmla="*/ 231 w 436"/>
                <a:gd name="T59" fmla="*/ 17 h 415"/>
                <a:gd name="T60" fmla="*/ 203 w 436"/>
                <a:gd name="T61" fmla="*/ 17 h 415"/>
                <a:gd name="T62" fmla="*/ 217 w 436"/>
                <a:gd name="T63" fmla="*/ 86 h 415"/>
                <a:gd name="T64" fmla="*/ 98 w 436"/>
                <a:gd name="T65" fmla="*/ 121 h 415"/>
                <a:gd name="T66" fmla="*/ 117 w 436"/>
                <a:gd name="T67" fmla="*/ 102 h 415"/>
                <a:gd name="T68" fmla="*/ 59 w 436"/>
                <a:gd name="T69" fmla="*/ 63 h 415"/>
                <a:gd name="T70" fmla="*/ 98 w 436"/>
                <a:gd name="T71" fmla="*/ 121 h 415"/>
                <a:gd name="T72" fmla="*/ 102 w 436"/>
                <a:gd name="T73" fmla="*/ 323 h 415"/>
                <a:gd name="T74" fmla="*/ 63 w 436"/>
                <a:gd name="T75" fmla="*/ 381 h 415"/>
                <a:gd name="T76" fmla="*/ 122 w 436"/>
                <a:gd name="T77" fmla="*/ 342 h 415"/>
                <a:gd name="T78" fmla="*/ 102 w 436"/>
                <a:gd name="T79" fmla="*/ 323 h 415"/>
                <a:gd name="T80" fmla="*/ 338 w 436"/>
                <a:gd name="T81" fmla="*/ 328 h 415"/>
                <a:gd name="T82" fmla="*/ 319 w 436"/>
                <a:gd name="T83" fmla="*/ 348 h 415"/>
                <a:gd name="T84" fmla="*/ 378 w 436"/>
                <a:gd name="T85" fmla="*/ 387 h 415"/>
                <a:gd name="T86" fmla="*/ 338 w 436"/>
                <a:gd name="T87" fmla="*/ 32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6" h="415">
                  <a:moveTo>
                    <a:pt x="254" y="376"/>
                  </a:moveTo>
                  <a:lnTo>
                    <a:pt x="182" y="376"/>
                  </a:lnTo>
                  <a:cubicBezTo>
                    <a:pt x="176" y="376"/>
                    <a:pt x="172" y="381"/>
                    <a:pt x="172" y="386"/>
                  </a:cubicBezTo>
                  <a:cubicBezTo>
                    <a:pt x="172" y="391"/>
                    <a:pt x="176" y="395"/>
                    <a:pt x="182" y="395"/>
                  </a:cubicBezTo>
                  <a:lnTo>
                    <a:pt x="254" y="395"/>
                  </a:lnTo>
                  <a:cubicBezTo>
                    <a:pt x="260" y="395"/>
                    <a:pt x="264" y="391"/>
                    <a:pt x="264" y="386"/>
                  </a:cubicBezTo>
                  <a:cubicBezTo>
                    <a:pt x="264" y="381"/>
                    <a:pt x="260" y="376"/>
                    <a:pt x="254" y="376"/>
                  </a:cubicBezTo>
                  <a:close/>
                  <a:moveTo>
                    <a:pt x="254" y="347"/>
                  </a:moveTo>
                  <a:lnTo>
                    <a:pt x="254" y="347"/>
                  </a:lnTo>
                  <a:lnTo>
                    <a:pt x="182" y="347"/>
                  </a:lnTo>
                  <a:cubicBezTo>
                    <a:pt x="176" y="347"/>
                    <a:pt x="172" y="351"/>
                    <a:pt x="172" y="357"/>
                  </a:cubicBezTo>
                  <a:cubicBezTo>
                    <a:pt x="172" y="362"/>
                    <a:pt x="176" y="366"/>
                    <a:pt x="182" y="366"/>
                  </a:cubicBezTo>
                  <a:lnTo>
                    <a:pt x="254" y="366"/>
                  </a:lnTo>
                  <a:cubicBezTo>
                    <a:pt x="260" y="366"/>
                    <a:pt x="264" y="362"/>
                    <a:pt x="264" y="357"/>
                  </a:cubicBezTo>
                  <a:cubicBezTo>
                    <a:pt x="264" y="351"/>
                    <a:pt x="260" y="347"/>
                    <a:pt x="254" y="347"/>
                  </a:cubicBezTo>
                  <a:close/>
                  <a:moveTo>
                    <a:pt x="218" y="415"/>
                  </a:moveTo>
                  <a:lnTo>
                    <a:pt x="218" y="415"/>
                  </a:lnTo>
                  <a:lnTo>
                    <a:pt x="250" y="404"/>
                  </a:lnTo>
                  <a:lnTo>
                    <a:pt x="187" y="404"/>
                  </a:lnTo>
                  <a:lnTo>
                    <a:pt x="218" y="415"/>
                  </a:lnTo>
                  <a:close/>
                  <a:moveTo>
                    <a:pt x="219" y="112"/>
                  </a:moveTo>
                  <a:lnTo>
                    <a:pt x="219" y="112"/>
                  </a:lnTo>
                  <a:lnTo>
                    <a:pt x="217" y="112"/>
                  </a:lnTo>
                  <a:cubicBezTo>
                    <a:pt x="164" y="112"/>
                    <a:pt x="116" y="155"/>
                    <a:pt x="116" y="208"/>
                  </a:cubicBezTo>
                  <a:cubicBezTo>
                    <a:pt x="116" y="261"/>
                    <a:pt x="161" y="291"/>
                    <a:pt x="165" y="308"/>
                  </a:cubicBezTo>
                  <a:cubicBezTo>
                    <a:pt x="170" y="324"/>
                    <a:pt x="165" y="332"/>
                    <a:pt x="178" y="336"/>
                  </a:cubicBezTo>
                  <a:cubicBezTo>
                    <a:pt x="190" y="340"/>
                    <a:pt x="217" y="339"/>
                    <a:pt x="217" y="339"/>
                  </a:cubicBezTo>
                  <a:lnTo>
                    <a:pt x="219" y="339"/>
                  </a:lnTo>
                  <a:cubicBezTo>
                    <a:pt x="219" y="339"/>
                    <a:pt x="246" y="340"/>
                    <a:pt x="259" y="336"/>
                  </a:cubicBezTo>
                  <a:cubicBezTo>
                    <a:pt x="271" y="332"/>
                    <a:pt x="266" y="324"/>
                    <a:pt x="271" y="308"/>
                  </a:cubicBezTo>
                  <a:cubicBezTo>
                    <a:pt x="275" y="291"/>
                    <a:pt x="320" y="261"/>
                    <a:pt x="320" y="208"/>
                  </a:cubicBezTo>
                  <a:cubicBezTo>
                    <a:pt x="320" y="155"/>
                    <a:pt x="272" y="112"/>
                    <a:pt x="219" y="112"/>
                  </a:cubicBezTo>
                  <a:close/>
                  <a:moveTo>
                    <a:pt x="86" y="225"/>
                  </a:moveTo>
                  <a:lnTo>
                    <a:pt x="86" y="225"/>
                  </a:lnTo>
                  <a:cubicBezTo>
                    <a:pt x="86" y="217"/>
                    <a:pt x="78" y="211"/>
                    <a:pt x="69" y="211"/>
                  </a:cubicBezTo>
                  <a:lnTo>
                    <a:pt x="17" y="211"/>
                  </a:lnTo>
                  <a:cubicBezTo>
                    <a:pt x="7" y="211"/>
                    <a:pt x="0" y="217"/>
                    <a:pt x="0" y="225"/>
                  </a:cubicBezTo>
                  <a:cubicBezTo>
                    <a:pt x="0" y="232"/>
                    <a:pt x="7" y="239"/>
                    <a:pt x="17" y="239"/>
                  </a:cubicBezTo>
                  <a:lnTo>
                    <a:pt x="69" y="239"/>
                  </a:lnTo>
                  <a:cubicBezTo>
                    <a:pt x="78" y="239"/>
                    <a:pt x="86" y="232"/>
                    <a:pt x="86" y="225"/>
                  </a:cubicBezTo>
                  <a:close/>
                  <a:moveTo>
                    <a:pt x="420" y="211"/>
                  </a:moveTo>
                  <a:lnTo>
                    <a:pt x="420" y="211"/>
                  </a:lnTo>
                  <a:lnTo>
                    <a:pt x="367" y="211"/>
                  </a:lnTo>
                  <a:cubicBezTo>
                    <a:pt x="358" y="211"/>
                    <a:pt x="350" y="217"/>
                    <a:pt x="350" y="225"/>
                  </a:cubicBezTo>
                  <a:cubicBezTo>
                    <a:pt x="350" y="232"/>
                    <a:pt x="358" y="239"/>
                    <a:pt x="367" y="239"/>
                  </a:cubicBezTo>
                  <a:lnTo>
                    <a:pt x="420" y="239"/>
                  </a:lnTo>
                  <a:cubicBezTo>
                    <a:pt x="429" y="239"/>
                    <a:pt x="436" y="232"/>
                    <a:pt x="436" y="225"/>
                  </a:cubicBezTo>
                  <a:cubicBezTo>
                    <a:pt x="436" y="217"/>
                    <a:pt x="429" y="211"/>
                    <a:pt x="420" y="211"/>
                  </a:cubicBezTo>
                  <a:close/>
                  <a:moveTo>
                    <a:pt x="334" y="127"/>
                  </a:moveTo>
                  <a:lnTo>
                    <a:pt x="334" y="127"/>
                  </a:lnTo>
                  <a:lnTo>
                    <a:pt x="371" y="90"/>
                  </a:lnTo>
                  <a:cubicBezTo>
                    <a:pt x="377" y="83"/>
                    <a:pt x="378" y="74"/>
                    <a:pt x="373" y="68"/>
                  </a:cubicBezTo>
                  <a:cubicBezTo>
                    <a:pt x="368" y="63"/>
                    <a:pt x="358" y="64"/>
                    <a:pt x="352" y="70"/>
                  </a:cubicBezTo>
                  <a:lnTo>
                    <a:pt x="315" y="107"/>
                  </a:lnTo>
                  <a:cubicBezTo>
                    <a:pt x="308" y="114"/>
                    <a:pt x="307" y="123"/>
                    <a:pt x="312" y="129"/>
                  </a:cubicBezTo>
                  <a:cubicBezTo>
                    <a:pt x="318" y="134"/>
                    <a:pt x="327" y="133"/>
                    <a:pt x="334" y="127"/>
                  </a:cubicBezTo>
                  <a:close/>
                  <a:moveTo>
                    <a:pt x="217" y="86"/>
                  </a:moveTo>
                  <a:lnTo>
                    <a:pt x="217" y="86"/>
                  </a:lnTo>
                  <a:cubicBezTo>
                    <a:pt x="224" y="86"/>
                    <a:pt x="231" y="79"/>
                    <a:pt x="231" y="69"/>
                  </a:cubicBezTo>
                  <a:lnTo>
                    <a:pt x="231" y="17"/>
                  </a:lnTo>
                  <a:cubicBezTo>
                    <a:pt x="231" y="8"/>
                    <a:pt x="224" y="0"/>
                    <a:pt x="217" y="0"/>
                  </a:cubicBezTo>
                  <a:cubicBezTo>
                    <a:pt x="209" y="0"/>
                    <a:pt x="203" y="8"/>
                    <a:pt x="203" y="17"/>
                  </a:cubicBezTo>
                  <a:lnTo>
                    <a:pt x="203" y="69"/>
                  </a:lnTo>
                  <a:cubicBezTo>
                    <a:pt x="203" y="79"/>
                    <a:pt x="209" y="86"/>
                    <a:pt x="217" y="86"/>
                  </a:cubicBezTo>
                  <a:close/>
                  <a:moveTo>
                    <a:pt x="98" y="121"/>
                  </a:moveTo>
                  <a:lnTo>
                    <a:pt x="98" y="121"/>
                  </a:lnTo>
                  <a:cubicBezTo>
                    <a:pt x="104" y="128"/>
                    <a:pt x="114" y="129"/>
                    <a:pt x="119" y="123"/>
                  </a:cubicBezTo>
                  <a:cubicBezTo>
                    <a:pt x="124" y="118"/>
                    <a:pt x="124" y="108"/>
                    <a:pt x="117" y="102"/>
                  </a:cubicBezTo>
                  <a:lnTo>
                    <a:pt x="80" y="65"/>
                  </a:lnTo>
                  <a:cubicBezTo>
                    <a:pt x="74" y="58"/>
                    <a:pt x="64" y="57"/>
                    <a:pt x="59" y="63"/>
                  </a:cubicBezTo>
                  <a:cubicBezTo>
                    <a:pt x="53" y="68"/>
                    <a:pt x="54" y="78"/>
                    <a:pt x="61" y="84"/>
                  </a:cubicBezTo>
                  <a:lnTo>
                    <a:pt x="98" y="121"/>
                  </a:lnTo>
                  <a:close/>
                  <a:moveTo>
                    <a:pt x="102" y="323"/>
                  </a:moveTo>
                  <a:lnTo>
                    <a:pt x="102" y="323"/>
                  </a:lnTo>
                  <a:lnTo>
                    <a:pt x="65" y="360"/>
                  </a:lnTo>
                  <a:cubicBezTo>
                    <a:pt x="59" y="366"/>
                    <a:pt x="58" y="376"/>
                    <a:pt x="63" y="381"/>
                  </a:cubicBezTo>
                  <a:cubicBezTo>
                    <a:pt x="68" y="387"/>
                    <a:pt x="78" y="386"/>
                    <a:pt x="84" y="379"/>
                  </a:cubicBezTo>
                  <a:lnTo>
                    <a:pt x="122" y="342"/>
                  </a:lnTo>
                  <a:cubicBezTo>
                    <a:pt x="128" y="336"/>
                    <a:pt x="129" y="326"/>
                    <a:pt x="124" y="321"/>
                  </a:cubicBezTo>
                  <a:cubicBezTo>
                    <a:pt x="118" y="316"/>
                    <a:pt x="109" y="316"/>
                    <a:pt x="102" y="323"/>
                  </a:cubicBezTo>
                  <a:close/>
                  <a:moveTo>
                    <a:pt x="338" y="328"/>
                  </a:moveTo>
                  <a:lnTo>
                    <a:pt x="338" y="328"/>
                  </a:lnTo>
                  <a:cubicBezTo>
                    <a:pt x="332" y="322"/>
                    <a:pt x="322" y="321"/>
                    <a:pt x="317" y="326"/>
                  </a:cubicBezTo>
                  <a:cubicBezTo>
                    <a:pt x="312" y="331"/>
                    <a:pt x="313" y="341"/>
                    <a:pt x="319" y="348"/>
                  </a:cubicBezTo>
                  <a:lnTo>
                    <a:pt x="356" y="385"/>
                  </a:lnTo>
                  <a:cubicBezTo>
                    <a:pt x="363" y="391"/>
                    <a:pt x="372" y="392"/>
                    <a:pt x="378" y="387"/>
                  </a:cubicBezTo>
                  <a:cubicBezTo>
                    <a:pt x="383" y="382"/>
                    <a:pt x="382" y="372"/>
                    <a:pt x="375" y="365"/>
                  </a:cubicBezTo>
                  <a:lnTo>
                    <a:pt x="338" y="328"/>
                  </a:lnTo>
                  <a:close/>
                </a:path>
              </a:pathLst>
            </a:custGeom>
            <a:solidFill>
              <a:srgbClr val="00AAA2"/>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p>
          </p:txBody>
        </p:sp>
      </p:grpSp>
      <p:grpSp>
        <p:nvGrpSpPr>
          <p:cNvPr id="8216" name="组合 75"/>
          <p:cNvGrpSpPr/>
          <p:nvPr/>
        </p:nvGrpSpPr>
        <p:grpSpPr bwMode="auto">
          <a:xfrm>
            <a:off x="5160964" y="2198693"/>
            <a:ext cx="350837" cy="352425"/>
            <a:chOff x="0" y="0"/>
            <a:chExt cx="350838" cy="352425"/>
          </a:xfrm>
        </p:grpSpPr>
        <p:sp>
          <p:nvSpPr>
            <p:cNvPr id="4" name="Oval 39"/>
            <p:cNvSpPr>
              <a:spLocks noChangeArrowheads="1"/>
            </p:cNvSpPr>
            <p:nvPr/>
          </p:nvSpPr>
          <p:spPr bwMode="auto">
            <a:xfrm>
              <a:off x="0" y="0"/>
              <a:ext cx="350838" cy="352425"/>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p>
          </p:txBody>
        </p:sp>
        <p:sp>
          <p:nvSpPr>
            <p:cNvPr id="8217" name="Freeform 40"/>
            <p:cNvSpPr>
              <a:spLocks noEditPoints="1" noChangeArrowheads="1"/>
            </p:cNvSpPr>
            <p:nvPr/>
          </p:nvSpPr>
          <p:spPr bwMode="auto">
            <a:xfrm>
              <a:off x="77787" y="65087"/>
              <a:ext cx="241300" cy="222250"/>
            </a:xfrm>
            <a:custGeom>
              <a:avLst/>
              <a:gdLst>
                <a:gd name="T0" fmla="*/ 0 w 416"/>
                <a:gd name="T1" fmla="*/ 227 h 384"/>
                <a:gd name="T2" fmla="*/ 160 w 416"/>
                <a:gd name="T3" fmla="*/ 384 h 384"/>
                <a:gd name="T4" fmla="*/ 281 w 416"/>
                <a:gd name="T5" fmla="*/ 364 h 384"/>
                <a:gd name="T6" fmla="*/ 253 w 416"/>
                <a:gd name="T7" fmla="*/ 170 h 384"/>
                <a:gd name="T8" fmla="*/ 247 w 416"/>
                <a:gd name="T9" fmla="*/ 357 h 384"/>
                <a:gd name="T10" fmla="*/ 164 w 416"/>
                <a:gd name="T11" fmla="*/ 322 h 384"/>
                <a:gd name="T12" fmla="*/ 141 w 416"/>
                <a:gd name="T13" fmla="*/ 224 h 384"/>
                <a:gd name="T14" fmla="*/ 29 w 416"/>
                <a:gd name="T15" fmla="*/ 221 h 384"/>
                <a:gd name="T16" fmla="*/ 32 w 416"/>
                <a:gd name="T17" fmla="*/ 70 h 384"/>
                <a:gd name="T18" fmla="*/ 164 w 416"/>
                <a:gd name="T19" fmla="*/ 40 h 384"/>
                <a:gd name="T20" fmla="*/ 0 w 416"/>
                <a:gd name="T21" fmla="*/ 67 h 384"/>
                <a:gd name="T22" fmla="*/ 234 w 416"/>
                <a:gd name="T23" fmla="*/ 79 h 384"/>
                <a:gd name="T24" fmla="*/ 220 w 416"/>
                <a:gd name="T25" fmla="*/ 63 h 384"/>
                <a:gd name="T26" fmla="*/ 231 w 416"/>
                <a:gd name="T27" fmla="*/ 53 h 384"/>
                <a:gd name="T28" fmla="*/ 260 w 416"/>
                <a:gd name="T29" fmla="*/ 53 h 384"/>
                <a:gd name="T30" fmla="*/ 272 w 416"/>
                <a:gd name="T31" fmla="*/ 63 h 384"/>
                <a:gd name="T32" fmla="*/ 257 w 416"/>
                <a:gd name="T33" fmla="*/ 79 h 384"/>
                <a:gd name="T34" fmla="*/ 272 w 416"/>
                <a:gd name="T35" fmla="*/ 95 h 384"/>
                <a:gd name="T36" fmla="*/ 260 w 416"/>
                <a:gd name="T37" fmla="*/ 105 h 384"/>
                <a:gd name="T38" fmla="*/ 231 w 416"/>
                <a:gd name="T39" fmla="*/ 105 h 384"/>
                <a:gd name="T40" fmla="*/ 220 w 416"/>
                <a:gd name="T41" fmla="*/ 95 h 384"/>
                <a:gd name="T42" fmla="*/ 340 w 416"/>
                <a:gd name="T43" fmla="*/ 144 h 384"/>
                <a:gd name="T44" fmla="*/ 411 w 416"/>
                <a:gd name="T45" fmla="*/ 236 h 384"/>
                <a:gd name="T46" fmla="*/ 382 w 416"/>
                <a:gd name="T47" fmla="*/ 244 h 384"/>
                <a:gd name="T48" fmla="*/ 340 w 416"/>
                <a:gd name="T49" fmla="*/ 144 h 384"/>
                <a:gd name="T50" fmla="*/ 297 w 416"/>
                <a:gd name="T51" fmla="*/ 28 h 384"/>
                <a:gd name="T52" fmla="*/ 328 w 416"/>
                <a:gd name="T53" fmla="*/ 144 h 384"/>
                <a:gd name="T54" fmla="*/ 314 w 416"/>
                <a:gd name="T55" fmla="*/ 161 h 384"/>
                <a:gd name="T56" fmla="*/ 287 w 416"/>
                <a:gd name="T57" fmla="*/ 138 h 384"/>
                <a:gd name="T58" fmla="*/ 195 w 416"/>
                <a:gd name="T59" fmla="*/ 28 h 384"/>
                <a:gd name="T60" fmla="*/ 280 w 416"/>
                <a:gd name="T61" fmla="*/ 45 h 384"/>
                <a:gd name="T62" fmla="*/ 212 w 416"/>
                <a:gd name="T63" fmla="*/ 113 h 384"/>
                <a:gd name="T64" fmla="*/ 133 w 416"/>
                <a:gd name="T65" fmla="*/ 335 h 384"/>
                <a:gd name="T66" fmla="*/ 52 w 416"/>
                <a:gd name="T67" fmla="*/ 251 h 384"/>
                <a:gd name="T68" fmla="*/ 133 w 416"/>
                <a:gd name="T69" fmla="*/ 335 h 384"/>
                <a:gd name="T70" fmla="*/ 48 w 416"/>
                <a:gd name="T71" fmla="*/ 109 h 384"/>
                <a:gd name="T72" fmla="*/ 164 w 416"/>
                <a:gd name="T73" fmla="*/ 115 h 384"/>
                <a:gd name="T74" fmla="*/ 104 w 416"/>
                <a:gd name="T75" fmla="*/ 93 h 384"/>
                <a:gd name="T76" fmla="*/ 48 w 416"/>
                <a:gd name="T77" fmla="*/ 176 h 384"/>
                <a:gd name="T78" fmla="*/ 53 w 416"/>
                <a:gd name="T79" fmla="*/ 195 h 384"/>
                <a:gd name="T80" fmla="*/ 165 w 416"/>
                <a:gd name="T81" fmla="*/ 174 h 384"/>
                <a:gd name="T82" fmla="*/ 48 w 416"/>
                <a:gd name="T83" fmla="*/ 176 h 384"/>
                <a:gd name="T84" fmla="*/ 48 w 416"/>
                <a:gd name="T85" fmla="*/ 149 h 384"/>
                <a:gd name="T86" fmla="*/ 165 w 416"/>
                <a:gd name="T87" fmla="*/ 155 h 384"/>
                <a:gd name="T88" fmla="*/ 172 w 416"/>
                <a:gd name="T89" fmla="*/ 144 h 384"/>
                <a:gd name="T90" fmla="*/ 103 w 416"/>
                <a:gd name="T91" fmla="*/ 134 h 384"/>
                <a:gd name="T92" fmla="*/ 48 w 416"/>
                <a:gd name="T93" fmla="*/ 14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6" h="384">
                  <a:moveTo>
                    <a:pt x="0" y="67"/>
                  </a:moveTo>
                  <a:cubicBezTo>
                    <a:pt x="0" y="120"/>
                    <a:pt x="0" y="174"/>
                    <a:pt x="0" y="227"/>
                  </a:cubicBezTo>
                  <a:cubicBezTo>
                    <a:pt x="0" y="231"/>
                    <a:pt x="71" y="298"/>
                    <a:pt x="79" y="307"/>
                  </a:cubicBezTo>
                  <a:cubicBezTo>
                    <a:pt x="88" y="316"/>
                    <a:pt x="155" y="384"/>
                    <a:pt x="160" y="384"/>
                  </a:cubicBezTo>
                  <a:cubicBezTo>
                    <a:pt x="192" y="384"/>
                    <a:pt x="225" y="384"/>
                    <a:pt x="257" y="384"/>
                  </a:cubicBezTo>
                  <a:cubicBezTo>
                    <a:pt x="270" y="384"/>
                    <a:pt x="275" y="372"/>
                    <a:pt x="281" y="364"/>
                  </a:cubicBezTo>
                  <a:cubicBezTo>
                    <a:pt x="281" y="297"/>
                    <a:pt x="281" y="231"/>
                    <a:pt x="281" y="165"/>
                  </a:cubicBezTo>
                  <a:cubicBezTo>
                    <a:pt x="274" y="167"/>
                    <a:pt x="257" y="160"/>
                    <a:pt x="253" y="170"/>
                  </a:cubicBezTo>
                  <a:cubicBezTo>
                    <a:pt x="251" y="174"/>
                    <a:pt x="253" y="249"/>
                    <a:pt x="253" y="264"/>
                  </a:cubicBezTo>
                  <a:cubicBezTo>
                    <a:pt x="253" y="279"/>
                    <a:pt x="258" y="357"/>
                    <a:pt x="247" y="357"/>
                  </a:cubicBezTo>
                  <a:cubicBezTo>
                    <a:pt x="221" y="357"/>
                    <a:pt x="195" y="357"/>
                    <a:pt x="168" y="357"/>
                  </a:cubicBezTo>
                  <a:cubicBezTo>
                    <a:pt x="160" y="357"/>
                    <a:pt x="164" y="330"/>
                    <a:pt x="164" y="322"/>
                  </a:cubicBezTo>
                  <a:cubicBezTo>
                    <a:pt x="164" y="309"/>
                    <a:pt x="164" y="295"/>
                    <a:pt x="164" y="282"/>
                  </a:cubicBezTo>
                  <a:cubicBezTo>
                    <a:pt x="164" y="245"/>
                    <a:pt x="164" y="239"/>
                    <a:pt x="141" y="224"/>
                  </a:cubicBezTo>
                  <a:cubicBezTo>
                    <a:pt x="131" y="224"/>
                    <a:pt x="131" y="221"/>
                    <a:pt x="122" y="221"/>
                  </a:cubicBezTo>
                  <a:cubicBezTo>
                    <a:pt x="91" y="221"/>
                    <a:pt x="60" y="221"/>
                    <a:pt x="29" y="221"/>
                  </a:cubicBezTo>
                  <a:cubicBezTo>
                    <a:pt x="29" y="173"/>
                    <a:pt x="29" y="125"/>
                    <a:pt x="29" y="77"/>
                  </a:cubicBezTo>
                  <a:cubicBezTo>
                    <a:pt x="29" y="73"/>
                    <a:pt x="30" y="73"/>
                    <a:pt x="32" y="70"/>
                  </a:cubicBezTo>
                  <a:cubicBezTo>
                    <a:pt x="68" y="70"/>
                    <a:pt x="103" y="70"/>
                    <a:pt x="138" y="70"/>
                  </a:cubicBezTo>
                  <a:cubicBezTo>
                    <a:pt x="145" y="65"/>
                    <a:pt x="163" y="50"/>
                    <a:pt x="164" y="40"/>
                  </a:cubicBezTo>
                  <a:cubicBezTo>
                    <a:pt x="119" y="40"/>
                    <a:pt x="75" y="40"/>
                    <a:pt x="31" y="40"/>
                  </a:cubicBezTo>
                  <a:cubicBezTo>
                    <a:pt x="19" y="40"/>
                    <a:pt x="0" y="57"/>
                    <a:pt x="0" y="67"/>
                  </a:cubicBezTo>
                  <a:close/>
                  <a:moveTo>
                    <a:pt x="220" y="93"/>
                  </a:moveTo>
                  <a:lnTo>
                    <a:pt x="234" y="79"/>
                  </a:lnTo>
                  <a:lnTo>
                    <a:pt x="220" y="65"/>
                  </a:lnTo>
                  <a:cubicBezTo>
                    <a:pt x="219" y="64"/>
                    <a:pt x="219" y="63"/>
                    <a:pt x="220" y="63"/>
                  </a:cubicBezTo>
                  <a:lnTo>
                    <a:pt x="229" y="53"/>
                  </a:lnTo>
                  <a:cubicBezTo>
                    <a:pt x="230" y="53"/>
                    <a:pt x="231" y="53"/>
                    <a:pt x="231" y="53"/>
                  </a:cubicBezTo>
                  <a:lnTo>
                    <a:pt x="246" y="68"/>
                  </a:lnTo>
                  <a:lnTo>
                    <a:pt x="260" y="53"/>
                  </a:lnTo>
                  <a:cubicBezTo>
                    <a:pt x="261" y="53"/>
                    <a:pt x="261" y="53"/>
                    <a:pt x="262" y="53"/>
                  </a:cubicBezTo>
                  <a:lnTo>
                    <a:pt x="272" y="63"/>
                  </a:lnTo>
                  <a:cubicBezTo>
                    <a:pt x="272" y="63"/>
                    <a:pt x="272" y="64"/>
                    <a:pt x="272" y="65"/>
                  </a:cubicBezTo>
                  <a:lnTo>
                    <a:pt x="257" y="79"/>
                  </a:lnTo>
                  <a:lnTo>
                    <a:pt x="272" y="93"/>
                  </a:lnTo>
                  <a:cubicBezTo>
                    <a:pt x="272" y="94"/>
                    <a:pt x="272" y="95"/>
                    <a:pt x="272" y="95"/>
                  </a:cubicBezTo>
                  <a:lnTo>
                    <a:pt x="262" y="105"/>
                  </a:lnTo>
                  <a:cubicBezTo>
                    <a:pt x="261" y="105"/>
                    <a:pt x="261" y="105"/>
                    <a:pt x="260" y="105"/>
                  </a:cubicBezTo>
                  <a:lnTo>
                    <a:pt x="246" y="90"/>
                  </a:lnTo>
                  <a:lnTo>
                    <a:pt x="231" y="105"/>
                  </a:lnTo>
                  <a:cubicBezTo>
                    <a:pt x="231" y="105"/>
                    <a:pt x="230" y="105"/>
                    <a:pt x="229" y="105"/>
                  </a:cubicBezTo>
                  <a:lnTo>
                    <a:pt x="220" y="95"/>
                  </a:lnTo>
                  <a:cubicBezTo>
                    <a:pt x="219" y="95"/>
                    <a:pt x="219" y="94"/>
                    <a:pt x="220" y="93"/>
                  </a:cubicBezTo>
                  <a:close/>
                  <a:moveTo>
                    <a:pt x="340" y="144"/>
                  </a:moveTo>
                  <a:lnTo>
                    <a:pt x="411" y="215"/>
                  </a:lnTo>
                  <a:cubicBezTo>
                    <a:pt x="416" y="221"/>
                    <a:pt x="416" y="230"/>
                    <a:pt x="411" y="236"/>
                  </a:cubicBezTo>
                  <a:lnTo>
                    <a:pt x="402" y="244"/>
                  </a:lnTo>
                  <a:cubicBezTo>
                    <a:pt x="397" y="250"/>
                    <a:pt x="388" y="250"/>
                    <a:pt x="382" y="244"/>
                  </a:cubicBezTo>
                  <a:lnTo>
                    <a:pt x="311" y="173"/>
                  </a:lnTo>
                  <a:lnTo>
                    <a:pt x="340" y="144"/>
                  </a:lnTo>
                  <a:close/>
                  <a:moveTo>
                    <a:pt x="195" y="28"/>
                  </a:moveTo>
                  <a:cubicBezTo>
                    <a:pt x="223" y="0"/>
                    <a:pt x="269" y="0"/>
                    <a:pt x="297" y="28"/>
                  </a:cubicBezTo>
                  <a:cubicBezTo>
                    <a:pt x="322" y="53"/>
                    <a:pt x="325" y="92"/>
                    <a:pt x="305" y="121"/>
                  </a:cubicBezTo>
                  <a:lnTo>
                    <a:pt x="328" y="144"/>
                  </a:lnTo>
                  <a:cubicBezTo>
                    <a:pt x="329" y="145"/>
                    <a:pt x="329" y="146"/>
                    <a:pt x="328" y="147"/>
                  </a:cubicBezTo>
                  <a:lnTo>
                    <a:pt x="314" y="161"/>
                  </a:lnTo>
                  <a:cubicBezTo>
                    <a:pt x="313" y="162"/>
                    <a:pt x="311" y="162"/>
                    <a:pt x="310" y="161"/>
                  </a:cubicBezTo>
                  <a:lnTo>
                    <a:pt x="287" y="138"/>
                  </a:lnTo>
                  <a:cubicBezTo>
                    <a:pt x="259" y="158"/>
                    <a:pt x="220" y="156"/>
                    <a:pt x="195" y="130"/>
                  </a:cubicBezTo>
                  <a:cubicBezTo>
                    <a:pt x="166" y="102"/>
                    <a:pt x="166" y="56"/>
                    <a:pt x="195" y="28"/>
                  </a:cubicBezTo>
                  <a:close/>
                  <a:moveTo>
                    <a:pt x="212" y="45"/>
                  </a:moveTo>
                  <a:cubicBezTo>
                    <a:pt x="230" y="26"/>
                    <a:pt x="261" y="26"/>
                    <a:pt x="280" y="45"/>
                  </a:cubicBezTo>
                  <a:cubicBezTo>
                    <a:pt x="299" y="64"/>
                    <a:pt x="299" y="94"/>
                    <a:pt x="280" y="113"/>
                  </a:cubicBezTo>
                  <a:cubicBezTo>
                    <a:pt x="261" y="132"/>
                    <a:pt x="230" y="132"/>
                    <a:pt x="212" y="113"/>
                  </a:cubicBezTo>
                  <a:cubicBezTo>
                    <a:pt x="193" y="94"/>
                    <a:pt x="193" y="64"/>
                    <a:pt x="212" y="45"/>
                  </a:cubicBezTo>
                  <a:close/>
                  <a:moveTo>
                    <a:pt x="133" y="335"/>
                  </a:moveTo>
                  <a:cubicBezTo>
                    <a:pt x="133" y="307"/>
                    <a:pt x="132" y="279"/>
                    <a:pt x="132" y="251"/>
                  </a:cubicBezTo>
                  <a:cubicBezTo>
                    <a:pt x="105" y="251"/>
                    <a:pt x="78" y="251"/>
                    <a:pt x="52" y="251"/>
                  </a:cubicBezTo>
                  <a:cubicBezTo>
                    <a:pt x="51" y="252"/>
                    <a:pt x="51" y="252"/>
                    <a:pt x="50" y="253"/>
                  </a:cubicBezTo>
                  <a:cubicBezTo>
                    <a:pt x="78" y="280"/>
                    <a:pt x="106" y="307"/>
                    <a:pt x="133" y="335"/>
                  </a:cubicBezTo>
                  <a:close/>
                  <a:moveTo>
                    <a:pt x="48" y="97"/>
                  </a:moveTo>
                  <a:cubicBezTo>
                    <a:pt x="48" y="101"/>
                    <a:pt x="48" y="105"/>
                    <a:pt x="48" y="109"/>
                  </a:cubicBezTo>
                  <a:cubicBezTo>
                    <a:pt x="48" y="112"/>
                    <a:pt x="51" y="115"/>
                    <a:pt x="55" y="115"/>
                  </a:cubicBezTo>
                  <a:cubicBezTo>
                    <a:pt x="91" y="115"/>
                    <a:pt x="127" y="115"/>
                    <a:pt x="164" y="115"/>
                  </a:cubicBezTo>
                  <a:cubicBezTo>
                    <a:pt x="174" y="115"/>
                    <a:pt x="171" y="99"/>
                    <a:pt x="168" y="93"/>
                  </a:cubicBezTo>
                  <a:cubicBezTo>
                    <a:pt x="147" y="93"/>
                    <a:pt x="126" y="93"/>
                    <a:pt x="104" y="93"/>
                  </a:cubicBezTo>
                  <a:cubicBezTo>
                    <a:pt x="91" y="93"/>
                    <a:pt x="48" y="89"/>
                    <a:pt x="48" y="97"/>
                  </a:cubicBezTo>
                  <a:close/>
                  <a:moveTo>
                    <a:pt x="48" y="176"/>
                  </a:moveTo>
                  <a:cubicBezTo>
                    <a:pt x="48" y="181"/>
                    <a:pt x="48" y="186"/>
                    <a:pt x="48" y="190"/>
                  </a:cubicBezTo>
                  <a:cubicBezTo>
                    <a:pt x="48" y="194"/>
                    <a:pt x="49" y="195"/>
                    <a:pt x="53" y="195"/>
                  </a:cubicBezTo>
                  <a:cubicBezTo>
                    <a:pt x="92" y="195"/>
                    <a:pt x="131" y="195"/>
                    <a:pt x="170" y="195"/>
                  </a:cubicBezTo>
                  <a:cubicBezTo>
                    <a:pt x="171" y="191"/>
                    <a:pt x="174" y="174"/>
                    <a:pt x="165" y="174"/>
                  </a:cubicBezTo>
                  <a:cubicBezTo>
                    <a:pt x="129" y="174"/>
                    <a:pt x="93" y="174"/>
                    <a:pt x="56" y="174"/>
                  </a:cubicBezTo>
                  <a:cubicBezTo>
                    <a:pt x="54" y="174"/>
                    <a:pt x="50" y="175"/>
                    <a:pt x="48" y="176"/>
                  </a:cubicBezTo>
                  <a:close/>
                  <a:moveTo>
                    <a:pt x="48" y="142"/>
                  </a:moveTo>
                  <a:cubicBezTo>
                    <a:pt x="48" y="144"/>
                    <a:pt x="48" y="147"/>
                    <a:pt x="48" y="149"/>
                  </a:cubicBezTo>
                  <a:cubicBezTo>
                    <a:pt x="48" y="152"/>
                    <a:pt x="50" y="152"/>
                    <a:pt x="52" y="155"/>
                  </a:cubicBezTo>
                  <a:cubicBezTo>
                    <a:pt x="89" y="155"/>
                    <a:pt x="127" y="155"/>
                    <a:pt x="165" y="155"/>
                  </a:cubicBezTo>
                  <a:cubicBezTo>
                    <a:pt x="167" y="154"/>
                    <a:pt x="170" y="153"/>
                    <a:pt x="172" y="152"/>
                  </a:cubicBezTo>
                  <a:cubicBezTo>
                    <a:pt x="172" y="149"/>
                    <a:pt x="172" y="147"/>
                    <a:pt x="172" y="144"/>
                  </a:cubicBezTo>
                  <a:cubicBezTo>
                    <a:pt x="172" y="139"/>
                    <a:pt x="170" y="137"/>
                    <a:pt x="168" y="134"/>
                  </a:cubicBezTo>
                  <a:cubicBezTo>
                    <a:pt x="147" y="134"/>
                    <a:pt x="125" y="134"/>
                    <a:pt x="103" y="134"/>
                  </a:cubicBezTo>
                  <a:cubicBezTo>
                    <a:pt x="92" y="134"/>
                    <a:pt x="81" y="134"/>
                    <a:pt x="71" y="134"/>
                  </a:cubicBezTo>
                  <a:cubicBezTo>
                    <a:pt x="57" y="134"/>
                    <a:pt x="48" y="130"/>
                    <a:pt x="48" y="142"/>
                  </a:cubicBezTo>
                  <a:close/>
                </a:path>
              </a:pathLst>
            </a:custGeom>
            <a:solidFill>
              <a:srgbClr val="00AAA2"/>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p>
          </p:txBody>
        </p:sp>
      </p:grpSp>
      <p:grpSp>
        <p:nvGrpSpPr>
          <p:cNvPr id="8219" name="组合 74"/>
          <p:cNvGrpSpPr/>
          <p:nvPr/>
        </p:nvGrpSpPr>
        <p:grpSpPr bwMode="auto">
          <a:xfrm>
            <a:off x="5157793" y="1165230"/>
            <a:ext cx="352425" cy="350839"/>
            <a:chOff x="0" y="0"/>
            <a:chExt cx="352425" cy="350838"/>
          </a:xfrm>
        </p:grpSpPr>
        <p:sp>
          <p:nvSpPr>
            <p:cNvPr id="5" name="Oval 41"/>
            <p:cNvSpPr>
              <a:spLocks noChangeArrowheads="1"/>
            </p:cNvSpPr>
            <p:nvPr/>
          </p:nvSpPr>
          <p:spPr bwMode="auto">
            <a:xfrm>
              <a:off x="0" y="0"/>
              <a:ext cx="352425" cy="350838"/>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p>
          </p:txBody>
        </p:sp>
        <p:sp>
          <p:nvSpPr>
            <p:cNvPr id="8220" name="Freeform 42"/>
            <p:cNvSpPr>
              <a:spLocks noEditPoints="1" noChangeArrowheads="1"/>
            </p:cNvSpPr>
            <p:nvPr/>
          </p:nvSpPr>
          <p:spPr bwMode="auto">
            <a:xfrm>
              <a:off x="117475" y="41275"/>
              <a:ext cx="103188" cy="261938"/>
            </a:xfrm>
            <a:custGeom>
              <a:avLst/>
              <a:gdLst>
                <a:gd name="T0" fmla="*/ 1 w 178"/>
                <a:gd name="T1" fmla="*/ 162 h 454"/>
                <a:gd name="T2" fmla="*/ 1 w 178"/>
                <a:gd name="T3" fmla="*/ 173 h 454"/>
                <a:gd name="T4" fmla="*/ 41 w 178"/>
                <a:gd name="T5" fmla="*/ 288 h 454"/>
                <a:gd name="T6" fmla="*/ 78 w 178"/>
                <a:gd name="T7" fmla="*/ 288 h 454"/>
                <a:gd name="T8" fmla="*/ 83 w 178"/>
                <a:gd name="T9" fmla="*/ 284 h 454"/>
                <a:gd name="T10" fmla="*/ 83 w 178"/>
                <a:gd name="T11" fmla="*/ 132 h 454"/>
                <a:gd name="T12" fmla="*/ 68 w 178"/>
                <a:gd name="T13" fmla="*/ 117 h 454"/>
                <a:gd name="T14" fmla="*/ 91 w 178"/>
                <a:gd name="T15" fmla="*/ 96 h 454"/>
                <a:gd name="T16" fmla="*/ 107 w 178"/>
                <a:gd name="T17" fmla="*/ 118 h 454"/>
                <a:gd name="T18" fmla="*/ 92 w 178"/>
                <a:gd name="T19" fmla="*/ 131 h 454"/>
                <a:gd name="T20" fmla="*/ 92 w 178"/>
                <a:gd name="T21" fmla="*/ 284 h 454"/>
                <a:gd name="T22" fmla="*/ 97 w 178"/>
                <a:gd name="T23" fmla="*/ 288 h 454"/>
                <a:gd name="T24" fmla="*/ 140 w 178"/>
                <a:gd name="T25" fmla="*/ 288 h 454"/>
                <a:gd name="T26" fmla="*/ 177 w 178"/>
                <a:gd name="T27" fmla="*/ 173 h 454"/>
                <a:gd name="T28" fmla="*/ 176 w 178"/>
                <a:gd name="T29" fmla="*/ 162 h 454"/>
                <a:gd name="T30" fmla="*/ 91 w 178"/>
                <a:gd name="T31" fmla="*/ 3 h 454"/>
                <a:gd name="T32" fmla="*/ 84 w 178"/>
                <a:gd name="T33" fmla="*/ 3 h 454"/>
                <a:gd name="T34" fmla="*/ 43 w 178"/>
                <a:gd name="T35" fmla="*/ 82 h 454"/>
                <a:gd name="T36" fmla="*/ 1 w 178"/>
                <a:gd name="T37" fmla="*/ 162 h 454"/>
                <a:gd name="T38" fmla="*/ 14 w 178"/>
                <a:gd name="T39" fmla="*/ 349 h 454"/>
                <a:gd name="T40" fmla="*/ 14 w 178"/>
                <a:gd name="T41" fmla="*/ 449 h 454"/>
                <a:gd name="T42" fmla="*/ 19 w 178"/>
                <a:gd name="T43" fmla="*/ 454 h 454"/>
                <a:gd name="T44" fmla="*/ 112 w 178"/>
                <a:gd name="T45" fmla="*/ 454 h 454"/>
                <a:gd name="T46" fmla="*/ 116 w 178"/>
                <a:gd name="T47" fmla="*/ 449 h 454"/>
                <a:gd name="T48" fmla="*/ 116 w 178"/>
                <a:gd name="T49" fmla="*/ 343 h 454"/>
                <a:gd name="T50" fmla="*/ 137 w 178"/>
                <a:gd name="T51" fmla="*/ 343 h 454"/>
                <a:gd name="T52" fmla="*/ 137 w 178"/>
                <a:gd name="T53" fmla="*/ 452 h 454"/>
                <a:gd name="T54" fmla="*/ 145 w 178"/>
                <a:gd name="T55" fmla="*/ 454 h 454"/>
                <a:gd name="T56" fmla="*/ 161 w 178"/>
                <a:gd name="T57" fmla="*/ 454 h 454"/>
                <a:gd name="T58" fmla="*/ 168 w 178"/>
                <a:gd name="T59" fmla="*/ 447 h 454"/>
                <a:gd name="T60" fmla="*/ 168 w 178"/>
                <a:gd name="T61" fmla="*/ 349 h 454"/>
                <a:gd name="T62" fmla="*/ 156 w 178"/>
                <a:gd name="T63" fmla="*/ 319 h 454"/>
                <a:gd name="T64" fmla="*/ 139 w 178"/>
                <a:gd name="T65" fmla="*/ 301 h 454"/>
                <a:gd name="T66" fmla="*/ 41 w 178"/>
                <a:gd name="T67" fmla="*/ 302 h 454"/>
                <a:gd name="T68" fmla="*/ 14 w 178"/>
                <a:gd name="T69" fmla="*/ 349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8" h="454">
                  <a:moveTo>
                    <a:pt x="1" y="162"/>
                  </a:moveTo>
                  <a:cubicBezTo>
                    <a:pt x="0" y="166"/>
                    <a:pt x="0" y="169"/>
                    <a:pt x="1" y="173"/>
                  </a:cubicBezTo>
                  <a:cubicBezTo>
                    <a:pt x="5" y="185"/>
                    <a:pt x="29" y="288"/>
                    <a:pt x="41" y="288"/>
                  </a:cubicBezTo>
                  <a:cubicBezTo>
                    <a:pt x="53" y="288"/>
                    <a:pt x="66" y="288"/>
                    <a:pt x="78" y="288"/>
                  </a:cubicBezTo>
                  <a:cubicBezTo>
                    <a:pt x="82" y="288"/>
                    <a:pt x="83" y="287"/>
                    <a:pt x="83" y="284"/>
                  </a:cubicBezTo>
                  <a:cubicBezTo>
                    <a:pt x="83" y="234"/>
                    <a:pt x="83" y="184"/>
                    <a:pt x="83" y="132"/>
                  </a:cubicBezTo>
                  <a:cubicBezTo>
                    <a:pt x="78" y="130"/>
                    <a:pt x="69" y="125"/>
                    <a:pt x="68" y="117"/>
                  </a:cubicBezTo>
                  <a:cubicBezTo>
                    <a:pt x="68" y="103"/>
                    <a:pt x="77" y="95"/>
                    <a:pt x="91" y="96"/>
                  </a:cubicBezTo>
                  <a:cubicBezTo>
                    <a:pt x="103" y="97"/>
                    <a:pt x="109" y="107"/>
                    <a:pt x="107" y="118"/>
                  </a:cubicBezTo>
                  <a:cubicBezTo>
                    <a:pt x="107" y="125"/>
                    <a:pt x="98" y="130"/>
                    <a:pt x="92" y="131"/>
                  </a:cubicBezTo>
                  <a:cubicBezTo>
                    <a:pt x="92" y="182"/>
                    <a:pt x="92" y="233"/>
                    <a:pt x="92" y="284"/>
                  </a:cubicBezTo>
                  <a:cubicBezTo>
                    <a:pt x="92" y="287"/>
                    <a:pt x="94" y="288"/>
                    <a:pt x="97" y="288"/>
                  </a:cubicBezTo>
                  <a:cubicBezTo>
                    <a:pt x="112" y="288"/>
                    <a:pt x="126" y="288"/>
                    <a:pt x="140" y="288"/>
                  </a:cubicBezTo>
                  <a:cubicBezTo>
                    <a:pt x="150" y="288"/>
                    <a:pt x="174" y="188"/>
                    <a:pt x="177" y="173"/>
                  </a:cubicBezTo>
                  <a:cubicBezTo>
                    <a:pt x="178" y="169"/>
                    <a:pt x="178" y="166"/>
                    <a:pt x="176" y="162"/>
                  </a:cubicBezTo>
                  <a:cubicBezTo>
                    <a:pt x="148" y="109"/>
                    <a:pt x="119" y="56"/>
                    <a:pt x="91" y="3"/>
                  </a:cubicBezTo>
                  <a:cubicBezTo>
                    <a:pt x="88" y="0"/>
                    <a:pt x="86" y="1"/>
                    <a:pt x="84" y="3"/>
                  </a:cubicBezTo>
                  <a:cubicBezTo>
                    <a:pt x="78" y="16"/>
                    <a:pt x="50" y="70"/>
                    <a:pt x="43" y="82"/>
                  </a:cubicBezTo>
                  <a:cubicBezTo>
                    <a:pt x="39" y="89"/>
                    <a:pt x="1" y="160"/>
                    <a:pt x="1" y="162"/>
                  </a:cubicBezTo>
                  <a:close/>
                  <a:moveTo>
                    <a:pt x="14" y="349"/>
                  </a:moveTo>
                  <a:cubicBezTo>
                    <a:pt x="14" y="382"/>
                    <a:pt x="14" y="416"/>
                    <a:pt x="14" y="449"/>
                  </a:cubicBezTo>
                  <a:cubicBezTo>
                    <a:pt x="14" y="452"/>
                    <a:pt x="15" y="454"/>
                    <a:pt x="19" y="454"/>
                  </a:cubicBezTo>
                  <a:cubicBezTo>
                    <a:pt x="50" y="454"/>
                    <a:pt x="81" y="454"/>
                    <a:pt x="112" y="454"/>
                  </a:cubicBezTo>
                  <a:cubicBezTo>
                    <a:pt x="115" y="454"/>
                    <a:pt x="116" y="452"/>
                    <a:pt x="116" y="449"/>
                  </a:cubicBezTo>
                  <a:cubicBezTo>
                    <a:pt x="116" y="413"/>
                    <a:pt x="116" y="378"/>
                    <a:pt x="116" y="343"/>
                  </a:cubicBezTo>
                  <a:cubicBezTo>
                    <a:pt x="123" y="343"/>
                    <a:pt x="130" y="343"/>
                    <a:pt x="137" y="343"/>
                  </a:cubicBezTo>
                  <a:cubicBezTo>
                    <a:pt x="137" y="379"/>
                    <a:pt x="137" y="416"/>
                    <a:pt x="137" y="452"/>
                  </a:cubicBezTo>
                  <a:cubicBezTo>
                    <a:pt x="138" y="454"/>
                    <a:pt x="141" y="454"/>
                    <a:pt x="145" y="454"/>
                  </a:cubicBezTo>
                  <a:cubicBezTo>
                    <a:pt x="151" y="454"/>
                    <a:pt x="156" y="454"/>
                    <a:pt x="161" y="454"/>
                  </a:cubicBezTo>
                  <a:cubicBezTo>
                    <a:pt x="165" y="454"/>
                    <a:pt x="168" y="451"/>
                    <a:pt x="168" y="447"/>
                  </a:cubicBezTo>
                  <a:cubicBezTo>
                    <a:pt x="168" y="415"/>
                    <a:pt x="168" y="382"/>
                    <a:pt x="168" y="349"/>
                  </a:cubicBezTo>
                  <a:cubicBezTo>
                    <a:pt x="168" y="338"/>
                    <a:pt x="161" y="327"/>
                    <a:pt x="156" y="319"/>
                  </a:cubicBezTo>
                  <a:cubicBezTo>
                    <a:pt x="148" y="307"/>
                    <a:pt x="145" y="303"/>
                    <a:pt x="139" y="301"/>
                  </a:cubicBezTo>
                  <a:cubicBezTo>
                    <a:pt x="120" y="301"/>
                    <a:pt x="52" y="301"/>
                    <a:pt x="41" y="302"/>
                  </a:cubicBezTo>
                  <a:cubicBezTo>
                    <a:pt x="34" y="304"/>
                    <a:pt x="14" y="333"/>
                    <a:pt x="14" y="349"/>
                  </a:cubicBezTo>
                  <a:close/>
                </a:path>
              </a:pathLst>
            </a:custGeom>
            <a:solidFill>
              <a:srgbClr val="00AAA2"/>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p>
          </p:txBody>
        </p:sp>
      </p:grpSp>
      <p:grpSp>
        <p:nvGrpSpPr>
          <p:cNvPr id="8222" name="组合 76"/>
          <p:cNvGrpSpPr/>
          <p:nvPr/>
        </p:nvGrpSpPr>
        <p:grpSpPr bwMode="auto">
          <a:xfrm>
            <a:off x="5151440" y="3201993"/>
            <a:ext cx="350837" cy="352425"/>
            <a:chOff x="0" y="0"/>
            <a:chExt cx="350838" cy="352425"/>
          </a:xfrm>
        </p:grpSpPr>
        <p:sp>
          <p:nvSpPr>
            <p:cNvPr id="6" name="Oval 43"/>
            <p:cNvSpPr>
              <a:spLocks noChangeArrowheads="1"/>
            </p:cNvSpPr>
            <p:nvPr/>
          </p:nvSpPr>
          <p:spPr bwMode="auto">
            <a:xfrm>
              <a:off x="0" y="0"/>
              <a:ext cx="350838" cy="352425"/>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p>
          </p:txBody>
        </p:sp>
        <p:sp>
          <p:nvSpPr>
            <p:cNvPr id="8223" name="Freeform 44"/>
            <p:cNvSpPr>
              <a:spLocks noEditPoints="1" noChangeArrowheads="1"/>
            </p:cNvSpPr>
            <p:nvPr/>
          </p:nvSpPr>
          <p:spPr bwMode="auto">
            <a:xfrm>
              <a:off x="90487" y="100013"/>
              <a:ext cx="200025" cy="149225"/>
            </a:xfrm>
            <a:custGeom>
              <a:avLst/>
              <a:gdLst>
                <a:gd name="T0" fmla="*/ 71 w 346"/>
                <a:gd name="T1" fmla="*/ 135 h 257"/>
                <a:gd name="T2" fmla="*/ 126 w 346"/>
                <a:gd name="T3" fmla="*/ 38 h 257"/>
                <a:gd name="T4" fmla="*/ 141 w 346"/>
                <a:gd name="T5" fmla="*/ 22 h 257"/>
                <a:gd name="T6" fmla="*/ 267 w 346"/>
                <a:gd name="T7" fmla="*/ 32 h 257"/>
                <a:gd name="T8" fmla="*/ 260 w 346"/>
                <a:gd name="T9" fmla="*/ 17 h 257"/>
                <a:gd name="T10" fmla="*/ 289 w 346"/>
                <a:gd name="T11" fmla="*/ 8 h 257"/>
                <a:gd name="T12" fmla="*/ 309 w 346"/>
                <a:gd name="T13" fmla="*/ 9 h 257"/>
                <a:gd name="T14" fmla="*/ 303 w 346"/>
                <a:gd name="T15" fmla="*/ 38 h 257"/>
                <a:gd name="T16" fmla="*/ 292 w 346"/>
                <a:gd name="T17" fmla="*/ 54 h 257"/>
                <a:gd name="T18" fmla="*/ 220 w 346"/>
                <a:gd name="T19" fmla="*/ 121 h 257"/>
                <a:gd name="T20" fmla="*/ 219 w 346"/>
                <a:gd name="T21" fmla="*/ 121 h 257"/>
                <a:gd name="T22" fmla="*/ 335 w 346"/>
                <a:gd name="T23" fmla="*/ 235 h 257"/>
                <a:gd name="T24" fmla="*/ 335 w 346"/>
                <a:gd name="T25" fmla="*/ 257 h 257"/>
                <a:gd name="T26" fmla="*/ 269 w 346"/>
                <a:gd name="T27" fmla="*/ 257 h 257"/>
                <a:gd name="T28" fmla="*/ 196 w 346"/>
                <a:gd name="T29" fmla="*/ 257 h 257"/>
                <a:gd name="T30" fmla="*/ 125 w 346"/>
                <a:gd name="T31" fmla="*/ 257 h 257"/>
                <a:gd name="T32" fmla="*/ 53 w 346"/>
                <a:gd name="T33" fmla="*/ 257 h 257"/>
                <a:gd name="T34" fmla="*/ 1 w 346"/>
                <a:gd name="T35" fmla="*/ 246 h 257"/>
                <a:gd name="T36" fmla="*/ 11 w 346"/>
                <a:gd name="T37" fmla="*/ 0 h 257"/>
                <a:gd name="T38" fmla="*/ 22 w 346"/>
                <a:gd name="T39" fmla="*/ 235 h 257"/>
                <a:gd name="T40" fmla="*/ 53 w 346"/>
                <a:gd name="T41" fmla="*/ 186 h 257"/>
                <a:gd name="T42" fmla="*/ 84 w 346"/>
                <a:gd name="T43" fmla="*/ 175 h 257"/>
                <a:gd name="T44" fmla="*/ 94 w 346"/>
                <a:gd name="T45" fmla="*/ 235 h 257"/>
                <a:gd name="T46" fmla="*/ 125 w 346"/>
                <a:gd name="T47" fmla="*/ 111 h 257"/>
                <a:gd name="T48" fmla="*/ 156 w 346"/>
                <a:gd name="T49" fmla="*/ 100 h 257"/>
                <a:gd name="T50" fmla="*/ 166 w 346"/>
                <a:gd name="T51" fmla="*/ 235 h 257"/>
                <a:gd name="T52" fmla="*/ 196 w 346"/>
                <a:gd name="T53" fmla="*/ 148 h 257"/>
                <a:gd name="T54" fmla="*/ 228 w 346"/>
                <a:gd name="T55" fmla="*/ 137 h 257"/>
                <a:gd name="T56" fmla="*/ 239 w 346"/>
                <a:gd name="T57" fmla="*/ 235 h 257"/>
                <a:gd name="T58" fmla="*/ 269 w 346"/>
                <a:gd name="T59" fmla="*/ 86 h 257"/>
                <a:gd name="T60" fmla="*/ 300 w 346"/>
                <a:gd name="T61" fmla="*/ 75 h 257"/>
                <a:gd name="T62" fmla="*/ 311 w 346"/>
                <a:gd name="T63" fmla="*/ 23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6" h="257">
                  <a:moveTo>
                    <a:pt x="143" y="54"/>
                  </a:moveTo>
                  <a:lnTo>
                    <a:pt x="71" y="135"/>
                  </a:lnTo>
                  <a:lnTo>
                    <a:pt x="54" y="121"/>
                  </a:lnTo>
                  <a:lnTo>
                    <a:pt x="126" y="38"/>
                  </a:lnTo>
                  <a:lnTo>
                    <a:pt x="127" y="38"/>
                  </a:lnTo>
                  <a:lnTo>
                    <a:pt x="141" y="22"/>
                  </a:lnTo>
                  <a:lnTo>
                    <a:pt x="217" y="89"/>
                  </a:lnTo>
                  <a:lnTo>
                    <a:pt x="267" y="32"/>
                  </a:lnTo>
                  <a:lnTo>
                    <a:pt x="259" y="24"/>
                  </a:lnTo>
                  <a:cubicBezTo>
                    <a:pt x="255" y="22"/>
                    <a:pt x="256" y="18"/>
                    <a:pt x="260" y="17"/>
                  </a:cubicBezTo>
                  <a:lnTo>
                    <a:pt x="274" y="13"/>
                  </a:lnTo>
                  <a:cubicBezTo>
                    <a:pt x="278" y="11"/>
                    <a:pt x="285" y="9"/>
                    <a:pt x="289" y="8"/>
                  </a:cubicBezTo>
                  <a:lnTo>
                    <a:pt x="303" y="4"/>
                  </a:lnTo>
                  <a:cubicBezTo>
                    <a:pt x="307" y="2"/>
                    <a:pt x="310" y="5"/>
                    <a:pt x="309" y="9"/>
                  </a:cubicBezTo>
                  <a:lnTo>
                    <a:pt x="306" y="22"/>
                  </a:lnTo>
                  <a:cubicBezTo>
                    <a:pt x="305" y="27"/>
                    <a:pt x="304" y="34"/>
                    <a:pt x="303" y="38"/>
                  </a:cubicBezTo>
                  <a:lnTo>
                    <a:pt x="300" y="51"/>
                  </a:lnTo>
                  <a:cubicBezTo>
                    <a:pt x="299" y="55"/>
                    <a:pt x="296" y="57"/>
                    <a:pt x="292" y="54"/>
                  </a:cubicBezTo>
                  <a:lnTo>
                    <a:pt x="284" y="47"/>
                  </a:lnTo>
                  <a:lnTo>
                    <a:pt x="220" y="121"/>
                  </a:lnTo>
                  <a:lnTo>
                    <a:pt x="219" y="121"/>
                  </a:lnTo>
                  <a:lnTo>
                    <a:pt x="143" y="54"/>
                  </a:lnTo>
                  <a:close/>
                  <a:moveTo>
                    <a:pt x="335" y="235"/>
                  </a:moveTo>
                  <a:cubicBezTo>
                    <a:pt x="341" y="235"/>
                    <a:pt x="346" y="240"/>
                    <a:pt x="346" y="246"/>
                  </a:cubicBezTo>
                  <a:cubicBezTo>
                    <a:pt x="346" y="252"/>
                    <a:pt x="341" y="257"/>
                    <a:pt x="335" y="257"/>
                  </a:cubicBezTo>
                  <a:lnTo>
                    <a:pt x="311" y="257"/>
                  </a:lnTo>
                  <a:lnTo>
                    <a:pt x="269" y="257"/>
                  </a:lnTo>
                  <a:lnTo>
                    <a:pt x="239" y="257"/>
                  </a:lnTo>
                  <a:lnTo>
                    <a:pt x="196" y="257"/>
                  </a:lnTo>
                  <a:lnTo>
                    <a:pt x="166" y="257"/>
                  </a:lnTo>
                  <a:lnTo>
                    <a:pt x="125" y="257"/>
                  </a:lnTo>
                  <a:lnTo>
                    <a:pt x="94" y="257"/>
                  </a:lnTo>
                  <a:lnTo>
                    <a:pt x="53" y="257"/>
                  </a:lnTo>
                  <a:lnTo>
                    <a:pt x="11" y="257"/>
                  </a:lnTo>
                  <a:cubicBezTo>
                    <a:pt x="5" y="257"/>
                    <a:pt x="1" y="252"/>
                    <a:pt x="1" y="246"/>
                  </a:cubicBezTo>
                  <a:lnTo>
                    <a:pt x="0" y="10"/>
                  </a:lnTo>
                  <a:cubicBezTo>
                    <a:pt x="0" y="4"/>
                    <a:pt x="5" y="0"/>
                    <a:pt x="11" y="0"/>
                  </a:cubicBezTo>
                  <a:cubicBezTo>
                    <a:pt x="17" y="0"/>
                    <a:pt x="22" y="4"/>
                    <a:pt x="22" y="10"/>
                  </a:cubicBezTo>
                  <a:lnTo>
                    <a:pt x="22" y="235"/>
                  </a:lnTo>
                  <a:lnTo>
                    <a:pt x="53" y="235"/>
                  </a:lnTo>
                  <a:lnTo>
                    <a:pt x="53" y="186"/>
                  </a:lnTo>
                  <a:cubicBezTo>
                    <a:pt x="53" y="180"/>
                    <a:pt x="57" y="175"/>
                    <a:pt x="63" y="175"/>
                  </a:cubicBezTo>
                  <a:lnTo>
                    <a:pt x="84" y="175"/>
                  </a:lnTo>
                  <a:cubicBezTo>
                    <a:pt x="90" y="175"/>
                    <a:pt x="94" y="180"/>
                    <a:pt x="94" y="186"/>
                  </a:cubicBezTo>
                  <a:lnTo>
                    <a:pt x="94" y="235"/>
                  </a:lnTo>
                  <a:lnTo>
                    <a:pt x="125" y="235"/>
                  </a:lnTo>
                  <a:lnTo>
                    <a:pt x="125" y="111"/>
                  </a:lnTo>
                  <a:cubicBezTo>
                    <a:pt x="125" y="105"/>
                    <a:pt x="130" y="100"/>
                    <a:pt x="135" y="100"/>
                  </a:cubicBezTo>
                  <a:lnTo>
                    <a:pt x="156" y="100"/>
                  </a:lnTo>
                  <a:cubicBezTo>
                    <a:pt x="162" y="100"/>
                    <a:pt x="166" y="105"/>
                    <a:pt x="166" y="111"/>
                  </a:cubicBezTo>
                  <a:lnTo>
                    <a:pt x="166" y="235"/>
                  </a:lnTo>
                  <a:lnTo>
                    <a:pt x="196" y="235"/>
                  </a:lnTo>
                  <a:lnTo>
                    <a:pt x="196" y="148"/>
                  </a:lnTo>
                  <a:cubicBezTo>
                    <a:pt x="196" y="142"/>
                    <a:pt x="201" y="137"/>
                    <a:pt x="207" y="137"/>
                  </a:cubicBezTo>
                  <a:lnTo>
                    <a:pt x="228" y="137"/>
                  </a:lnTo>
                  <a:cubicBezTo>
                    <a:pt x="234" y="137"/>
                    <a:pt x="239" y="142"/>
                    <a:pt x="239" y="148"/>
                  </a:cubicBezTo>
                  <a:lnTo>
                    <a:pt x="239" y="235"/>
                  </a:lnTo>
                  <a:lnTo>
                    <a:pt x="269" y="235"/>
                  </a:lnTo>
                  <a:lnTo>
                    <a:pt x="269" y="86"/>
                  </a:lnTo>
                  <a:cubicBezTo>
                    <a:pt x="269" y="80"/>
                    <a:pt x="274" y="75"/>
                    <a:pt x="280" y="75"/>
                  </a:cubicBezTo>
                  <a:lnTo>
                    <a:pt x="300" y="75"/>
                  </a:lnTo>
                  <a:cubicBezTo>
                    <a:pt x="306" y="75"/>
                    <a:pt x="311" y="80"/>
                    <a:pt x="311" y="86"/>
                  </a:cubicBezTo>
                  <a:lnTo>
                    <a:pt x="311" y="235"/>
                  </a:lnTo>
                  <a:lnTo>
                    <a:pt x="335" y="235"/>
                  </a:lnTo>
                  <a:close/>
                </a:path>
              </a:pathLst>
            </a:custGeom>
            <a:solidFill>
              <a:srgbClr val="00AAA2"/>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p>
          </p:txBody>
        </p:sp>
      </p:grpSp>
      <p:sp>
        <p:nvSpPr>
          <p:cNvPr id="8225" name="TextBox 80"/>
          <p:cNvSpPr txBox="1">
            <a:spLocks noChangeArrowheads="1"/>
          </p:cNvSpPr>
          <p:nvPr/>
        </p:nvSpPr>
        <p:spPr bwMode="auto">
          <a:xfrm>
            <a:off x="5737225" y="1104903"/>
            <a:ext cx="3803651"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r>
              <a:rPr lang="zh-CN" altLang="en-US" sz="2800" dirty="0" smtClean="0">
                <a:solidFill>
                  <a:schemeClr val="accent2"/>
                </a:solidFill>
                <a:latin typeface="微软雅黑" panose="020B0503020204020204" pitchFamily="34" charset="-122"/>
                <a:ea typeface="微软雅黑" panose="020B0503020204020204" pitchFamily="34" charset="-122"/>
              </a:rPr>
              <a:t>绪论</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8226" name="TextBox 81"/>
          <p:cNvSpPr txBox="1">
            <a:spLocks noChangeArrowheads="1"/>
          </p:cNvSpPr>
          <p:nvPr/>
        </p:nvSpPr>
        <p:spPr bwMode="auto">
          <a:xfrm>
            <a:off x="5737225" y="2108203"/>
            <a:ext cx="3803651"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r>
              <a:rPr lang="zh-CN" altLang="en-US" sz="2800" dirty="0" smtClean="0">
                <a:solidFill>
                  <a:schemeClr val="accent2"/>
                </a:solidFill>
                <a:latin typeface="微软雅黑" panose="020B0503020204020204" pitchFamily="34" charset="-122"/>
                <a:ea typeface="微软雅黑" panose="020B0503020204020204" pitchFamily="34" charset="-122"/>
              </a:rPr>
              <a:t>研究设计</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8227" name="TextBox 82"/>
          <p:cNvSpPr txBox="1">
            <a:spLocks noChangeArrowheads="1"/>
          </p:cNvSpPr>
          <p:nvPr/>
        </p:nvSpPr>
        <p:spPr bwMode="auto">
          <a:xfrm>
            <a:off x="5737225" y="3125791"/>
            <a:ext cx="3803651"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r>
              <a:rPr lang="zh-CN" altLang="en-US" sz="2800" dirty="0" smtClean="0">
                <a:solidFill>
                  <a:schemeClr val="accent2"/>
                </a:solidFill>
                <a:latin typeface="微软雅黑" panose="020B0503020204020204" pitchFamily="34" charset="-122"/>
                <a:ea typeface="微软雅黑" panose="020B0503020204020204" pitchFamily="34" charset="-122"/>
              </a:rPr>
              <a:t>研究结果与分析</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8228" name="TextBox 83"/>
          <p:cNvSpPr txBox="1">
            <a:spLocks noChangeArrowheads="1"/>
          </p:cNvSpPr>
          <p:nvPr/>
        </p:nvSpPr>
        <p:spPr bwMode="auto">
          <a:xfrm>
            <a:off x="5737225" y="4132267"/>
            <a:ext cx="3803651"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r>
              <a:rPr lang="zh-CN" altLang="en-US" sz="2800" dirty="0" smtClean="0">
                <a:solidFill>
                  <a:schemeClr val="accent2"/>
                </a:solidFill>
                <a:latin typeface="微软雅黑" panose="020B0503020204020204" pitchFamily="34" charset="-122"/>
                <a:ea typeface="微软雅黑" panose="020B0503020204020204" pitchFamily="34" charset="-122"/>
              </a:rPr>
              <a:t>研究总结</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8229" name="TextBox 84"/>
          <p:cNvSpPr txBox="1">
            <a:spLocks noChangeArrowheads="1"/>
          </p:cNvSpPr>
          <p:nvPr/>
        </p:nvSpPr>
        <p:spPr bwMode="auto">
          <a:xfrm>
            <a:off x="5737225" y="5181603"/>
            <a:ext cx="3803651"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r>
              <a:rPr lang="zh-CN" altLang="en-US" sz="2800" dirty="0" smtClean="0">
                <a:solidFill>
                  <a:schemeClr val="accent2"/>
                </a:solidFill>
                <a:latin typeface="微软雅黑" panose="020B0503020204020204" pitchFamily="34" charset="-122"/>
                <a:ea typeface="微软雅黑" panose="020B0503020204020204" pitchFamily="34" charset="-122"/>
              </a:rPr>
              <a:t>附录及参考文献</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8230" name="Oval 30"/>
          <p:cNvSpPr>
            <a:spLocks noChangeArrowheads="1"/>
          </p:cNvSpPr>
          <p:nvPr/>
        </p:nvSpPr>
        <p:spPr bwMode="auto">
          <a:xfrm>
            <a:off x="2044700" y="2555881"/>
            <a:ext cx="2401888" cy="2405063"/>
          </a:xfrm>
          <a:prstGeom prst="ellipse">
            <a:avLst/>
          </a:prstGeom>
          <a:solidFill>
            <a:schemeClr val="bg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endParaRPr lang="zh-CN" altLang="en-US"/>
          </a:p>
        </p:txBody>
      </p:sp>
      <p:sp>
        <p:nvSpPr>
          <p:cNvPr id="8231" name="Freeform 31"/>
          <p:cNvSpPr>
            <a:spLocks noChangeArrowheads="1"/>
          </p:cNvSpPr>
          <p:nvPr/>
        </p:nvSpPr>
        <p:spPr bwMode="auto">
          <a:xfrm>
            <a:off x="2020889" y="0"/>
            <a:ext cx="2925763" cy="1446213"/>
          </a:xfrm>
          <a:custGeom>
            <a:avLst/>
            <a:gdLst>
              <a:gd name="T0" fmla="*/ 5012 w 5012"/>
              <a:gd name="T1" fmla="*/ 0 h 2474"/>
              <a:gd name="T2" fmla="*/ 2577 w 5012"/>
              <a:gd name="T3" fmla="*/ 2435 h 2474"/>
              <a:gd name="T4" fmla="*/ 2434 w 5012"/>
              <a:gd name="T5" fmla="*/ 2435 h 2474"/>
              <a:gd name="T6" fmla="*/ 0 w 5012"/>
              <a:gd name="T7" fmla="*/ 0 h 2474"/>
              <a:gd name="T8" fmla="*/ 5012 w 5012"/>
              <a:gd name="T9" fmla="*/ 0 h 2474"/>
            </a:gdLst>
            <a:ahLst/>
            <a:cxnLst>
              <a:cxn ang="0">
                <a:pos x="T0" y="T1"/>
              </a:cxn>
              <a:cxn ang="0">
                <a:pos x="T2" y="T3"/>
              </a:cxn>
              <a:cxn ang="0">
                <a:pos x="T4" y="T5"/>
              </a:cxn>
              <a:cxn ang="0">
                <a:pos x="T6" y="T7"/>
              </a:cxn>
              <a:cxn ang="0">
                <a:pos x="T8" y="T9"/>
              </a:cxn>
            </a:cxnLst>
            <a:rect l="0" t="0" r="r" b="b"/>
            <a:pathLst>
              <a:path w="5012" h="2474">
                <a:moveTo>
                  <a:pt x="5012" y="0"/>
                </a:moveTo>
                <a:lnTo>
                  <a:pt x="2577" y="2435"/>
                </a:lnTo>
                <a:cubicBezTo>
                  <a:pt x="2538" y="2474"/>
                  <a:pt x="2474" y="2474"/>
                  <a:pt x="2434" y="2435"/>
                </a:cubicBezTo>
                <a:lnTo>
                  <a:pt x="0" y="0"/>
                </a:lnTo>
                <a:lnTo>
                  <a:pt x="5012" y="0"/>
                </a:lnTo>
                <a:close/>
              </a:path>
            </a:pathLst>
          </a:custGeom>
          <a:solidFill>
            <a:srgbClr val="F4BF00"/>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endParaRPr lang="zh-CN" altLang="en-US"/>
          </a:p>
        </p:txBody>
      </p:sp>
      <p:sp>
        <p:nvSpPr>
          <p:cNvPr id="8232" name="Freeform 32"/>
          <p:cNvSpPr>
            <a:spLocks noChangeArrowheads="1"/>
          </p:cNvSpPr>
          <p:nvPr/>
        </p:nvSpPr>
        <p:spPr bwMode="auto">
          <a:xfrm>
            <a:off x="1524006" y="0"/>
            <a:ext cx="2481263" cy="1223963"/>
          </a:xfrm>
          <a:custGeom>
            <a:avLst/>
            <a:gdLst>
              <a:gd name="T0" fmla="*/ 4251 w 4251"/>
              <a:gd name="T1" fmla="*/ 0 h 2093"/>
              <a:gd name="T2" fmla="*/ 2196 w 4251"/>
              <a:gd name="T3" fmla="*/ 2054 h 2093"/>
              <a:gd name="T4" fmla="*/ 2054 w 4251"/>
              <a:gd name="T5" fmla="*/ 2054 h 2093"/>
              <a:gd name="T6" fmla="*/ 0 w 4251"/>
              <a:gd name="T7" fmla="*/ 0 h 2093"/>
              <a:gd name="T8" fmla="*/ 4251 w 4251"/>
              <a:gd name="T9" fmla="*/ 0 h 2093"/>
            </a:gdLst>
            <a:ahLst/>
            <a:cxnLst>
              <a:cxn ang="0">
                <a:pos x="T0" y="T1"/>
              </a:cxn>
              <a:cxn ang="0">
                <a:pos x="T2" y="T3"/>
              </a:cxn>
              <a:cxn ang="0">
                <a:pos x="T4" y="T5"/>
              </a:cxn>
              <a:cxn ang="0">
                <a:pos x="T6" y="T7"/>
              </a:cxn>
              <a:cxn ang="0">
                <a:pos x="T8" y="T9"/>
              </a:cxn>
            </a:cxnLst>
            <a:rect l="0" t="0" r="r" b="b"/>
            <a:pathLst>
              <a:path w="4251" h="2093">
                <a:moveTo>
                  <a:pt x="4251" y="0"/>
                </a:moveTo>
                <a:lnTo>
                  <a:pt x="2196" y="2054"/>
                </a:lnTo>
                <a:cubicBezTo>
                  <a:pt x="2157" y="2093"/>
                  <a:pt x="2093" y="2093"/>
                  <a:pt x="2054" y="2054"/>
                </a:cubicBezTo>
                <a:lnTo>
                  <a:pt x="0" y="0"/>
                </a:lnTo>
                <a:lnTo>
                  <a:pt x="4251" y="0"/>
                </a:lnTo>
                <a:close/>
              </a:path>
            </a:pathLst>
          </a:custGeom>
          <a:solidFill>
            <a:srgbClr val="2B5063"/>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endParaRPr lang="zh-CN" altLang="en-US"/>
          </a:p>
        </p:txBody>
      </p:sp>
      <p:sp>
        <p:nvSpPr>
          <p:cNvPr id="7" name="Freeform 7"/>
          <p:cNvSpPr>
            <a:spLocks noEditPoints="1" noChangeArrowheads="1"/>
          </p:cNvSpPr>
          <p:nvPr/>
        </p:nvSpPr>
        <p:spPr bwMode="auto">
          <a:xfrm>
            <a:off x="2568581" y="371481"/>
            <a:ext cx="739775" cy="728663"/>
          </a:xfrm>
          <a:custGeom>
            <a:avLst/>
            <a:gdLst>
              <a:gd name="T0" fmla="*/ 361 w 1403"/>
              <a:gd name="T1" fmla="*/ 550 h 1377"/>
              <a:gd name="T2" fmla="*/ 786 w 1403"/>
              <a:gd name="T3" fmla="*/ 1058 h 1377"/>
              <a:gd name="T4" fmla="*/ 466 w 1403"/>
              <a:gd name="T5" fmla="*/ 1298 h 1377"/>
              <a:gd name="T6" fmla="*/ 466 w 1403"/>
              <a:gd name="T7" fmla="*/ 1377 h 1377"/>
              <a:gd name="T8" fmla="*/ 77 w 1403"/>
              <a:gd name="T9" fmla="*/ 909 h 1377"/>
              <a:gd name="T10" fmla="*/ 451 w 1403"/>
              <a:gd name="T11" fmla="*/ 723 h 1377"/>
              <a:gd name="T12" fmla="*/ 77 w 1403"/>
              <a:gd name="T13" fmla="*/ 909 h 1377"/>
              <a:gd name="T14" fmla="*/ 433 w 1403"/>
              <a:gd name="T15" fmla="*/ 1264 h 1377"/>
              <a:gd name="T16" fmla="*/ 616 w 1403"/>
              <a:gd name="T17" fmla="*/ 888 h 1377"/>
              <a:gd name="T18" fmla="*/ 207 w 1403"/>
              <a:gd name="T19" fmla="*/ 1039 h 1377"/>
              <a:gd name="T20" fmla="*/ 583 w 1403"/>
              <a:gd name="T21" fmla="*/ 855 h 1377"/>
              <a:gd name="T22" fmla="*/ 207 w 1403"/>
              <a:gd name="T23" fmla="*/ 1039 h 1377"/>
              <a:gd name="T24" fmla="*/ 1217 w 1403"/>
              <a:gd name="T25" fmla="*/ 217 h 1377"/>
              <a:gd name="T26" fmla="*/ 1175 w 1403"/>
              <a:gd name="T27" fmla="*/ 393 h 1377"/>
              <a:gd name="T28" fmla="*/ 1403 w 1403"/>
              <a:gd name="T29" fmla="*/ 374 h 1377"/>
              <a:gd name="T30" fmla="*/ 1152 w 1403"/>
              <a:gd name="T31" fmla="*/ 533 h 1377"/>
              <a:gd name="T32" fmla="*/ 1093 w 1403"/>
              <a:gd name="T33" fmla="*/ 737 h 1377"/>
              <a:gd name="T34" fmla="*/ 1110 w 1403"/>
              <a:gd name="T35" fmla="*/ 641 h 1377"/>
              <a:gd name="T36" fmla="*/ 939 w 1403"/>
              <a:gd name="T37" fmla="*/ 395 h 1377"/>
              <a:gd name="T38" fmla="*/ 677 w 1403"/>
              <a:gd name="T39" fmla="*/ 589 h 1377"/>
              <a:gd name="T40" fmla="*/ 997 w 1403"/>
              <a:gd name="T41" fmla="*/ 161 h 1377"/>
              <a:gd name="T42" fmla="*/ 652 w 1403"/>
              <a:gd name="T43" fmla="*/ 439 h 1377"/>
              <a:gd name="T44" fmla="*/ 910 w 1403"/>
              <a:gd name="T45" fmla="*/ 73 h 1377"/>
              <a:gd name="T46" fmla="*/ 556 w 1403"/>
              <a:gd name="T47" fmla="*/ 359 h 1377"/>
              <a:gd name="T48" fmla="*/ 1091 w 1403"/>
              <a:gd name="T49" fmla="*/ 175 h 1377"/>
              <a:gd name="T50" fmla="*/ 1204 w 1403"/>
              <a:gd name="T51" fmla="*/ 129 h 1377"/>
              <a:gd name="T52" fmla="*/ 993 w 1403"/>
              <a:gd name="T53" fmla="*/ 374 h 1377"/>
              <a:gd name="T54" fmla="*/ 1156 w 1403"/>
              <a:gd name="T55" fmla="*/ 211 h 1377"/>
              <a:gd name="T56" fmla="*/ 1012 w 1403"/>
              <a:gd name="T57" fmla="*/ 510 h 1377"/>
              <a:gd name="T58" fmla="*/ 928 w 1403"/>
              <a:gd name="T59" fmla="*/ 823 h 1377"/>
              <a:gd name="T60" fmla="*/ 786 w 1403"/>
              <a:gd name="T61" fmla="*/ 572 h 1377"/>
              <a:gd name="T62" fmla="*/ 949 w 1403"/>
              <a:gd name="T63" fmla="*/ 539 h 1377"/>
              <a:gd name="T64" fmla="*/ 853 w 1403"/>
              <a:gd name="T65" fmla="*/ 614 h 1377"/>
              <a:gd name="T66" fmla="*/ 786 w 1403"/>
              <a:gd name="T67" fmla="*/ 572 h 1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03" h="1377">
                <a:moveTo>
                  <a:pt x="0" y="911"/>
                </a:moveTo>
                <a:lnTo>
                  <a:pt x="361" y="550"/>
                </a:lnTo>
                <a:lnTo>
                  <a:pt x="828" y="1016"/>
                </a:lnTo>
                <a:lnTo>
                  <a:pt x="786" y="1058"/>
                </a:lnTo>
                <a:lnTo>
                  <a:pt x="746" y="1018"/>
                </a:lnTo>
                <a:lnTo>
                  <a:pt x="466" y="1298"/>
                </a:lnTo>
                <a:lnTo>
                  <a:pt x="506" y="1338"/>
                </a:lnTo>
                <a:lnTo>
                  <a:pt x="466" y="1377"/>
                </a:lnTo>
                <a:lnTo>
                  <a:pt x="0" y="911"/>
                </a:lnTo>
                <a:close/>
                <a:moveTo>
                  <a:pt x="77" y="909"/>
                </a:moveTo>
                <a:lnTo>
                  <a:pt x="171" y="1003"/>
                </a:lnTo>
                <a:lnTo>
                  <a:pt x="451" y="723"/>
                </a:lnTo>
                <a:lnTo>
                  <a:pt x="357" y="629"/>
                </a:lnTo>
                <a:lnTo>
                  <a:pt x="77" y="909"/>
                </a:lnTo>
                <a:close/>
                <a:moveTo>
                  <a:pt x="336" y="1168"/>
                </a:moveTo>
                <a:lnTo>
                  <a:pt x="433" y="1264"/>
                </a:lnTo>
                <a:lnTo>
                  <a:pt x="713" y="984"/>
                </a:lnTo>
                <a:lnTo>
                  <a:pt x="616" y="888"/>
                </a:lnTo>
                <a:lnTo>
                  <a:pt x="336" y="1168"/>
                </a:lnTo>
                <a:close/>
                <a:moveTo>
                  <a:pt x="207" y="1039"/>
                </a:moveTo>
                <a:lnTo>
                  <a:pt x="303" y="1135"/>
                </a:lnTo>
                <a:lnTo>
                  <a:pt x="583" y="855"/>
                </a:lnTo>
                <a:lnTo>
                  <a:pt x="487" y="759"/>
                </a:lnTo>
                <a:lnTo>
                  <a:pt x="207" y="1039"/>
                </a:lnTo>
                <a:close/>
                <a:moveTo>
                  <a:pt x="1156" y="211"/>
                </a:moveTo>
                <a:lnTo>
                  <a:pt x="1217" y="217"/>
                </a:lnTo>
                <a:cubicBezTo>
                  <a:pt x="1214" y="234"/>
                  <a:pt x="1206" y="266"/>
                  <a:pt x="1194" y="315"/>
                </a:cubicBezTo>
                <a:cubicBezTo>
                  <a:pt x="1185" y="349"/>
                  <a:pt x="1179" y="374"/>
                  <a:pt x="1175" y="393"/>
                </a:cubicBezTo>
                <a:cubicBezTo>
                  <a:pt x="1235" y="388"/>
                  <a:pt x="1307" y="360"/>
                  <a:pt x="1392" y="309"/>
                </a:cubicBezTo>
                <a:cubicBezTo>
                  <a:pt x="1392" y="328"/>
                  <a:pt x="1396" y="350"/>
                  <a:pt x="1403" y="374"/>
                </a:cubicBezTo>
                <a:cubicBezTo>
                  <a:pt x="1279" y="442"/>
                  <a:pt x="1163" y="463"/>
                  <a:pt x="1056" y="436"/>
                </a:cubicBezTo>
                <a:lnTo>
                  <a:pt x="1152" y="533"/>
                </a:lnTo>
                <a:cubicBezTo>
                  <a:pt x="1205" y="580"/>
                  <a:pt x="1205" y="629"/>
                  <a:pt x="1152" y="679"/>
                </a:cubicBezTo>
                <a:cubicBezTo>
                  <a:pt x="1132" y="698"/>
                  <a:pt x="1113" y="718"/>
                  <a:pt x="1093" y="737"/>
                </a:cubicBezTo>
                <a:cubicBezTo>
                  <a:pt x="1075" y="722"/>
                  <a:pt x="1059" y="711"/>
                  <a:pt x="1043" y="704"/>
                </a:cubicBezTo>
                <a:cubicBezTo>
                  <a:pt x="1061" y="689"/>
                  <a:pt x="1084" y="668"/>
                  <a:pt x="1110" y="641"/>
                </a:cubicBezTo>
                <a:cubicBezTo>
                  <a:pt x="1138" y="616"/>
                  <a:pt x="1139" y="592"/>
                  <a:pt x="1112" y="568"/>
                </a:cubicBezTo>
                <a:lnTo>
                  <a:pt x="939" y="395"/>
                </a:lnTo>
                <a:lnTo>
                  <a:pt x="711" y="623"/>
                </a:lnTo>
                <a:lnTo>
                  <a:pt x="677" y="589"/>
                </a:lnTo>
                <a:lnTo>
                  <a:pt x="1052" y="215"/>
                </a:lnTo>
                <a:lnTo>
                  <a:pt x="997" y="161"/>
                </a:lnTo>
                <a:lnTo>
                  <a:pt x="686" y="472"/>
                </a:lnTo>
                <a:lnTo>
                  <a:pt x="652" y="439"/>
                </a:lnTo>
                <a:lnTo>
                  <a:pt x="964" y="127"/>
                </a:lnTo>
                <a:lnTo>
                  <a:pt x="910" y="73"/>
                </a:lnTo>
                <a:lnTo>
                  <a:pt x="590" y="393"/>
                </a:lnTo>
                <a:lnTo>
                  <a:pt x="556" y="359"/>
                </a:lnTo>
                <a:lnTo>
                  <a:pt x="916" y="0"/>
                </a:lnTo>
                <a:lnTo>
                  <a:pt x="1091" y="175"/>
                </a:lnTo>
                <a:lnTo>
                  <a:pt x="1171" y="96"/>
                </a:lnTo>
                <a:lnTo>
                  <a:pt x="1204" y="129"/>
                </a:lnTo>
                <a:lnTo>
                  <a:pt x="976" y="357"/>
                </a:lnTo>
                <a:lnTo>
                  <a:pt x="993" y="374"/>
                </a:lnTo>
                <a:cubicBezTo>
                  <a:pt x="1039" y="386"/>
                  <a:pt x="1082" y="393"/>
                  <a:pt x="1123" y="395"/>
                </a:cubicBezTo>
                <a:cubicBezTo>
                  <a:pt x="1137" y="325"/>
                  <a:pt x="1148" y="264"/>
                  <a:pt x="1156" y="211"/>
                </a:cubicBezTo>
                <a:close/>
                <a:moveTo>
                  <a:pt x="878" y="802"/>
                </a:moveTo>
                <a:cubicBezTo>
                  <a:pt x="917" y="724"/>
                  <a:pt x="962" y="627"/>
                  <a:pt x="1012" y="510"/>
                </a:cubicBezTo>
                <a:cubicBezTo>
                  <a:pt x="1027" y="519"/>
                  <a:pt x="1043" y="529"/>
                  <a:pt x="1058" y="539"/>
                </a:cubicBezTo>
                <a:cubicBezTo>
                  <a:pt x="1009" y="643"/>
                  <a:pt x="966" y="738"/>
                  <a:pt x="928" y="823"/>
                </a:cubicBezTo>
                <a:lnTo>
                  <a:pt x="878" y="802"/>
                </a:lnTo>
                <a:close/>
                <a:moveTo>
                  <a:pt x="786" y="572"/>
                </a:moveTo>
                <a:cubicBezTo>
                  <a:pt x="796" y="571"/>
                  <a:pt x="809" y="568"/>
                  <a:pt x="824" y="564"/>
                </a:cubicBezTo>
                <a:cubicBezTo>
                  <a:pt x="874" y="553"/>
                  <a:pt x="916" y="544"/>
                  <a:pt x="949" y="539"/>
                </a:cubicBezTo>
                <a:lnTo>
                  <a:pt x="960" y="595"/>
                </a:lnTo>
                <a:cubicBezTo>
                  <a:pt x="933" y="599"/>
                  <a:pt x="898" y="606"/>
                  <a:pt x="853" y="614"/>
                </a:cubicBezTo>
                <a:cubicBezTo>
                  <a:pt x="827" y="618"/>
                  <a:pt x="806" y="622"/>
                  <a:pt x="792" y="625"/>
                </a:cubicBezTo>
                <a:lnTo>
                  <a:pt x="786" y="572"/>
                </a:lnTo>
                <a:close/>
              </a:path>
            </a:pathLst>
          </a:cu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endParaRPr lang="zh-CN" altLang="en-US"/>
          </a:p>
        </p:txBody>
      </p:sp>
      <p:sp>
        <p:nvSpPr>
          <p:cNvPr id="8233" name="Freeform 8"/>
          <p:cNvSpPr>
            <a:spLocks noEditPoints="1" noChangeArrowheads="1"/>
          </p:cNvSpPr>
          <p:nvPr/>
        </p:nvSpPr>
        <p:spPr bwMode="auto">
          <a:xfrm>
            <a:off x="3167064" y="330206"/>
            <a:ext cx="655637" cy="652463"/>
          </a:xfrm>
          <a:custGeom>
            <a:avLst/>
            <a:gdLst>
              <a:gd name="T0" fmla="*/ 199 w 1239"/>
              <a:gd name="T1" fmla="*/ 1087 h 1234"/>
              <a:gd name="T2" fmla="*/ 50 w 1239"/>
              <a:gd name="T3" fmla="*/ 1190 h 1234"/>
              <a:gd name="T4" fmla="*/ 138 w 1239"/>
              <a:gd name="T5" fmla="*/ 1032 h 1234"/>
              <a:gd name="T6" fmla="*/ 52 w 1239"/>
              <a:gd name="T7" fmla="*/ 1064 h 1234"/>
              <a:gd name="T8" fmla="*/ 170 w 1239"/>
              <a:gd name="T9" fmla="*/ 1183 h 1234"/>
              <a:gd name="T10" fmla="*/ 209 w 1239"/>
              <a:gd name="T11" fmla="*/ 907 h 1234"/>
              <a:gd name="T12" fmla="*/ 327 w 1239"/>
              <a:gd name="T13" fmla="*/ 1027 h 1234"/>
              <a:gd name="T14" fmla="*/ 209 w 1239"/>
              <a:gd name="T15" fmla="*/ 907 h 1234"/>
              <a:gd name="T16" fmla="*/ 203 w 1239"/>
              <a:gd name="T17" fmla="*/ 1036 h 1234"/>
              <a:gd name="T18" fmla="*/ 338 w 1239"/>
              <a:gd name="T19" fmla="*/ 899 h 1234"/>
              <a:gd name="T20" fmla="*/ 551 w 1239"/>
              <a:gd name="T21" fmla="*/ 824 h 1234"/>
              <a:gd name="T22" fmla="*/ 394 w 1239"/>
              <a:gd name="T23" fmla="*/ 698 h 1234"/>
              <a:gd name="T24" fmla="*/ 521 w 1239"/>
              <a:gd name="T25" fmla="*/ 822 h 1234"/>
              <a:gd name="T26" fmla="*/ 503 w 1239"/>
              <a:gd name="T27" fmla="*/ 817 h 1234"/>
              <a:gd name="T28" fmla="*/ 298 w 1239"/>
              <a:gd name="T29" fmla="*/ 794 h 1234"/>
              <a:gd name="T30" fmla="*/ 455 w 1239"/>
              <a:gd name="T31" fmla="*/ 920 h 1234"/>
              <a:gd name="T32" fmla="*/ 326 w 1239"/>
              <a:gd name="T33" fmla="*/ 795 h 1234"/>
              <a:gd name="T34" fmla="*/ 347 w 1239"/>
              <a:gd name="T35" fmla="*/ 802 h 1234"/>
              <a:gd name="T36" fmla="*/ 551 w 1239"/>
              <a:gd name="T37" fmla="*/ 824 h 1234"/>
              <a:gd name="T38" fmla="*/ 566 w 1239"/>
              <a:gd name="T39" fmla="*/ 553 h 1234"/>
              <a:gd name="T40" fmla="*/ 646 w 1239"/>
              <a:gd name="T41" fmla="*/ 729 h 1234"/>
              <a:gd name="T42" fmla="*/ 502 w 1239"/>
              <a:gd name="T43" fmla="*/ 617 h 1234"/>
              <a:gd name="T44" fmla="*/ 441 w 1239"/>
              <a:gd name="T45" fmla="*/ 652 h 1234"/>
              <a:gd name="T46" fmla="*/ 727 w 1239"/>
              <a:gd name="T47" fmla="*/ 623 h 1234"/>
              <a:gd name="T48" fmla="*/ 829 w 1239"/>
              <a:gd name="T49" fmla="*/ 546 h 1234"/>
              <a:gd name="T50" fmla="*/ 582 w 1239"/>
              <a:gd name="T51" fmla="*/ 511 h 1234"/>
              <a:gd name="T52" fmla="*/ 697 w 1239"/>
              <a:gd name="T53" fmla="*/ 422 h 1234"/>
              <a:gd name="T54" fmla="*/ 660 w 1239"/>
              <a:gd name="T55" fmla="*/ 556 h 1234"/>
              <a:gd name="T56" fmla="*/ 754 w 1239"/>
              <a:gd name="T57" fmla="*/ 489 h 1234"/>
              <a:gd name="T58" fmla="*/ 727 w 1239"/>
              <a:gd name="T59" fmla="*/ 623 h 1234"/>
              <a:gd name="T60" fmla="*/ 834 w 1239"/>
              <a:gd name="T61" fmla="*/ 258 h 1234"/>
              <a:gd name="T62" fmla="*/ 922 w 1239"/>
              <a:gd name="T63" fmla="*/ 377 h 1234"/>
              <a:gd name="T64" fmla="*/ 944 w 1239"/>
              <a:gd name="T65" fmla="*/ 398 h 1234"/>
              <a:gd name="T66" fmla="*/ 741 w 1239"/>
              <a:gd name="T67" fmla="*/ 352 h 1234"/>
              <a:gd name="T68" fmla="*/ 864 w 1239"/>
              <a:gd name="T69" fmla="*/ 511 h 1234"/>
              <a:gd name="T70" fmla="*/ 776 w 1239"/>
              <a:gd name="T71" fmla="*/ 392 h 1234"/>
              <a:gd name="T72" fmla="*/ 751 w 1239"/>
              <a:gd name="T73" fmla="*/ 370 h 1234"/>
              <a:gd name="T74" fmla="*/ 958 w 1239"/>
              <a:gd name="T75" fmla="*/ 417 h 1234"/>
              <a:gd name="T76" fmla="*/ 977 w 1239"/>
              <a:gd name="T77" fmla="*/ 116 h 1234"/>
              <a:gd name="T78" fmla="*/ 942 w 1239"/>
              <a:gd name="T79" fmla="*/ 177 h 1234"/>
              <a:gd name="T80" fmla="*/ 1054 w 1239"/>
              <a:gd name="T81" fmla="*/ 321 h 1234"/>
              <a:gd name="T82" fmla="*/ 878 w 1239"/>
              <a:gd name="T83" fmla="*/ 241 h 1234"/>
              <a:gd name="T84" fmla="*/ 977 w 1239"/>
              <a:gd name="T85" fmla="*/ 116 h 1234"/>
              <a:gd name="T86" fmla="*/ 1144 w 1239"/>
              <a:gd name="T87" fmla="*/ 20 h 1234"/>
              <a:gd name="T88" fmla="*/ 1040 w 1239"/>
              <a:gd name="T89" fmla="*/ 123 h 1234"/>
              <a:gd name="T90" fmla="*/ 1199 w 1239"/>
              <a:gd name="T91" fmla="*/ 101 h 1234"/>
              <a:gd name="T92" fmla="*/ 1110 w 1239"/>
              <a:gd name="T93" fmla="*/ 173 h 1234"/>
              <a:gd name="T94" fmla="*/ 1203 w 1239"/>
              <a:gd name="T95" fmla="*/ 176 h 1234"/>
              <a:gd name="T96" fmla="*/ 1118 w 1239"/>
              <a:gd name="T97" fmla="*/ 97 h 1234"/>
              <a:gd name="T98" fmla="*/ 1067 w 1239"/>
              <a:gd name="T99" fmla="*/ 48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39" h="1234">
                <a:moveTo>
                  <a:pt x="176" y="1102"/>
                </a:moveTo>
                <a:lnTo>
                  <a:pt x="199" y="1087"/>
                </a:lnTo>
                <a:cubicBezTo>
                  <a:pt x="220" y="1127"/>
                  <a:pt x="215" y="1163"/>
                  <a:pt x="184" y="1195"/>
                </a:cubicBezTo>
                <a:cubicBezTo>
                  <a:pt x="141" y="1234"/>
                  <a:pt x="96" y="1232"/>
                  <a:pt x="50" y="1190"/>
                </a:cubicBezTo>
                <a:cubicBezTo>
                  <a:pt x="4" y="1140"/>
                  <a:pt x="0" y="1093"/>
                  <a:pt x="40" y="1049"/>
                </a:cubicBezTo>
                <a:cubicBezTo>
                  <a:pt x="68" y="1023"/>
                  <a:pt x="100" y="1017"/>
                  <a:pt x="138" y="1032"/>
                </a:cubicBezTo>
                <a:lnTo>
                  <a:pt x="124" y="1054"/>
                </a:lnTo>
                <a:cubicBezTo>
                  <a:pt x="96" y="1043"/>
                  <a:pt x="72" y="1046"/>
                  <a:pt x="52" y="1064"/>
                </a:cubicBezTo>
                <a:cubicBezTo>
                  <a:pt x="27" y="1096"/>
                  <a:pt x="31" y="1131"/>
                  <a:pt x="65" y="1171"/>
                </a:cubicBezTo>
                <a:cubicBezTo>
                  <a:pt x="103" y="1206"/>
                  <a:pt x="138" y="1210"/>
                  <a:pt x="170" y="1183"/>
                </a:cubicBezTo>
                <a:cubicBezTo>
                  <a:pt x="192" y="1159"/>
                  <a:pt x="194" y="1132"/>
                  <a:pt x="176" y="1102"/>
                </a:cubicBezTo>
                <a:close/>
                <a:moveTo>
                  <a:pt x="209" y="907"/>
                </a:moveTo>
                <a:cubicBezTo>
                  <a:pt x="181" y="941"/>
                  <a:pt x="184" y="978"/>
                  <a:pt x="218" y="1019"/>
                </a:cubicBezTo>
                <a:cubicBezTo>
                  <a:pt x="256" y="1053"/>
                  <a:pt x="292" y="1056"/>
                  <a:pt x="327" y="1027"/>
                </a:cubicBezTo>
                <a:cubicBezTo>
                  <a:pt x="358" y="992"/>
                  <a:pt x="356" y="955"/>
                  <a:pt x="320" y="916"/>
                </a:cubicBezTo>
                <a:cubicBezTo>
                  <a:pt x="280" y="882"/>
                  <a:pt x="243" y="879"/>
                  <a:pt x="209" y="907"/>
                </a:cubicBezTo>
                <a:close/>
                <a:moveTo>
                  <a:pt x="340" y="1039"/>
                </a:moveTo>
                <a:cubicBezTo>
                  <a:pt x="295" y="1080"/>
                  <a:pt x="249" y="1079"/>
                  <a:pt x="203" y="1036"/>
                </a:cubicBezTo>
                <a:cubicBezTo>
                  <a:pt x="157" y="987"/>
                  <a:pt x="155" y="938"/>
                  <a:pt x="197" y="892"/>
                </a:cubicBezTo>
                <a:cubicBezTo>
                  <a:pt x="241" y="853"/>
                  <a:pt x="288" y="855"/>
                  <a:pt x="338" y="899"/>
                </a:cubicBezTo>
                <a:cubicBezTo>
                  <a:pt x="382" y="946"/>
                  <a:pt x="382" y="993"/>
                  <a:pt x="340" y="1039"/>
                </a:cubicBezTo>
                <a:close/>
                <a:moveTo>
                  <a:pt x="551" y="824"/>
                </a:moveTo>
                <a:lnTo>
                  <a:pt x="410" y="683"/>
                </a:lnTo>
                <a:lnTo>
                  <a:pt x="394" y="698"/>
                </a:lnTo>
                <a:lnTo>
                  <a:pt x="498" y="801"/>
                </a:lnTo>
                <a:cubicBezTo>
                  <a:pt x="505" y="809"/>
                  <a:pt x="513" y="816"/>
                  <a:pt x="521" y="822"/>
                </a:cubicBezTo>
                <a:lnTo>
                  <a:pt x="520" y="822"/>
                </a:lnTo>
                <a:cubicBezTo>
                  <a:pt x="516" y="821"/>
                  <a:pt x="511" y="819"/>
                  <a:pt x="503" y="817"/>
                </a:cubicBezTo>
                <a:lnTo>
                  <a:pt x="317" y="776"/>
                </a:lnTo>
                <a:lnTo>
                  <a:pt x="298" y="794"/>
                </a:lnTo>
                <a:lnTo>
                  <a:pt x="440" y="935"/>
                </a:lnTo>
                <a:lnTo>
                  <a:pt x="455" y="920"/>
                </a:lnTo>
                <a:lnTo>
                  <a:pt x="351" y="816"/>
                </a:lnTo>
                <a:cubicBezTo>
                  <a:pt x="342" y="806"/>
                  <a:pt x="333" y="799"/>
                  <a:pt x="326" y="795"/>
                </a:cubicBezTo>
                <a:lnTo>
                  <a:pt x="327" y="794"/>
                </a:lnTo>
                <a:cubicBezTo>
                  <a:pt x="334" y="798"/>
                  <a:pt x="341" y="801"/>
                  <a:pt x="347" y="802"/>
                </a:cubicBezTo>
                <a:lnTo>
                  <a:pt x="534" y="841"/>
                </a:lnTo>
                <a:lnTo>
                  <a:pt x="551" y="824"/>
                </a:lnTo>
                <a:close/>
                <a:moveTo>
                  <a:pt x="553" y="540"/>
                </a:moveTo>
                <a:lnTo>
                  <a:pt x="566" y="553"/>
                </a:lnTo>
                <a:lnTo>
                  <a:pt x="518" y="601"/>
                </a:lnTo>
                <a:lnTo>
                  <a:pt x="646" y="729"/>
                </a:lnTo>
                <a:lnTo>
                  <a:pt x="630" y="745"/>
                </a:lnTo>
                <a:lnTo>
                  <a:pt x="502" y="617"/>
                </a:lnTo>
                <a:lnTo>
                  <a:pt x="454" y="665"/>
                </a:lnTo>
                <a:lnTo>
                  <a:pt x="441" y="652"/>
                </a:lnTo>
                <a:lnTo>
                  <a:pt x="553" y="540"/>
                </a:lnTo>
                <a:close/>
                <a:moveTo>
                  <a:pt x="727" y="623"/>
                </a:moveTo>
                <a:lnTo>
                  <a:pt x="816" y="533"/>
                </a:lnTo>
                <a:lnTo>
                  <a:pt x="829" y="546"/>
                </a:lnTo>
                <a:lnTo>
                  <a:pt x="723" y="652"/>
                </a:lnTo>
                <a:lnTo>
                  <a:pt x="582" y="511"/>
                </a:lnTo>
                <a:lnTo>
                  <a:pt x="684" y="409"/>
                </a:lnTo>
                <a:lnTo>
                  <a:pt x="697" y="422"/>
                </a:lnTo>
                <a:lnTo>
                  <a:pt x="612" y="508"/>
                </a:lnTo>
                <a:lnTo>
                  <a:pt x="660" y="556"/>
                </a:lnTo>
                <a:lnTo>
                  <a:pt x="740" y="475"/>
                </a:lnTo>
                <a:lnTo>
                  <a:pt x="754" y="489"/>
                </a:lnTo>
                <a:lnTo>
                  <a:pt x="674" y="570"/>
                </a:lnTo>
                <a:lnTo>
                  <a:pt x="727" y="623"/>
                </a:lnTo>
                <a:close/>
                <a:moveTo>
                  <a:pt x="975" y="400"/>
                </a:moveTo>
                <a:lnTo>
                  <a:pt x="834" y="258"/>
                </a:lnTo>
                <a:lnTo>
                  <a:pt x="819" y="274"/>
                </a:lnTo>
                <a:lnTo>
                  <a:pt x="922" y="377"/>
                </a:lnTo>
                <a:cubicBezTo>
                  <a:pt x="929" y="385"/>
                  <a:pt x="937" y="391"/>
                  <a:pt x="945" y="398"/>
                </a:cubicBezTo>
                <a:lnTo>
                  <a:pt x="944" y="398"/>
                </a:lnTo>
                <a:cubicBezTo>
                  <a:pt x="940" y="396"/>
                  <a:pt x="935" y="395"/>
                  <a:pt x="927" y="393"/>
                </a:cubicBezTo>
                <a:lnTo>
                  <a:pt x="741" y="352"/>
                </a:lnTo>
                <a:lnTo>
                  <a:pt x="723" y="370"/>
                </a:lnTo>
                <a:lnTo>
                  <a:pt x="864" y="511"/>
                </a:lnTo>
                <a:lnTo>
                  <a:pt x="879" y="496"/>
                </a:lnTo>
                <a:lnTo>
                  <a:pt x="776" y="392"/>
                </a:lnTo>
                <a:cubicBezTo>
                  <a:pt x="766" y="382"/>
                  <a:pt x="757" y="375"/>
                  <a:pt x="750" y="371"/>
                </a:cubicBezTo>
                <a:lnTo>
                  <a:pt x="751" y="370"/>
                </a:lnTo>
                <a:cubicBezTo>
                  <a:pt x="758" y="374"/>
                  <a:pt x="765" y="376"/>
                  <a:pt x="771" y="378"/>
                </a:cubicBezTo>
                <a:lnTo>
                  <a:pt x="958" y="417"/>
                </a:lnTo>
                <a:lnTo>
                  <a:pt x="975" y="400"/>
                </a:lnTo>
                <a:close/>
                <a:moveTo>
                  <a:pt x="977" y="116"/>
                </a:moveTo>
                <a:lnTo>
                  <a:pt x="990" y="129"/>
                </a:lnTo>
                <a:lnTo>
                  <a:pt x="942" y="177"/>
                </a:lnTo>
                <a:lnTo>
                  <a:pt x="1070" y="305"/>
                </a:lnTo>
                <a:lnTo>
                  <a:pt x="1054" y="321"/>
                </a:lnTo>
                <a:lnTo>
                  <a:pt x="926" y="193"/>
                </a:lnTo>
                <a:lnTo>
                  <a:pt x="878" y="241"/>
                </a:lnTo>
                <a:lnTo>
                  <a:pt x="865" y="228"/>
                </a:lnTo>
                <a:lnTo>
                  <a:pt x="977" y="116"/>
                </a:lnTo>
                <a:close/>
                <a:moveTo>
                  <a:pt x="1132" y="42"/>
                </a:moveTo>
                <a:lnTo>
                  <a:pt x="1144" y="20"/>
                </a:lnTo>
                <a:cubicBezTo>
                  <a:pt x="1113" y="0"/>
                  <a:pt x="1082" y="5"/>
                  <a:pt x="1051" y="36"/>
                </a:cubicBezTo>
                <a:cubicBezTo>
                  <a:pt x="1022" y="68"/>
                  <a:pt x="1018" y="97"/>
                  <a:pt x="1040" y="123"/>
                </a:cubicBezTo>
                <a:cubicBezTo>
                  <a:pt x="1058" y="145"/>
                  <a:pt x="1088" y="141"/>
                  <a:pt x="1131" y="113"/>
                </a:cubicBezTo>
                <a:cubicBezTo>
                  <a:pt x="1165" y="90"/>
                  <a:pt x="1188" y="86"/>
                  <a:pt x="1199" y="101"/>
                </a:cubicBezTo>
                <a:cubicBezTo>
                  <a:pt x="1215" y="120"/>
                  <a:pt x="1212" y="141"/>
                  <a:pt x="1190" y="164"/>
                </a:cubicBezTo>
                <a:cubicBezTo>
                  <a:pt x="1165" y="191"/>
                  <a:pt x="1138" y="194"/>
                  <a:pt x="1110" y="173"/>
                </a:cubicBezTo>
                <a:lnTo>
                  <a:pt x="1100" y="195"/>
                </a:lnTo>
                <a:cubicBezTo>
                  <a:pt x="1135" y="218"/>
                  <a:pt x="1169" y="212"/>
                  <a:pt x="1203" y="176"/>
                </a:cubicBezTo>
                <a:cubicBezTo>
                  <a:pt x="1234" y="142"/>
                  <a:pt x="1239" y="112"/>
                  <a:pt x="1216" y="85"/>
                </a:cubicBezTo>
                <a:cubicBezTo>
                  <a:pt x="1196" y="61"/>
                  <a:pt x="1163" y="65"/>
                  <a:pt x="1118" y="97"/>
                </a:cubicBezTo>
                <a:cubicBezTo>
                  <a:pt x="1088" y="116"/>
                  <a:pt x="1067" y="119"/>
                  <a:pt x="1056" y="107"/>
                </a:cubicBezTo>
                <a:cubicBezTo>
                  <a:pt x="1042" y="91"/>
                  <a:pt x="1045" y="71"/>
                  <a:pt x="1067" y="48"/>
                </a:cubicBezTo>
                <a:cubicBezTo>
                  <a:pt x="1086" y="30"/>
                  <a:pt x="1107" y="28"/>
                  <a:pt x="1132" y="42"/>
                </a:cubicBez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endParaRPr lang="zh-CN" altLang="en-US"/>
          </a:p>
        </p:txBody>
      </p:sp>
      <p:pic>
        <p:nvPicPr>
          <p:cNvPr id="8234" name="图片 9"/>
          <p:cNvPicPr>
            <a:picLocks noChangeAspect="1" noChangeArrowheads="1"/>
          </p:cNvPicPr>
          <p:nvPr/>
        </p:nvPicPr>
        <p:blipFill>
          <a:blip r:embed="rId2" cstate="print">
            <a:extLst>
              <a:ext uri="{28A0092B-C50C-407E-A947-70E740481C1C}">
                <a14:useLocalDpi xmlns="" xmlns:a14="http://schemas.microsoft.com/office/drawing/2010/main" val="0"/>
              </a:ext>
            </a:extLst>
          </a:blip>
          <a:srcRect l="9534" t="11691" r="10948" b="9396"/>
          <a:stretch>
            <a:fillRect/>
          </a:stretch>
        </p:blipFill>
        <p:spPr bwMode="auto">
          <a:xfrm>
            <a:off x="1874840" y="2738444"/>
            <a:ext cx="2571751" cy="2130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8232"/>
                                        </p:tgtEl>
                                        <p:attrNameLst>
                                          <p:attrName>style.visibility</p:attrName>
                                        </p:attrNameLst>
                                      </p:cBhvr>
                                      <p:to>
                                        <p:strVal val="visible"/>
                                      </p:to>
                                    </p:set>
                                    <p:animEffect transition="in" filter="fade">
                                      <p:cBhvr>
                                        <p:cTn id="7" dur="500"/>
                                        <p:tgtEl>
                                          <p:spTgt spid="8232"/>
                                        </p:tgtEl>
                                      </p:cBhvr>
                                    </p:animEffect>
                                    <p:anim calcmode="lin" valueType="num">
                                      <p:cBhvr>
                                        <p:cTn id="8" dur="500" fill="hold"/>
                                        <p:tgtEl>
                                          <p:spTgt spid="8232"/>
                                        </p:tgtEl>
                                        <p:attrNameLst>
                                          <p:attrName>ppt_x</p:attrName>
                                        </p:attrNameLst>
                                      </p:cBhvr>
                                      <p:tavLst>
                                        <p:tav tm="0">
                                          <p:val>
                                            <p:strVal val="#ppt_x"/>
                                          </p:val>
                                        </p:tav>
                                        <p:tav tm="100000">
                                          <p:val>
                                            <p:strVal val="#ppt_x"/>
                                          </p:val>
                                        </p:tav>
                                      </p:tavLst>
                                    </p:anim>
                                    <p:anim calcmode="lin" valueType="num">
                                      <p:cBhvr>
                                        <p:cTn id="9" dur="500" fill="hold"/>
                                        <p:tgtEl>
                                          <p:spTgt spid="8232"/>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200"/>
                                  </p:stCondLst>
                                  <p:childTnLst>
                                    <p:set>
                                      <p:cBhvr>
                                        <p:cTn id="11" dur="1" fill="hold">
                                          <p:stCondLst>
                                            <p:cond delay="0"/>
                                          </p:stCondLst>
                                        </p:cTn>
                                        <p:tgtEl>
                                          <p:spTgt spid="8231"/>
                                        </p:tgtEl>
                                        <p:attrNameLst>
                                          <p:attrName>style.visibility</p:attrName>
                                        </p:attrNameLst>
                                      </p:cBhvr>
                                      <p:to>
                                        <p:strVal val="visible"/>
                                      </p:to>
                                    </p:set>
                                    <p:animEffect transition="in" filter="fade">
                                      <p:cBhvr>
                                        <p:cTn id="12" dur="500"/>
                                        <p:tgtEl>
                                          <p:spTgt spid="8231"/>
                                        </p:tgtEl>
                                      </p:cBhvr>
                                    </p:animEffect>
                                    <p:anim calcmode="lin" valueType="num">
                                      <p:cBhvr>
                                        <p:cTn id="13" dur="500" fill="hold"/>
                                        <p:tgtEl>
                                          <p:spTgt spid="8231"/>
                                        </p:tgtEl>
                                        <p:attrNameLst>
                                          <p:attrName>ppt_x</p:attrName>
                                        </p:attrNameLst>
                                      </p:cBhvr>
                                      <p:tavLst>
                                        <p:tav tm="0">
                                          <p:val>
                                            <p:strVal val="#ppt_x"/>
                                          </p:val>
                                        </p:tav>
                                        <p:tav tm="100000">
                                          <p:val>
                                            <p:strVal val="#ppt_x"/>
                                          </p:val>
                                        </p:tav>
                                      </p:tavLst>
                                    </p:anim>
                                    <p:anim calcmode="lin" valueType="num">
                                      <p:cBhvr>
                                        <p:cTn id="14" dur="500" fill="hold"/>
                                        <p:tgtEl>
                                          <p:spTgt spid="8231"/>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8230"/>
                                        </p:tgtEl>
                                        <p:attrNameLst>
                                          <p:attrName>style.visibility</p:attrName>
                                        </p:attrNameLst>
                                      </p:cBhvr>
                                      <p:to>
                                        <p:strVal val="visible"/>
                                      </p:to>
                                    </p:set>
                                    <p:anim calcmode="lin" valueType="num">
                                      <p:cBhvr>
                                        <p:cTn id="18" dur="500" fill="hold"/>
                                        <p:tgtEl>
                                          <p:spTgt spid="8230"/>
                                        </p:tgtEl>
                                        <p:attrNameLst>
                                          <p:attrName>ppt_w</p:attrName>
                                        </p:attrNameLst>
                                      </p:cBhvr>
                                      <p:tavLst>
                                        <p:tav tm="0">
                                          <p:val>
                                            <p:fltVal val="0"/>
                                          </p:val>
                                        </p:tav>
                                        <p:tav tm="100000">
                                          <p:val>
                                            <p:strVal val="#ppt_w"/>
                                          </p:val>
                                        </p:tav>
                                      </p:tavLst>
                                    </p:anim>
                                    <p:anim calcmode="lin" valueType="num">
                                      <p:cBhvr>
                                        <p:cTn id="19" dur="500" fill="hold"/>
                                        <p:tgtEl>
                                          <p:spTgt spid="8230"/>
                                        </p:tgtEl>
                                        <p:attrNameLst>
                                          <p:attrName>ppt_h</p:attrName>
                                        </p:attrNameLst>
                                      </p:cBhvr>
                                      <p:tavLst>
                                        <p:tav tm="0">
                                          <p:val>
                                            <p:fltVal val="0"/>
                                          </p:val>
                                        </p:tav>
                                        <p:tav tm="100000">
                                          <p:val>
                                            <p:strVal val="#ppt_h"/>
                                          </p:val>
                                        </p:tav>
                                      </p:tavLst>
                                    </p:anim>
                                    <p:animEffect transition="in" filter="fade">
                                      <p:cBhvr>
                                        <p:cTn id="20" dur="500"/>
                                        <p:tgtEl>
                                          <p:spTgt spid="8230"/>
                                        </p:tgtEl>
                                      </p:cBhvr>
                                    </p:animEffect>
                                  </p:childTnLst>
                                </p:cTn>
                              </p:par>
                            </p:childTnLst>
                          </p:cTn>
                        </p:par>
                        <p:par>
                          <p:cTn id="21" fill="hold">
                            <p:stCondLst>
                              <p:cond delay="1000"/>
                            </p:stCondLst>
                            <p:childTnLst>
                              <p:par>
                                <p:cTn id="22" presetID="2" presetClass="entr" presetSubtype="6" fill="hold" nodeType="afterEffect">
                                  <p:stCondLst>
                                    <p:cond delay="0"/>
                                  </p:stCondLst>
                                  <p:childTnLst>
                                    <p:set>
                                      <p:cBhvr>
                                        <p:cTn id="23" dur="1" fill="hold">
                                          <p:stCondLst>
                                            <p:cond delay="0"/>
                                          </p:stCondLst>
                                        </p:cTn>
                                        <p:tgtEl>
                                          <p:spTgt spid="8196"/>
                                        </p:tgtEl>
                                        <p:attrNameLst>
                                          <p:attrName>style.visibility</p:attrName>
                                        </p:attrNameLst>
                                      </p:cBhvr>
                                      <p:to>
                                        <p:strVal val="visible"/>
                                      </p:to>
                                    </p:set>
                                    <p:anim calcmode="lin" valueType="num">
                                      <p:cBhvr additive="base">
                                        <p:cTn id="24" dur="500" fill="hold"/>
                                        <p:tgtEl>
                                          <p:spTgt spid="8196"/>
                                        </p:tgtEl>
                                        <p:attrNameLst>
                                          <p:attrName>ppt_x</p:attrName>
                                        </p:attrNameLst>
                                      </p:cBhvr>
                                      <p:tavLst>
                                        <p:tav tm="0">
                                          <p:val>
                                            <p:strVal val="1+#ppt_w/2"/>
                                          </p:val>
                                        </p:tav>
                                        <p:tav tm="100000">
                                          <p:val>
                                            <p:strVal val="#ppt_x"/>
                                          </p:val>
                                        </p:tav>
                                      </p:tavLst>
                                    </p:anim>
                                    <p:anim calcmode="lin" valueType="num">
                                      <p:cBhvr additive="base">
                                        <p:cTn id="25" dur="500" fill="hold"/>
                                        <p:tgtEl>
                                          <p:spTgt spid="8196"/>
                                        </p:tgtEl>
                                        <p:attrNameLst>
                                          <p:attrName>ppt_y</p:attrName>
                                        </p:attrNameLst>
                                      </p:cBhvr>
                                      <p:tavLst>
                                        <p:tav tm="0">
                                          <p:val>
                                            <p:strVal val="1+#ppt_h/2"/>
                                          </p:val>
                                        </p:tav>
                                        <p:tav tm="100000">
                                          <p:val>
                                            <p:strVal val="#ppt_y"/>
                                          </p:val>
                                        </p:tav>
                                      </p:tavLst>
                                    </p:anim>
                                  </p:childTnLst>
                                </p:cTn>
                              </p:par>
                              <p:par>
                                <p:cTn id="26" presetID="2" presetClass="entr" presetSubtype="6" fill="hold" nodeType="withEffect">
                                  <p:stCondLst>
                                    <p:cond delay="100"/>
                                  </p:stCondLst>
                                  <p:childTnLst>
                                    <p:set>
                                      <p:cBhvr>
                                        <p:cTn id="27" dur="1" fill="hold">
                                          <p:stCondLst>
                                            <p:cond delay="0"/>
                                          </p:stCondLst>
                                        </p:cTn>
                                        <p:tgtEl>
                                          <p:spTgt spid="8199"/>
                                        </p:tgtEl>
                                        <p:attrNameLst>
                                          <p:attrName>style.visibility</p:attrName>
                                        </p:attrNameLst>
                                      </p:cBhvr>
                                      <p:to>
                                        <p:strVal val="visible"/>
                                      </p:to>
                                    </p:set>
                                    <p:anim calcmode="lin" valueType="num">
                                      <p:cBhvr additive="base">
                                        <p:cTn id="28" dur="500" fill="hold"/>
                                        <p:tgtEl>
                                          <p:spTgt spid="8199"/>
                                        </p:tgtEl>
                                        <p:attrNameLst>
                                          <p:attrName>ppt_x</p:attrName>
                                        </p:attrNameLst>
                                      </p:cBhvr>
                                      <p:tavLst>
                                        <p:tav tm="0">
                                          <p:val>
                                            <p:strVal val="1+#ppt_w/2"/>
                                          </p:val>
                                        </p:tav>
                                        <p:tav tm="100000">
                                          <p:val>
                                            <p:strVal val="#ppt_x"/>
                                          </p:val>
                                        </p:tav>
                                      </p:tavLst>
                                    </p:anim>
                                    <p:anim calcmode="lin" valueType="num">
                                      <p:cBhvr additive="base">
                                        <p:cTn id="29" dur="500" fill="hold"/>
                                        <p:tgtEl>
                                          <p:spTgt spid="8199"/>
                                        </p:tgtEl>
                                        <p:attrNameLst>
                                          <p:attrName>ppt_y</p:attrName>
                                        </p:attrNameLst>
                                      </p:cBhvr>
                                      <p:tavLst>
                                        <p:tav tm="0">
                                          <p:val>
                                            <p:strVal val="1+#ppt_h/2"/>
                                          </p:val>
                                        </p:tav>
                                        <p:tav tm="100000">
                                          <p:val>
                                            <p:strVal val="#ppt_y"/>
                                          </p:val>
                                        </p:tav>
                                      </p:tavLst>
                                    </p:anim>
                                  </p:childTnLst>
                                </p:cTn>
                              </p:par>
                              <p:par>
                                <p:cTn id="30" presetID="2" presetClass="entr" presetSubtype="6" fill="hold" nodeType="withEffect">
                                  <p:stCondLst>
                                    <p:cond delay="200"/>
                                  </p:stCondLst>
                                  <p:childTnLst>
                                    <p:set>
                                      <p:cBhvr>
                                        <p:cTn id="31" dur="1" fill="hold">
                                          <p:stCondLst>
                                            <p:cond delay="0"/>
                                          </p:stCondLst>
                                        </p:cTn>
                                        <p:tgtEl>
                                          <p:spTgt spid="8202"/>
                                        </p:tgtEl>
                                        <p:attrNameLst>
                                          <p:attrName>style.visibility</p:attrName>
                                        </p:attrNameLst>
                                      </p:cBhvr>
                                      <p:to>
                                        <p:strVal val="visible"/>
                                      </p:to>
                                    </p:set>
                                    <p:anim calcmode="lin" valueType="num">
                                      <p:cBhvr additive="base">
                                        <p:cTn id="32" dur="500" fill="hold"/>
                                        <p:tgtEl>
                                          <p:spTgt spid="8202"/>
                                        </p:tgtEl>
                                        <p:attrNameLst>
                                          <p:attrName>ppt_x</p:attrName>
                                        </p:attrNameLst>
                                      </p:cBhvr>
                                      <p:tavLst>
                                        <p:tav tm="0">
                                          <p:val>
                                            <p:strVal val="1+#ppt_w/2"/>
                                          </p:val>
                                        </p:tav>
                                        <p:tav tm="100000">
                                          <p:val>
                                            <p:strVal val="#ppt_x"/>
                                          </p:val>
                                        </p:tav>
                                      </p:tavLst>
                                    </p:anim>
                                    <p:anim calcmode="lin" valueType="num">
                                      <p:cBhvr additive="base">
                                        <p:cTn id="33" dur="500" fill="hold"/>
                                        <p:tgtEl>
                                          <p:spTgt spid="8202"/>
                                        </p:tgtEl>
                                        <p:attrNameLst>
                                          <p:attrName>ppt_y</p:attrName>
                                        </p:attrNameLst>
                                      </p:cBhvr>
                                      <p:tavLst>
                                        <p:tav tm="0">
                                          <p:val>
                                            <p:strVal val="1+#ppt_h/2"/>
                                          </p:val>
                                        </p:tav>
                                        <p:tav tm="100000">
                                          <p:val>
                                            <p:strVal val="#ppt_y"/>
                                          </p:val>
                                        </p:tav>
                                      </p:tavLst>
                                    </p:anim>
                                  </p:childTnLst>
                                </p:cTn>
                              </p:par>
                              <p:par>
                                <p:cTn id="34" presetID="2" presetClass="entr" presetSubtype="6" fill="hold" nodeType="withEffect">
                                  <p:stCondLst>
                                    <p:cond delay="300"/>
                                  </p:stCondLst>
                                  <p:childTnLst>
                                    <p:set>
                                      <p:cBhvr>
                                        <p:cTn id="35" dur="1" fill="hold">
                                          <p:stCondLst>
                                            <p:cond delay="0"/>
                                          </p:stCondLst>
                                        </p:cTn>
                                        <p:tgtEl>
                                          <p:spTgt spid="8205"/>
                                        </p:tgtEl>
                                        <p:attrNameLst>
                                          <p:attrName>style.visibility</p:attrName>
                                        </p:attrNameLst>
                                      </p:cBhvr>
                                      <p:to>
                                        <p:strVal val="visible"/>
                                      </p:to>
                                    </p:set>
                                    <p:anim calcmode="lin" valueType="num">
                                      <p:cBhvr additive="base">
                                        <p:cTn id="36" dur="500" fill="hold"/>
                                        <p:tgtEl>
                                          <p:spTgt spid="8205"/>
                                        </p:tgtEl>
                                        <p:attrNameLst>
                                          <p:attrName>ppt_x</p:attrName>
                                        </p:attrNameLst>
                                      </p:cBhvr>
                                      <p:tavLst>
                                        <p:tav tm="0">
                                          <p:val>
                                            <p:strVal val="1+#ppt_w/2"/>
                                          </p:val>
                                        </p:tav>
                                        <p:tav tm="100000">
                                          <p:val>
                                            <p:strVal val="#ppt_x"/>
                                          </p:val>
                                        </p:tav>
                                      </p:tavLst>
                                    </p:anim>
                                    <p:anim calcmode="lin" valueType="num">
                                      <p:cBhvr additive="base">
                                        <p:cTn id="37" dur="500" fill="hold"/>
                                        <p:tgtEl>
                                          <p:spTgt spid="8205"/>
                                        </p:tgtEl>
                                        <p:attrNameLst>
                                          <p:attrName>ppt_y</p:attrName>
                                        </p:attrNameLst>
                                      </p:cBhvr>
                                      <p:tavLst>
                                        <p:tav tm="0">
                                          <p:val>
                                            <p:strVal val="1+#ppt_h/2"/>
                                          </p:val>
                                        </p:tav>
                                        <p:tav tm="100000">
                                          <p:val>
                                            <p:strVal val="#ppt_y"/>
                                          </p:val>
                                        </p:tav>
                                      </p:tavLst>
                                    </p:anim>
                                  </p:childTnLst>
                                </p:cTn>
                              </p:par>
                              <p:par>
                                <p:cTn id="38" presetID="2" presetClass="entr" presetSubtype="6" fill="hold" nodeType="withEffect">
                                  <p:stCondLst>
                                    <p:cond delay="400"/>
                                  </p:stCondLst>
                                  <p:childTnLst>
                                    <p:set>
                                      <p:cBhvr>
                                        <p:cTn id="39" dur="1" fill="hold">
                                          <p:stCondLst>
                                            <p:cond delay="0"/>
                                          </p:stCondLst>
                                        </p:cTn>
                                        <p:tgtEl>
                                          <p:spTgt spid="8208"/>
                                        </p:tgtEl>
                                        <p:attrNameLst>
                                          <p:attrName>style.visibility</p:attrName>
                                        </p:attrNameLst>
                                      </p:cBhvr>
                                      <p:to>
                                        <p:strVal val="visible"/>
                                      </p:to>
                                    </p:set>
                                    <p:anim calcmode="lin" valueType="num">
                                      <p:cBhvr additive="base">
                                        <p:cTn id="40" dur="500" fill="hold"/>
                                        <p:tgtEl>
                                          <p:spTgt spid="8208"/>
                                        </p:tgtEl>
                                        <p:attrNameLst>
                                          <p:attrName>ppt_x</p:attrName>
                                        </p:attrNameLst>
                                      </p:cBhvr>
                                      <p:tavLst>
                                        <p:tav tm="0">
                                          <p:val>
                                            <p:strVal val="1+#ppt_w/2"/>
                                          </p:val>
                                        </p:tav>
                                        <p:tav tm="100000">
                                          <p:val>
                                            <p:strVal val="#ppt_x"/>
                                          </p:val>
                                        </p:tav>
                                      </p:tavLst>
                                    </p:anim>
                                    <p:anim calcmode="lin" valueType="num">
                                      <p:cBhvr additive="base">
                                        <p:cTn id="41" dur="500" fill="hold"/>
                                        <p:tgtEl>
                                          <p:spTgt spid="8208"/>
                                        </p:tgtEl>
                                        <p:attrNameLst>
                                          <p:attrName>ppt_y</p:attrName>
                                        </p:attrNameLst>
                                      </p:cBhvr>
                                      <p:tavLst>
                                        <p:tav tm="0">
                                          <p:val>
                                            <p:strVal val="1+#ppt_h/2"/>
                                          </p:val>
                                        </p:tav>
                                        <p:tav tm="100000">
                                          <p:val>
                                            <p:strVal val="#ppt_y"/>
                                          </p:val>
                                        </p:tav>
                                      </p:tavLst>
                                    </p:anim>
                                  </p:childTnLst>
                                </p:cTn>
                              </p:par>
                            </p:childTnLst>
                          </p:cTn>
                        </p:par>
                        <p:par>
                          <p:cTn id="42" fill="hold">
                            <p:stCondLst>
                              <p:cond delay="1500"/>
                            </p:stCondLst>
                            <p:childTnLst>
                              <p:par>
                                <p:cTn id="43" presetID="22" presetClass="entr" presetSubtype="2" fill="hold" nodeType="afterEffect">
                                  <p:stCondLst>
                                    <p:cond delay="0"/>
                                  </p:stCondLst>
                                  <p:childTnLst>
                                    <p:set>
                                      <p:cBhvr>
                                        <p:cTn id="44" dur="1" fill="hold">
                                          <p:stCondLst>
                                            <p:cond delay="0"/>
                                          </p:stCondLst>
                                        </p:cTn>
                                        <p:tgtEl>
                                          <p:spTgt spid="8195"/>
                                        </p:tgtEl>
                                        <p:attrNameLst>
                                          <p:attrName>style.visibility</p:attrName>
                                        </p:attrNameLst>
                                      </p:cBhvr>
                                      <p:to>
                                        <p:strVal val="visible"/>
                                      </p:to>
                                    </p:set>
                                    <p:animEffect transition="in" filter="wipe(right)">
                                      <p:cBhvr>
                                        <p:cTn id="45" dur="300"/>
                                        <p:tgtEl>
                                          <p:spTgt spid="8195"/>
                                        </p:tgtEl>
                                      </p:cBhvr>
                                    </p:animEffect>
                                  </p:childTnLst>
                                </p:cTn>
                              </p:par>
                            </p:childTnLst>
                          </p:cTn>
                        </p:par>
                        <p:par>
                          <p:cTn id="46" fill="hold">
                            <p:stCondLst>
                              <p:cond delay="2000"/>
                            </p:stCondLst>
                            <p:childTnLst>
                              <p:par>
                                <p:cTn id="47" presetID="22" presetClass="entr" presetSubtype="8" fill="hold" grpId="0" nodeType="afterEffect">
                                  <p:stCondLst>
                                    <p:cond delay="0"/>
                                  </p:stCondLst>
                                  <p:childTnLst>
                                    <p:set>
                                      <p:cBhvr>
                                        <p:cTn id="48" dur="1" fill="hold">
                                          <p:stCondLst>
                                            <p:cond delay="0"/>
                                          </p:stCondLst>
                                        </p:cTn>
                                        <p:tgtEl>
                                          <p:spTgt spid="8197"/>
                                        </p:tgtEl>
                                        <p:attrNameLst>
                                          <p:attrName>style.visibility</p:attrName>
                                        </p:attrNameLst>
                                      </p:cBhvr>
                                      <p:to>
                                        <p:strVal val="visible"/>
                                      </p:to>
                                    </p:set>
                                    <p:animEffect transition="in" filter="wipe(left)">
                                      <p:cBhvr>
                                        <p:cTn id="49" dur="500"/>
                                        <p:tgtEl>
                                          <p:spTgt spid="8197"/>
                                        </p:tgtEl>
                                      </p:cBhvr>
                                    </p:animEffect>
                                  </p:childTnLst>
                                </p:cTn>
                              </p:par>
                            </p:childTnLst>
                          </p:cTn>
                        </p:par>
                        <p:par>
                          <p:cTn id="50" fill="hold">
                            <p:stCondLst>
                              <p:cond delay="2500"/>
                            </p:stCondLst>
                            <p:childTnLst>
                              <p:par>
                                <p:cTn id="51" presetID="10" presetClass="entr" presetSubtype="0" fill="hold" nodeType="afterEffect">
                                  <p:stCondLst>
                                    <p:cond delay="0"/>
                                  </p:stCondLst>
                                  <p:childTnLst>
                                    <p:set>
                                      <p:cBhvr>
                                        <p:cTn id="52" dur="1" fill="hold">
                                          <p:stCondLst>
                                            <p:cond delay="0"/>
                                          </p:stCondLst>
                                        </p:cTn>
                                        <p:tgtEl>
                                          <p:spTgt spid="8219"/>
                                        </p:tgtEl>
                                        <p:attrNameLst>
                                          <p:attrName>style.visibility</p:attrName>
                                        </p:attrNameLst>
                                      </p:cBhvr>
                                      <p:to>
                                        <p:strVal val="visible"/>
                                      </p:to>
                                    </p:set>
                                    <p:anim calcmode="lin" valueType="num">
                                      <p:cBhvr>
                                        <p:cTn id="53" dur="500" fill="hold"/>
                                        <p:tgtEl>
                                          <p:spTgt spid="8219"/>
                                        </p:tgtEl>
                                        <p:attrNameLst>
                                          <p:attrName>ppt_w</p:attrName>
                                        </p:attrNameLst>
                                      </p:cBhvr>
                                      <p:tavLst>
                                        <p:tav tm="0">
                                          <p:val>
                                            <p:fltVal val="0"/>
                                          </p:val>
                                        </p:tav>
                                        <p:tav tm="100000">
                                          <p:val>
                                            <p:strVal val="#ppt_w"/>
                                          </p:val>
                                        </p:tav>
                                      </p:tavLst>
                                    </p:anim>
                                    <p:anim calcmode="lin" valueType="num">
                                      <p:cBhvr>
                                        <p:cTn id="54" dur="500" fill="hold"/>
                                        <p:tgtEl>
                                          <p:spTgt spid="8219"/>
                                        </p:tgtEl>
                                        <p:attrNameLst>
                                          <p:attrName>ppt_h</p:attrName>
                                        </p:attrNameLst>
                                      </p:cBhvr>
                                      <p:tavLst>
                                        <p:tav tm="0">
                                          <p:val>
                                            <p:fltVal val="0"/>
                                          </p:val>
                                        </p:tav>
                                        <p:tav tm="100000">
                                          <p:val>
                                            <p:strVal val="#ppt_h"/>
                                          </p:val>
                                        </p:tav>
                                      </p:tavLst>
                                    </p:anim>
                                    <p:animEffect transition="in" filter="fade">
                                      <p:cBhvr>
                                        <p:cTn id="55" dur="500"/>
                                        <p:tgtEl>
                                          <p:spTgt spid="8219"/>
                                        </p:tgtEl>
                                      </p:cBhvr>
                                    </p:animEffect>
                                  </p:childTnLst>
                                </p:cTn>
                              </p:par>
                            </p:childTnLst>
                          </p:cTn>
                        </p:par>
                        <p:par>
                          <p:cTn id="56" fill="hold">
                            <p:stCondLst>
                              <p:cond delay="3000"/>
                            </p:stCondLst>
                            <p:childTnLst>
                              <p:par>
                                <p:cTn id="57" presetID="22" presetClass="entr" presetSubtype="8" fill="hold" grpId="0" nodeType="afterEffect">
                                  <p:stCondLst>
                                    <p:cond delay="0"/>
                                  </p:stCondLst>
                                  <p:childTnLst>
                                    <p:set>
                                      <p:cBhvr>
                                        <p:cTn id="58" dur="1" fill="hold">
                                          <p:stCondLst>
                                            <p:cond delay="0"/>
                                          </p:stCondLst>
                                        </p:cTn>
                                        <p:tgtEl>
                                          <p:spTgt spid="8225"/>
                                        </p:tgtEl>
                                        <p:attrNameLst>
                                          <p:attrName>style.visibility</p:attrName>
                                        </p:attrNameLst>
                                      </p:cBhvr>
                                      <p:to>
                                        <p:strVal val="visible"/>
                                      </p:to>
                                    </p:set>
                                    <p:animEffect transition="in" filter="wipe(left)">
                                      <p:cBhvr>
                                        <p:cTn id="59" dur="500"/>
                                        <p:tgtEl>
                                          <p:spTgt spid="8225"/>
                                        </p:tgtEl>
                                      </p:cBhvr>
                                    </p:animEffect>
                                  </p:childTnLst>
                                </p:cTn>
                              </p:par>
                            </p:childTnLst>
                          </p:cTn>
                        </p:par>
                        <p:par>
                          <p:cTn id="60" fill="hold">
                            <p:stCondLst>
                              <p:cond delay="3500"/>
                            </p:stCondLst>
                            <p:childTnLst>
                              <p:par>
                                <p:cTn id="61" presetID="22" presetClass="entr" presetSubtype="2" fill="hold" nodeType="afterEffect">
                                  <p:stCondLst>
                                    <p:cond delay="0"/>
                                  </p:stCondLst>
                                  <p:childTnLst>
                                    <p:set>
                                      <p:cBhvr>
                                        <p:cTn id="62" dur="1" fill="hold">
                                          <p:stCondLst>
                                            <p:cond delay="0"/>
                                          </p:stCondLst>
                                        </p:cTn>
                                        <p:tgtEl>
                                          <p:spTgt spid="8198"/>
                                        </p:tgtEl>
                                        <p:attrNameLst>
                                          <p:attrName>style.visibility</p:attrName>
                                        </p:attrNameLst>
                                      </p:cBhvr>
                                      <p:to>
                                        <p:strVal val="visible"/>
                                      </p:to>
                                    </p:set>
                                    <p:animEffect transition="in" filter="wipe(right)">
                                      <p:cBhvr>
                                        <p:cTn id="63" dur="300"/>
                                        <p:tgtEl>
                                          <p:spTgt spid="8198"/>
                                        </p:tgtEl>
                                      </p:cBhvr>
                                    </p:animEffect>
                                  </p:childTnLst>
                                </p:cTn>
                              </p:par>
                            </p:childTnLst>
                          </p:cTn>
                        </p:par>
                        <p:par>
                          <p:cTn id="64" fill="hold">
                            <p:stCondLst>
                              <p:cond delay="4000"/>
                            </p:stCondLst>
                            <p:childTnLst>
                              <p:par>
                                <p:cTn id="65" presetID="22" presetClass="entr" presetSubtype="8" fill="hold" grpId="0" nodeType="afterEffect">
                                  <p:stCondLst>
                                    <p:cond delay="0"/>
                                  </p:stCondLst>
                                  <p:childTnLst>
                                    <p:set>
                                      <p:cBhvr>
                                        <p:cTn id="66" dur="1" fill="hold">
                                          <p:stCondLst>
                                            <p:cond delay="0"/>
                                          </p:stCondLst>
                                        </p:cTn>
                                        <p:tgtEl>
                                          <p:spTgt spid="8200"/>
                                        </p:tgtEl>
                                        <p:attrNameLst>
                                          <p:attrName>style.visibility</p:attrName>
                                        </p:attrNameLst>
                                      </p:cBhvr>
                                      <p:to>
                                        <p:strVal val="visible"/>
                                      </p:to>
                                    </p:set>
                                    <p:animEffect transition="in" filter="wipe(left)">
                                      <p:cBhvr>
                                        <p:cTn id="67" dur="500"/>
                                        <p:tgtEl>
                                          <p:spTgt spid="8200"/>
                                        </p:tgtEl>
                                      </p:cBhvr>
                                    </p:animEffect>
                                  </p:childTnLst>
                                </p:cTn>
                              </p:par>
                            </p:childTnLst>
                          </p:cTn>
                        </p:par>
                        <p:par>
                          <p:cTn id="68" fill="hold">
                            <p:stCondLst>
                              <p:cond delay="4500"/>
                            </p:stCondLst>
                            <p:childTnLst>
                              <p:par>
                                <p:cTn id="69" presetID="10" presetClass="entr" presetSubtype="0" fill="hold" nodeType="afterEffect">
                                  <p:stCondLst>
                                    <p:cond delay="0"/>
                                  </p:stCondLst>
                                  <p:childTnLst>
                                    <p:set>
                                      <p:cBhvr>
                                        <p:cTn id="70" dur="1" fill="hold">
                                          <p:stCondLst>
                                            <p:cond delay="0"/>
                                          </p:stCondLst>
                                        </p:cTn>
                                        <p:tgtEl>
                                          <p:spTgt spid="8216"/>
                                        </p:tgtEl>
                                        <p:attrNameLst>
                                          <p:attrName>style.visibility</p:attrName>
                                        </p:attrNameLst>
                                      </p:cBhvr>
                                      <p:to>
                                        <p:strVal val="visible"/>
                                      </p:to>
                                    </p:set>
                                    <p:anim calcmode="lin" valueType="num">
                                      <p:cBhvr>
                                        <p:cTn id="71" dur="500" fill="hold"/>
                                        <p:tgtEl>
                                          <p:spTgt spid="8216"/>
                                        </p:tgtEl>
                                        <p:attrNameLst>
                                          <p:attrName>ppt_w</p:attrName>
                                        </p:attrNameLst>
                                      </p:cBhvr>
                                      <p:tavLst>
                                        <p:tav tm="0">
                                          <p:val>
                                            <p:fltVal val="0"/>
                                          </p:val>
                                        </p:tav>
                                        <p:tav tm="100000">
                                          <p:val>
                                            <p:strVal val="#ppt_w"/>
                                          </p:val>
                                        </p:tav>
                                      </p:tavLst>
                                    </p:anim>
                                    <p:anim calcmode="lin" valueType="num">
                                      <p:cBhvr>
                                        <p:cTn id="72" dur="500" fill="hold"/>
                                        <p:tgtEl>
                                          <p:spTgt spid="8216"/>
                                        </p:tgtEl>
                                        <p:attrNameLst>
                                          <p:attrName>ppt_h</p:attrName>
                                        </p:attrNameLst>
                                      </p:cBhvr>
                                      <p:tavLst>
                                        <p:tav tm="0">
                                          <p:val>
                                            <p:fltVal val="0"/>
                                          </p:val>
                                        </p:tav>
                                        <p:tav tm="100000">
                                          <p:val>
                                            <p:strVal val="#ppt_h"/>
                                          </p:val>
                                        </p:tav>
                                      </p:tavLst>
                                    </p:anim>
                                    <p:animEffect transition="in" filter="fade">
                                      <p:cBhvr>
                                        <p:cTn id="73" dur="500"/>
                                        <p:tgtEl>
                                          <p:spTgt spid="8216"/>
                                        </p:tgtEl>
                                      </p:cBhvr>
                                    </p:animEffect>
                                  </p:childTnLst>
                                </p:cTn>
                              </p:par>
                            </p:childTnLst>
                          </p:cTn>
                        </p:par>
                        <p:par>
                          <p:cTn id="74" fill="hold">
                            <p:stCondLst>
                              <p:cond delay="5000"/>
                            </p:stCondLst>
                            <p:childTnLst>
                              <p:par>
                                <p:cTn id="75" presetID="22" presetClass="entr" presetSubtype="8" fill="hold" grpId="0" nodeType="afterEffect">
                                  <p:stCondLst>
                                    <p:cond delay="0"/>
                                  </p:stCondLst>
                                  <p:childTnLst>
                                    <p:set>
                                      <p:cBhvr>
                                        <p:cTn id="76" dur="1" fill="hold">
                                          <p:stCondLst>
                                            <p:cond delay="0"/>
                                          </p:stCondLst>
                                        </p:cTn>
                                        <p:tgtEl>
                                          <p:spTgt spid="8226"/>
                                        </p:tgtEl>
                                        <p:attrNameLst>
                                          <p:attrName>style.visibility</p:attrName>
                                        </p:attrNameLst>
                                      </p:cBhvr>
                                      <p:to>
                                        <p:strVal val="visible"/>
                                      </p:to>
                                    </p:set>
                                    <p:animEffect transition="in" filter="wipe(left)">
                                      <p:cBhvr>
                                        <p:cTn id="77" dur="500"/>
                                        <p:tgtEl>
                                          <p:spTgt spid="8226"/>
                                        </p:tgtEl>
                                      </p:cBhvr>
                                    </p:animEffect>
                                  </p:childTnLst>
                                </p:cTn>
                              </p:par>
                            </p:childTnLst>
                          </p:cTn>
                        </p:par>
                        <p:par>
                          <p:cTn id="78" fill="hold">
                            <p:stCondLst>
                              <p:cond delay="5500"/>
                            </p:stCondLst>
                            <p:childTnLst>
                              <p:par>
                                <p:cTn id="79" presetID="22" presetClass="entr" presetSubtype="2" fill="hold" nodeType="afterEffect">
                                  <p:stCondLst>
                                    <p:cond delay="0"/>
                                  </p:stCondLst>
                                  <p:childTnLst>
                                    <p:set>
                                      <p:cBhvr>
                                        <p:cTn id="80" dur="1" fill="hold">
                                          <p:stCondLst>
                                            <p:cond delay="0"/>
                                          </p:stCondLst>
                                        </p:cTn>
                                        <p:tgtEl>
                                          <p:spTgt spid="8201"/>
                                        </p:tgtEl>
                                        <p:attrNameLst>
                                          <p:attrName>style.visibility</p:attrName>
                                        </p:attrNameLst>
                                      </p:cBhvr>
                                      <p:to>
                                        <p:strVal val="visible"/>
                                      </p:to>
                                    </p:set>
                                    <p:animEffect transition="in" filter="wipe(right)">
                                      <p:cBhvr>
                                        <p:cTn id="81" dur="300"/>
                                        <p:tgtEl>
                                          <p:spTgt spid="8201"/>
                                        </p:tgtEl>
                                      </p:cBhvr>
                                    </p:animEffect>
                                  </p:childTnLst>
                                </p:cTn>
                              </p:par>
                            </p:childTnLst>
                          </p:cTn>
                        </p:par>
                        <p:par>
                          <p:cTn id="82" fill="hold">
                            <p:stCondLst>
                              <p:cond delay="6000"/>
                            </p:stCondLst>
                            <p:childTnLst>
                              <p:par>
                                <p:cTn id="83" presetID="22" presetClass="entr" presetSubtype="8" fill="hold" grpId="0" nodeType="afterEffect">
                                  <p:stCondLst>
                                    <p:cond delay="0"/>
                                  </p:stCondLst>
                                  <p:childTnLst>
                                    <p:set>
                                      <p:cBhvr>
                                        <p:cTn id="84" dur="1" fill="hold">
                                          <p:stCondLst>
                                            <p:cond delay="0"/>
                                          </p:stCondLst>
                                        </p:cTn>
                                        <p:tgtEl>
                                          <p:spTgt spid="8203"/>
                                        </p:tgtEl>
                                        <p:attrNameLst>
                                          <p:attrName>style.visibility</p:attrName>
                                        </p:attrNameLst>
                                      </p:cBhvr>
                                      <p:to>
                                        <p:strVal val="visible"/>
                                      </p:to>
                                    </p:set>
                                    <p:animEffect transition="in" filter="wipe(left)">
                                      <p:cBhvr>
                                        <p:cTn id="85" dur="500"/>
                                        <p:tgtEl>
                                          <p:spTgt spid="8203"/>
                                        </p:tgtEl>
                                      </p:cBhvr>
                                    </p:animEffect>
                                  </p:childTnLst>
                                </p:cTn>
                              </p:par>
                            </p:childTnLst>
                          </p:cTn>
                        </p:par>
                        <p:par>
                          <p:cTn id="86" fill="hold">
                            <p:stCondLst>
                              <p:cond delay="6500"/>
                            </p:stCondLst>
                            <p:childTnLst>
                              <p:par>
                                <p:cTn id="87" presetID="10" presetClass="entr" presetSubtype="0" fill="hold" nodeType="afterEffect">
                                  <p:stCondLst>
                                    <p:cond delay="0"/>
                                  </p:stCondLst>
                                  <p:childTnLst>
                                    <p:set>
                                      <p:cBhvr>
                                        <p:cTn id="88" dur="1" fill="hold">
                                          <p:stCondLst>
                                            <p:cond delay="0"/>
                                          </p:stCondLst>
                                        </p:cTn>
                                        <p:tgtEl>
                                          <p:spTgt spid="8222"/>
                                        </p:tgtEl>
                                        <p:attrNameLst>
                                          <p:attrName>style.visibility</p:attrName>
                                        </p:attrNameLst>
                                      </p:cBhvr>
                                      <p:to>
                                        <p:strVal val="visible"/>
                                      </p:to>
                                    </p:set>
                                    <p:anim calcmode="lin" valueType="num">
                                      <p:cBhvr>
                                        <p:cTn id="89" dur="500" fill="hold"/>
                                        <p:tgtEl>
                                          <p:spTgt spid="8222"/>
                                        </p:tgtEl>
                                        <p:attrNameLst>
                                          <p:attrName>ppt_w</p:attrName>
                                        </p:attrNameLst>
                                      </p:cBhvr>
                                      <p:tavLst>
                                        <p:tav tm="0">
                                          <p:val>
                                            <p:fltVal val="0"/>
                                          </p:val>
                                        </p:tav>
                                        <p:tav tm="100000">
                                          <p:val>
                                            <p:strVal val="#ppt_w"/>
                                          </p:val>
                                        </p:tav>
                                      </p:tavLst>
                                    </p:anim>
                                    <p:anim calcmode="lin" valueType="num">
                                      <p:cBhvr>
                                        <p:cTn id="90" dur="500" fill="hold"/>
                                        <p:tgtEl>
                                          <p:spTgt spid="8222"/>
                                        </p:tgtEl>
                                        <p:attrNameLst>
                                          <p:attrName>ppt_h</p:attrName>
                                        </p:attrNameLst>
                                      </p:cBhvr>
                                      <p:tavLst>
                                        <p:tav tm="0">
                                          <p:val>
                                            <p:fltVal val="0"/>
                                          </p:val>
                                        </p:tav>
                                        <p:tav tm="100000">
                                          <p:val>
                                            <p:strVal val="#ppt_h"/>
                                          </p:val>
                                        </p:tav>
                                      </p:tavLst>
                                    </p:anim>
                                    <p:animEffect transition="in" filter="fade">
                                      <p:cBhvr>
                                        <p:cTn id="91" dur="500"/>
                                        <p:tgtEl>
                                          <p:spTgt spid="8222"/>
                                        </p:tgtEl>
                                      </p:cBhvr>
                                    </p:animEffect>
                                  </p:childTnLst>
                                </p:cTn>
                              </p:par>
                            </p:childTnLst>
                          </p:cTn>
                        </p:par>
                        <p:par>
                          <p:cTn id="92" fill="hold">
                            <p:stCondLst>
                              <p:cond delay="7000"/>
                            </p:stCondLst>
                            <p:childTnLst>
                              <p:par>
                                <p:cTn id="93" presetID="22" presetClass="entr" presetSubtype="8" fill="hold" grpId="0" nodeType="afterEffect">
                                  <p:stCondLst>
                                    <p:cond delay="0"/>
                                  </p:stCondLst>
                                  <p:childTnLst>
                                    <p:set>
                                      <p:cBhvr>
                                        <p:cTn id="94" dur="1" fill="hold">
                                          <p:stCondLst>
                                            <p:cond delay="0"/>
                                          </p:stCondLst>
                                        </p:cTn>
                                        <p:tgtEl>
                                          <p:spTgt spid="8227"/>
                                        </p:tgtEl>
                                        <p:attrNameLst>
                                          <p:attrName>style.visibility</p:attrName>
                                        </p:attrNameLst>
                                      </p:cBhvr>
                                      <p:to>
                                        <p:strVal val="visible"/>
                                      </p:to>
                                    </p:set>
                                    <p:animEffect transition="in" filter="wipe(left)">
                                      <p:cBhvr>
                                        <p:cTn id="95" dur="500"/>
                                        <p:tgtEl>
                                          <p:spTgt spid="8227"/>
                                        </p:tgtEl>
                                      </p:cBhvr>
                                    </p:animEffect>
                                  </p:childTnLst>
                                </p:cTn>
                              </p:par>
                            </p:childTnLst>
                          </p:cTn>
                        </p:par>
                        <p:par>
                          <p:cTn id="96" fill="hold">
                            <p:stCondLst>
                              <p:cond delay="7500"/>
                            </p:stCondLst>
                            <p:childTnLst>
                              <p:par>
                                <p:cTn id="97" presetID="22" presetClass="entr" presetSubtype="2" fill="hold" nodeType="afterEffect">
                                  <p:stCondLst>
                                    <p:cond delay="0"/>
                                  </p:stCondLst>
                                  <p:childTnLst>
                                    <p:set>
                                      <p:cBhvr>
                                        <p:cTn id="98" dur="1" fill="hold">
                                          <p:stCondLst>
                                            <p:cond delay="0"/>
                                          </p:stCondLst>
                                        </p:cTn>
                                        <p:tgtEl>
                                          <p:spTgt spid="8204"/>
                                        </p:tgtEl>
                                        <p:attrNameLst>
                                          <p:attrName>style.visibility</p:attrName>
                                        </p:attrNameLst>
                                      </p:cBhvr>
                                      <p:to>
                                        <p:strVal val="visible"/>
                                      </p:to>
                                    </p:set>
                                    <p:animEffect transition="in" filter="wipe(right)">
                                      <p:cBhvr>
                                        <p:cTn id="99" dur="300"/>
                                        <p:tgtEl>
                                          <p:spTgt spid="8204"/>
                                        </p:tgtEl>
                                      </p:cBhvr>
                                    </p:animEffect>
                                  </p:childTnLst>
                                </p:cTn>
                              </p:par>
                            </p:childTnLst>
                          </p:cTn>
                        </p:par>
                        <p:par>
                          <p:cTn id="100" fill="hold">
                            <p:stCondLst>
                              <p:cond delay="8000"/>
                            </p:stCondLst>
                            <p:childTnLst>
                              <p:par>
                                <p:cTn id="101" presetID="22" presetClass="entr" presetSubtype="8" fill="hold" grpId="0" nodeType="afterEffect">
                                  <p:stCondLst>
                                    <p:cond delay="0"/>
                                  </p:stCondLst>
                                  <p:childTnLst>
                                    <p:set>
                                      <p:cBhvr>
                                        <p:cTn id="102" dur="1" fill="hold">
                                          <p:stCondLst>
                                            <p:cond delay="0"/>
                                          </p:stCondLst>
                                        </p:cTn>
                                        <p:tgtEl>
                                          <p:spTgt spid="8206"/>
                                        </p:tgtEl>
                                        <p:attrNameLst>
                                          <p:attrName>style.visibility</p:attrName>
                                        </p:attrNameLst>
                                      </p:cBhvr>
                                      <p:to>
                                        <p:strVal val="visible"/>
                                      </p:to>
                                    </p:set>
                                    <p:animEffect transition="in" filter="wipe(left)">
                                      <p:cBhvr>
                                        <p:cTn id="103" dur="500"/>
                                        <p:tgtEl>
                                          <p:spTgt spid="8206"/>
                                        </p:tgtEl>
                                      </p:cBhvr>
                                    </p:animEffect>
                                  </p:childTnLst>
                                </p:cTn>
                              </p:par>
                            </p:childTnLst>
                          </p:cTn>
                        </p:par>
                        <p:par>
                          <p:cTn id="104" fill="hold">
                            <p:stCondLst>
                              <p:cond delay="8500"/>
                            </p:stCondLst>
                            <p:childTnLst>
                              <p:par>
                                <p:cTn id="105" presetID="10" presetClass="entr" presetSubtype="0" fill="hold" nodeType="afterEffect">
                                  <p:stCondLst>
                                    <p:cond delay="0"/>
                                  </p:stCondLst>
                                  <p:childTnLst>
                                    <p:set>
                                      <p:cBhvr>
                                        <p:cTn id="106" dur="1" fill="hold">
                                          <p:stCondLst>
                                            <p:cond delay="0"/>
                                          </p:stCondLst>
                                        </p:cTn>
                                        <p:tgtEl>
                                          <p:spTgt spid="8213"/>
                                        </p:tgtEl>
                                        <p:attrNameLst>
                                          <p:attrName>style.visibility</p:attrName>
                                        </p:attrNameLst>
                                      </p:cBhvr>
                                      <p:to>
                                        <p:strVal val="visible"/>
                                      </p:to>
                                    </p:set>
                                    <p:anim calcmode="lin" valueType="num">
                                      <p:cBhvr>
                                        <p:cTn id="107" dur="500" fill="hold"/>
                                        <p:tgtEl>
                                          <p:spTgt spid="8213"/>
                                        </p:tgtEl>
                                        <p:attrNameLst>
                                          <p:attrName>ppt_w</p:attrName>
                                        </p:attrNameLst>
                                      </p:cBhvr>
                                      <p:tavLst>
                                        <p:tav tm="0">
                                          <p:val>
                                            <p:fltVal val="0"/>
                                          </p:val>
                                        </p:tav>
                                        <p:tav tm="100000">
                                          <p:val>
                                            <p:strVal val="#ppt_w"/>
                                          </p:val>
                                        </p:tav>
                                      </p:tavLst>
                                    </p:anim>
                                    <p:anim calcmode="lin" valueType="num">
                                      <p:cBhvr>
                                        <p:cTn id="108" dur="500" fill="hold"/>
                                        <p:tgtEl>
                                          <p:spTgt spid="8213"/>
                                        </p:tgtEl>
                                        <p:attrNameLst>
                                          <p:attrName>ppt_h</p:attrName>
                                        </p:attrNameLst>
                                      </p:cBhvr>
                                      <p:tavLst>
                                        <p:tav tm="0">
                                          <p:val>
                                            <p:fltVal val="0"/>
                                          </p:val>
                                        </p:tav>
                                        <p:tav tm="100000">
                                          <p:val>
                                            <p:strVal val="#ppt_h"/>
                                          </p:val>
                                        </p:tav>
                                      </p:tavLst>
                                    </p:anim>
                                    <p:animEffect transition="in" filter="fade">
                                      <p:cBhvr>
                                        <p:cTn id="109" dur="500"/>
                                        <p:tgtEl>
                                          <p:spTgt spid="8213"/>
                                        </p:tgtEl>
                                      </p:cBhvr>
                                    </p:animEffect>
                                  </p:childTnLst>
                                </p:cTn>
                              </p:par>
                            </p:childTnLst>
                          </p:cTn>
                        </p:par>
                        <p:par>
                          <p:cTn id="110" fill="hold">
                            <p:stCondLst>
                              <p:cond delay="9000"/>
                            </p:stCondLst>
                            <p:childTnLst>
                              <p:par>
                                <p:cTn id="111" presetID="22" presetClass="entr" presetSubtype="8" fill="hold" grpId="0" nodeType="afterEffect">
                                  <p:stCondLst>
                                    <p:cond delay="0"/>
                                  </p:stCondLst>
                                  <p:childTnLst>
                                    <p:set>
                                      <p:cBhvr>
                                        <p:cTn id="112" dur="1" fill="hold">
                                          <p:stCondLst>
                                            <p:cond delay="0"/>
                                          </p:stCondLst>
                                        </p:cTn>
                                        <p:tgtEl>
                                          <p:spTgt spid="8228"/>
                                        </p:tgtEl>
                                        <p:attrNameLst>
                                          <p:attrName>style.visibility</p:attrName>
                                        </p:attrNameLst>
                                      </p:cBhvr>
                                      <p:to>
                                        <p:strVal val="visible"/>
                                      </p:to>
                                    </p:set>
                                    <p:animEffect transition="in" filter="wipe(left)">
                                      <p:cBhvr>
                                        <p:cTn id="113" dur="500"/>
                                        <p:tgtEl>
                                          <p:spTgt spid="8228"/>
                                        </p:tgtEl>
                                      </p:cBhvr>
                                    </p:animEffect>
                                  </p:childTnLst>
                                </p:cTn>
                              </p:par>
                            </p:childTnLst>
                          </p:cTn>
                        </p:par>
                        <p:par>
                          <p:cTn id="114" fill="hold">
                            <p:stCondLst>
                              <p:cond delay="9500"/>
                            </p:stCondLst>
                            <p:childTnLst>
                              <p:par>
                                <p:cTn id="115" presetID="22" presetClass="entr" presetSubtype="2" fill="hold" nodeType="afterEffect">
                                  <p:stCondLst>
                                    <p:cond delay="0"/>
                                  </p:stCondLst>
                                  <p:childTnLst>
                                    <p:set>
                                      <p:cBhvr>
                                        <p:cTn id="116" dur="1" fill="hold">
                                          <p:stCondLst>
                                            <p:cond delay="0"/>
                                          </p:stCondLst>
                                        </p:cTn>
                                        <p:tgtEl>
                                          <p:spTgt spid="8207"/>
                                        </p:tgtEl>
                                        <p:attrNameLst>
                                          <p:attrName>style.visibility</p:attrName>
                                        </p:attrNameLst>
                                      </p:cBhvr>
                                      <p:to>
                                        <p:strVal val="visible"/>
                                      </p:to>
                                    </p:set>
                                    <p:animEffect transition="in" filter="wipe(right)">
                                      <p:cBhvr>
                                        <p:cTn id="117" dur="300"/>
                                        <p:tgtEl>
                                          <p:spTgt spid="8207"/>
                                        </p:tgtEl>
                                      </p:cBhvr>
                                    </p:animEffect>
                                  </p:childTnLst>
                                </p:cTn>
                              </p:par>
                            </p:childTnLst>
                          </p:cTn>
                        </p:par>
                        <p:par>
                          <p:cTn id="118" fill="hold">
                            <p:stCondLst>
                              <p:cond delay="10000"/>
                            </p:stCondLst>
                            <p:childTnLst>
                              <p:par>
                                <p:cTn id="119" presetID="22" presetClass="entr" presetSubtype="8" fill="hold" grpId="0" nodeType="afterEffect">
                                  <p:stCondLst>
                                    <p:cond delay="0"/>
                                  </p:stCondLst>
                                  <p:childTnLst>
                                    <p:set>
                                      <p:cBhvr>
                                        <p:cTn id="120" dur="1" fill="hold">
                                          <p:stCondLst>
                                            <p:cond delay="0"/>
                                          </p:stCondLst>
                                        </p:cTn>
                                        <p:tgtEl>
                                          <p:spTgt spid="8209"/>
                                        </p:tgtEl>
                                        <p:attrNameLst>
                                          <p:attrName>style.visibility</p:attrName>
                                        </p:attrNameLst>
                                      </p:cBhvr>
                                      <p:to>
                                        <p:strVal val="visible"/>
                                      </p:to>
                                    </p:set>
                                    <p:animEffect transition="in" filter="wipe(left)">
                                      <p:cBhvr>
                                        <p:cTn id="121" dur="500"/>
                                        <p:tgtEl>
                                          <p:spTgt spid="8209"/>
                                        </p:tgtEl>
                                      </p:cBhvr>
                                    </p:animEffect>
                                  </p:childTnLst>
                                </p:cTn>
                              </p:par>
                            </p:childTnLst>
                          </p:cTn>
                        </p:par>
                        <p:par>
                          <p:cTn id="122" fill="hold">
                            <p:stCondLst>
                              <p:cond delay="10500"/>
                            </p:stCondLst>
                            <p:childTnLst>
                              <p:par>
                                <p:cTn id="123" presetID="10" presetClass="entr" presetSubtype="0" fill="hold" nodeType="afterEffect">
                                  <p:stCondLst>
                                    <p:cond delay="0"/>
                                  </p:stCondLst>
                                  <p:childTnLst>
                                    <p:set>
                                      <p:cBhvr>
                                        <p:cTn id="124" dur="1" fill="hold">
                                          <p:stCondLst>
                                            <p:cond delay="0"/>
                                          </p:stCondLst>
                                        </p:cTn>
                                        <p:tgtEl>
                                          <p:spTgt spid="8210"/>
                                        </p:tgtEl>
                                        <p:attrNameLst>
                                          <p:attrName>style.visibility</p:attrName>
                                        </p:attrNameLst>
                                      </p:cBhvr>
                                      <p:to>
                                        <p:strVal val="visible"/>
                                      </p:to>
                                    </p:set>
                                    <p:anim calcmode="lin" valueType="num">
                                      <p:cBhvr>
                                        <p:cTn id="125" dur="500" fill="hold"/>
                                        <p:tgtEl>
                                          <p:spTgt spid="8210"/>
                                        </p:tgtEl>
                                        <p:attrNameLst>
                                          <p:attrName>ppt_w</p:attrName>
                                        </p:attrNameLst>
                                      </p:cBhvr>
                                      <p:tavLst>
                                        <p:tav tm="0">
                                          <p:val>
                                            <p:fltVal val="0"/>
                                          </p:val>
                                        </p:tav>
                                        <p:tav tm="100000">
                                          <p:val>
                                            <p:strVal val="#ppt_w"/>
                                          </p:val>
                                        </p:tav>
                                      </p:tavLst>
                                    </p:anim>
                                    <p:anim calcmode="lin" valueType="num">
                                      <p:cBhvr>
                                        <p:cTn id="126" dur="500" fill="hold"/>
                                        <p:tgtEl>
                                          <p:spTgt spid="8210"/>
                                        </p:tgtEl>
                                        <p:attrNameLst>
                                          <p:attrName>ppt_h</p:attrName>
                                        </p:attrNameLst>
                                      </p:cBhvr>
                                      <p:tavLst>
                                        <p:tav tm="0">
                                          <p:val>
                                            <p:fltVal val="0"/>
                                          </p:val>
                                        </p:tav>
                                        <p:tav tm="100000">
                                          <p:val>
                                            <p:strVal val="#ppt_h"/>
                                          </p:val>
                                        </p:tav>
                                      </p:tavLst>
                                    </p:anim>
                                    <p:animEffect transition="in" filter="fade">
                                      <p:cBhvr>
                                        <p:cTn id="127" dur="500"/>
                                        <p:tgtEl>
                                          <p:spTgt spid="8210"/>
                                        </p:tgtEl>
                                      </p:cBhvr>
                                    </p:animEffect>
                                  </p:childTnLst>
                                </p:cTn>
                              </p:par>
                            </p:childTnLst>
                          </p:cTn>
                        </p:par>
                        <p:par>
                          <p:cTn id="128" fill="hold">
                            <p:stCondLst>
                              <p:cond delay="11000"/>
                            </p:stCondLst>
                            <p:childTnLst>
                              <p:par>
                                <p:cTn id="129" presetID="22" presetClass="entr" presetSubtype="8" fill="hold" grpId="0" nodeType="afterEffect">
                                  <p:stCondLst>
                                    <p:cond delay="0"/>
                                  </p:stCondLst>
                                  <p:childTnLst>
                                    <p:set>
                                      <p:cBhvr>
                                        <p:cTn id="130" dur="1" fill="hold">
                                          <p:stCondLst>
                                            <p:cond delay="0"/>
                                          </p:stCondLst>
                                        </p:cTn>
                                        <p:tgtEl>
                                          <p:spTgt spid="8229"/>
                                        </p:tgtEl>
                                        <p:attrNameLst>
                                          <p:attrName>style.visibility</p:attrName>
                                        </p:attrNameLst>
                                      </p:cBhvr>
                                      <p:to>
                                        <p:strVal val="visible"/>
                                      </p:to>
                                    </p:set>
                                    <p:animEffect transition="in" filter="wipe(left)">
                                      <p:cBhvr>
                                        <p:cTn id="131" dur="500"/>
                                        <p:tgtEl>
                                          <p:spTgt spid="8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bldLvl="0" animBg="1"/>
      <p:bldP spid="8200" grpId="0" bldLvl="0" animBg="1"/>
      <p:bldP spid="8203" grpId="0" bldLvl="0" animBg="1"/>
      <p:bldP spid="8206" grpId="0" bldLvl="0" animBg="1"/>
      <p:bldP spid="8209" grpId="0" bldLvl="0" animBg="1"/>
      <p:bldP spid="8225" grpId="0"/>
      <p:bldP spid="8226" grpId="0"/>
      <p:bldP spid="8227" grpId="0"/>
      <p:bldP spid="8228" grpId="0"/>
      <p:bldP spid="8229" grpId="0"/>
      <p:bldP spid="8230"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Box 31"/>
          <p:cNvSpPr txBox="1">
            <a:spLocks noChangeArrowheads="1"/>
          </p:cNvSpPr>
          <p:nvPr/>
        </p:nvSpPr>
        <p:spPr bwMode="auto">
          <a:xfrm>
            <a:off x="2854327" y="87315"/>
            <a:ext cx="2127489" cy="5232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2" tIns="45718" rIns="91432" bIns="45718">
            <a:spAutoFit/>
          </a:bodyPr>
          <a:lstStyle/>
          <a:p>
            <a:r>
              <a:rPr lang="en-US" altLang="zh-CN" sz="2800" dirty="0">
                <a:solidFill>
                  <a:schemeClr val="accent2"/>
                </a:solidFill>
                <a:latin typeface="微软雅黑" panose="020B0503020204020204" pitchFamily="34" charset="-122"/>
                <a:ea typeface="微软雅黑" panose="020B0503020204020204" pitchFamily="34" charset="-122"/>
              </a:rPr>
              <a:t>4.1</a:t>
            </a:r>
            <a:r>
              <a:rPr lang="zh-CN" altLang="en-US" sz="2800" dirty="0">
                <a:solidFill>
                  <a:schemeClr val="accent2"/>
                </a:solidFill>
                <a:latin typeface="微软雅黑" panose="020B0503020204020204" pitchFamily="34" charset="-122"/>
                <a:ea typeface="微软雅黑" panose="020B0503020204020204" pitchFamily="34" charset="-122"/>
              </a:rPr>
              <a:t>研</a:t>
            </a:r>
            <a:r>
              <a:rPr lang="zh-CN" altLang="en-US" sz="2800" dirty="0" smtClean="0">
                <a:solidFill>
                  <a:schemeClr val="accent2"/>
                </a:solidFill>
                <a:latin typeface="微软雅黑" panose="020B0503020204020204" pitchFamily="34" charset="-122"/>
                <a:ea typeface="微软雅黑" panose="020B0503020204020204" pitchFamily="34" charset="-122"/>
              </a:rPr>
              <a:t>究结论</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2" name="TextBox 2"/>
          <p:cNvSpPr txBox="1">
            <a:spLocks noChangeArrowheads="1"/>
          </p:cNvSpPr>
          <p:nvPr/>
        </p:nvSpPr>
        <p:spPr bwMode="auto">
          <a:xfrm>
            <a:off x="1663700" y="149230"/>
            <a:ext cx="1065213" cy="400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r"/>
            <a:r>
              <a:rPr lang="en-US" altLang="zh-CN" sz="2000">
                <a:solidFill>
                  <a:schemeClr val="accent2"/>
                </a:solidFill>
              </a:rPr>
              <a:t>Part</a:t>
            </a:r>
            <a:r>
              <a:rPr lang="en-US" altLang="zh-CN">
                <a:solidFill>
                  <a:schemeClr val="accent2"/>
                </a:solidFill>
              </a:rPr>
              <a:t> 4</a:t>
            </a:r>
            <a:endParaRPr lang="zh-CN" altLang="en-US">
              <a:solidFill>
                <a:schemeClr val="accent2"/>
              </a:solidFill>
            </a:endParaRPr>
          </a:p>
        </p:txBody>
      </p:sp>
      <p:sp>
        <p:nvSpPr>
          <p:cNvPr id="26628" name="Oval 6"/>
          <p:cNvSpPr>
            <a:spLocks noChangeArrowheads="1"/>
          </p:cNvSpPr>
          <p:nvPr/>
        </p:nvSpPr>
        <p:spPr bwMode="auto">
          <a:xfrm flipH="1">
            <a:off x="4151312" y="3016255"/>
            <a:ext cx="1300163" cy="1298575"/>
          </a:xfrm>
          <a:prstGeom prst="ellipse">
            <a:avLst/>
          </a:prstGeom>
          <a:solidFill>
            <a:srgbClr val="DADADB"/>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endParaRPr lang="zh-CN" altLang="en-US">
              <a:solidFill>
                <a:schemeClr val="accent1"/>
              </a:solidFill>
            </a:endParaRPr>
          </a:p>
        </p:txBody>
      </p:sp>
      <p:sp>
        <p:nvSpPr>
          <p:cNvPr id="26629" name="Freeform 7"/>
          <p:cNvSpPr>
            <a:spLocks noChangeArrowheads="1"/>
          </p:cNvSpPr>
          <p:nvPr/>
        </p:nvSpPr>
        <p:spPr bwMode="auto">
          <a:xfrm flipH="1">
            <a:off x="6345243" y="1806577"/>
            <a:ext cx="1157287" cy="3651251"/>
          </a:xfrm>
          <a:custGeom>
            <a:avLst/>
            <a:gdLst>
              <a:gd name="T0" fmla="*/ 1750 w 1750"/>
              <a:gd name="T1" fmla="*/ 272 h 5527"/>
              <a:gd name="T2" fmla="*/ 314 w 1750"/>
              <a:gd name="T3" fmla="*/ 2778 h 5527"/>
              <a:gd name="T4" fmla="*/ 1699 w 1750"/>
              <a:gd name="T5" fmla="*/ 5254 h 5527"/>
              <a:gd name="T6" fmla="*/ 1542 w 1750"/>
              <a:gd name="T7" fmla="*/ 5527 h 5527"/>
              <a:gd name="T8" fmla="*/ 0 w 1750"/>
              <a:gd name="T9" fmla="*/ 2778 h 5527"/>
              <a:gd name="T10" fmla="*/ 1593 w 1750"/>
              <a:gd name="T11" fmla="*/ 0 h 5527"/>
              <a:gd name="T12" fmla="*/ 1750 w 1750"/>
              <a:gd name="T13" fmla="*/ 272 h 5527"/>
            </a:gdLst>
            <a:ahLst/>
            <a:cxnLst>
              <a:cxn ang="0">
                <a:pos x="T0" y="T1"/>
              </a:cxn>
              <a:cxn ang="0">
                <a:pos x="T2" y="T3"/>
              </a:cxn>
              <a:cxn ang="0">
                <a:pos x="T4" y="T5"/>
              </a:cxn>
              <a:cxn ang="0">
                <a:pos x="T6" y="T7"/>
              </a:cxn>
              <a:cxn ang="0">
                <a:pos x="T8" y="T9"/>
              </a:cxn>
              <a:cxn ang="0">
                <a:pos x="T10" y="T11"/>
              </a:cxn>
              <a:cxn ang="0">
                <a:pos x="T12" y="T13"/>
              </a:cxn>
            </a:cxnLst>
            <a:rect l="0" t="0" r="r" b="b"/>
            <a:pathLst>
              <a:path w="1750" h="5527">
                <a:moveTo>
                  <a:pt x="1750" y="272"/>
                </a:moveTo>
                <a:cubicBezTo>
                  <a:pt x="891" y="777"/>
                  <a:pt x="314" y="1710"/>
                  <a:pt x="314" y="2778"/>
                </a:cubicBezTo>
                <a:cubicBezTo>
                  <a:pt x="314" y="3825"/>
                  <a:pt x="868" y="4743"/>
                  <a:pt x="1699" y="5254"/>
                </a:cubicBezTo>
                <a:lnTo>
                  <a:pt x="1542" y="5527"/>
                </a:lnTo>
                <a:cubicBezTo>
                  <a:pt x="617" y="4961"/>
                  <a:pt x="0" y="3942"/>
                  <a:pt x="0" y="2778"/>
                </a:cubicBezTo>
                <a:cubicBezTo>
                  <a:pt x="0" y="1594"/>
                  <a:pt x="640" y="559"/>
                  <a:pt x="1593" y="0"/>
                </a:cubicBezTo>
                <a:lnTo>
                  <a:pt x="1750" y="272"/>
                </a:lnTo>
                <a:close/>
              </a:path>
            </a:pathLst>
          </a:custGeom>
          <a:solidFill>
            <a:schemeClr val="accent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26630" name="Oval 8"/>
          <p:cNvSpPr>
            <a:spLocks noChangeArrowheads="1"/>
          </p:cNvSpPr>
          <p:nvPr/>
        </p:nvSpPr>
        <p:spPr bwMode="auto">
          <a:xfrm flipH="1">
            <a:off x="6146801" y="1508130"/>
            <a:ext cx="904875" cy="906463"/>
          </a:xfrm>
          <a:prstGeom prst="ellipse">
            <a:avLst/>
          </a:prstGeom>
          <a:solidFill>
            <a:schemeClr val="bg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endParaRPr lang="zh-CN" altLang="en-US">
              <a:solidFill>
                <a:schemeClr val="accent2"/>
              </a:solidFill>
            </a:endParaRPr>
          </a:p>
        </p:txBody>
      </p:sp>
      <p:sp>
        <p:nvSpPr>
          <p:cNvPr id="26631" name="Oval 9"/>
          <p:cNvSpPr>
            <a:spLocks noChangeArrowheads="1"/>
          </p:cNvSpPr>
          <p:nvPr/>
        </p:nvSpPr>
        <p:spPr bwMode="auto">
          <a:xfrm flipH="1">
            <a:off x="6929438" y="3171825"/>
            <a:ext cx="904875" cy="904875"/>
          </a:xfrm>
          <a:prstGeom prst="ellipse">
            <a:avLst/>
          </a:prstGeom>
          <a:solidFill>
            <a:schemeClr val="bg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endParaRPr lang="zh-CN" altLang="en-US">
              <a:solidFill>
                <a:schemeClr val="accent2"/>
              </a:solidFill>
            </a:endParaRPr>
          </a:p>
        </p:txBody>
      </p:sp>
      <p:sp>
        <p:nvSpPr>
          <p:cNvPr id="26632" name="Oval 10"/>
          <p:cNvSpPr>
            <a:spLocks noChangeArrowheads="1"/>
          </p:cNvSpPr>
          <p:nvPr/>
        </p:nvSpPr>
        <p:spPr bwMode="auto">
          <a:xfrm flipH="1">
            <a:off x="6084889" y="4832353"/>
            <a:ext cx="904875" cy="904875"/>
          </a:xfrm>
          <a:prstGeom prst="ellipse">
            <a:avLst/>
          </a:prstGeom>
          <a:solidFill>
            <a:schemeClr val="bg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endParaRPr lang="zh-CN" altLang="en-US">
              <a:solidFill>
                <a:schemeClr val="accent2"/>
              </a:solidFill>
            </a:endParaRPr>
          </a:p>
        </p:txBody>
      </p:sp>
      <p:sp>
        <p:nvSpPr>
          <p:cNvPr id="26633" name="Line 11"/>
          <p:cNvSpPr>
            <a:spLocks noChangeShapeType="1"/>
          </p:cNvSpPr>
          <p:nvPr/>
        </p:nvSpPr>
        <p:spPr bwMode="auto">
          <a:xfrm flipH="1">
            <a:off x="5253039" y="2251081"/>
            <a:ext cx="849312" cy="823913"/>
          </a:xfrm>
          <a:prstGeom prst="line">
            <a:avLst/>
          </a:prstGeom>
          <a:noFill/>
          <a:ln w="12700">
            <a:solidFill>
              <a:srgbClr val="2E2C2C"/>
            </a:solidFill>
            <a:round/>
            <a:headEnd type="triangle" w="med" len="med"/>
          </a:ln>
          <a:extLst>
            <a:ext uri="{909E8E84-426E-40DD-AFC4-6F175D3DCCD1}">
              <a14:hiddenFill xmlns="" xmlns:a14="http://schemas.microsoft.com/office/drawing/2010/main">
                <a:noFill/>
              </a14:hiddenFill>
            </a:ext>
          </a:extLst>
        </p:spPr>
        <p:txBody>
          <a:bodyPr lIns="91432" tIns="45718" rIns="91432" bIns="45718"/>
          <a:lstStyle/>
          <a:p>
            <a:pPr eaLnBrk="0" hangingPunct="0"/>
            <a:endParaRPr lang="zh-CN" altLang="en-US"/>
          </a:p>
        </p:txBody>
      </p:sp>
      <p:sp>
        <p:nvSpPr>
          <p:cNvPr id="26634" name="Line 12"/>
          <p:cNvSpPr>
            <a:spLocks noChangeShapeType="1"/>
          </p:cNvSpPr>
          <p:nvPr/>
        </p:nvSpPr>
        <p:spPr bwMode="auto">
          <a:xfrm flipH="1" flipV="1">
            <a:off x="5300663" y="4275139"/>
            <a:ext cx="747712" cy="723900"/>
          </a:xfrm>
          <a:prstGeom prst="line">
            <a:avLst/>
          </a:prstGeom>
          <a:noFill/>
          <a:ln w="12700">
            <a:solidFill>
              <a:srgbClr val="2E2C2C"/>
            </a:solidFill>
            <a:round/>
            <a:headEnd type="triangle" w="med" len="med"/>
          </a:ln>
          <a:extLst>
            <a:ext uri="{909E8E84-426E-40DD-AFC4-6F175D3DCCD1}">
              <a14:hiddenFill xmlns="" xmlns:a14="http://schemas.microsoft.com/office/drawing/2010/main">
                <a:noFill/>
              </a14:hiddenFill>
            </a:ext>
          </a:extLst>
        </p:spPr>
        <p:txBody>
          <a:bodyPr lIns="91432" tIns="45718" rIns="91432" bIns="45718"/>
          <a:lstStyle/>
          <a:p>
            <a:pPr eaLnBrk="0" hangingPunct="0"/>
            <a:endParaRPr lang="zh-CN" altLang="en-US"/>
          </a:p>
        </p:txBody>
      </p:sp>
      <p:sp>
        <p:nvSpPr>
          <p:cNvPr id="26635" name="Line 13"/>
          <p:cNvSpPr>
            <a:spLocks noChangeShapeType="1"/>
          </p:cNvSpPr>
          <p:nvPr/>
        </p:nvSpPr>
        <p:spPr bwMode="auto">
          <a:xfrm flipH="1">
            <a:off x="5549901" y="3608388"/>
            <a:ext cx="1198563" cy="0"/>
          </a:xfrm>
          <a:prstGeom prst="line">
            <a:avLst/>
          </a:prstGeom>
          <a:noFill/>
          <a:ln w="12700">
            <a:solidFill>
              <a:srgbClr val="2E2C2C"/>
            </a:solidFill>
            <a:round/>
            <a:headEnd type="triangle" w="med" len="med"/>
          </a:ln>
          <a:extLst>
            <a:ext uri="{909E8E84-426E-40DD-AFC4-6F175D3DCCD1}">
              <a14:hiddenFill xmlns="" xmlns:a14="http://schemas.microsoft.com/office/drawing/2010/main">
                <a:noFill/>
              </a14:hiddenFill>
            </a:ext>
          </a:extLst>
        </p:spPr>
        <p:txBody>
          <a:bodyPr lIns="91432" tIns="45718" rIns="91432" bIns="45718"/>
          <a:lstStyle/>
          <a:p>
            <a:pPr eaLnBrk="0" hangingPunct="0"/>
            <a:endParaRPr lang="zh-CN" altLang="en-US"/>
          </a:p>
        </p:txBody>
      </p:sp>
      <p:sp>
        <p:nvSpPr>
          <p:cNvPr id="26636" name="Oval 14"/>
          <p:cNvSpPr>
            <a:spLocks noChangeArrowheads="1"/>
          </p:cNvSpPr>
          <p:nvPr/>
        </p:nvSpPr>
        <p:spPr bwMode="auto">
          <a:xfrm flipH="1">
            <a:off x="4270381" y="3133730"/>
            <a:ext cx="1063625" cy="1063625"/>
          </a:xfrm>
          <a:prstGeom prst="ellipse">
            <a:avLst/>
          </a:prstGeom>
          <a:solidFill>
            <a:schemeClr val="bg2"/>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endParaRPr lang="zh-CN" altLang="en-US">
              <a:solidFill>
                <a:schemeClr val="accent1"/>
              </a:solidFill>
            </a:endParaRPr>
          </a:p>
        </p:txBody>
      </p:sp>
      <p:sp>
        <p:nvSpPr>
          <p:cNvPr id="26637" name="TextBox 12"/>
          <p:cNvSpPr txBox="1">
            <a:spLocks noChangeArrowheads="1"/>
          </p:cNvSpPr>
          <p:nvPr/>
        </p:nvSpPr>
        <p:spPr bwMode="auto">
          <a:xfrm flipH="1">
            <a:off x="6197601" y="1690691"/>
            <a:ext cx="842963"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ctr"/>
            <a:r>
              <a:rPr lang="zh-CN" altLang="en-US" sz="1600" dirty="0" smtClean="0">
                <a:solidFill>
                  <a:schemeClr val="accent2"/>
                </a:solidFill>
                <a:latin typeface="微软雅黑" panose="020B0503020204020204" pitchFamily="34" charset="-122"/>
                <a:ea typeface="微软雅黑" panose="020B0503020204020204" pitchFamily="34" charset="-122"/>
              </a:rPr>
              <a:t>学习兴趣</a:t>
            </a:r>
            <a:endParaRPr lang="en-US" altLang="zh-CN" sz="1600" dirty="0">
              <a:solidFill>
                <a:schemeClr val="accent2"/>
              </a:solidFill>
              <a:latin typeface="微软雅黑" panose="020B0503020204020204" pitchFamily="34" charset="-122"/>
              <a:ea typeface="微软雅黑" panose="020B0503020204020204" pitchFamily="34" charset="-122"/>
            </a:endParaRPr>
          </a:p>
        </p:txBody>
      </p:sp>
      <p:sp>
        <p:nvSpPr>
          <p:cNvPr id="26638" name="TextBox 13"/>
          <p:cNvSpPr txBox="1">
            <a:spLocks noChangeArrowheads="1"/>
          </p:cNvSpPr>
          <p:nvPr/>
        </p:nvSpPr>
        <p:spPr bwMode="auto">
          <a:xfrm flipH="1">
            <a:off x="6997700" y="3352803"/>
            <a:ext cx="819151"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ctr"/>
            <a:r>
              <a:rPr lang="zh-CN" altLang="en-US" sz="1600" dirty="0" smtClean="0">
                <a:solidFill>
                  <a:schemeClr val="accent2"/>
                </a:solidFill>
                <a:latin typeface="微软雅黑" panose="020B0503020204020204" pitchFamily="34" charset="-122"/>
                <a:ea typeface="微软雅黑" panose="020B0503020204020204" pitchFamily="34" charset="-122"/>
              </a:rPr>
              <a:t>自学能力</a:t>
            </a:r>
            <a:endParaRPr lang="en-US" altLang="zh-CN" sz="1600" dirty="0">
              <a:solidFill>
                <a:schemeClr val="accent2"/>
              </a:solidFill>
              <a:latin typeface="微软雅黑" panose="020B0503020204020204" pitchFamily="34" charset="-122"/>
              <a:ea typeface="微软雅黑" panose="020B0503020204020204" pitchFamily="34" charset="-122"/>
            </a:endParaRPr>
          </a:p>
        </p:txBody>
      </p:sp>
      <p:sp>
        <p:nvSpPr>
          <p:cNvPr id="26639" name="TextBox 14"/>
          <p:cNvSpPr txBox="1">
            <a:spLocks noChangeArrowheads="1"/>
          </p:cNvSpPr>
          <p:nvPr/>
        </p:nvSpPr>
        <p:spPr bwMode="auto">
          <a:xfrm flipH="1">
            <a:off x="6119818" y="4978403"/>
            <a:ext cx="819151"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ctr"/>
            <a:r>
              <a:rPr lang="zh-CN" altLang="en-US" sz="1600" dirty="0" smtClean="0">
                <a:solidFill>
                  <a:schemeClr val="accent2"/>
                </a:solidFill>
                <a:latin typeface="微软雅黑" panose="020B0503020204020204" pitchFamily="34" charset="-122"/>
                <a:ea typeface="微软雅黑" panose="020B0503020204020204" pitchFamily="34" charset="-122"/>
              </a:rPr>
              <a:t>合作交流能力</a:t>
            </a:r>
            <a:endParaRPr lang="en-US" altLang="zh-CN" sz="1600" dirty="0">
              <a:solidFill>
                <a:schemeClr val="accent2"/>
              </a:solidFill>
              <a:latin typeface="微软雅黑" panose="020B0503020204020204" pitchFamily="34" charset="-122"/>
              <a:ea typeface="微软雅黑" panose="020B0503020204020204" pitchFamily="34" charset="-122"/>
            </a:endParaRPr>
          </a:p>
        </p:txBody>
      </p:sp>
      <p:sp>
        <p:nvSpPr>
          <p:cNvPr id="26640" name="TextBox 15"/>
          <p:cNvSpPr txBox="1">
            <a:spLocks noChangeArrowheads="1"/>
          </p:cNvSpPr>
          <p:nvPr/>
        </p:nvSpPr>
        <p:spPr bwMode="auto">
          <a:xfrm flipH="1">
            <a:off x="4270375" y="3317881"/>
            <a:ext cx="1030288" cy="7078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ctr"/>
            <a:r>
              <a:rPr lang="zh-CN" altLang="en-US" sz="2000" dirty="0" smtClean="0">
                <a:solidFill>
                  <a:schemeClr val="accent2"/>
                </a:solidFill>
                <a:latin typeface="微软雅黑" panose="020B0503020204020204" pitchFamily="34" charset="-122"/>
                <a:ea typeface="微软雅黑" panose="020B0503020204020204" pitchFamily="34" charset="-122"/>
              </a:rPr>
              <a:t>研究结论</a:t>
            </a:r>
            <a:endParaRPr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26641" name="TextBox 16"/>
          <p:cNvSpPr txBox="1">
            <a:spLocks noChangeArrowheads="1"/>
          </p:cNvSpPr>
          <p:nvPr/>
        </p:nvSpPr>
        <p:spPr bwMode="auto">
          <a:xfrm>
            <a:off x="7064379" y="1444627"/>
            <a:ext cx="278923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学生主动学习，主动与老师交流</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26642" name="TextBox 17"/>
          <p:cNvSpPr txBox="1">
            <a:spLocks noChangeArrowheads="1"/>
          </p:cNvSpPr>
          <p:nvPr/>
        </p:nvSpPr>
        <p:spPr bwMode="auto">
          <a:xfrm>
            <a:off x="7834315" y="3238503"/>
            <a:ext cx="2716212"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通过在线学习，锻炼学生的自学能力</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26643" name="TextBox 18"/>
          <p:cNvSpPr txBox="1">
            <a:spLocks noChangeArrowheads="1"/>
          </p:cNvSpPr>
          <p:nvPr/>
        </p:nvSpPr>
        <p:spPr bwMode="auto">
          <a:xfrm>
            <a:off x="7027863" y="4999041"/>
            <a:ext cx="2716212" cy="10772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课堂上师生、生生之间交流的机会更多了，更多学生主动开始表达自己的想法并换位思考</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Tm="5769">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626"/>
                                        </p:tgtEl>
                                        <p:attrNameLst>
                                          <p:attrName>style.visibility</p:attrName>
                                        </p:attrNameLst>
                                      </p:cBhvr>
                                      <p:to>
                                        <p:strVal val="visible"/>
                                      </p:to>
                                    </p:set>
                                    <p:anim calcmode="lin" valueType="num">
                                      <p:cBhvr>
                                        <p:cTn id="7" dur="400" fill="hold"/>
                                        <p:tgtEl>
                                          <p:spTgt spid="26626"/>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26626"/>
                                        </p:tgtEl>
                                        <p:attrNameLst>
                                          <p:attrName>ppt_y</p:attrName>
                                        </p:attrNameLst>
                                      </p:cBhvr>
                                      <p:tavLst>
                                        <p:tav tm="0">
                                          <p:val>
                                            <p:strVal val="#ppt_y"/>
                                          </p:val>
                                        </p:tav>
                                        <p:tav tm="100000">
                                          <p:val>
                                            <p:strVal val="#ppt_y"/>
                                          </p:val>
                                        </p:tav>
                                      </p:tavLst>
                                    </p:anim>
                                    <p:anim calcmode="lin" valueType="num">
                                      <p:cBhvr>
                                        <p:cTn id="9" dur="400" fill="hold"/>
                                        <p:tgtEl>
                                          <p:spTgt spid="26626"/>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266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26626"/>
                                        </p:tgtEl>
                                      </p:cBhvr>
                                    </p:animEffect>
                                  </p:childTnLst>
                                </p:cTn>
                              </p:par>
                            </p:childTnLst>
                          </p:cTn>
                        </p:par>
                        <p:par>
                          <p:cTn id="12" fill="hold">
                            <p:stCondLst>
                              <p:cond delay="640"/>
                            </p:stCondLst>
                            <p:childTnLst>
                              <p:par>
                                <p:cTn id="13" presetID="52" presetClass="entr" presetSubtype="0" fill="hold" grpId="0" nodeType="afterEffect">
                                  <p:stCondLst>
                                    <p:cond delay="0"/>
                                  </p:stCondLst>
                                  <p:childTnLst>
                                    <p:set>
                                      <p:cBhvr>
                                        <p:cTn id="14" dur="1" fill="hold">
                                          <p:stCondLst>
                                            <p:cond delay="0"/>
                                          </p:stCondLst>
                                        </p:cTn>
                                        <p:tgtEl>
                                          <p:spTgt spid="26636"/>
                                        </p:tgtEl>
                                        <p:attrNameLst>
                                          <p:attrName>style.visibility</p:attrName>
                                        </p:attrNameLst>
                                      </p:cBhvr>
                                      <p:to>
                                        <p:strVal val="visible"/>
                                      </p:to>
                                    </p:set>
                                    <p:animScale>
                                      <p:cBhvr>
                                        <p:cTn id="15" dur="1000" decel="50000" fill="hold">
                                          <p:stCondLst>
                                            <p:cond delay="0"/>
                                          </p:stCondLst>
                                        </p:cTn>
                                        <p:tgtEl>
                                          <p:spTgt spid="2663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6" dur="1000" decel="50000" fill="hold">
                                          <p:stCondLst>
                                            <p:cond delay="0"/>
                                          </p:stCondLst>
                                        </p:cTn>
                                        <p:tgtEl>
                                          <p:spTgt spid="26636"/>
                                        </p:tgtEl>
                                        <p:attrNameLst>
                                          <p:attrName>ppt_x</p:attrName>
                                          <p:attrName>ppt_y</p:attrName>
                                        </p:attrNameLst>
                                      </p:cBhvr>
                                      <p:rCtr x="0" y="0"/>
                                    </p:animMotion>
                                    <p:animEffect transition="in" filter="fade">
                                      <p:cBhvr>
                                        <p:cTn id="17" dur="1000"/>
                                        <p:tgtEl>
                                          <p:spTgt spid="26636"/>
                                        </p:tgtEl>
                                      </p:cBhvr>
                                    </p:animEffect>
                                  </p:childTnLst>
                                </p:cTn>
                              </p:par>
                              <p:par>
                                <p:cTn id="18" presetID="52" presetClass="entr" presetSubtype="0" fill="hold" grpId="0" nodeType="withEffect">
                                  <p:stCondLst>
                                    <p:cond delay="0"/>
                                  </p:stCondLst>
                                  <p:childTnLst>
                                    <p:set>
                                      <p:cBhvr>
                                        <p:cTn id="19" dur="1" fill="hold">
                                          <p:stCondLst>
                                            <p:cond delay="0"/>
                                          </p:stCondLst>
                                        </p:cTn>
                                        <p:tgtEl>
                                          <p:spTgt spid="26628"/>
                                        </p:tgtEl>
                                        <p:attrNameLst>
                                          <p:attrName>style.visibility</p:attrName>
                                        </p:attrNameLst>
                                      </p:cBhvr>
                                      <p:to>
                                        <p:strVal val="visible"/>
                                      </p:to>
                                    </p:set>
                                    <p:animScale>
                                      <p:cBhvr>
                                        <p:cTn id="20" dur="1000" decel="50000" fill="hold">
                                          <p:stCondLst>
                                            <p:cond delay="0"/>
                                          </p:stCondLst>
                                        </p:cTn>
                                        <p:tgtEl>
                                          <p:spTgt spid="266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1" dur="1000" decel="50000" fill="hold">
                                          <p:stCondLst>
                                            <p:cond delay="0"/>
                                          </p:stCondLst>
                                        </p:cTn>
                                        <p:tgtEl>
                                          <p:spTgt spid="26628"/>
                                        </p:tgtEl>
                                        <p:attrNameLst>
                                          <p:attrName>ppt_x</p:attrName>
                                          <p:attrName>ppt_y</p:attrName>
                                        </p:attrNameLst>
                                      </p:cBhvr>
                                      <p:rCtr x="0" y="0"/>
                                    </p:animMotion>
                                    <p:animEffect transition="in" filter="fade">
                                      <p:cBhvr>
                                        <p:cTn id="22" dur="1000"/>
                                        <p:tgtEl>
                                          <p:spTgt spid="26628"/>
                                        </p:tgtEl>
                                      </p:cBhvr>
                                    </p:animEffect>
                                  </p:childTnLst>
                                </p:cTn>
                              </p:par>
                              <p:par>
                                <p:cTn id="23" presetID="52" presetClass="entr" presetSubtype="0" fill="hold" grpId="0" nodeType="withEffect">
                                  <p:stCondLst>
                                    <p:cond delay="0"/>
                                  </p:stCondLst>
                                  <p:childTnLst>
                                    <p:set>
                                      <p:cBhvr>
                                        <p:cTn id="24" dur="1" fill="hold">
                                          <p:stCondLst>
                                            <p:cond delay="0"/>
                                          </p:stCondLst>
                                        </p:cTn>
                                        <p:tgtEl>
                                          <p:spTgt spid="26640"/>
                                        </p:tgtEl>
                                        <p:attrNameLst>
                                          <p:attrName>style.visibility</p:attrName>
                                        </p:attrNameLst>
                                      </p:cBhvr>
                                      <p:to>
                                        <p:strVal val="visible"/>
                                      </p:to>
                                    </p:set>
                                    <p:animScale>
                                      <p:cBhvr>
                                        <p:cTn id="25" dur="1000" decel="50000" fill="hold">
                                          <p:stCondLst>
                                            <p:cond delay="0"/>
                                          </p:stCondLst>
                                        </p:cTn>
                                        <p:tgtEl>
                                          <p:spTgt spid="2664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6" dur="1000" decel="50000" fill="hold">
                                          <p:stCondLst>
                                            <p:cond delay="0"/>
                                          </p:stCondLst>
                                        </p:cTn>
                                        <p:tgtEl>
                                          <p:spTgt spid="26640"/>
                                        </p:tgtEl>
                                        <p:attrNameLst>
                                          <p:attrName>ppt_x</p:attrName>
                                          <p:attrName>ppt_y</p:attrName>
                                        </p:attrNameLst>
                                      </p:cBhvr>
                                      <p:rCtr x="0" y="0"/>
                                    </p:animMotion>
                                    <p:animEffect transition="in" filter="fade">
                                      <p:cBhvr>
                                        <p:cTn id="27" dur="1000"/>
                                        <p:tgtEl>
                                          <p:spTgt spid="26640"/>
                                        </p:tgtEl>
                                      </p:cBhvr>
                                    </p:animEffect>
                                  </p:childTnLst>
                                </p:cTn>
                              </p:par>
                            </p:childTnLst>
                          </p:cTn>
                        </p:par>
                        <p:par>
                          <p:cTn id="28" fill="hold">
                            <p:stCondLst>
                              <p:cond delay="1640"/>
                            </p:stCondLst>
                            <p:childTnLst>
                              <p:par>
                                <p:cTn id="29" presetID="22" presetClass="entr" presetSubtype="8" fill="hold" nodeType="afterEffect">
                                  <p:stCondLst>
                                    <p:cond delay="0"/>
                                  </p:stCondLst>
                                  <p:childTnLst>
                                    <p:set>
                                      <p:cBhvr>
                                        <p:cTn id="30" dur="1" fill="hold">
                                          <p:stCondLst>
                                            <p:cond delay="0"/>
                                          </p:stCondLst>
                                        </p:cTn>
                                        <p:tgtEl>
                                          <p:spTgt spid="26633"/>
                                        </p:tgtEl>
                                        <p:attrNameLst>
                                          <p:attrName>style.visibility</p:attrName>
                                        </p:attrNameLst>
                                      </p:cBhvr>
                                      <p:to>
                                        <p:strVal val="visible"/>
                                      </p:to>
                                    </p:set>
                                    <p:animEffect transition="in" filter="wipe(left)">
                                      <p:cBhvr>
                                        <p:cTn id="31" dur="500"/>
                                        <p:tgtEl>
                                          <p:spTgt spid="26633"/>
                                        </p:tgtEl>
                                      </p:cBhvr>
                                    </p:animEffect>
                                  </p:childTnLst>
                                </p:cTn>
                              </p:par>
                              <p:par>
                                <p:cTn id="32" presetID="22" presetClass="entr" presetSubtype="8" fill="hold" nodeType="withEffect">
                                  <p:stCondLst>
                                    <p:cond delay="0"/>
                                  </p:stCondLst>
                                  <p:childTnLst>
                                    <p:set>
                                      <p:cBhvr>
                                        <p:cTn id="33" dur="1" fill="hold">
                                          <p:stCondLst>
                                            <p:cond delay="0"/>
                                          </p:stCondLst>
                                        </p:cTn>
                                        <p:tgtEl>
                                          <p:spTgt spid="26635"/>
                                        </p:tgtEl>
                                        <p:attrNameLst>
                                          <p:attrName>style.visibility</p:attrName>
                                        </p:attrNameLst>
                                      </p:cBhvr>
                                      <p:to>
                                        <p:strVal val="visible"/>
                                      </p:to>
                                    </p:set>
                                    <p:animEffect transition="in" filter="wipe(left)">
                                      <p:cBhvr>
                                        <p:cTn id="34" dur="500"/>
                                        <p:tgtEl>
                                          <p:spTgt spid="26635"/>
                                        </p:tgtEl>
                                      </p:cBhvr>
                                    </p:animEffect>
                                  </p:childTnLst>
                                </p:cTn>
                              </p:par>
                              <p:par>
                                <p:cTn id="35" presetID="22" presetClass="entr" presetSubtype="8" fill="hold" nodeType="withEffect">
                                  <p:stCondLst>
                                    <p:cond delay="0"/>
                                  </p:stCondLst>
                                  <p:childTnLst>
                                    <p:set>
                                      <p:cBhvr>
                                        <p:cTn id="36" dur="1" fill="hold">
                                          <p:stCondLst>
                                            <p:cond delay="0"/>
                                          </p:stCondLst>
                                        </p:cTn>
                                        <p:tgtEl>
                                          <p:spTgt spid="26634"/>
                                        </p:tgtEl>
                                        <p:attrNameLst>
                                          <p:attrName>style.visibility</p:attrName>
                                        </p:attrNameLst>
                                      </p:cBhvr>
                                      <p:to>
                                        <p:strVal val="visible"/>
                                      </p:to>
                                    </p:set>
                                    <p:animEffect transition="in" filter="wipe(left)">
                                      <p:cBhvr>
                                        <p:cTn id="37" dur="500"/>
                                        <p:tgtEl>
                                          <p:spTgt spid="26634"/>
                                        </p:tgtEl>
                                      </p:cBhvr>
                                    </p:animEffect>
                                  </p:childTnLst>
                                </p:cTn>
                              </p:par>
                            </p:childTnLst>
                          </p:cTn>
                        </p:par>
                        <p:par>
                          <p:cTn id="38" fill="hold">
                            <p:stCondLst>
                              <p:cond delay="2140"/>
                            </p:stCondLst>
                            <p:childTnLst>
                              <p:par>
                                <p:cTn id="39" presetID="22" presetClass="entr" presetSubtype="1" fill="hold" nodeType="afterEffect">
                                  <p:stCondLst>
                                    <p:cond delay="0"/>
                                  </p:stCondLst>
                                  <p:childTnLst>
                                    <p:set>
                                      <p:cBhvr>
                                        <p:cTn id="40" dur="1" fill="hold">
                                          <p:stCondLst>
                                            <p:cond delay="0"/>
                                          </p:stCondLst>
                                        </p:cTn>
                                        <p:tgtEl>
                                          <p:spTgt spid="26629"/>
                                        </p:tgtEl>
                                        <p:attrNameLst>
                                          <p:attrName>style.visibility</p:attrName>
                                        </p:attrNameLst>
                                      </p:cBhvr>
                                      <p:to>
                                        <p:strVal val="visible"/>
                                      </p:to>
                                    </p:set>
                                    <p:animEffect transition="in" filter="wipe(up)">
                                      <p:cBhvr>
                                        <p:cTn id="41" dur="500"/>
                                        <p:tgtEl>
                                          <p:spTgt spid="26629"/>
                                        </p:tgtEl>
                                      </p:cBhvr>
                                    </p:animEffect>
                                  </p:childTnLst>
                                </p:cTn>
                              </p:par>
                            </p:childTnLst>
                          </p:cTn>
                        </p:par>
                        <p:par>
                          <p:cTn id="42" fill="hold">
                            <p:stCondLst>
                              <p:cond delay="2640"/>
                            </p:stCondLst>
                            <p:childTnLst>
                              <p:par>
                                <p:cTn id="43" presetID="52" presetClass="entr" presetSubtype="0" fill="hold" grpId="0" nodeType="afterEffect">
                                  <p:stCondLst>
                                    <p:cond delay="0"/>
                                  </p:stCondLst>
                                  <p:childTnLst>
                                    <p:set>
                                      <p:cBhvr>
                                        <p:cTn id="44" dur="1" fill="hold">
                                          <p:stCondLst>
                                            <p:cond delay="0"/>
                                          </p:stCondLst>
                                        </p:cTn>
                                        <p:tgtEl>
                                          <p:spTgt spid="26630"/>
                                        </p:tgtEl>
                                        <p:attrNameLst>
                                          <p:attrName>style.visibility</p:attrName>
                                        </p:attrNameLst>
                                      </p:cBhvr>
                                      <p:to>
                                        <p:strVal val="visible"/>
                                      </p:to>
                                    </p:set>
                                    <p:animScale>
                                      <p:cBhvr>
                                        <p:cTn id="45" dur="1000" decel="50000" fill="hold">
                                          <p:stCondLst>
                                            <p:cond delay="0"/>
                                          </p:stCondLst>
                                        </p:cTn>
                                        <p:tgtEl>
                                          <p:spTgt spid="2663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6" dur="1000" decel="50000" fill="hold">
                                          <p:stCondLst>
                                            <p:cond delay="0"/>
                                          </p:stCondLst>
                                        </p:cTn>
                                        <p:tgtEl>
                                          <p:spTgt spid="26630"/>
                                        </p:tgtEl>
                                        <p:attrNameLst>
                                          <p:attrName>ppt_x</p:attrName>
                                          <p:attrName>ppt_y</p:attrName>
                                        </p:attrNameLst>
                                      </p:cBhvr>
                                      <p:rCtr x="0" y="0"/>
                                    </p:animMotion>
                                    <p:animEffect transition="in" filter="fade">
                                      <p:cBhvr>
                                        <p:cTn id="47" dur="1000"/>
                                        <p:tgtEl>
                                          <p:spTgt spid="26630"/>
                                        </p:tgtEl>
                                      </p:cBhvr>
                                    </p:animEffect>
                                  </p:childTnLst>
                                </p:cTn>
                              </p:par>
                              <p:par>
                                <p:cTn id="48" presetID="52" presetClass="entr" presetSubtype="0" fill="hold" grpId="0" nodeType="withEffect">
                                  <p:stCondLst>
                                    <p:cond delay="200"/>
                                  </p:stCondLst>
                                  <p:childTnLst>
                                    <p:set>
                                      <p:cBhvr>
                                        <p:cTn id="49" dur="1" fill="hold">
                                          <p:stCondLst>
                                            <p:cond delay="0"/>
                                          </p:stCondLst>
                                        </p:cTn>
                                        <p:tgtEl>
                                          <p:spTgt spid="26631"/>
                                        </p:tgtEl>
                                        <p:attrNameLst>
                                          <p:attrName>style.visibility</p:attrName>
                                        </p:attrNameLst>
                                      </p:cBhvr>
                                      <p:to>
                                        <p:strVal val="visible"/>
                                      </p:to>
                                    </p:set>
                                    <p:animScale>
                                      <p:cBhvr>
                                        <p:cTn id="50" dur="1000" decel="50000" fill="hold">
                                          <p:stCondLst>
                                            <p:cond delay="0"/>
                                          </p:stCondLst>
                                        </p:cTn>
                                        <p:tgtEl>
                                          <p:spTgt spid="266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1" dur="1000" decel="50000" fill="hold">
                                          <p:stCondLst>
                                            <p:cond delay="0"/>
                                          </p:stCondLst>
                                        </p:cTn>
                                        <p:tgtEl>
                                          <p:spTgt spid="26631"/>
                                        </p:tgtEl>
                                        <p:attrNameLst>
                                          <p:attrName>ppt_x</p:attrName>
                                          <p:attrName>ppt_y</p:attrName>
                                        </p:attrNameLst>
                                      </p:cBhvr>
                                      <p:rCtr x="0" y="0"/>
                                    </p:animMotion>
                                    <p:animEffect transition="in" filter="fade">
                                      <p:cBhvr>
                                        <p:cTn id="52" dur="1000"/>
                                        <p:tgtEl>
                                          <p:spTgt spid="26631"/>
                                        </p:tgtEl>
                                      </p:cBhvr>
                                    </p:animEffect>
                                  </p:childTnLst>
                                </p:cTn>
                              </p:par>
                              <p:par>
                                <p:cTn id="53" presetID="52" presetClass="entr" presetSubtype="0" fill="hold" grpId="0" nodeType="withEffect">
                                  <p:stCondLst>
                                    <p:cond delay="400"/>
                                  </p:stCondLst>
                                  <p:childTnLst>
                                    <p:set>
                                      <p:cBhvr>
                                        <p:cTn id="54" dur="1" fill="hold">
                                          <p:stCondLst>
                                            <p:cond delay="0"/>
                                          </p:stCondLst>
                                        </p:cTn>
                                        <p:tgtEl>
                                          <p:spTgt spid="26632"/>
                                        </p:tgtEl>
                                        <p:attrNameLst>
                                          <p:attrName>style.visibility</p:attrName>
                                        </p:attrNameLst>
                                      </p:cBhvr>
                                      <p:to>
                                        <p:strVal val="visible"/>
                                      </p:to>
                                    </p:set>
                                    <p:animScale>
                                      <p:cBhvr>
                                        <p:cTn id="55" dur="1000" decel="50000" fill="hold">
                                          <p:stCondLst>
                                            <p:cond delay="0"/>
                                          </p:stCondLst>
                                        </p:cTn>
                                        <p:tgtEl>
                                          <p:spTgt spid="2663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6" dur="1000" decel="50000" fill="hold">
                                          <p:stCondLst>
                                            <p:cond delay="0"/>
                                          </p:stCondLst>
                                        </p:cTn>
                                        <p:tgtEl>
                                          <p:spTgt spid="26632"/>
                                        </p:tgtEl>
                                        <p:attrNameLst>
                                          <p:attrName>ppt_x</p:attrName>
                                          <p:attrName>ppt_y</p:attrName>
                                        </p:attrNameLst>
                                      </p:cBhvr>
                                      <p:rCtr x="0" y="0"/>
                                    </p:animMotion>
                                    <p:animEffect transition="in" filter="fade">
                                      <p:cBhvr>
                                        <p:cTn id="57" dur="1000"/>
                                        <p:tgtEl>
                                          <p:spTgt spid="26632"/>
                                        </p:tgtEl>
                                      </p:cBhvr>
                                    </p:animEffect>
                                  </p:childTnLst>
                                </p:cTn>
                              </p:par>
                            </p:childTnLst>
                          </p:cTn>
                        </p:par>
                        <p:par>
                          <p:cTn id="58" fill="hold">
                            <p:stCondLst>
                              <p:cond delay="4040"/>
                            </p:stCondLst>
                            <p:childTnLst>
                              <p:par>
                                <p:cTn id="59" presetID="31" presetClass="entr" presetSubtype="0" fill="hold" grpId="0" nodeType="afterEffect">
                                  <p:stCondLst>
                                    <p:cond delay="0"/>
                                  </p:stCondLst>
                                  <p:childTnLst>
                                    <p:set>
                                      <p:cBhvr>
                                        <p:cTn id="60" dur="1" fill="hold">
                                          <p:stCondLst>
                                            <p:cond delay="0"/>
                                          </p:stCondLst>
                                        </p:cTn>
                                        <p:tgtEl>
                                          <p:spTgt spid="26637"/>
                                        </p:tgtEl>
                                        <p:attrNameLst>
                                          <p:attrName>style.visibility</p:attrName>
                                        </p:attrNameLst>
                                      </p:cBhvr>
                                      <p:to>
                                        <p:strVal val="visible"/>
                                      </p:to>
                                    </p:set>
                                    <p:anim calcmode="lin" valueType="num">
                                      <p:cBhvr>
                                        <p:cTn id="61" dur="300" fill="hold"/>
                                        <p:tgtEl>
                                          <p:spTgt spid="26637"/>
                                        </p:tgtEl>
                                        <p:attrNameLst>
                                          <p:attrName>ppt_w</p:attrName>
                                        </p:attrNameLst>
                                      </p:cBhvr>
                                      <p:tavLst>
                                        <p:tav tm="0">
                                          <p:val>
                                            <p:fltVal val="0"/>
                                          </p:val>
                                        </p:tav>
                                        <p:tav tm="100000">
                                          <p:val>
                                            <p:strVal val="#ppt_w"/>
                                          </p:val>
                                        </p:tav>
                                      </p:tavLst>
                                    </p:anim>
                                    <p:anim calcmode="lin" valueType="num">
                                      <p:cBhvr>
                                        <p:cTn id="62" dur="300" fill="hold"/>
                                        <p:tgtEl>
                                          <p:spTgt spid="26637"/>
                                        </p:tgtEl>
                                        <p:attrNameLst>
                                          <p:attrName>ppt_h</p:attrName>
                                        </p:attrNameLst>
                                      </p:cBhvr>
                                      <p:tavLst>
                                        <p:tav tm="0">
                                          <p:val>
                                            <p:fltVal val="0"/>
                                          </p:val>
                                        </p:tav>
                                        <p:tav tm="100000">
                                          <p:val>
                                            <p:strVal val="#ppt_h"/>
                                          </p:val>
                                        </p:tav>
                                      </p:tavLst>
                                    </p:anim>
                                    <p:anim calcmode="lin" valueType="num">
                                      <p:cBhvr>
                                        <p:cTn id="63" dur="300" fill="hold"/>
                                        <p:tgtEl>
                                          <p:spTgt spid="26637"/>
                                        </p:tgtEl>
                                        <p:attrNameLst>
                                          <p:attrName>style.rotation</p:attrName>
                                        </p:attrNameLst>
                                      </p:cBhvr>
                                      <p:tavLst>
                                        <p:tav tm="0">
                                          <p:val>
                                            <p:fltVal val="90"/>
                                          </p:val>
                                        </p:tav>
                                        <p:tav tm="100000">
                                          <p:val>
                                            <p:fltVal val="0"/>
                                          </p:val>
                                        </p:tav>
                                      </p:tavLst>
                                    </p:anim>
                                    <p:animEffect transition="in" filter="fade">
                                      <p:cBhvr>
                                        <p:cTn id="64" dur="300"/>
                                        <p:tgtEl>
                                          <p:spTgt spid="26637"/>
                                        </p:tgtEl>
                                      </p:cBhvr>
                                    </p:animEffect>
                                  </p:childTnLst>
                                </p:cTn>
                              </p:par>
                            </p:childTnLst>
                          </p:cTn>
                        </p:par>
                        <p:par>
                          <p:cTn id="65" fill="hold">
                            <p:stCondLst>
                              <p:cond delay="4340"/>
                            </p:stCondLst>
                            <p:childTnLst>
                              <p:par>
                                <p:cTn id="66" presetID="22" presetClass="entr" presetSubtype="8" fill="hold" grpId="0" nodeType="afterEffect">
                                  <p:stCondLst>
                                    <p:cond delay="0"/>
                                  </p:stCondLst>
                                  <p:childTnLst>
                                    <p:set>
                                      <p:cBhvr>
                                        <p:cTn id="67" dur="1" fill="hold">
                                          <p:stCondLst>
                                            <p:cond delay="0"/>
                                          </p:stCondLst>
                                        </p:cTn>
                                        <p:tgtEl>
                                          <p:spTgt spid="26641"/>
                                        </p:tgtEl>
                                        <p:attrNameLst>
                                          <p:attrName>style.visibility</p:attrName>
                                        </p:attrNameLst>
                                      </p:cBhvr>
                                      <p:to>
                                        <p:strVal val="visible"/>
                                      </p:to>
                                    </p:set>
                                    <p:animEffect transition="in" filter="wipe(left)">
                                      <p:cBhvr>
                                        <p:cTn id="68" dur="500"/>
                                        <p:tgtEl>
                                          <p:spTgt spid="26641"/>
                                        </p:tgtEl>
                                      </p:cBhvr>
                                    </p:animEffect>
                                  </p:childTnLst>
                                </p:cTn>
                              </p:par>
                            </p:childTnLst>
                          </p:cTn>
                        </p:par>
                        <p:par>
                          <p:cTn id="69" fill="hold">
                            <p:stCondLst>
                              <p:cond delay="4840"/>
                            </p:stCondLst>
                            <p:childTnLst>
                              <p:par>
                                <p:cTn id="70" presetID="31" presetClass="entr" presetSubtype="0" fill="hold" grpId="0" nodeType="afterEffect">
                                  <p:stCondLst>
                                    <p:cond delay="0"/>
                                  </p:stCondLst>
                                  <p:childTnLst>
                                    <p:set>
                                      <p:cBhvr>
                                        <p:cTn id="71" dur="1" fill="hold">
                                          <p:stCondLst>
                                            <p:cond delay="0"/>
                                          </p:stCondLst>
                                        </p:cTn>
                                        <p:tgtEl>
                                          <p:spTgt spid="26638"/>
                                        </p:tgtEl>
                                        <p:attrNameLst>
                                          <p:attrName>style.visibility</p:attrName>
                                        </p:attrNameLst>
                                      </p:cBhvr>
                                      <p:to>
                                        <p:strVal val="visible"/>
                                      </p:to>
                                    </p:set>
                                    <p:anim calcmode="lin" valueType="num">
                                      <p:cBhvr>
                                        <p:cTn id="72" dur="300" fill="hold"/>
                                        <p:tgtEl>
                                          <p:spTgt spid="26638"/>
                                        </p:tgtEl>
                                        <p:attrNameLst>
                                          <p:attrName>ppt_w</p:attrName>
                                        </p:attrNameLst>
                                      </p:cBhvr>
                                      <p:tavLst>
                                        <p:tav tm="0">
                                          <p:val>
                                            <p:fltVal val="0"/>
                                          </p:val>
                                        </p:tav>
                                        <p:tav tm="100000">
                                          <p:val>
                                            <p:strVal val="#ppt_w"/>
                                          </p:val>
                                        </p:tav>
                                      </p:tavLst>
                                    </p:anim>
                                    <p:anim calcmode="lin" valueType="num">
                                      <p:cBhvr>
                                        <p:cTn id="73" dur="300" fill="hold"/>
                                        <p:tgtEl>
                                          <p:spTgt spid="26638"/>
                                        </p:tgtEl>
                                        <p:attrNameLst>
                                          <p:attrName>ppt_h</p:attrName>
                                        </p:attrNameLst>
                                      </p:cBhvr>
                                      <p:tavLst>
                                        <p:tav tm="0">
                                          <p:val>
                                            <p:fltVal val="0"/>
                                          </p:val>
                                        </p:tav>
                                        <p:tav tm="100000">
                                          <p:val>
                                            <p:strVal val="#ppt_h"/>
                                          </p:val>
                                        </p:tav>
                                      </p:tavLst>
                                    </p:anim>
                                    <p:anim calcmode="lin" valueType="num">
                                      <p:cBhvr>
                                        <p:cTn id="74" dur="300" fill="hold"/>
                                        <p:tgtEl>
                                          <p:spTgt spid="26638"/>
                                        </p:tgtEl>
                                        <p:attrNameLst>
                                          <p:attrName>style.rotation</p:attrName>
                                        </p:attrNameLst>
                                      </p:cBhvr>
                                      <p:tavLst>
                                        <p:tav tm="0">
                                          <p:val>
                                            <p:fltVal val="90"/>
                                          </p:val>
                                        </p:tav>
                                        <p:tav tm="100000">
                                          <p:val>
                                            <p:fltVal val="0"/>
                                          </p:val>
                                        </p:tav>
                                      </p:tavLst>
                                    </p:anim>
                                    <p:animEffect transition="in" filter="fade">
                                      <p:cBhvr>
                                        <p:cTn id="75" dur="300"/>
                                        <p:tgtEl>
                                          <p:spTgt spid="26638"/>
                                        </p:tgtEl>
                                      </p:cBhvr>
                                    </p:animEffect>
                                  </p:childTnLst>
                                </p:cTn>
                              </p:par>
                            </p:childTnLst>
                          </p:cTn>
                        </p:par>
                        <p:par>
                          <p:cTn id="76" fill="hold">
                            <p:stCondLst>
                              <p:cond delay="5140"/>
                            </p:stCondLst>
                            <p:childTnLst>
                              <p:par>
                                <p:cTn id="77" presetID="22" presetClass="entr" presetSubtype="8" fill="hold" grpId="0" nodeType="afterEffect">
                                  <p:stCondLst>
                                    <p:cond delay="0"/>
                                  </p:stCondLst>
                                  <p:childTnLst>
                                    <p:set>
                                      <p:cBhvr>
                                        <p:cTn id="78" dur="1" fill="hold">
                                          <p:stCondLst>
                                            <p:cond delay="0"/>
                                          </p:stCondLst>
                                        </p:cTn>
                                        <p:tgtEl>
                                          <p:spTgt spid="26642"/>
                                        </p:tgtEl>
                                        <p:attrNameLst>
                                          <p:attrName>style.visibility</p:attrName>
                                        </p:attrNameLst>
                                      </p:cBhvr>
                                      <p:to>
                                        <p:strVal val="visible"/>
                                      </p:to>
                                    </p:set>
                                    <p:animEffect transition="in" filter="wipe(left)">
                                      <p:cBhvr>
                                        <p:cTn id="79" dur="500"/>
                                        <p:tgtEl>
                                          <p:spTgt spid="26642"/>
                                        </p:tgtEl>
                                      </p:cBhvr>
                                    </p:animEffect>
                                  </p:childTnLst>
                                </p:cTn>
                              </p:par>
                            </p:childTnLst>
                          </p:cTn>
                        </p:par>
                        <p:par>
                          <p:cTn id="80" fill="hold">
                            <p:stCondLst>
                              <p:cond delay="5640"/>
                            </p:stCondLst>
                            <p:childTnLst>
                              <p:par>
                                <p:cTn id="81" presetID="31" presetClass="entr" presetSubtype="0" fill="hold" grpId="0" nodeType="afterEffect">
                                  <p:stCondLst>
                                    <p:cond delay="0"/>
                                  </p:stCondLst>
                                  <p:childTnLst>
                                    <p:set>
                                      <p:cBhvr>
                                        <p:cTn id="82" dur="1" fill="hold">
                                          <p:stCondLst>
                                            <p:cond delay="0"/>
                                          </p:stCondLst>
                                        </p:cTn>
                                        <p:tgtEl>
                                          <p:spTgt spid="26639"/>
                                        </p:tgtEl>
                                        <p:attrNameLst>
                                          <p:attrName>style.visibility</p:attrName>
                                        </p:attrNameLst>
                                      </p:cBhvr>
                                      <p:to>
                                        <p:strVal val="visible"/>
                                      </p:to>
                                    </p:set>
                                    <p:anim calcmode="lin" valueType="num">
                                      <p:cBhvr>
                                        <p:cTn id="83" dur="300" fill="hold"/>
                                        <p:tgtEl>
                                          <p:spTgt spid="26639"/>
                                        </p:tgtEl>
                                        <p:attrNameLst>
                                          <p:attrName>ppt_w</p:attrName>
                                        </p:attrNameLst>
                                      </p:cBhvr>
                                      <p:tavLst>
                                        <p:tav tm="0">
                                          <p:val>
                                            <p:fltVal val="0"/>
                                          </p:val>
                                        </p:tav>
                                        <p:tav tm="100000">
                                          <p:val>
                                            <p:strVal val="#ppt_w"/>
                                          </p:val>
                                        </p:tav>
                                      </p:tavLst>
                                    </p:anim>
                                    <p:anim calcmode="lin" valueType="num">
                                      <p:cBhvr>
                                        <p:cTn id="84" dur="300" fill="hold"/>
                                        <p:tgtEl>
                                          <p:spTgt spid="26639"/>
                                        </p:tgtEl>
                                        <p:attrNameLst>
                                          <p:attrName>ppt_h</p:attrName>
                                        </p:attrNameLst>
                                      </p:cBhvr>
                                      <p:tavLst>
                                        <p:tav tm="0">
                                          <p:val>
                                            <p:fltVal val="0"/>
                                          </p:val>
                                        </p:tav>
                                        <p:tav tm="100000">
                                          <p:val>
                                            <p:strVal val="#ppt_h"/>
                                          </p:val>
                                        </p:tav>
                                      </p:tavLst>
                                    </p:anim>
                                    <p:anim calcmode="lin" valueType="num">
                                      <p:cBhvr>
                                        <p:cTn id="85" dur="300" fill="hold"/>
                                        <p:tgtEl>
                                          <p:spTgt spid="26639"/>
                                        </p:tgtEl>
                                        <p:attrNameLst>
                                          <p:attrName>style.rotation</p:attrName>
                                        </p:attrNameLst>
                                      </p:cBhvr>
                                      <p:tavLst>
                                        <p:tav tm="0">
                                          <p:val>
                                            <p:fltVal val="90"/>
                                          </p:val>
                                        </p:tav>
                                        <p:tav tm="100000">
                                          <p:val>
                                            <p:fltVal val="0"/>
                                          </p:val>
                                        </p:tav>
                                      </p:tavLst>
                                    </p:anim>
                                    <p:animEffect transition="in" filter="fade">
                                      <p:cBhvr>
                                        <p:cTn id="86" dur="300"/>
                                        <p:tgtEl>
                                          <p:spTgt spid="26639"/>
                                        </p:tgtEl>
                                      </p:cBhvr>
                                    </p:animEffect>
                                  </p:childTnLst>
                                </p:cTn>
                              </p:par>
                            </p:childTnLst>
                          </p:cTn>
                        </p:par>
                        <p:par>
                          <p:cTn id="87" fill="hold">
                            <p:stCondLst>
                              <p:cond delay="5940"/>
                            </p:stCondLst>
                            <p:childTnLst>
                              <p:par>
                                <p:cTn id="88" presetID="22" presetClass="entr" presetSubtype="8" fill="hold" grpId="0" nodeType="afterEffect">
                                  <p:stCondLst>
                                    <p:cond delay="0"/>
                                  </p:stCondLst>
                                  <p:childTnLst>
                                    <p:set>
                                      <p:cBhvr>
                                        <p:cTn id="89" dur="1" fill="hold">
                                          <p:stCondLst>
                                            <p:cond delay="0"/>
                                          </p:stCondLst>
                                        </p:cTn>
                                        <p:tgtEl>
                                          <p:spTgt spid="26643"/>
                                        </p:tgtEl>
                                        <p:attrNameLst>
                                          <p:attrName>style.visibility</p:attrName>
                                        </p:attrNameLst>
                                      </p:cBhvr>
                                      <p:to>
                                        <p:strVal val="visible"/>
                                      </p:to>
                                    </p:set>
                                    <p:animEffect transition="in" filter="wipe(left)">
                                      <p:cBhvr>
                                        <p:cTn id="90" dur="500"/>
                                        <p:tgtEl>
                                          <p:spTgt spid="26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P spid="26628" grpId="0" bldLvl="0" animBg="1"/>
      <p:bldP spid="26630" grpId="0" bldLvl="0" animBg="1"/>
      <p:bldP spid="26631" grpId="0" bldLvl="0" animBg="1"/>
      <p:bldP spid="26632" grpId="0" bldLvl="0" animBg="1"/>
      <p:bldP spid="26636" grpId="0" bldLvl="0" animBg="1"/>
      <p:bldP spid="26637" grpId="0"/>
      <p:bldP spid="26638" grpId="0"/>
      <p:bldP spid="26639" grpId="0"/>
      <p:bldP spid="26640" grpId="0"/>
      <p:bldP spid="26641" grpId="0"/>
      <p:bldP spid="26642" grpId="0"/>
      <p:bldP spid="2664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Box 31"/>
          <p:cNvSpPr txBox="1">
            <a:spLocks noChangeArrowheads="1"/>
          </p:cNvSpPr>
          <p:nvPr/>
        </p:nvSpPr>
        <p:spPr bwMode="auto">
          <a:xfrm>
            <a:off x="2854325" y="87315"/>
            <a:ext cx="2127489" cy="5232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2" tIns="45718" rIns="91432" bIns="45718">
            <a:spAutoFit/>
          </a:bodyPr>
          <a:lstStyle/>
          <a:p>
            <a:r>
              <a:rPr lang="en-US" altLang="zh-CN" sz="2800" dirty="0" smtClean="0">
                <a:solidFill>
                  <a:schemeClr val="accent2"/>
                </a:solidFill>
                <a:latin typeface="微软雅黑" panose="020B0503020204020204" pitchFamily="34" charset="-122"/>
                <a:ea typeface="微软雅黑" panose="020B0503020204020204" pitchFamily="34" charset="-122"/>
              </a:rPr>
              <a:t>4.2</a:t>
            </a:r>
            <a:r>
              <a:rPr lang="zh-CN" altLang="en-US" sz="2800" dirty="0" smtClean="0">
                <a:solidFill>
                  <a:schemeClr val="accent2"/>
                </a:solidFill>
                <a:latin typeface="微软雅黑" panose="020B0503020204020204" pitchFamily="34" charset="-122"/>
                <a:ea typeface="微软雅黑" panose="020B0503020204020204" pitchFamily="34" charset="-122"/>
              </a:rPr>
              <a:t>研究启示</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2" name="TextBox 2"/>
          <p:cNvSpPr txBox="1">
            <a:spLocks noChangeArrowheads="1"/>
          </p:cNvSpPr>
          <p:nvPr/>
        </p:nvSpPr>
        <p:spPr bwMode="auto">
          <a:xfrm>
            <a:off x="1663700" y="149230"/>
            <a:ext cx="1065213" cy="400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r"/>
            <a:r>
              <a:rPr lang="en-US" altLang="zh-CN" sz="2000">
                <a:solidFill>
                  <a:schemeClr val="accent2"/>
                </a:solidFill>
              </a:rPr>
              <a:t>Part</a:t>
            </a:r>
            <a:r>
              <a:rPr lang="en-US" altLang="zh-CN">
                <a:solidFill>
                  <a:schemeClr val="accent2"/>
                </a:solidFill>
              </a:rPr>
              <a:t> 4</a:t>
            </a:r>
            <a:endParaRPr lang="zh-CN" altLang="en-US">
              <a:solidFill>
                <a:schemeClr val="accent2"/>
              </a:solidFill>
            </a:endParaRPr>
          </a:p>
        </p:txBody>
      </p:sp>
      <p:sp>
        <p:nvSpPr>
          <p:cNvPr id="27652" name="矩形 3"/>
          <p:cNvSpPr>
            <a:spLocks noChangeArrowheads="1"/>
          </p:cNvSpPr>
          <p:nvPr/>
        </p:nvSpPr>
        <p:spPr bwMode="auto">
          <a:xfrm>
            <a:off x="2319344" y="3663288"/>
            <a:ext cx="8025128" cy="2167603"/>
          </a:xfrm>
          <a:prstGeom prst="rect">
            <a:avLst/>
          </a:prstGeom>
          <a:solidFill>
            <a:srgbClr val="DADADB"/>
          </a:solidFill>
          <a:ln w="9">
            <a:solidFill>
              <a:srgbClr val="B5B5B7"/>
            </a:solidFill>
            <a:miter lim="800000"/>
          </a:ln>
        </p:spPr>
        <p:txBody>
          <a:bodyPr lIns="91432" tIns="45718" rIns="91432" bIns="45718"/>
          <a:lstStyle/>
          <a:p>
            <a:endParaRPr lang="zh-CN" altLang="en-US">
              <a:solidFill>
                <a:schemeClr val="accent2"/>
              </a:solidFill>
            </a:endParaRPr>
          </a:p>
        </p:txBody>
      </p:sp>
      <p:sp>
        <p:nvSpPr>
          <p:cNvPr id="27653" name="Freeform 7"/>
          <p:cNvSpPr>
            <a:spLocks noChangeArrowheads="1"/>
          </p:cNvSpPr>
          <p:nvPr/>
        </p:nvSpPr>
        <p:spPr bwMode="auto">
          <a:xfrm>
            <a:off x="2806703" y="1557339"/>
            <a:ext cx="1779588" cy="1765300"/>
          </a:xfrm>
          <a:custGeom>
            <a:avLst/>
            <a:gdLst>
              <a:gd name="T0" fmla="*/ 1375 w 2749"/>
              <a:gd name="T1" fmla="*/ 0 h 2729"/>
              <a:gd name="T2" fmla="*/ 2749 w 2749"/>
              <a:gd name="T3" fmla="*/ 1374 h 2729"/>
              <a:gd name="T4" fmla="*/ 1606 w 2749"/>
              <a:gd name="T5" fmla="*/ 2729 h 2729"/>
              <a:gd name="T6" fmla="*/ 12 w 2749"/>
              <a:gd name="T7" fmla="*/ 1552 h 2729"/>
              <a:gd name="T8" fmla="*/ 0 w 2749"/>
              <a:gd name="T9" fmla="*/ 1374 h 2729"/>
              <a:gd name="T10" fmla="*/ 1375 w 2749"/>
              <a:gd name="T11" fmla="*/ 0 h 2729"/>
            </a:gdLst>
            <a:ahLst/>
            <a:cxnLst>
              <a:cxn ang="0">
                <a:pos x="T0" y="T1"/>
              </a:cxn>
              <a:cxn ang="0">
                <a:pos x="T2" y="T3"/>
              </a:cxn>
              <a:cxn ang="0">
                <a:pos x="T4" y="T5"/>
              </a:cxn>
              <a:cxn ang="0">
                <a:pos x="T6" y="T7"/>
              </a:cxn>
              <a:cxn ang="0">
                <a:pos x="T8" y="T9"/>
              </a:cxn>
              <a:cxn ang="0">
                <a:pos x="T10" y="T11"/>
              </a:cxn>
            </a:cxnLst>
            <a:rect l="0" t="0" r="r" b="b"/>
            <a:pathLst>
              <a:path w="2749" h="2729">
                <a:moveTo>
                  <a:pt x="1375" y="0"/>
                </a:moveTo>
                <a:cubicBezTo>
                  <a:pt x="2133" y="0"/>
                  <a:pt x="2749" y="615"/>
                  <a:pt x="2749" y="1374"/>
                </a:cubicBezTo>
                <a:cubicBezTo>
                  <a:pt x="2749" y="2054"/>
                  <a:pt x="2254" y="2619"/>
                  <a:pt x="1606" y="2729"/>
                </a:cubicBezTo>
                <a:lnTo>
                  <a:pt x="12" y="1552"/>
                </a:lnTo>
                <a:cubicBezTo>
                  <a:pt x="4" y="1494"/>
                  <a:pt x="0" y="1435"/>
                  <a:pt x="0" y="1374"/>
                </a:cubicBezTo>
                <a:cubicBezTo>
                  <a:pt x="0" y="615"/>
                  <a:pt x="616" y="0"/>
                  <a:pt x="1375" y="0"/>
                </a:cubicBezTo>
                <a:close/>
              </a:path>
            </a:pathLst>
          </a:custGeom>
          <a:solidFill>
            <a:schemeClr val="bg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pic>
        <p:nvPicPr>
          <p:cNvPr id="27654"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l="2766" r="7205" b="57680"/>
          <a:stretch>
            <a:fillRect/>
          </a:stretch>
        </p:blipFill>
        <p:spPr bwMode="auto">
          <a:xfrm rot="13010205" flipH="1" flipV="1">
            <a:off x="2179641" y="2600325"/>
            <a:ext cx="2454275" cy="3635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7655" name="Freeform 7"/>
          <p:cNvSpPr>
            <a:spLocks noChangeArrowheads="1"/>
          </p:cNvSpPr>
          <p:nvPr/>
        </p:nvSpPr>
        <p:spPr bwMode="auto">
          <a:xfrm>
            <a:off x="5448303" y="1557339"/>
            <a:ext cx="1779588" cy="1765300"/>
          </a:xfrm>
          <a:custGeom>
            <a:avLst/>
            <a:gdLst>
              <a:gd name="T0" fmla="*/ 1375 w 2749"/>
              <a:gd name="T1" fmla="*/ 0 h 2729"/>
              <a:gd name="T2" fmla="*/ 2749 w 2749"/>
              <a:gd name="T3" fmla="*/ 1374 h 2729"/>
              <a:gd name="T4" fmla="*/ 1606 w 2749"/>
              <a:gd name="T5" fmla="*/ 2729 h 2729"/>
              <a:gd name="T6" fmla="*/ 12 w 2749"/>
              <a:gd name="T7" fmla="*/ 1552 h 2729"/>
              <a:gd name="T8" fmla="*/ 0 w 2749"/>
              <a:gd name="T9" fmla="*/ 1374 h 2729"/>
              <a:gd name="T10" fmla="*/ 1375 w 2749"/>
              <a:gd name="T11" fmla="*/ 0 h 2729"/>
            </a:gdLst>
            <a:ahLst/>
            <a:cxnLst>
              <a:cxn ang="0">
                <a:pos x="T0" y="T1"/>
              </a:cxn>
              <a:cxn ang="0">
                <a:pos x="T2" y="T3"/>
              </a:cxn>
              <a:cxn ang="0">
                <a:pos x="T4" y="T5"/>
              </a:cxn>
              <a:cxn ang="0">
                <a:pos x="T6" y="T7"/>
              </a:cxn>
              <a:cxn ang="0">
                <a:pos x="T8" y="T9"/>
              </a:cxn>
              <a:cxn ang="0">
                <a:pos x="T10" y="T11"/>
              </a:cxn>
            </a:cxnLst>
            <a:rect l="0" t="0" r="r" b="b"/>
            <a:pathLst>
              <a:path w="2749" h="2729">
                <a:moveTo>
                  <a:pt x="1375" y="0"/>
                </a:moveTo>
                <a:cubicBezTo>
                  <a:pt x="2133" y="0"/>
                  <a:pt x="2749" y="615"/>
                  <a:pt x="2749" y="1374"/>
                </a:cubicBezTo>
                <a:cubicBezTo>
                  <a:pt x="2749" y="2054"/>
                  <a:pt x="2254" y="2619"/>
                  <a:pt x="1606" y="2729"/>
                </a:cubicBezTo>
                <a:lnTo>
                  <a:pt x="12" y="1552"/>
                </a:lnTo>
                <a:cubicBezTo>
                  <a:pt x="4" y="1494"/>
                  <a:pt x="0" y="1435"/>
                  <a:pt x="0" y="1374"/>
                </a:cubicBezTo>
                <a:cubicBezTo>
                  <a:pt x="0" y="615"/>
                  <a:pt x="616" y="0"/>
                  <a:pt x="1375" y="0"/>
                </a:cubicBezTo>
                <a:close/>
              </a:path>
            </a:pathLst>
          </a:custGeom>
          <a:solidFill>
            <a:schemeClr val="bg2"/>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pic>
        <p:nvPicPr>
          <p:cNvPr id="27656"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l="2766" r="7205" b="57680"/>
          <a:stretch>
            <a:fillRect/>
          </a:stretch>
        </p:blipFill>
        <p:spPr bwMode="auto">
          <a:xfrm rot="13010205" flipH="1" flipV="1">
            <a:off x="4821241" y="2600325"/>
            <a:ext cx="2454275" cy="3635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7657" name="Freeform 7"/>
          <p:cNvSpPr>
            <a:spLocks noChangeArrowheads="1"/>
          </p:cNvSpPr>
          <p:nvPr/>
        </p:nvSpPr>
        <p:spPr bwMode="auto">
          <a:xfrm>
            <a:off x="8180394" y="1557339"/>
            <a:ext cx="1781175" cy="1765300"/>
          </a:xfrm>
          <a:custGeom>
            <a:avLst/>
            <a:gdLst>
              <a:gd name="T0" fmla="*/ 1375 w 2749"/>
              <a:gd name="T1" fmla="*/ 0 h 2729"/>
              <a:gd name="T2" fmla="*/ 2749 w 2749"/>
              <a:gd name="T3" fmla="*/ 1374 h 2729"/>
              <a:gd name="T4" fmla="*/ 1606 w 2749"/>
              <a:gd name="T5" fmla="*/ 2729 h 2729"/>
              <a:gd name="T6" fmla="*/ 12 w 2749"/>
              <a:gd name="T7" fmla="*/ 1552 h 2729"/>
              <a:gd name="T8" fmla="*/ 0 w 2749"/>
              <a:gd name="T9" fmla="*/ 1374 h 2729"/>
              <a:gd name="T10" fmla="*/ 1375 w 2749"/>
              <a:gd name="T11" fmla="*/ 0 h 2729"/>
            </a:gdLst>
            <a:ahLst/>
            <a:cxnLst>
              <a:cxn ang="0">
                <a:pos x="T0" y="T1"/>
              </a:cxn>
              <a:cxn ang="0">
                <a:pos x="T2" y="T3"/>
              </a:cxn>
              <a:cxn ang="0">
                <a:pos x="T4" y="T5"/>
              </a:cxn>
              <a:cxn ang="0">
                <a:pos x="T6" y="T7"/>
              </a:cxn>
              <a:cxn ang="0">
                <a:pos x="T8" y="T9"/>
              </a:cxn>
              <a:cxn ang="0">
                <a:pos x="T10" y="T11"/>
              </a:cxn>
            </a:cxnLst>
            <a:rect l="0" t="0" r="r" b="b"/>
            <a:pathLst>
              <a:path w="2749" h="2729">
                <a:moveTo>
                  <a:pt x="1375" y="0"/>
                </a:moveTo>
                <a:cubicBezTo>
                  <a:pt x="2133" y="0"/>
                  <a:pt x="2749" y="615"/>
                  <a:pt x="2749" y="1374"/>
                </a:cubicBezTo>
                <a:cubicBezTo>
                  <a:pt x="2749" y="2054"/>
                  <a:pt x="2254" y="2619"/>
                  <a:pt x="1606" y="2729"/>
                </a:cubicBezTo>
                <a:lnTo>
                  <a:pt x="12" y="1552"/>
                </a:lnTo>
                <a:cubicBezTo>
                  <a:pt x="4" y="1494"/>
                  <a:pt x="0" y="1435"/>
                  <a:pt x="0" y="1374"/>
                </a:cubicBezTo>
                <a:cubicBezTo>
                  <a:pt x="0" y="615"/>
                  <a:pt x="616" y="0"/>
                  <a:pt x="1375" y="0"/>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pic>
        <p:nvPicPr>
          <p:cNvPr id="27658"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l="2766" r="7205" b="57680"/>
          <a:stretch>
            <a:fillRect/>
          </a:stretch>
        </p:blipFill>
        <p:spPr bwMode="auto">
          <a:xfrm rot="13010205" flipH="1" flipV="1">
            <a:off x="7554918" y="2600325"/>
            <a:ext cx="2452687" cy="3635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7659" name="TextBox 10"/>
          <p:cNvSpPr txBox="1">
            <a:spLocks noChangeArrowheads="1"/>
          </p:cNvSpPr>
          <p:nvPr/>
        </p:nvSpPr>
        <p:spPr bwMode="auto">
          <a:xfrm>
            <a:off x="2898973" y="2060579"/>
            <a:ext cx="1569644" cy="646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2" tIns="45718" rIns="91432" bIns="45718">
            <a:spAutoFit/>
          </a:bodyPr>
          <a:lstStyle/>
          <a:p>
            <a:pPr algn="ctr"/>
            <a:r>
              <a:rPr lang="zh-CN" altLang="en-US" b="1" dirty="0" smtClean="0">
                <a:solidFill>
                  <a:schemeClr val="accent2"/>
                </a:solidFill>
                <a:latin typeface="微软雅黑" panose="020B0503020204020204" pitchFamily="34" charset="-122"/>
                <a:ea typeface="微软雅黑" panose="020B0503020204020204" pitchFamily="34" charset="-122"/>
              </a:rPr>
              <a:t>该教学模式的</a:t>
            </a:r>
            <a:endParaRPr lang="en-US" altLang="zh-CN" b="1" dirty="0" smtClean="0">
              <a:solidFill>
                <a:schemeClr val="accent2"/>
              </a:solidFill>
              <a:latin typeface="微软雅黑" panose="020B0503020204020204" pitchFamily="34" charset="-122"/>
              <a:ea typeface="微软雅黑" panose="020B0503020204020204" pitchFamily="34" charset="-122"/>
            </a:endParaRPr>
          </a:p>
          <a:p>
            <a:pPr algn="ctr"/>
            <a:r>
              <a:rPr lang="zh-CN" altLang="en-US" b="1" dirty="0" smtClean="0">
                <a:solidFill>
                  <a:schemeClr val="accent2"/>
                </a:solidFill>
                <a:latin typeface="微软雅黑" panose="020B0503020204020204" pitchFamily="34" charset="-122"/>
                <a:ea typeface="微软雅黑" panose="020B0503020204020204" pitchFamily="34" charset="-122"/>
              </a:rPr>
              <a:t>适应性</a:t>
            </a:r>
            <a:endParaRPr lang="zh-CN" altLang="en-US" b="1" dirty="0">
              <a:solidFill>
                <a:schemeClr val="accent2"/>
              </a:solidFill>
              <a:latin typeface="微软雅黑" panose="020B0503020204020204" pitchFamily="34" charset="-122"/>
              <a:ea typeface="微软雅黑" panose="020B0503020204020204" pitchFamily="34" charset="-122"/>
            </a:endParaRPr>
          </a:p>
        </p:txBody>
      </p:sp>
      <p:sp>
        <p:nvSpPr>
          <p:cNvPr id="27660" name="TextBox 11"/>
          <p:cNvSpPr txBox="1">
            <a:spLocks noChangeArrowheads="1"/>
          </p:cNvSpPr>
          <p:nvPr/>
        </p:nvSpPr>
        <p:spPr bwMode="auto">
          <a:xfrm>
            <a:off x="5581848" y="2060579"/>
            <a:ext cx="1569644" cy="646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2" tIns="45718" rIns="91432" bIns="45718">
            <a:spAutoFit/>
          </a:bodyPr>
          <a:lstStyle/>
          <a:p>
            <a:pPr algn="ctr"/>
            <a:r>
              <a:rPr lang="zh-CN" altLang="en-US" b="1" dirty="0" smtClean="0">
                <a:solidFill>
                  <a:schemeClr val="accent2"/>
                </a:solidFill>
                <a:latin typeface="微软雅黑" panose="020B0503020204020204" pitchFamily="34" charset="-122"/>
                <a:ea typeface="微软雅黑" panose="020B0503020204020204" pitchFamily="34" charset="-122"/>
              </a:rPr>
              <a:t>搭建学习平台</a:t>
            </a:r>
            <a:endParaRPr lang="en-US" altLang="zh-CN" b="1" dirty="0" smtClean="0">
              <a:solidFill>
                <a:schemeClr val="accent2"/>
              </a:solidFill>
              <a:latin typeface="微软雅黑" panose="020B0503020204020204" pitchFamily="34" charset="-122"/>
              <a:ea typeface="微软雅黑" panose="020B0503020204020204" pitchFamily="34" charset="-122"/>
            </a:endParaRPr>
          </a:p>
          <a:p>
            <a:pPr algn="ctr"/>
            <a:r>
              <a:rPr lang="zh-CN" altLang="en-US" b="1" dirty="0" smtClean="0">
                <a:solidFill>
                  <a:schemeClr val="accent2"/>
                </a:solidFill>
                <a:latin typeface="微软雅黑" panose="020B0503020204020204" pitchFamily="34" charset="-122"/>
                <a:ea typeface="微软雅黑" panose="020B0503020204020204" pitchFamily="34" charset="-122"/>
              </a:rPr>
              <a:t>的技术性</a:t>
            </a:r>
            <a:endParaRPr lang="zh-CN" altLang="en-US" b="1" dirty="0">
              <a:solidFill>
                <a:schemeClr val="accent2"/>
              </a:solidFill>
              <a:latin typeface="微软雅黑" panose="020B0503020204020204" pitchFamily="34" charset="-122"/>
              <a:ea typeface="微软雅黑" panose="020B0503020204020204" pitchFamily="34" charset="-122"/>
            </a:endParaRPr>
          </a:p>
        </p:txBody>
      </p:sp>
      <p:sp>
        <p:nvSpPr>
          <p:cNvPr id="27661" name="TextBox 12"/>
          <p:cNvSpPr txBox="1">
            <a:spLocks noChangeArrowheads="1"/>
          </p:cNvSpPr>
          <p:nvPr/>
        </p:nvSpPr>
        <p:spPr bwMode="auto">
          <a:xfrm>
            <a:off x="8342318" y="2060579"/>
            <a:ext cx="1617663" cy="646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ctr"/>
            <a:r>
              <a:rPr lang="zh-CN" altLang="en-US" b="1" dirty="0" smtClean="0">
                <a:solidFill>
                  <a:schemeClr val="accent2"/>
                </a:solidFill>
                <a:latin typeface="微软雅黑" panose="020B0503020204020204" pitchFamily="34" charset="-122"/>
                <a:ea typeface="微软雅黑" panose="020B0503020204020204" pitchFamily="34" charset="-122"/>
              </a:rPr>
              <a:t>学生主动学习</a:t>
            </a:r>
            <a:endParaRPr lang="en-US" altLang="zh-CN" b="1" dirty="0" smtClean="0">
              <a:solidFill>
                <a:schemeClr val="accent2"/>
              </a:solidFill>
              <a:latin typeface="微软雅黑" panose="020B0503020204020204" pitchFamily="34" charset="-122"/>
              <a:ea typeface="微软雅黑" panose="020B0503020204020204" pitchFamily="34" charset="-122"/>
            </a:endParaRPr>
          </a:p>
          <a:p>
            <a:pPr algn="ctr"/>
            <a:r>
              <a:rPr lang="zh-CN" altLang="en-US" b="1" dirty="0" smtClean="0">
                <a:solidFill>
                  <a:schemeClr val="accent2"/>
                </a:solidFill>
                <a:latin typeface="微软雅黑" panose="020B0503020204020204" pitchFamily="34" charset="-122"/>
                <a:ea typeface="微软雅黑" panose="020B0503020204020204" pitchFamily="34" charset="-122"/>
              </a:rPr>
              <a:t>得到极大提高</a:t>
            </a:r>
            <a:endParaRPr lang="zh-CN" altLang="en-US" b="1" dirty="0">
              <a:solidFill>
                <a:schemeClr val="accent2"/>
              </a:solidFill>
              <a:latin typeface="微软雅黑" panose="020B0503020204020204" pitchFamily="34" charset="-122"/>
              <a:ea typeface="微软雅黑" panose="020B0503020204020204" pitchFamily="34" charset="-122"/>
            </a:endParaRPr>
          </a:p>
        </p:txBody>
      </p:sp>
      <p:sp>
        <p:nvSpPr>
          <p:cNvPr id="27662" name="TextBox 13"/>
          <p:cNvSpPr txBox="1">
            <a:spLocks noChangeArrowheads="1"/>
          </p:cNvSpPr>
          <p:nvPr/>
        </p:nvSpPr>
        <p:spPr bwMode="auto">
          <a:xfrm>
            <a:off x="2500313" y="4015012"/>
            <a:ext cx="7735888" cy="18158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2" tIns="45718" rIns="91432" bIns="45718">
            <a:spAutoFit/>
          </a:bodyPr>
          <a:lstStyle/>
          <a:p>
            <a:r>
              <a:rPr lang="en-US" altLang="zh-CN" sz="1600" dirty="0" smtClean="0">
                <a:solidFill>
                  <a:srgbClr val="FF0000"/>
                </a:solidFill>
              </a:rPr>
              <a:t>    </a:t>
            </a:r>
            <a:r>
              <a:rPr lang="zh-CN" altLang="zh-CN" sz="1600" dirty="0" smtClean="0">
                <a:solidFill>
                  <a:srgbClr val="FF0000"/>
                </a:solidFill>
              </a:rPr>
              <a:t>通过本次实验研究，可以证实翻转课堂这种教学模式是完全可以在初中理论基础课中开设实施的。学生们通过翻转课堂的学习，不但在获取“知识与技能”方面比传统授课模式要灵活方便的多，而且在“过程与方法”、“情感态度和价值观”方面都比传统授课模式要有优势的多。因此，作者本身建议在初中教学阶段，在一些理论基础课方面，或者说一些学生比较容易接受的教学内容方面，教师完全可以制作微课，实施翻转课堂这种教学模式，另外微信的普及和功能的完备，给我们实施翻转课堂带来了很大的方便。</a:t>
            </a:r>
            <a:endParaRPr lang="zh-CN" altLang="zh-CN" sz="1600" b="1" dirty="0">
              <a:solidFill>
                <a:srgbClr val="FF0000"/>
              </a:solidFill>
            </a:endParaRPr>
          </a:p>
        </p:txBody>
      </p:sp>
      <p:sp>
        <p:nvSpPr>
          <p:cNvPr id="27663" name="Freeform 12"/>
          <p:cNvSpPr>
            <a:spLocks noChangeArrowheads="1"/>
          </p:cNvSpPr>
          <p:nvPr/>
        </p:nvSpPr>
        <p:spPr bwMode="auto">
          <a:xfrm>
            <a:off x="2370336" y="3665543"/>
            <a:ext cx="528637"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27664" name="Freeform 12"/>
          <p:cNvSpPr>
            <a:spLocks noChangeArrowheads="1"/>
          </p:cNvSpPr>
          <p:nvPr/>
        </p:nvSpPr>
        <p:spPr bwMode="auto">
          <a:xfrm flipH="1" flipV="1">
            <a:off x="9707564" y="5300665"/>
            <a:ext cx="528637"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bg2"/>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Tree>
  </p:cSld>
  <p:clrMapOvr>
    <a:masterClrMapping/>
  </p:clrMapOvr>
  <p:transition spd="slow" advTm="5769">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650"/>
                                        </p:tgtEl>
                                        <p:attrNameLst>
                                          <p:attrName>style.visibility</p:attrName>
                                        </p:attrNameLst>
                                      </p:cBhvr>
                                      <p:to>
                                        <p:strVal val="visible"/>
                                      </p:to>
                                    </p:set>
                                    <p:anim calcmode="lin" valueType="num">
                                      <p:cBhvr>
                                        <p:cTn id="7" dur="4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27650"/>
                                        </p:tgtEl>
                                        <p:attrNameLst>
                                          <p:attrName>ppt_y</p:attrName>
                                        </p:attrNameLst>
                                      </p:cBhvr>
                                      <p:tavLst>
                                        <p:tav tm="0">
                                          <p:val>
                                            <p:strVal val="#ppt_y"/>
                                          </p:val>
                                        </p:tav>
                                        <p:tav tm="100000">
                                          <p:val>
                                            <p:strVal val="#ppt_y"/>
                                          </p:val>
                                        </p:tav>
                                      </p:tavLst>
                                    </p:anim>
                                    <p:anim calcmode="lin" valueType="num">
                                      <p:cBhvr>
                                        <p:cTn id="9" dur="4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27650"/>
                                        </p:tgtEl>
                                      </p:cBhvr>
                                    </p:animEffect>
                                  </p:childTnLst>
                                </p:cTn>
                              </p:par>
                            </p:childTnLst>
                          </p:cTn>
                        </p:par>
                        <p:par>
                          <p:cTn id="12" fill="hold">
                            <p:stCondLst>
                              <p:cond delay="640"/>
                            </p:stCondLst>
                            <p:childTnLst>
                              <p:par>
                                <p:cTn id="13" presetID="22" presetClass="entr" presetSubtype="4" fill="hold" nodeType="afterEffect">
                                  <p:stCondLst>
                                    <p:cond delay="0"/>
                                  </p:stCondLst>
                                  <p:childTnLst>
                                    <p:set>
                                      <p:cBhvr>
                                        <p:cTn id="14" dur="1" fill="hold">
                                          <p:stCondLst>
                                            <p:cond delay="0"/>
                                          </p:stCondLst>
                                        </p:cTn>
                                        <p:tgtEl>
                                          <p:spTgt spid="27654"/>
                                        </p:tgtEl>
                                        <p:attrNameLst>
                                          <p:attrName>style.visibility</p:attrName>
                                        </p:attrNameLst>
                                      </p:cBhvr>
                                      <p:to>
                                        <p:strVal val="visible"/>
                                      </p:to>
                                    </p:set>
                                    <p:animEffect transition="in" filter="wipe(down)">
                                      <p:cBhvr>
                                        <p:cTn id="15" dur="300"/>
                                        <p:tgtEl>
                                          <p:spTgt spid="27654"/>
                                        </p:tgtEl>
                                      </p:cBhvr>
                                    </p:animEffect>
                                  </p:childTnLst>
                                </p:cTn>
                              </p:par>
                              <p:par>
                                <p:cTn id="16" presetID="22" presetClass="entr" presetSubtype="4" fill="hold" nodeType="withEffect">
                                  <p:stCondLst>
                                    <p:cond delay="100"/>
                                  </p:stCondLst>
                                  <p:childTnLst>
                                    <p:set>
                                      <p:cBhvr>
                                        <p:cTn id="17" dur="1" fill="hold">
                                          <p:stCondLst>
                                            <p:cond delay="0"/>
                                          </p:stCondLst>
                                        </p:cTn>
                                        <p:tgtEl>
                                          <p:spTgt spid="27656"/>
                                        </p:tgtEl>
                                        <p:attrNameLst>
                                          <p:attrName>style.visibility</p:attrName>
                                        </p:attrNameLst>
                                      </p:cBhvr>
                                      <p:to>
                                        <p:strVal val="visible"/>
                                      </p:to>
                                    </p:set>
                                    <p:animEffect transition="in" filter="wipe(down)">
                                      <p:cBhvr>
                                        <p:cTn id="18" dur="300"/>
                                        <p:tgtEl>
                                          <p:spTgt spid="27656"/>
                                        </p:tgtEl>
                                      </p:cBhvr>
                                    </p:animEffect>
                                  </p:childTnLst>
                                </p:cTn>
                              </p:par>
                              <p:par>
                                <p:cTn id="19" presetID="22" presetClass="entr" presetSubtype="4" fill="hold" nodeType="withEffect">
                                  <p:stCondLst>
                                    <p:cond delay="200"/>
                                  </p:stCondLst>
                                  <p:childTnLst>
                                    <p:set>
                                      <p:cBhvr>
                                        <p:cTn id="20" dur="1" fill="hold">
                                          <p:stCondLst>
                                            <p:cond delay="0"/>
                                          </p:stCondLst>
                                        </p:cTn>
                                        <p:tgtEl>
                                          <p:spTgt spid="27658"/>
                                        </p:tgtEl>
                                        <p:attrNameLst>
                                          <p:attrName>style.visibility</p:attrName>
                                        </p:attrNameLst>
                                      </p:cBhvr>
                                      <p:to>
                                        <p:strVal val="visible"/>
                                      </p:to>
                                    </p:set>
                                    <p:animEffect transition="in" filter="wipe(down)">
                                      <p:cBhvr>
                                        <p:cTn id="21" dur="300"/>
                                        <p:tgtEl>
                                          <p:spTgt spid="27658"/>
                                        </p:tgtEl>
                                      </p:cBhvr>
                                    </p:animEffect>
                                  </p:childTnLst>
                                </p:cTn>
                              </p:par>
                            </p:childTnLst>
                          </p:cTn>
                        </p:par>
                        <p:par>
                          <p:cTn id="22" fill="hold">
                            <p:stCondLst>
                              <p:cond delay="1140"/>
                            </p:stCondLst>
                            <p:childTnLst>
                              <p:par>
                                <p:cTn id="23" presetID="42" presetClass="entr" presetSubtype="0" fill="hold" nodeType="afterEffect">
                                  <p:stCondLst>
                                    <p:cond delay="0"/>
                                  </p:stCondLst>
                                  <p:childTnLst>
                                    <p:set>
                                      <p:cBhvr>
                                        <p:cTn id="24" dur="1" fill="hold">
                                          <p:stCondLst>
                                            <p:cond delay="0"/>
                                          </p:stCondLst>
                                        </p:cTn>
                                        <p:tgtEl>
                                          <p:spTgt spid="27653"/>
                                        </p:tgtEl>
                                        <p:attrNameLst>
                                          <p:attrName>style.visibility</p:attrName>
                                        </p:attrNameLst>
                                      </p:cBhvr>
                                      <p:to>
                                        <p:strVal val="visible"/>
                                      </p:to>
                                    </p:set>
                                    <p:animEffect transition="in" filter="fade">
                                      <p:cBhvr>
                                        <p:cTn id="25" dur="500"/>
                                        <p:tgtEl>
                                          <p:spTgt spid="27653"/>
                                        </p:tgtEl>
                                      </p:cBhvr>
                                    </p:animEffect>
                                    <p:anim calcmode="lin" valueType="num">
                                      <p:cBhvr>
                                        <p:cTn id="26" dur="500" fill="hold"/>
                                        <p:tgtEl>
                                          <p:spTgt spid="27653"/>
                                        </p:tgtEl>
                                        <p:attrNameLst>
                                          <p:attrName>ppt_x</p:attrName>
                                        </p:attrNameLst>
                                      </p:cBhvr>
                                      <p:tavLst>
                                        <p:tav tm="0">
                                          <p:val>
                                            <p:strVal val="#ppt_x"/>
                                          </p:val>
                                        </p:tav>
                                        <p:tav tm="100000">
                                          <p:val>
                                            <p:strVal val="#ppt_x"/>
                                          </p:val>
                                        </p:tav>
                                      </p:tavLst>
                                    </p:anim>
                                    <p:anim calcmode="lin" valueType="num">
                                      <p:cBhvr>
                                        <p:cTn id="27" dur="500" fill="hold"/>
                                        <p:tgtEl>
                                          <p:spTgt spid="27653"/>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200"/>
                                  </p:stCondLst>
                                  <p:childTnLst>
                                    <p:set>
                                      <p:cBhvr>
                                        <p:cTn id="29" dur="1" fill="hold">
                                          <p:stCondLst>
                                            <p:cond delay="0"/>
                                          </p:stCondLst>
                                        </p:cTn>
                                        <p:tgtEl>
                                          <p:spTgt spid="27655"/>
                                        </p:tgtEl>
                                        <p:attrNameLst>
                                          <p:attrName>style.visibility</p:attrName>
                                        </p:attrNameLst>
                                      </p:cBhvr>
                                      <p:to>
                                        <p:strVal val="visible"/>
                                      </p:to>
                                    </p:set>
                                    <p:animEffect transition="in" filter="fade">
                                      <p:cBhvr>
                                        <p:cTn id="30" dur="500"/>
                                        <p:tgtEl>
                                          <p:spTgt spid="27655"/>
                                        </p:tgtEl>
                                      </p:cBhvr>
                                    </p:animEffect>
                                    <p:anim calcmode="lin" valueType="num">
                                      <p:cBhvr>
                                        <p:cTn id="31" dur="500" fill="hold"/>
                                        <p:tgtEl>
                                          <p:spTgt spid="27655"/>
                                        </p:tgtEl>
                                        <p:attrNameLst>
                                          <p:attrName>ppt_x</p:attrName>
                                        </p:attrNameLst>
                                      </p:cBhvr>
                                      <p:tavLst>
                                        <p:tav tm="0">
                                          <p:val>
                                            <p:strVal val="#ppt_x"/>
                                          </p:val>
                                        </p:tav>
                                        <p:tav tm="100000">
                                          <p:val>
                                            <p:strVal val="#ppt_x"/>
                                          </p:val>
                                        </p:tav>
                                      </p:tavLst>
                                    </p:anim>
                                    <p:anim calcmode="lin" valueType="num">
                                      <p:cBhvr>
                                        <p:cTn id="32" dur="500" fill="hold"/>
                                        <p:tgtEl>
                                          <p:spTgt spid="27655"/>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400"/>
                                  </p:stCondLst>
                                  <p:childTnLst>
                                    <p:set>
                                      <p:cBhvr>
                                        <p:cTn id="34" dur="1" fill="hold">
                                          <p:stCondLst>
                                            <p:cond delay="0"/>
                                          </p:stCondLst>
                                        </p:cTn>
                                        <p:tgtEl>
                                          <p:spTgt spid="27657"/>
                                        </p:tgtEl>
                                        <p:attrNameLst>
                                          <p:attrName>style.visibility</p:attrName>
                                        </p:attrNameLst>
                                      </p:cBhvr>
                                      <p:to>
                                        <p:strVal val="visible"/>
                                      </p:to>
                                    </p:set>
                                    <p:animEffect transition="in" filter="fade">
                                      <p:cBhvr>
                                        <p:cTn id="35" dur="500"/>
                                        <p:tgtEl>
                                          <p:spTgt spid="27657"/>
                                        </p:tgtEl>
                                      </p:cBhvr>
                                    </p:animEffect>
                                    <p:anim calcmode="lin" valueType="num">
                                      <p:cBhvr>
                                        <p:cTn id="36" dur="500" fill="hold"/>
                                        <p:tgtEl>
                                          <p:spTgt spid="27657"/>
                                        </p:tgtEl>
                                        <p:attrNameLst>
                                          <p:attrName>ppt_x</p:attrName>
                                        </p:attrNameLst>
                                      </p:cBhvr>
                                      <p:tavLst>
                                        <p:tav tm="0">
                                          <p:val>
                                            <p:strVal val="#ppt_x"/>
                                          </p:val>
                                        </p:tav>
                                        <p:tav tm="100000">
                                          <p:val>
                                            <p:strVal val="#ppt_x"/>
                                          </p:val>
                                        </p:tav>
                                      </p:tavLst>
                                    </p:anim>
                                    <p:anim calcmode="lin" valueType="num">
                                      <p:cBhvr>
                                        <p:cTn id="37" dur="500" fill="hold"/>
                                        <p:tgtEl>
                                          <p:spTgt spid="27657"/>
                                        </p:tgtEl>
                                        <p:attrNameLst>
                                          <p:attrName>ppt_y</p:attrName>
                                        </p:attrNameLst>
                                      </p:cBhvr>
                                      <p:tavLst>
                                        <p:tav tm="0">
                                          <p:val>
                                            <p:strVal val="#ppt_y+.1"/>
                                          </p:val>
                                        </p:tav>
                                        <p:tav tm="100000">
                                          <p:val>
                                            <p:strVal val="#ppt_y"/>
                                          </p:val>
                                        </p:tav>
                                      </p:tavLst>
                                    </p:anim>
                                  </p:childTnLst>
                                </p:cTn>
                              </p:par>
                            </p:childTnLst>
                          </p:cTn>
                        </p:par>
                        <p:par>
                          <p:cTn id="38" fill="hold">
                            <p:stCondLst>
                              <p:cond delay="2040"/>
                            </p:stCondLst>
                            <p:childTnLst>
                              <p:par>
                                <p:cTn id="39" presetID="31" presetClass="entr" presetSubtype="0" fill="hold" grpId="0" nodeType="afterEffect">
                                  <p:stCondLst>
                                    <p:cond delay="0"/>
                                  </p:stCondLst>
                                  <p:childTnLst>
                                    <p:set>
                                      <p:cBhvr>
                                        <p:cTn id="40" dur="1" fill="hold">
                                          <p:stCondLst>
                                            <p:cond delay="0"/>
                                          </p:stCondLst>
                                        </p:cTn>
                                        <p:tgtEl>
                                          <p:spTgt spid="27659"/>
                                        </p:tgtEl>
                                        <p:attrNameLst>
                                          <p:attrName>style.visibility</p:attrName>
                                        </p:attrNameLst>
                                      </p:cBhvr>
                                      <p:to>
                                        <p:strVal val="visible"/>
                                      </p:to>
                                    </p:set>
                                    <p:anim calcmode="lin" valueType="num">
                                      <p:cBhvr>
                                        <p:cTn id="41" dur="400" fill="hold"/>
                                        <p:tgtEl>
                                          <p:spTgt spid="27659"/>
                                        </p:tgtEl>
                                        <p:attrNameLst>
                                          <p:attrName>ppt_w</p:attrName>
                                        </p:attrNameLst>
                                      </p:cBhvr>
                                      <p:tavLst>
                                        <p:tav tm="0">
                                          <p:val>
                                            <p:fltVal val="0"/>
                                          </p:val>
                                        </p:tav>
                                        <p:tav tm="100000">
                                          <p:val>
                                            <p:strVal val="#ppt_w"/>
                                          </p:val>
                                        </p:tav>
                                      </p:tavLst>
                                    </p:anim>
                                    <p:anim calcmode="lin" valueType="num">
                                      <p:cBhvr>
                                        <p:cTn id="42" dur="400" fill="hold"/>
                                        <p:tgtEl>
                                          <p:spTgt spid="27659"/>
                                        </p:tgtEl>
                                        <p:attrNameLst>
                                          <p:attrName>ppt_h</p:attrName>
                                        </p:attrNameLst>
                                      </p:cBhvr>
                                      <p:tavLst>
                                        <p:tav tm="0">
                                          <p:val>
                                            <p:fltVal val="0"/>
                                          </p:val>
                                        </p:tav>
                                        <p:tav tm="100000">
                                          <p:val>
                                            <p:strVal val="#ppt_h"/>
                                          </p:val>
                                        </p:tav>
                                      </p:tavLst>
                                    </p:anim>
                                    <p:anim calcmode="lin" valueType="num">
                                      <p:cBhvr>
                                        <p:cTn id="43" dur="400" fill="hold"/>
                                        <p:tgtEl>
                                          <p:spTgt spid="27659"/>
                                        </p:tgtEl>
                                        <p:attrNameLst>
                                          <p:attrName>style.rotation</p:attrName>
                                        </p:attrNameLst>
                                      </p:cBhvr>
                                      <p:tavLst>
                                        <p:tav tm="0">
                                          <p:val>
                                            <p:fltVal val="90"/>
                                          </p:val>
                                        </p:tav>
                                        <p:tav tm="100000">
                                          <p:val>
                                            <p:fltVal val="0"/>
                                          </p:val>
                                        </p:tav>
                                      </p:tavLst>
                                    </p:anim>
                                    <p:animEffect transition="in" filter="fade">
                                      <p:cBhvr>
                                        <p:cTn id="44" dur="400"/>
                                        <p:tgtEl>
                                          <p:spTgt spid="27659"/>
                                        </p:tgtEl>
                                      </p:cBhvr>
                                    </p:animEffect>
                                  </p:childTnLst>
                                </p:cTn>
                              </p:par>
                              <p:par>
                                <p:cTn id="45" presetID="31" presetClass="entr" presetSubtype="0" fill="hold" grpId="0" nodeType="withEffect">
                                  <p:stCondLst>
                                    <p:cond delay="100"/>
                                  </p:stCondLst>
                                  <p:childTnLst>
                                    <p:set>
                                      <p:cBhvr>
                                        <p:cTn id="46" dur="1" fill="hold">
                                          <p:stCondLst>
                                            <p:cond delay="0"/>
                                          </p:stCondLst>
                                        </p:cTn>
                                        <p:tgtEl>
                                          <p:spTgt spid="27660"/>
                                        </p:tgtEl>
                                        <p:attrNameLst>
                                          <p:attrName>style.visibility</p:attrName>
                                        </p:attrNameLst>
                                      </p:cBhvr>
                                      <p:to>
                                        <p:strVal val="visible"/>
                                      </p:to>
                                    </p:set>
                                    <p:anim calcmode="lin" valueType="num">
                                      <p:cBhvr>
                                        <p:cTn id="47" dur="400" fill="hold"/>
                                        <p:tgtEl>
                                          <p:spTgt spid="27660"/>
                                        </p:tgtEl>
                                        <p:attrNameLst>
                                          <p:attrName>ppt_w</p:attrName>
                                        </p:attrNameLst>
                                      </p:cBhvr>
                                      <p:tavLst>
                                        <p:tav tm="0">
                                          <p:val>
                                            <p:fltVal val="0"/>
                                          </p:val>
                                        </p:tav>
                                        <p:tav tm="100000">
                                          <p:val>
                                            <p:strVal val="#ppt_w"/>
                                          </p:val>
                                        </p:tav>
                                      </p:tavLst>
                                    </p:anim>
                                    <p:anim calcmode="lin" valueType="num">
                                      <p:cBhvr>
                                        <p:cTn id="48" dur="400" fill="hold"/>
                                        <p:tgtEl>
                                          <p:spTgt spid="27660"/>
                                        </p:tgtEl>
                                        <p:attrNameLst>
                                          <p:attrName>ppt_h</p:attrName>
                                        </p:attrNameLst>
                                      </p:cBhvr>
                                      <p:tavLst>
                                        <p:tav tm="0">
                                          <p:val>
                                            <p:fltVal val="0"/>
                                          </p:val>
                                        </p:tav>
                                        <p:tav tm="100000">
                                          <p:val>
                                            <p:strVal val="#ppt_h"/>
                                          </p:val>
                                        </p:tav>
                                      </p:tavLst>
                                    </p:anim>
                                    <p:anim calcmode="lin" valueType="num">
                                      <p:cBhvr>
                                        <p:cTn id="49" dur="400" fill="hold"/>
                                        <p:tgtEl>
                                          <p:spTgt spid="27660"/>
                                        </p:tgtEl>
                                        <p:attrNameLst>
                                          <p:attrName>style.rotation</p:attrName>
                                        </p:attrNameLst>
                                      </p:cBhvr>
                                      <p:tavLst>
                                        <p:tav tm="0">
                                          <p:val>
                                            <p:fltVal val="90"/>
                                          </p:val>
                                        </p:tav>
                                        <p:tav tm="100000">
                                          <p:val>
                                            <p:fltVal val="0"/>
                                          </p:val>
                                        </p:tav>
                                      </p:tavLst>
                                    </p:anim>
                                    <p:animEffect transition="in" filter="fade">
                                      <p:cBhvr>
                                        <p:cTn id="50" dur="400"/>
                                        <p:tgtEl>
                                          <p:spTgt spid="27660"/>
                                        </p:tgtEl>
                                      </p:cBhvr>
                                    </p:animEffect>
                                  </p:childTnLst>
                                </p:cTn>
                              </p:par>
                              <p:par>
                                <p:cTn id="51" presetID="31" presetClass="entr" presetSubtype="0" fill="hold" grpId="0" nodeType="withEffect">
                                  <p:stCondLst>
                                    <p:cond delay="200"/>
                                  </p:stCondLst>
                                  <p:childTnLst>
                                    <p:set>
                                      <p:cBhvr>
                                        <p:cTn id="52" dur="1" fill="hold">
                                          <p:stCondLst>
                                            <p:cond delay="0"/>
                                          </p:stCondLst>
                                        </p:cTn>
                                        <p:tgtEl>
                                          <p:spTgt spid="27661"/>
                                        </p:tgtEl>
                                        <p:attrNameLst>
                                          <p:attrName>style.visibility</p:attrName>
                                        </p:attrNameLst>
                                      </p:cBhvr>
                                      <p:to>
                                        <p:strVal val="visible"/>
                                      </p:to>
                                    </p:set>
                                    <p:anim calcmode="lin" valueType="num">
                                      <p:cBhvr>
                                        <p:cTn id="53" dur="400" fill="hold"/>
                                        <p:tgtEl>
                                          <p:spTgt spid="27661"/>
                                        </p:tgtEl>
                                        <p:attrNameLst>
                                          <p:attrName>ppt_w</p:attrName>
                                        </p:attrNameLst>
                                      </p:cBhvr>
                                      <p:tavLst>
                                        <p:tav tm="0">
                                          <p:val>
                                            <p:fltVal val="0"/>
                                          </p:val>
                                        </p:tav>
                                        <p:tav tm="100000">
                                          <p:val>
                                            <p:strVal val="#ppt_w"/>
                                          </p:val>
                                        </p:tav>
                                      </p:tavLst>
                                    </p:anim>
                                    <p:anim calcmode="lin" valueType="num">
                                      <p:cBhvr>
                                        <p:cTn id="54" dur="400" fill="hold"/>
                                        <p:tgtEl>
                                          <p:spTgt spid="27661"/>
                                        </p:tgtEl>
                                        <p:attrNameLst>
                                          <p:attrName>ppt_h</p:attrName>
                                        </p:attrNameLst>
                                      </p:cBhvr>
                                      <p:tavLst>
                                        <p:tav tm="0">
                                          <p:val>
                                            <p:fltVal val="0"/>
                                          </p:val>
                                        </p:tav>
                                        <p:tav tm="100000">
                                          <p:val>
                                            <p:strVal val="#ppt_h"/>
                                          </p:val>
                                        </p:tav>
                                      </p:tavLst>
                                    </p:anim>
                                    <p:anim calcmode="lin" valueType="num">
                                      <p:cBhvr>
                                        <p:cTn id="55" dur="400" fill="hold"/>
                                        <p:tgtEl>
                                          <p:spTgt spid="27661"/>
                                        </p:tgtEl>
                                        <p:attrNameLst>
                                          <p:attrName>style.rotation</p:attrName>
                                        </p:attrNameLst>
                                      </p:cBhvr>
                                      <p:tavLst>
                                        <p:tav tm="0">
                                          <p:val>
                                            <p:fltVal val="90"/>
                                          </p:val>
                                        </p:tav>
                                        <p:tav tm="100000">
                                          <p:val>
                                            <p:fltVal val="0"/>
                                          </p:val>
                                        </p:tav>
                                      </p:tavLst>
                                    </p:anim>
                                    <p:animEffect transition="in" filter="fade">
                                      <p:cBhvr>
                                        <p:cTn id="56" dur="400"/>
                                        <p:tgtEl>
                                          <p:spTgt spid="27661"/>
                                        </p:tgtEl>
                                      </p:cBhvr>
                                    </p:animEffect>
                                  </p:childTnLst>
                                </p:cTn>
                              </p:par>
                            </p:childTnLst>
                          </p:cTn>
                        </p:par>
                        <p:par>
                          <p:cTn id="57" fill="hold">
                            <p:stCondLst>
                              <p:cond delay="2640"/>
                            </p:stCondLst>
                            <p:childTnLst>
                              <p:par>
                                <p:cTn id="58" presetID="1" presetClass="entr" presetSubtype="0" fill="hold" nodeType="afterEffect">
                                  <p:stCondLst>
                                    <p:cond delay="0"/>
                                  </p:stCondLst>
                                  <p:childTnLst>
                                    <p:set>
                                      <p:cBhvr>
                                        <p:cTn id="59" dur="1" fill="hold">
                                          <p:stCondLst>
                                            <p:cond delay="0"/>
                                          </p:stCondLst>
                                        </p:cTn>
                                        <p:tgtEl>
                                          <p:spTgt spid="27663"/>
                                        </p:tgtEl>
                                        <p:attrNameLst>
                                          <p:attrName>style.visibility</p:attrName>
                                        </p:attrNameLst>
                                      </p:cBhvr>
                                      <p:to>
                                        <p:strVal val="visible"/>
                                      </p:to>
                                    </p:set>
                                  </p:childTnLst>
                                </p:cTn>
                              </p:par>
                              <p:par>
                                <p:cTn id="60" presetID="35" presetClass="path" presetSubtype="0" accel="50000" decel="50000" fill="hold" nodeType="withEffect">
                                  <p:stCondLst>
                                    <p:cond delay="0"/>
                                  </p:stCondLst>
                                  <p:childTnLst>
                                    <p:animMotion origin="layout" path="M 1.94444E-6 4.07031E-7 L 0.39132 0.09806 " pathEditMode="relative" rAng="0" ptsTypes="AA">
                                      <p:cBhvr>
                                        <p:cTn id="61" dur="500" spd="-99900" fill="hold"/>
                                        <p:tgtEl>
                                          <p:spTgt spid="27663"/>
                                        </p:tgtEl>
                                        <p:attrNameLst>
                                          <p:attrName>ppt_x</p:attrName>
                                          <p:attrName>ppt_y</p:attrName>
                                        </p:attrNameLst>
                                      </p:cBhvr>
                                      <p:rCtr x="19600" y="4900"/>
                                    </p:animMotion>
                                  </p:childTnLst>
                                </p:cTn>
                              </p:par>
                              <p:par>
                                <p:cTn id="62" presetID="1" presetClass="entr" presetSubtype="0" fill="hold" nodeType="withEffect">
                                  <p:stCondLst>
                                    <p:cond delay="0"/>
                                  </p:stCondLst>
                                  <p:childTnLst>
                                    <p:set>
                                      <p:cBhvr>
                                        <p:cTn id="63" dur="1" fill="hold">
                                          <p:stCondLst>
                                            <p:cond delay="0"/>
                                          </p:stCondLst>
                                        </p:cTn>
                                        <p:tgtEl>
                                          <p:spTgt spid="27664"/>
                                        </p:tgtEl>
                                        <p:attrNameLst>
                                          <p:attrName>style.visibility</p:attrName>
                                        </p:attrNameLst>
                                      </p:cBhvr>
                                      <p:to>
                                        <p:strVal val="visible"/>
                                      </p:to>
                                    </p:set>
                                  </p:childTnLst>
                                </p:cTn>
                              </p:par>
                              <p:par>
                                <p:cTn id="64" presetID="35" presetClass="path" presetSubtype="0" accel="50000" decel="50000" fill="hold" nodeType="withEffect">
                                  <p:stCondLst>
                                    <p:cond delay="0"/>
                                  </p:stCondLst>
                                  <p:childTnLst>
                                    <p:animMotion origin="layout" path="M -1.94444E-6 -2.22222E-6 L -0.38194 -0.11227 " pathEditMode="relative" rAng="0" ptsTypes="AA">
                                      <p:cBhvr>
                                        <p:cTn id="65" dur="500" spd="-99900" fill="hold"/>
                                        <p:tgtEl>
                                          <p:spTgt spid="27664"/>
                                        </p:tgtEl>
                                        <p:attrNameLst>
                                          <p:attrName>ppt_x</p:attrName>
                                          <p:attrName>ppt_y</p:attrName>
                                        </p:attrNameLst>
                                      </p:cBhvr>
                                      <p:rCtr x="-19000" y="-5500"/>
                                    </p:animMotion>
                                  </p:childTnLst>
                                </p:cTn>
                              </p:par>
                              <p:par>
                                <p:cTn id="66" presetID="10" presetClass="entr" presetSubtype="0" fill="hold" grpId="0" nodeType="withEffect">
                                  <p:stCondLst>
                                    <p:cond delay="0"/>
                                  </p:stCondLst>
                                  <p:childTnLst>
                                    <p:set>
                                      <p:cBhvr>
                                        <p:cTn id="67" dur="1" fill="hold">
                                          <p:stCondLst>
                                            <p:cond delay="0"/>
                                          </p:stCondLst>
                                        </p:cTn>
                                        <p:tgtEl>
                                          <p:spTgt spid="27652"/>
                                        </p:tgtEl>
                                        <p:attrNameLst>
                                          <p:attrName>style.visibility</p:attrName>
                                        </p:attrNameLst>
                                      </p:cBhvr>
                                      <p:to>
                                        <p:strVal val="visible"/>
                                      </p:to>
                                    </p:set>
                                    <p:anim calcmode="lin" valueType="num">
                                      <p:cBhvr>
                                        <p:cTn id="68" dur="500" fill="hold"/>
                                        <p:tgtEl>
                                          <p:spTgt spid="27652"/>
                                        </p:tgtEl>
                                        <p:attrNameLst>
                                          <p:attrName>ppt_w</p:attrName>
                                        </p:attrNameLst>
                                      </p:cBhvr>
                                      <p:tavLst>
                                        <p:tav tm="0">
                                          <p:val>
                                            <p:fltVal val="0"/>
                                          </p:val>
                                        </p:tav>
                                        <p:tav tm="100000">
                                          <p:val>
                                            <p:strVal val="#ppt_w"/>
                                          </p:val>
                                        </p:tav>
                                      </p:tavLst>
                                    </p:anim>
                                    <p:anim calcmode="lin" valueType="num">
                                      <p:cBhvr>
                                        <p:cTn id="69" dur="500" fill="hold"/>
                                        <p:tgtEl>
                                          <p:spTgt spid="27652"/>
                                        </p:tgtEl>
                                        <p:attrNameLst>
                                          <p:attrName>ppt_h</p:attrName>
                                        </p:attrNameLst>
                                      </p:cBhvr>
                                      <p:tavLst>
                                        <p:tav tm="0">
                                          <p:val>
                                            <p:fltVal val="0"/>
                                          </p:val>
                                        </p:tav>
                                        <p:tav tm="100000">
                                          <p:val>
                                            <p:strVal val="#ppt_h"/>
                                          </p:val>
                                        </p:tav>
                                      </p:tavLst>
                                    </p:anim>
                                    <p:animEffect transition="in" filter="fade">
                                      <p:cBhvr>
                                        <p:cTn id="70" dur="500"/>
                                        <p:tgtEl>
                                          <p:spTgt spid="27652"/>
                                        </p:tgtEl>
                                      </p:cBhvr>
                                    </p:animEffect>
                                  </p:childTnLst>
                                </p:cTn>
                              </p:par>
                            </p:childTnLst>
                          </p:cTn>
                        </p:par>
                        <p:par>
                          <p:cTn id="71" fill="hold">
                            <p:stCondLst>
                              <p:cond delay="3140"/>
                            </p:stCondLst>
                            <p:childTnLst>
                              <p:par>
                                <p:cTn id="72" presetID="22" presetClass="entr" presetSubtype="1" fill="hold" nodeType="afterEffect">
                                  <p:stCondLst>
                                    <p:cond delay="0"/>
                                  </p:stCondLst>
                                  <p:childTnLst>
                                    <p:set>
                                      <p:cBhvr>
                                        <p:cTn id="73" dur="1" fill="hold">
                                          <p:stCondLst>
                                            <p:cond delay="0"/>
                                          </p:stCondLst>
                                        </p:cTn>
                                        <p:tgtEl>
                                          <p:spTgt spid="27662">
                                            <p:txEl>
                                              <p:pRg st="0" end="0"/>
                                            </p:txEl>
                                          </p:spTgt>
                                        </p:tgtEl>
                                        <p:attrNameLst>
                                          <p:attrName>style.visibility</p:attrName>
                                        </p:attrNameLst>
                                      </p:cBhvr>
                                      <p:to>
                                        <p:strVal val="visible"/>
                                      </p:to>
                                    </p:set>
                                    <p:animEffect transition="in" filter="wipe(up)">
                                      <p:cBhvr>
                                        <p:cTn id="74" dur="500"/>
                                        <p:tgtEl>
                                          <p:spTgt spid="276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27652" grpId="0" bldLvl="0" animBg="1"/>
      <p:bldP spid="27659" grpId="0"/>
      <p:bldP spid="27660" grpId="0"/>
      <p:bldP spid="2766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31"/>
          <p:cNvSpPr txBox="1">
            <a:spLocks noChangeArrowheads="1"/>
          </p:cNvSpPr>
          <p:nvPr/>
        </p:nvSpPr>
        <p:spPr bwMode="auto">
          <a:xfrm>
            <a:off x="2854325" y="87315"/>
            <a:ext cx="2233288" cy="5232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2" tIns="45718" rIns="91432" bIns="45718">
            <a:spAutoFit/>
          </a:bodyPr>
          <a:lstStyle/>
          <a:p>
            <a:r>
              <a:rPr lang="en-US" altLang="zh-CN" sz="2800" dirty="0" smtClean="0">
                <a:solidFill>
                  <a:schemeClr val="accent2"/>
                </a:solidFill>
                <a:latin typeface="微软雅黑" panose="020B0503020204020204" pitchFamily="34" charset="-122"/>
                <a:ea typeface="微软雅黑" panose="020B0503020204020204" pitchFamily="34" charset="-122"/>
              </a:rPr>
              <a:t>4.3</a:t>
            </a:r>
            <a:r>
              <a:rPr lang="zh-CN" altLang="en-US" sz="2800" dirty="0" smtClean="0">
                <a:solidFill>
                  <a:schemeClr val="accent2"/>
                </a:solidFill>
                <a:latin typeface="微软雅黑" panose="020B0503020204020204" pitchFamily="34" charset="-122"/>
                <a:ea typeface="微软雅黑" panose="020B0503020204020204" pitchFamily="34" charset="-122"/>
              </a:rPr>
              <a:t> 研究不足</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2" name="TextBox 2"/>
          <p:cNvSpPr txBox="1">
            <a:spLocks noChangeArrowheads="1"/>
          </p:cNvSpPr>
          <p:nvPr/>
        </p:nvSpPr>
        <p:spPr bwMode="auto">
          <a:xfrm>
            <a:off x="1663700" y="149230"/>
            <a:ext cx="1065213" cy="400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r"/>
            <a:r>
              <a:rPr lang="en-US" altLang="zh-CN" sz="2000">
                <a:solidFill>
                  <a:schemeClr val="accent2"/>
                </a:solidFill>
              </a:rPr>
              <a:t>Part</a:t>
            </a:r>
            <a:r>
              <a:rPr lang="en-US" altLang="zh-CN">
                <a:solidFill>
                  <a:schemeClr val="accent2"/>
                </a:solidFill>
              </a:rPr>
              <a:t> 4</a:t>
            </a:r>
            <a:endParaRPr lang="zh-CN" altLang="en-US">
              <a:solidFill>
                <a:schemeClr val="accent2"/>
              </a:solidFill>
            </a:endParaRPr>
          </a:p>
        </p:txBody>
      </p:sp>
      <p:sp>
        <p:nvSpPr>
          <p:cNvPr id="34" name="TextBox 33"/>
          <p:cNvSpPr txBox="1"/>
          <p:nvPr/>
        </p:nvSpPr>
        <p:spPr>
          <a:xfrm>
            <a:off x="1271464" y="980728"/>
            <a:ext cx="10297144" cy="4524315"/>
          </a:xfrm>
          <a:prstGeom prst="rect">
            <a:avLst/>
          </a:prstGeom>
          <a:noFill/>
        </p:spPr>
        <p:txBody>
          <a:bodyPr wrap="square" rtlCol="0">
            <a:spAutoFit/>
          </a:bodyPr>
          <a:lstStyle/>
          <a:p>
            <a:r>
              <a:rPr lang="en-US" altLang="zh-CN" sz="2400" dirty="0" smtClean="0"/>
              <a:t>    </a:t>
            </a:r>
            <a:r>
              <a:rPr lang="zh-CN" altLang="zh-CN" sz="2400" dirty="0" smtClean="0"/>
              <a:t>在教学过程中，由于作者本人制作短小精悍的微课视频的能力有限，制作的微课可能对学生的吸引力还不是很强，教学视频及制作翻转课堂教学课件方面还有待改进。在课堂互动方面，学生们需要互动的时间比较多，由于班级人数比较多，每次互动时，不是所有学生都可以面对面与老师互动，这样老师对学生的掌握知识情况的了解，身心各方面的发展方面的了解不是非常全面，但相对于传统授课模式来说，基于微信的翻转课堂这种授课模式，在师生互动和建立新型师生关系方面，要有优势的多。另外，教师在与学生互动交流时，需要更多的师生互动技巧，教师需要及时了解学生身心发展各方面的变化并给以积极的指导和改进，在这些方面，教师需要更多的改进。学生在家庭环境中，自学的情况各有不同，基于微信的翻转课堂的实施，需要更多的是学生家长的积极配合以及家庭教育的优化。</a:t>
            </a:r>
            <a:endParaRPr lang="zh-CN" altLang="zh-CN" sz="2400" b="1" dirty="0" smtClean="0"/>
          </a:p>
          <a:p>
            <a:endParaRPr lang="zh-CN" altLang="en-US" sz="2400" dirty="0"/>
          </a:p>
        </p:txBody>
      </p:sp>
    </p:spTree>
  </p:cSld>
  <p:clrMapOvr>
    <a:masterClrMapping/>
  </p:clrMapOvr>
  <p:transition spd="slow" advTm="5769">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8674"/>
                                        </p:tgtEl>
                                        <p:attrNameLst>
                                          <p:attrName>style.visibility</p:attrName>
                                        </p:attrNameLst>
                                      </p:cBhvr>
                                      <p:to>
                                        <p:strVal val="visible"/>
                                      </p:to>
                                    </p:set>
                                    <p:anim calcmode="lin" valueType="num">
                                      <p:cBhvr>
                                        <p:cTn id="7" dur="400" fill="hold"/>
                                        <p:tgtEl>
                                          <p:spTgt spid="28674"/>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28674"/>
                                        </p:tgtEl>
                                        <p:attrNameLst>
                                          <p:attrName>ppt_y</p:attrName>
                                        </p:attrNameLst>
                                      </p:cBhvr>
                                      <p:tavLst>
                                        <p:tav tm="0">
                                          <p:val>
                                            <p:strVal val="#ppt_y"/>
                                          </p:val>
                                        </p:tav>
                                        <p:tav tm="100000">
                                          <p:val>
                                            <p:strVal val="#ppt_y"/>
                                          </p:val>
                                        </p:tav>
                                      </p:tavLst>
                                    </p:anim>
                                    <p:anim calcmode="lin" valueType="num">
                                      <p:cBhvr>
                                        <p:cTn id="9" dur="400" fill="hold"/>
                                        <p:tgtEl>
                                          <p:spTgt spid="28674"/>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2867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28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47528" y="0"/>
            <a:ext cx="7416824" cy="584775"/>
          </a:xfrm>
          <a:prstGeom prst="rect">
            <a:avLst/>
          </a:prstGeom>
          <a:noFill/>
        </p:spPr>
        <p:txBody>
          <a:bodyPr wrap="square" rtlCol="0">
            <a:spAutoFit/>
          </a:bodyPr>
          <a:lstStyle/>
          <a:p>
            <a:r>
              <a:rPr lang="en-US" altLang="zh-CN" sz="3200" b="1" dirty="0" smtClean="0">
                <a:solidFill>
                  <a:schemeClr val="accent2"/>
                </a:solidFill>
              </a:rPr>
              <a:t>4.4 </a:t>
            </a:r>
            <a:r>
              <a:rPr lang="zh-CN" altLang="en-US" sz="3200" b="1" dirty="0" smtClean="0">
                <a:solidFill>
                  <a:schemeClr val="accent2"/>
                </a:solidFill>
              </a:rPr>
              <a:t>研究展望</a:t>
            </a:r>
            <a:endParaRPr lang="zh-CN" altLang="en-US" sz="3200" b="1" dirty="0">
              <a:solidFill>
                <a:schemeClr val="accent2"/>
              </a:solidFill>
            </a:endParaRPr>
          </a:p>
        </p:txBody>
      </p:sp>
      <p:sp>
        <p:nvSpPr>
          <p:cNvPr id="3" name="TextBox 2"/>
          <p:cNvSpPr txBox="1"/>
          <p:nvPr/>
        </p:nvSpPr>
        <p:spPr>
          <a:xfrm>
            <a:off x="2063552" y="1988840"/>
            <a:ext cx="8208912" cy="2031325"/>
          </a:xfrm>
          <a:prstGeom prst="rect">
            <a:avLst/>
          </a:prstGeom>
          <a:noFill/>
        </p:spPr>
        <p:txBody>
          <a:bodyPr wrap="square" rtlCol="0">
            <a:spAutoFit/>
          </a:bodyPr>
          <a:lstStyle/>
          <a:p>
            <a:r>
              <a:rPr lang="zh-CN" altLang="zh-CN" dirty="0" smtClean="0"/>
              <a:t>在未来的教学实践中，可以根据本次实验的总结经验进行教学环节的改进，把翻转课堂和传统授课模式相结合，把那些基本知识、基本概念、比较容易理解掌握的知识点，采用翻转课堂授课的方式。根据实际教学内容及学生对知识的掌握层次，灵活把握传统授课方式和翻转课堂授课方式，以便达到比较理想的教学效果。</a:t>
            </a:r>
            <a:endParaRPr lang="zh-CN" altLang="zh-CN" b="1" dirty="0" smtClean="0"/>
          </a:p>
          <a:p>
            <a:r>
              <a:rPr lang="en-US" altLang="zh-CN" dirty="0" smtClean="0"/>
              <a:t> </a:t>
            </a:r>
            <a:endParaRPr lang="zh-CN" altLang="zh-CN" b="1" dirty="0" smtClean="0"/>
          </a:p>
          <a:p>
            <a:r>
              <a:rPr lang="en-US" altLang="zh-CN" dirty="0" smtClean="0"/>
              <a:t> </a:t>
            </a:r>
            <a:endParaRPr lang="zh-CN" altLang="zh-CN" b="1" smtClean="0"/>
          </a:p>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9218" name="图片 1"/>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2608267"/>
            <a:ext cx="12192000" cy="4521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9219" name="组合 9"/>
          <p:cNvGrpSpPr/>
          <p:nvPr/>
        </p:nvGrpSpPr>
        <p:grpSpPr bwMode="auto">
          <a:xfrm>
            <a:off x="4946653" y="1182693"/>
            <a:ext cx="2301875" cy="2308225"/>
            <a:chOff x="0" y="0"/>
            <a:chExt cx="2301875" cy="2308226"/>
          </a:xfrm>
        </p:grpSpPr>
        <p:sp>
          <p:nvSpPr>
            <p:cNvPr id="9220" name="Oval 5"/>
            <p:cNvSpPr>
              <a:spLocks noChangeArrowheads="1"/>
            </p:cNvSpPr>
            <p:nvPr/>
          </p:nvSpPr>
          <p:spPr bwMode="auto">
            <a:xfrm>
              <a:off x="0" y="0"/>
              <a:ext cx="2301875" cy="2308226"/>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p>
          </p:txBody>
        </p:sp>
        <p:sp>
          <p:nvSpPr>
            <p:cNvPr id="9221" name="Freeform 6"/>
            <p:cNvSpPr>
              <a:spLocks noEditPoints="1" noChangeArrowheads="1"/>
            </p:cNvSpPr>
            <p:nvPr/>
          </p:nvSpPr>
          <p:spPr bwMode="auto">
            <a:xfrm>
              <a:off x="123825" y="123825"/>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p>
          </p:txBody>
        </p:sp>
      </p:grpSp>
      <p:sp>
        <p:nvSpPr>
          <p:cNvPr id="9222" name="Freeform 67"/>
          <p:cNvSpPr>
            <a:spLocks noEditPoints="1" noChangeArrowheads="1"/>
          </p:cNvSpPr>
          <p:nvPr/>
        </p:nvSpPr>
        <p:spPr bwMode="auto">
          <a:xfrm>
            <a:off x="5772150" y="1509712"/>
            <a:ext cx="649288" cy="1654175"/>
          </a:xfrm>
          <a:custGeom>
            <a:avLst/>
            <a:gdLst>
              <a:gd name="T0" fmla="*/ 6 w 795"/>
              <a:gd name="T1" fmla="*/ 720 h 2026"/>
              <a:gd name="T2" fmla="*/ 6 w 795"/>
              <a:gd name="T3" fmla="*/ 771 h 2026"/>
              <a:gd name="T4" fmla="*/ 185 w 795"/>
              <a:gd name="T5" fmla="*/ 1286 h 2026"/>
              <a:gd name="T6" fmla="*/ 349 w 795"/>
              <a:gd name="T7" fmla="*/ 1286 h 2026"/>
              <a:gd name="T8" fmla="*/ 371 w 795"/>
              <a:gd name="T9" fmla="*/ 1265 h 2026"/>
              <a:gd name="T10" fmla="*/ 372 w 795"/>
              <a:gd name="T11" fmla="*/ 586 h 2026"/>
              <a:gd name="T12" fmla="*/ 306 w 795"/>
              <a:gd name="T13" fmla="*/ 520 h 2026"/>
              <a:gd name="T14" fmla="*/ 406 w 795"/>
              <a:gd name="T15" fmla="*/ 427 h 2026"/>
              <a:gd name="T16" fmla="*/ 478 w 795"/>
              <a:gd name="T17" fmla="*/ 527 h 2026"/>
              <a:gd name="T18" fmla="*/ 414 w 795"/>
              <a:gd name="T19" fmla="*/ 584 h 2026"/>
              <a:gd name="T20" fmla="*/ 414 w 795"/>
              <a:gd name="T21" fmla="*/ 1265 h 2026"/>
              <a:gd name="T22" fmla="*/ 435 w 795"/>
              <a:gd name="T23" fmla="*/ 1286 h 2026"/>
              <a:gd name="T24" fmla="*/ 628 w 795"/>
              <a:gd name="T25" fmla="*/ 1286 h 2026"/>
              <a:gd name="T26" fmla="*/ 793 w 795"/>
              <a:gd name="T27" fmla="*/ 771 h 2026"/>
              <a:gd name="T28" fmla="*/ 788 w 795"/>
              <a:gd name="T29" fmla="*/ 723 h 2026"/>
              <a:gd name="T30" fmla="*/ 406 w 795"/>
              <a:gd name="T31" fmla="*/ 11 h 2026"/>
              <a:gd name="T32" fmla="*/ 378 w 795"/>
              <a:gd name="T33" fmla="*/ 11 h 2026"/>
              <a:gd name="T34" fmla="*/ 193 w 795"/>
              <a:gd name="T35" fmla="*/ 364 h 2026"/>
              <a:gd name="T36" fmla="*/ 6 w 795"/>
              <a:gd name="T37" fmla="*/ 720 h 2026"/>
              <a:gd name="T38" fmla="*/ 63 w 795"/>
              <a:gd name="T39" fmla="*/ 1558 h 2026"/>
              <a:gd name="T40" fmla="*/ 63 w 795"/>
              <a:gd name="T41" fmla="*/ 2002 h 2026"/>
              <a:gd name="T42" fmla="*/ 84 w 795"/>
              <a:gd name="T43" fmla="*/ 2024 h 2026"/>
              <a:gd name="T44" fmla="*/ 499 w 795"/>
              <a:gd name="T45" fmla="*/ 2024 h 2026"/>
              <a:gd name="T46" fmla="*/ 521 w 795"/>
              <a:gd name="T47" fmla="*/ 2002 h 2026"/>
              <a:gd name="T48" fmla="*/ 521 w 795"/>
              <a:gd name="T49" fmla="*/ 1530 h 2026"/>
              <a:gd name="T50" fmla="*/ 614 w 795"/>
              <a:gd name="T51" fmla="*/ 1530 h 2026"/>
              <a:gd name="T52" fmla="*/ 614 w 795"/>
              <a:gd name="T53" fmla="*/ 2017 h 2026"/>
              <a:gd name="T54" fmla="*/ 650 w 795"/>
              <a:gd name="T55" fmla="*/ 2024 h 2026"/>
              <a:gd name="T56" fmla="*/ 721 w 795"/>
              <a:gd name="T57" fmla="*/ 2024 h 2026"/>
              <a:gd name="T58" fmla="*/ 750 w 795"/>
              <a:gd name="T59" fmla="*/ 1995 h 2026"/>
              <a:gd name="T60" fmla="*/ 750 w 795"/>
              <a:gd name="T61" fmla="*/ 1558 h 2026"/>
              <a:gd name="T62" fmla="*/ 698 w 795"/>
              <a:gd name="T63" fmla="*/ 1421 h 2026"/>
              <a:gd name="T64" fmla="*/ 620 w 795"/>
              <a:gd name="T65" fmla="*/ 1342 h 2026"/>
              <a:gd name="T66" fmla="*/ 185 w 795"/>
              <a:gd name="T67" fmla="*/ 1346 h 2026"/>
              <a:gd name="T68" fmla="*/ 63 w 795"/>
              <a:gd name="T69" fmla="*/ 1558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5" h="2026">
                <a:moveTo>
                  <a:pt x="6" y="720"/>
                </a:moveTo>
                <a:cubicBezTo>
                  <a:pt x="0" y="738"/>
                  <a:pt x="1" y="755"/>
                  <a:pt x="6" y="771"/>
                </a:cubicBezTo>
                <a:cubicBezTo>
                  <a:pt x="22" y="826"/>
                  <a:pt x="130" y="1286"/>
                  <a:pt x="185" y="1286"/>
                </a:cubicBezTo>
                <a:cubicBezTo>
                  <a:pt x="239" y="1286"/>
                  <a:pt x="294" y="1286"/>
                  <a:pt x="349" y="1286"/>
                </a:cubicBezTo>
                <a:cubicBezTo>
                  <a:pt x="366" y="1286"/>
                  <a:pt x="371" y="1281"/>
                  <a:pt x="371" y="1265"/>
                </a:cubicBezTo>
                <a:cubicBezTo>
                  <a:pt x="371" y="1041"/>
                  <a:pt x="370" y="820"/>
                  <a:pt x="372" y="586"/>
                </a:cubicBezTo>
                <a:cubicBezTo>
                  <a:pt x="351" y="577"/>
                  <a:pt x="307" y="557"/>
                  <a:pt x="306" y="520"/>
                </a:cubicBezTo>
                <a:cubicBezTo>
                  <a:pt x="303" y="457"/>
                  <a:pt x="344" y="421"/>
                  <a:pt x="406" y="427"/>
                </a:cubicBezTo>
                <a:cubicBezTo>
                  <a:pt x="459" y="431"/>
                  <a:pt x="486" y="477"/>
                  <a:pt x="478" y="527"/>
                </a:cubicBezTo>
                <a:cubicBezTo>
                  <a:pt x="479" y="554"/>
                  <a:pt x="439" y="579"/>
                  <a:pt x="414" y="584"/>
                </a:cubicBezTo>
                <a:cubicBezTo>
                  <a:pt x="414" y="811"/>
                  <a:pt x="414" y="1038"/>
                  <a:pt x="414" y="1265"/>
                </a:cubicBezTo>
                <a:cubicBezTo>
                  <a:pt x="414" y="1281"/>
                  <a:pt x="418" y="1286"/>
                  <a:pt x="435" y="1286"/>
                </a:cubicBezTo>
                <a:cubicBezTo>
                  <a:pt x="499" y="1286"/>
                  <a:pt x="564" y="1286"/>
                  <a:pt x="628" y="1286"/>
                </a:cubicBezTo>
                <a:cubicBezTo>
                  <a:pt x="669" y="1286"/>
                  <a:pt x="776" y="838"/>
                  <a:pt x="793" y="771"/>
                </a:cubicBezTo>
                <a:cubicBezTo>
                  <a:pt x="795" y="755"/>
                  <a:pt x="794" y="739"/>
                  <a:pt x="788" y="723"/>
                </a:cubicBezTo>
                <a:cubicBezTo>
                  <a:pt x="661" y="486"/>
                  <a:pt x="534" y="249"/>
                  <a:pt x="406" y="11"/>
                </a:cubicBezTo>
                <a:cubicBezTo>
                  <a:pt x="393" y="0"/>
                  <a:pt x="384" y="2"/>
                  <a:pt x="378" y="11"/>
                </a:cubicBezTo>
                <a:cubicBezTo>
                  <a:pt x="351" y="68"/>
                  <a:pt x="223" y="312"/>
                  <a:pt x="193" y="364"/>
                </a:cubicBezTo>
                <a:cubicBezTo>
                  <a:pt x="175" y="396"/>
                  <a:pt x="6" y="714"/>
                  <a:pt x="6" y="720"/>
                </a:cubicBezTo>
                <a:close/>
                <a:moveTo>
                  <a:pt x="63" y="1558"/>
                </a:moveTo>
                <a:cubicBezTo>
                  <a:pt x="63" y="1706"/>
                  <a:pt x="63" y="1854"/>
                  <a:pt x="63" y="2002"/>
                </a:cubicBezTo>
                <a:cubicBezTo>
                  <a:pt x="63" y="2019"/>
                  <a:pt x="68" y="2024"/>
                  <a:pt x="84" y="2024"/>
                </a:cubicBezTo>
                <a:cubicBezTo>
                  <a:pt x="223" y="2024"/>
                  <a:pt x="361" y="2024"/>
                  <a:pt x="499" y="2024"/>
                </a:cubicBezTo>
                <a:cubicBezTo>
                  <a:pt x="516" y="2024"/>
                  <a:pt x="521" y="2019"/>
                  <a:pt x="521" y="2002"/>
                </a:cubicBezTo>
                <a:cubicBezTo>
                  <a:pt x="521" y="1845"/>
                  <a:pt x="521" y="1687"/>
                  <a:pt x="521" y="1530"/>
                </a:cubicBezTo>
                <a:cubicBezTo>
                  <a:pt x="552" y="1530"/>
                  <a:pt x="583" y="1530"/>
                  <a:pt x="614" y="1530"/>
                </a:cubicBezTo>
                <a:cubicBezTo>
                  <a:pt x="614" y="1692"/>
                  <a:pt x="614" y="1854"/>
                  <a:pt x="614" y="2017"/>
                </a:cubicBezTo>
                <a:cubicBezTo>
                  <a:pt x="618" y="2026"/>
                  <a:pt x="630" y="2024"/>
                  <a:pt x="650" y="2024"/>
                </a:cubicBezTo>
                <a:cubicBezTo>
                  <a:pt x="673" y="2024"/>
                  <a:pt x="697" y="2024"/>
                  <a:pt x="721" y="2024"/>
                </a:cubicBezTo>
                <a:cubicBezTo>
                  <a:pt x="738" y="2024"/>
                  <a:pt x="750" y="2012"/>
                  <a:pt x="750" y="1995"/>
                </a:cubicBezTo>
                <a:cubicBezTo>
                  <a:pt x="750" y="1850"/>
                  <a:pt x="750" y="1704"/>
                  <a:pt x="750" y="1558"/>
                </a:cubicBezTo>
                <a:cubicBezTo>
                  <a:pt x="750" y="1509"/>
                  <a:pt x="718" y="1457"/>
                  <a:pt x="698" y="1421"/>
                </a:cubicBezTo>
                <a:cubicBezTo>
                  <a:pt x="663" y="1367"/>
                  <a:pt x="648" y="1349"/>
                  <a:pt x="620" y="1342"/>
                </a:cubicBezTo>
                <a:cubicBezTo>
                  <a:pt x="538" y="1342"/>
                  <a:pt x="231" y="1342"/>
                  <a:pt x="185" y="1346"/>
                </a:cubicBezTo>
                <a:cubicBezTo>
                  <a:pt x="155" y="1354"/>
                  <a:pt x="63" y="1486"/>
                  <a:pt x="63" y="1558"/>
                </a:cubicBez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endParaRPr lang="zh-CN" altLang="en-US"/>
          </a:p>
        </p:txBody>
      </p:sp>
      <p:sp>
        <p:nvSpPr>
          <p:cNvPr id="9223" name="TextBox 16"/>
          <p:cNvSpPr txBox="1">
            <a:spLocks noChangeArrowheads="1"/>
          </p:cNvSpPr>
          <p:nvPr/>
        </p:nvSpPr>
        <p:spPr bwMode="auto">
          <a:xfrm>
            <a:off x="4872039" y="3702056"/>
            <a:ext cx="2449512" cy="7694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ctr"/>
            <a:r>
              <a:rPr lang="zh-CN" altLang="en-US" sz="4400" b="1">
                <a:solidFill>
                  <a:schemeClr val="accent2"/>
                </a:solidFill>
                <a:latin typeface="微软雅黑" panose="020B0503020204020204" pitchFamily="34" charset="-122"/>
                <a:ea typeface="微软雅黑" panose="020B0503020204020204" pitchFamily="34" charset="-122"/>
              </a:rPr>
              <a:t>绪   论</a:t>
            </a:r>
          </a:p>
        </p:txBody>
      </p:sp>
      <p:sp>
        <p:nvSpPr>
          <p:cNvPr id="9224" name="Oval 39"/>
          <p:cNvSpPr>
            <a:spLocks noChangeAspect="1" noChangeArrowheads="1"/>
          </p:cNvSpPr>
          <p:nvPr/>
        </p:nvSpPr>
        <p:spPr bwMode="auto">
          <a:xfrm>
            <a:off x="2063552" y="4868867"/>
            <a:ext cx="144463" cy="144463"/>
          </a:xfrm>
          <a:prstGeom prst="ellipse">
            <a:avLst/>
          </a:prstGeom>
          <a:solidFill>
            <a:schemeClr val="tx1"/>
          </a:solidFill>
          <a:ln w="28575">
            <a:solidFill>
              <a:schemeClr val="accent2"/>
            </a:solidFill>
            <a:round/>
          </a:ln>
        </p:spPr>
        <p:txBody>
          <a:bodyPr lIns="91432" tIns="45718" rIns="91432" bIns="45718"/>
          <a:lstStyle/>
          <a:p>
            <a:endParaRPr lang="zh-CN" altLang="en-US">
              <a:solidFill>
                <a:schemeClr val="accent1"/>
              </a:solidFill>
            </a:endParaRPr>
          </a:p>
        </p:txBody>
      </p:sp>
      <p:sp>
        <p:nvSpPr>
          <p:cNvPr id="9225" name="Oval 40"/>
          <p:cNvSpPr>
            <a:spLocks noChangeAspect="1" noChangeArrowheads="1"/>
          </p:cNvSpPr>
          <p:nvPr/>
        </p:nvSpPr>
        <p:spPr bwMode="auto">
          <a:xfrm>
            <a:off x="2063552" y="5270501"/>
            <a:ext cx="144463" cy="146051"/>
          </a:xfrm>
          <a:prstGeom prst="ellipse">
            <a:avLst/>
          </a:prstGeom>
          <a:solidFill>
            <a:schemeClr val="tx1"/>
          </a:solidFill>
          <a:ln w="28575">
            <a:solidFill>
              <a:schemeClr val="accent2"/>
            </a:solidFill>
            <a:round/>
          </a:ln>
        </p:spPr>
        <p:txBody>
          <a:bodyPr lIns="91432" tIns="45718" rIns="91432" bIns="45718"/>
          <a:lstStyle/>
          <a:p>
            <a:endParaRPr lang="zh-CN" altLang="en-US">
              <a:solidFill>
                <a:schemeClr val="accent1"/>
              </a:solidFill>
            </a:endParaRPr>
          </a:p>
        </p:txBody>
      </p:sp>
      <p:sp>
        <p:nvSpPr>
          <p:cNvPr id="9227" name="Oval 42"/>
          <p:cNvSpPr>
            <a:spLocks noChangeAspect="1" noChangeArrowheads="1"/>
          </p:cNvSpPr>
          <p:nvPr/>
        </p:nvSpPr>
        <p:spPr bwMode="auto">
          <a:xfrm>
            <a:off x="6597655" y="4827589"/>
            <a:ext cx="144463" cy="146051"/>
          </a:xfrm>
          <a:prstGeom prst="ellipse">
            <a:avLst/>
          </a:prstGeom>
          <a:solidFill>
            <a:schemeClr val="tx1"/>
          </a:solidFill>
          <a:ln w="28575">
            <a:solidFill>
              <a:schemeClr val="accent2"/>
            </a:solidFill>
            <a:round/>
          </a:ln>
        </p:spPr>
        <p:txBody>
          <a:bodyPr lIns="91432" tIns="45718" rIns="91432" bIns="45718"/>
          <a:lstStyle/>
          <a:p>
            <a:endParaRPr lang="zh-CN" altLang="en-US">
              <a:solidFill>
                <a:schemeClr val="accent1"/>
              </a:solidFill>
            </a:endParaRPr>
          </a:p>
        </p:txBody>
      </p:sp>
      <p:sp>
        <p:nvSpPr>
          <p:cNvPr id="9228" name="TextBox 22"/>
          <p:cNvSpPr txBox="1">
            <a:spLocks noChangeArrowheads="1"/>
          </p:cNvSpPr>
          <p:nvPr/>
        </p:nvSpPr>
        <p:spPr bwMode="auto">
          <a:xfrm>
            <a:off x="2427086" y="4756155"/>
            <a:ext cx="2265363" cy="369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r>
              <a:rPr lang="en-US" altLang="zh-CN" dirty="0" smtClean="0">
                <a:solidFill>
                  <a:schemeClr val="accent2"/>
                </a:solidFill>
                <a:latin typeface="微软雅黑" panose="020B0503020204020204" pitchFamily="34" charset="-122"/>
                <a:ea typeface="微软雅黑" panose="020B0503020204020204" pitchFamily="34" charset="-122"/>
              </a:rPr>
              <a:t>1</a:t>
            </a:r>
            <a:r>
              <a:rPr lang="zh-CN" altLang="en-US" dirty="0" smtClean="0">
                <a:solidFill>
                  <a:schemeClr val="accent2"/>
                </a:solidFill>
                <a:latin typeface="微软雅黑" panose="020B0503020204020204" pitchFamily="34" charset="-122"/>
                <a:ea typeface="微软雅黑" panose="020B0503020204020204" pitchFamily="34" charset="-122"/>
              </a:rPr>
              <a:t>、研究背</a:t>
            </a:r>
            <a:r>
              <a:rPr lang="zh-CN" altLang="en-US" dirty="0">
                <a:solidFill>
                  <a:schemeClr val="accent2"/>
                </a:solidFill>
                <a:latin typeface="微软雅黑" panose="020B0503020204020204" pitchFamily="34" charset="-122"/>
                <a:ea typeface="微软雅黑" panose="020B0503020204020204" pitchFamily="34" charset="-122"/>
              </a:rPr>
              <a:t>景</a:t>
            </a:r>
          </a:p>
        </p:txBody>
      </p:sp>
      <p:sp>
        <p:nvSpPr>
          <p:cNvPr id="9229" name="TextBox 23"/>
          <p:cNvSpPr txBox="1">
            <a:spLocks noChangeArrowheads="1"/>
          </p:cNvSpPr>
          <p:nvPr/>
        </p:nvSpPr>
        <p:spPr bwMode="auto">
          <a:xfrm>
            <a:off x="2427085" y="5200651"/>
            <a:ext cx="3994353" cy="369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2" tIns="45718" rIns="91432" bIns="45718">
            <a:spAutoFit/>
          </a:bodyPr>
          <a:lstStyle/>
          <a:p>
            <a:r>
              <a:rPr lang="en-US" altLang="zh-CN" dirty="0" smtClean="0">
                <a:solidFill>
                  <a:schemeClr val="accent2"/>
                </a:solidFill>
                <a:latin typeface="微软雅黑" panose="020B0503020204020204" pitchFamily="34" charset="-122"/>
                <a:ea typeface="微软雅黑" panose="020B0503020204020204" pitchFamily="34" charset="-122"/>
              </a:rPr>
              <a:t>3</a:t>
            </a:r>
            <a:r>
              <a:rPr lang="zh-CN" altLang="en-US" dirty="0" smtClean="0">
                <a:solidFill>
                  <a:schemeClr val="accent2"/>
                </a:solidFill>
                <a:latin typeface="微软雅黑" panose="020B0503020204020204" pitchFamily="34" charset="-122"/>
                <a:ea typeface="微软雅黑" panose="020B0503020204020204" pitchFamily="34" charset="-122"/>
              </a:rPr>
              <a:t>微信的功能及在中国的普遍使用</a:t>
            </a:r>
            <a:endParaRPr lang="zh-CN" altLang="en-US" dirty="0">
              <a:solidFill>
                <a:schemeClr val="accent2"/>
              </a:solidFill>
              <a:latin typeface="微软雅黑" panose="020B0503020204020204" pitchFamily="34" charset="-122"/>
              <a:ea typeface="微软雅黑" panose="020B0503020204020204" pitchFamily="34" charset="-122"/>
            </a:endParaRPr>
          </a:p>
        </p:txBody>
      </p:sp>
      <p:sp>
        <p:nvSpPr>
          <p:cNvPr id="9231" name="TextBox 25"/>
          <p:cNvSpPr txBox="1">
            <a:spLocks noChangeArrowheads="1"/>
          </p:cNvSpPr>
          <p:nvPr/>
        </p:nvSpPr>
        <p:spPr bwMode="auto">
          <a:xfrm>
            <a:off x="2427086" y="5723968"/>
            <a:ext cx="3164858" cy="369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2" tIns="45718" rIns="91432" bIns="45718">
            <a:spAutoFit/>
          </a:bodyPr>
          <a:lstStyle/>
          <a:p>
            <a:r>
              <a:rPr lang="en-US" altLang="zh-CN" dirty="0" smtClean="0">
                <a:solidFill>
                  <a:schemeClr val="accent2"/>
                </a:solidFill>
                <a:latin typeface="微软雅黑" panose="020B0503020204020204" pitchFamily="34" charset="-122"/>
                <a:ea typeface="微软雅黑" panose="020B0503020204020204" pitchFamily="34" charset="-122"/>
              </a:rPr>
              <a:t>5 </a:t>
            </a:r>
            <a:r>
              <a:rPr lang="zh-CN" altLang="en-US" dirty="0" smtClean="0">
                <a:solidFill>
                  <a:schemeClr val="accent2"/>
                </a:solidFill>
                <a:latin typeface="微软雅黑" panose="020B0503020204020204" pitchFamily="34" charset="-122"/>
                <a:ea typeface="微软雅黑" panose="020B0503020204020204" pitchFamily="34" charset="-122"/>
              </a:rPr>
              <a:t>关于翻转课堂的文献综述</a:t>
            </a:r>
            <a:endParaRPr lang="zh-CN" altLang="en-US" dirty="0">
              <a:solidFill>
                <a:schemeClr val="accent2"/>
              </a:solidFill>
              <a:latin typeface="微软雅黑" panose="020B0503020204020204" pitchFamily="34" charset="-122"/>
              <a:ea typeface="微软雅黑" panose="020B0503020204020204" pitchFamily="34" charset="-122"/>
            </a:endParaRPr>
          </a:p>
        </p:txBody>
      </p:sp>
      <p:sp>
        <p:nvSpPr>
          <p:cNvPr id="9232" name="Oval 42"/>
          <p:cNvSpPr>
            <a:spLocks noChangeAspect="1" noChangeArrowheads="1"/>
          </p:cNvSpPr>
          <p:nvPr/>
        </p:nvSpPr>
        <p:spPr bwMode="auto">
          <a:xfrm>
            <a:off x="6597655" y="5260981"/>
            <a:ext cx="144463" cy="144463"/>
          </a:xfrm>
          <a:prstGeom prst="ellipse">
            <a:avLst/>
          </a:prstGeom>
          <a:solidFill>
            <a:schemeClr val="tx1"/>
          </a:solidFill>
          <a:ln w="28575">
            <a:solidFill>
              <a:schemeClr val="accent2"/>
            </a:solidFill>
            <a:round/>
          </a:ln>
        </p:spPr>
        <p:txBody>
          <a:bodyPr lIns="91432" tIns="45718" rIns="91432" bIns="45718"/>
          <a:lstStyle/>
          <a:p>
            <a:endParaRPr lang="zh-CN" altLang="en-US">
              <a:solidFill>
                <a:schemeClr val="accent1"/>
              </a:solidFill>
            </a:endParaRPr>
          </a:p>
        </p:txBody>
      </p:sp>
      <p:sp>
        <p:nvSpPr>
          <p:cNvPr id="9233" name="TextBox 27"/>
          <p:cNvSpPr txBox="1">
            <a:spLocks noChangeArrowheads="1"/>
          </p:cNvSpPr>
          <p:nvPr/>
        </p:nvSpPr>
        <p:spPr bwMode="auto">
          <a:xfrm>
            <a:off x="6961189" y="4756156"/>
            <a:ext cx="4031355" cy="646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2" tIns="45718" rIns="91432" bIns="45718">
            <a:spAutoFit/>
          </a:bodyPr>
          <a:lstStyle/>
          <a:p>
            <a:pPr marL="0" lvl="1"/>
            <a:r>
              <a:rPr lang="en-US" altLang="zh-CN" b="1" dirty="0" smtClean="0">
                <a:solidFill>
                  <a:schemeClr val="accent2"/>
                </a:solidFill>
                <a:latin typeface="微软雅黑" pitchFamily="34" charset="-122"/>
                <a:ea typeface="微软雅黑" pitchFamily="34" charset="-122"/>
              </a:rPr>
              <a:t>2</a:t>
            </a:r>
            <a:r>
              <a:rPr lang="zh-CN" altLang="en-US" b="1" dirty="0" smtClean="0">
                <a:solidFill>
                  <a:schemeClr val="accent2"/>
                </a:solidFill>
                <a:latin typeface="微软雅黑" pitchFamily="34" charset="-122"/>
                <a:ea typeface="微软雅黑" pitchFamily="34" charset="-122"/>
              </a:rPr>
              <a:t>、</a:t>
            </a:r>
            <a:r>
              <a:rPr lang="zh-CN" altLang="zh-CN" b="1" dirty="0" smtClean="0">
                <a:solidFill>
                  <a:schemeClr val="accent2"/>
                </a:solidFill>
                <a:latin typeface="微软雅黑" pitchFamily="34" charset="-122"/>
                <a:ea typeface="微软雅黑" pitchFamily="34" charset="-122"/>
              </a:rPr>
              <a:t>对翻转课堂教学模式的历史溯源</a:t>
            </a:r>
          </a:p>
          <a:p>
            <a:endParaRPr lang="zh-CN" altLang="en-US" dirty="0">
              <a:solidFill>
                <a:schemeClr val="accent2"/>
              </a:solidFill>
              <a:latin typeface="微软雅黑" pitchFamily="34" charset="-122"/>
              <a:ea typeface="微软雅黑" pitchFamily="34" charset="-122"/>
            </a:endParaRPr>
          </a:p>
        </p:txBody>
      </p:sp>
      <p:sp>
        <p:nvSpPr>
          <p:cNvPr id="9234" name="Oval 42"/>
          <p:cNvSpPr>
            <a:spLocks noChangeAspect="1" noChangeArrowheads="1"/>
          </p:cNvSpPr>
          <p:nvPr/>
        </p:nvSpPr>
        <p:spPr bwMode="auto">
          <a:xfrm>
            <a:off x="2063552" y="5868435"/>
            <a:ext cx="144463" cy="144463"/>
          </a:xfrm>
          <a:prstGeom prst="ellipse">
            <a:avLst/>
          </a:prstGeom>
          <a:solidFill>
            <a:schemeClr val="tx1"/>
          </a:solidFill>
          <a:ln w="28575">
            <a:solidFill>
              <a:schemeClr val="accent2"/>
            </a:solidFill>
            <a:round/>
          </a:ln>
        </p:spPr>
        <p:txBody>
          <a:bodyPr lIns="91432" tIns="45718" rIns="91432" bIns="45718"/>
          <a:lstStyle/>
          <a:p>
            <a:endParaRPr lang="zh-CN" altLang="en-US">
              <a:solidFill>
                <a:schemeClr val="accent1"/>
              </a:solidFill>
            </a:endParaRPr>
          </a:p>
        </p:txBody>
      </p:sp>
      <p:sp>
        <p:nvSpPr>
          <p:cNvPr id="9235" name="TextBox 29"/>
          <p:cNvSpPr txBox="1">
            <a:spLocks noChangeArrowheads="1"/>
          </p:cNvSpPr>
          <p:nvPr/>
        </p:nvSpPr>
        <p:spPr bwMode="auto">
          <a:xfrm>
            <a:off x="6961189" y="5184779"/>
            <a:ext cx="2265363" cy="369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r>
              <a:rPr lang="en-US" altLang="zh-CN" dirty="0" smtClean="0">
                <a:solidFill>
                  <a:schemeClr val="accent2"/>
                </a:solidFill>
                <a:latin typeface="微软雅黑" panose="020B0503020204020204" pitchFamily="34" charset="-122"/>
                <a:ea typeface="微软雅黑" panose="020B0503020204020204" pitchFamily="34" charset="-122"/>
              </a:rPr>
              <a:t>4 </a:t>
            </a:r>
            <a:r>
              <a:rPr lang="zh-CN" altLang="en-US" dirty="0" smtClean="0">
                <a:solidFill>
                  <a:schemeClr val="accent2"/>
                </a:solidFill>
                <a:latin typeface="微软雅黑" panose="020B0503020204020204" pitchFamily="34" charset="-122"/>
                <a:ea typeface="微软雅黑" panose="020B0503020204020204" pitchFamily="34" charset="-122"/>
              </a:rPr>
              <a:t>研究意义</a:t>
            </a:r>
            <a:endParaRPr lang="zh-CN" altLang="en-US" dirty="0">
              <a:solidFill>
                <a:schemeClr val="accent2"/>
              </a:solidFill>
              <a:latin typeface="微软雅黑" panose="020B0503020204020204" pitchFamily="34" charset="-122"/>
              <a:ea typeface="微软雅黑" panose="020B0503020204020204" pitchFamily="34" charset="-122"/>
            </a:endParaRPr>
          </a:p>
        </p:txBody>
      </p:sp>
      <p:cxnSp>
        <p:nvCxnSpPr>
          <p:cNvPr id="9236" name="直接连接符 11"/>
          <p:cNvCxnSpPr>
            <a:cxnSpLocks noChangeShapeType="1"/>
          </p:cNvCxnSpPr>
          <p:nvPr/>
        </p:nvCxnSpPr>
        <p:spPr bwMode="auto">
          <a:xfrm>
            <a:off x="3505203" y="4597400"/>
            <a:ext cx="5183188" cy="0"/>
          </a:xfrm>
          <a:prstGeom prst="line">
            <a:avLst/>
          </a:prstGeom>
          <a:noFill/>
          <a:ln w="9525">
            <a:solidFill>
              <a:schemeClr val="accent2"/>
            </a:solidFill>
            <a:round/>
          </a:ln>
          <a:extLst>
            <a:ext uri="{909E8E84-426E-40DD-AFC4-6F175D3DCCD1}">
              <a14:hiddenFill xmlns=""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wipe(down)">
                                      <p:cBhvr>
                                        <p:cTn id="7" dur="500"/>
                                        <p:tgtEl>
                                          <p:spTgt spid="9218"/>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9219"/>
                                        </p:tgtEl>
                                        <p:attrNameLst>
                                          <p:attrName>style.visibility</p:attrName>
                                        </p:attrNameLst>
                                      </p:cBhvr>
                                      <p:to>
                                        <p:strVal val="visible"/>
                                      </p:to>
                                    </p:set>
                                    <p:animEffect transition="in" filter="wheel(1)">
                                      <p:cBhvr>
                                        <p:cTn id="11" dur="1000"/>
                                        <p:tgtEl>
                                          <p:spTgt spid="9219"/>
                                        </p:tgtEl>
                                      </p:cBhvr>
                                    </p:animEffect>
                                  </p:childTnLst>
                                </p:cTn>
                              </p:par>
                            </p:childTnLst>
                          </p:cTn>
                        </p:par>
                        <p:par>
                          <p:cTn id="12" fill="hold">
                            <p:stCondLst>
                              <p:cond delay="1500"/>
                            </p:stCondLst>
                            <p:childTnLst>
                              <p:par>
                                <p:cTn id="13" presetID="31" presetClass="entr" presetSubtype="0" fill="hold" nodeType="afterEffect">
                                  <p:stCondLst>
                                    <p:cond delay="0"/>
                                  </p:stCondLst>
                                  <p:childTnLst>
                                    <p:set>
                                      <p:cBhvr>
                                        <p:cTn id="14" dur="1" fill="hold">
                                          <p:stCondLst>
                                            <p:cond delay="0"/>
                                          </p:stCondLst>
                                        </p:cTn>
                                        <p:tgtEl>
                                          <p:spTgt spid="9222"/>
                                        </p:tgtEl>
                                        <p:attrNameLst>
                                          <p:attrName>style.visibility</p:attrName>
                                        </p:attrNameLst>
                                      </p:cBhvr>
                                      <p:to>
                                        <p:strVal val="visible"/>
                                      </p:to>
                                    </p:set>
                                    <p:anim calcmode="lin" valueType="num">
                                      <p:cBhvr>
                                        <p:cTn id="15" dur="500" fill="hold"/>
                                        <p:tgtEl>
                                          <p:spTgt spid="9222"/>
                                        </p:tgtEl>
                                        <p:attrNameLst>
                                          <p:attrName>ppt_w</p:attrName>
                                        </p:attrNameLst>
                                      </p:cBhvr>
                                      <p:tavLst>
                                        <p:tav tm="0">
                                          <p:val>
                                            <p:fltVal val="0"/>
                                          </p:val>
                                        </p:tav>
                                        <p:tav tm="100000">
                                          <p:val>
                                            <p:strVal val="#ppt_w"/>
                                          </p:val>
                                        </p:tav>
                                      </p:tavLst>
                                    </p:anim>
                                    <p:anim calcmode="lin" valueType="num">
                                      <p:cBhvr>
                                        <p:cTn id="16" dur="500" fill="hold"/>
                                        <p:tgtEl>
                                          <p:spTgt spid="9222"/>
                                        </p:tgtEl>
                                        <p:attrNameLst>
                                          <p:attrName>ppt_h</p:attrName>
                                        </p:attrNameLst>
                                      </p:cBhvr>
                                      <p:tavLst>
                                        <p:tav tm="0">
                                          <p:val>
                                            <p:fltVal val="0"/>
                                          </p:val>
                                        </p:tav>
                                        <p:tav tm="100000">
                                          <p:val>
                                            <p:strVal val="#ppt_h"/>
                                          </p:val>
                                        </p:tav>
                                      </p:tavLst>
                                    </p:anim>
                                    <p:anim calcmode="lin" valueType="num">
                                      <p:cBhvr>
                                        <p:cTn id="17" dur="500" fill="hold"/>
                                        <p:tgtEl>
                                          <p:spTgt spid="9222"/>
                                        </p:tgtEl>
                                        <p:attrNameLst>
                                          <p:attrName>style.rotation</p:attrName>
                                        </p:attrNameLst>
                                      </p:cBhvr>
                                      <p:tavLst>
                                        <p:tav tm="0">
                                          <p:val>
                                            <p:fltVal val="90"/>
                                          </p:val>
                                        </p:tav>
                                        <p:tav tm="100000">
                                          <p:val>
                                            <p:fltVal val="0"/>
                                          </p:val>
                                        </p:tav>
                                      </p:tavLst>
                                    </p:anim>
                                    <p:animEffect transition="in" filter="fade">
                                      <p:cBhvr>
                                        <p:cTn id="18" dur="500"/>
                                        <p:tgtEl>
                                          <p:spTgt spid="9222"/>
                                        </p:tgtEl>
                                      </p:cBhvr>
                                    </p:animEffect>
                                  </p:childTnLst>
                                </p:cTn>
                              </p:par>
                            </p:childTnLst>
                          </p:cTn>
                        </p:par>
                        <p:par>
                          <p:cTn id="19" fill="hold">
                            <p:stCondLst>
                              <p:cond delay="20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9223"/>
                                        </p:tgtEl>
                                        <p:attrNameLst>
                                          <p:attrName>style.visibility</p:attrName>
                                        </p:attrNameLst>
                                      </p:cBhvr>
                                      <p:to>
                                        <p:strVal val="visible"/>
                                      </p:to>
                                    </p:set>
                                    <p:anim calcmode="lin" valueType="num">
                                      <p:cBhvr>
                                        <p:cTn id="22" dur="500" fill="hold"/>
                                        <p:tgtEl>
                                          <p:spTgt spid="9223"/>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9223"/>
                                        </p:tgtEl>
                                        <p:attrNameLst>
                                          <p:attrName>ppt_y</p:attrName>
                                        </p:attrNameLst>
                                      </p:cBhvr>
                                      <p:tavLst>
                                        <p:tav tm="0">
                                          <p:val>
                                            <p:strVal val="#ppt_y"/>
                                          </p:val>
                                        </p:tav>
                                        <p:tav tm="100000">
                                          <p:val>
                                            <p:strVal val="#ppt_y"/>
                                          </p:val>
                                        </p:tav>
                                      </p:tavLst>
                                    </p:anim>
                                    <p:anim calcmode="lin" valueType="num">
                                      <p:cBhvr>
                                        <p:cTn id="24" dur="500" fill="hold"/>
                                        <p:tgtEl>
                                          <p:spTgt spid="9223"/>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9223"/>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9223"/>
                                        </p:tgtEl>
                                      </p:cBhvr>
                                    </p:animEffect>
                                  </p:childTnLst>
                                </p:cTn>
                              </p:par>
                            </p:childTnLst>
                          </p:cTn>
                        </p:par>
                        <p:par>
                          <p:cTn id="27" fill="hold">
                            <p:stCondLst>
                              <p:cond delay="2700"/>
                            </p:stCondLst>
                            <p:childTnLst>
                              <p:par>
                                <p:cTn id="28" presetID="16" presetClass="entr" presetSubtype="21" fill="hold" nodeType="afterEffect">
                                  <p:stCondLst>
                                    <p:cond delay="0"/>
                                  </p:stCondLst>
                                  <p:childTnLst>
                                    <p:set>
                                      <p:cBhvr>
                                        <p:cTn id="29" dur="1" fill="hold">
                                          <p:stCondLst>
                                            <p:cond delay="0"/>
                                          </p:stCondLst>
                                        </p:cTn>
                                        <p:tgtEl>
                                          <p:spTgt spid="9236"/>
                                        </p:tgtEl>
                                        <p:attrNameLst>
                                          <p:attrName>style.visibility</p:attrName>
                                        </p:attrNameLst>
                                      </p:cBhvr>
                                      <p:to>
                                        <p:strVal val="visible"/>
                                      </p:to>
                                    </p:set>
                                    <p:animEffect transition="in" filter="barn(inVertical)">
                                      <p:cBhvr>
                                        <p:cTn id="30" dur="500"/>
                                        <p:tgtEl>
                                          <p:spTgt spid="9236"/>
                                        </p:tgtEl>
                                      </p:cBhvr>
                                    </p:animEffect>
                                  </p:childTnLst>
                                </p:cTn>
                              </p:par>
                            </p:childTnLst>
                          </p:cTn>
                        </p:par>
                        <p:par>
                          <p:cTn id="31" fill="hold">
                            <p:stCondLst>
                              <p:cond delay="3200"/>
                            </p:stCondLst>
                            <p:childTnLst>
                              <p:par>
                                <p:cTn id="32" presetID="2" presetClass="entr" presetSubtype="12" fill="hold" grpId="0" nodeType="afterEffect">
                                  <p:stCondLst>
                                    <p:cond delay="0"/>
                                  </p:stCondLst>
                                  <p:childTnLst>
                                    <p:set>
                                      <p:cBhvr>
                                        <p:cTn id="33" dur="1" fill="hold">
                                          <p:stCondLst>
                                            <p:cond delay="0"/>
                                          </p:stCondLst>
                                        </p:cTn>
                                        <p:tgtEl>
                                          <p:spTgt spid="9224"/>
                                        </p:tgtEl>
                                        <p:attrNameLst>
                                          <p:attrName>style.visibility</p:attrName>
                                        </p:attrNameLst>
                                      </p:cBhvr>
                                      <p:to>
                                        <p:strVal val="visible"/>
                                      </p:to>
                                    </p:set>
                                    <p:anim calcmode="lin" valueType="num">
                                      <p:cBhvr additive="base">
                                        <p:cTn id="34" dur="500" fill="hold"/>
                                        <p:tgtEl>
                                          <p:spTgt spid="9224"/>
                                        </p:tgtEl>
                                        <p:attrNameLst>
                                          <p:attrName>ppt_x</p:attrName>
                                        </p:attrNameLst>
                                      </p:cBhvr>
                                      <p:tavLst>
                                        <p:tav tm="0">
                                          <p:val>
                                            <p:strVal val="0-#ppt_w/2"/>
                                          </p:val>
                                        </p:tav>
                                        <p:tav tm="100000">
                                          <p:val>
                                            <p:strVal val="#ppt_x"/>
                                          </p:val>
                                        </p:tav>
                                      </p:tavLst>
                                    </p:anim>
                                    <p:anim calcmode="lin" valueType="num">
                                      <p:cBhvr additive="base">
                                        <p:cTn id="35" dur="500" fill="hold"/>
                                        <p:tgtEl>
                                          <p:spTgt spid="9224"/>
                                        </p:tgtEl>
                                        <p:attrNameLst>
                                          <p:attrName>ppt_y</p:attrName>
                                        </p:attrNameLst>
                                      </p:cBhvr>
                                      <p:tavLst>
                                        <p:tav tm="0">
                                          <p:val>
                                            <p:strVal val="1+#ppt_h/2"/>
                                          </p:val>
                                        </p:tav>
                                        <p:tav tm="100000">
                                          <p:val>
                                            <p:strVal val="#ppt_y"/>
                                          </p:val>
                                        </p:tav>
                                      </p:tavLst>
                                    </p:anim>
                                  </p:childTnLst>
                                </p:cTn>
                              </p:par>
                              <p:par>
                                <p:cTn id="36" presetID="2" presetClass="entr" presetSubtype="12" fill="hold" grpId="0" nodeType="withEffect">
                                  <p:stCondLst>
                                    <p:cond delay="100"/>
                                  </p:stCondLst>
                                  <p:childTnLst>
                                    <p:set>
                                      <p:cBhvr>
                                        <p:cTn id="37" dur="1" fill="hold">
                                          <p:stCondLst>
                                            <p:cond delay="0"/>
                                          </p:stCondLst>
                                        </p:cTn>
                                        <p:tgtEl>
                                          <p:spTgt spid="9225"/>
                                        </p:tgtEl>
                                        <p:attrNameLst>
                                          <p:attrName>style.visibility</p:attrName>
                                        </p:attrNameLst>
                                      </p:cBhvr>
                                      <p:to>
                                        <p:strVal val="visible"/>
                                      </p:to>
                                    </p:set>
                                    <p:anim calcmode="lin" valueType="num">
                                      <p:cBhvr additive="base">
                                        <p:cTn id="38" dur="500" fill="hold"/>
                                        <p:tgtEl>
                                          <p:spTgt spid="9225"/>
                                        </p:tgtEl>
                                        <p:attrNameLst>
                                          <p:attrName>ppt_x</p:attrName>
                                        </p:attrNameLst>
                                      </p:cBhvr>
                                      <p:tavLst>
                                        <p:tav tm="0">
                                          <p:val>
                                            <p:strVal val="0-#ppt_w/2"/>
                                          </p:val>
                                        </p:tav>
                                        <p:tav tm="100000">
                                          <p:val>
                                            <p:strVal val="#ppt_x"/>
                                          </p:val>
                                        </p:tav>
                                      </p:tavLst>
                                    </p:anim>
                                    <p:anim calcmode="lin" valueType="num">
                                      <p:cBhvr additive="base">
                                        <p:cTn id="39" dur="500" fill="hold"/>
                                        <p:tgtEl>
                                          <p:spTgt spid="9225"/>
                                        </p:tgtEl>
                                        <p:attrNameLst>
                                          <p:attrName>ppt_y</p:attrName>
                                        </p:attrNameLst>
                                      </p:cBhvr>
                                      <p:tavLst>
                                        <p:tav tm="0">
                                          <p:val>
                                            <p:strVal val="1+#ppt_h/2"/>
                                          </p:val>
                                        </p:tav>
                                        <p:tav tm="100000">
                                          <p:val>
                                            <p:strVal val="#ppt_y"/>
                                          </p:val>
                                        </p:tav>
                                      </p:tavLst>
                                    </p:anim>
                                  </p:childTnLst>
                                </p:cTn>
                              </p:par>
                              <p:par>
                                <p:cTn id="40" presetID="2" presetClass="entr" presetSubtype="12" fill="hold" grpId="0" nodeType="withEffect">
                                  <p:stCondLst>
                                    <p:cond delay="300"/>
                                  </p:stCondLst>
                                  <p:childTnLst>
                                    <p:set>
                                      <p:cBhvr>
                                        <p:cTn id="41" dur="1" fill="hold">
                                          <p:stCondLst>
                                            <p:cond delay="0"/>
                                          </p:stCondLst>
                                        </p:cTn>
                                        <p:tgtEl>
                                          <p:spTgt spid="9227"/>
                                        </p:tgtEl>
                                        <p:attrNameLst>
                                          <p:attrName>style.visibility</p:attrName>
                                        </p:attrNameLst>
                                      </p:cBhvr>
                                      <p:to>
                                        <p:strVal val="visible"/>
                                      </p:to>
                                    </p:set>
                                    <p:anim calcmode="lin" valueType="num">
                                      <p:cBhvr additive="base">
                                        <p:cTn id="42" dur="500" fill="hold"/>
                                        <p:tgtEl>
                                          <p:spTgt spid="9227"/>
                                        </p:tgtEl>
                                        <p:attrNameLst>
                                          <p:attrName>ppt_x</p:attrName>
                                        </p:attrNameLst>
                                      </p:cBhvr>
                                      <p:tavLst>
                                        <p:tav tm="0">
                                          <p:val>
                                            <p:strVal val="0-#ppt_w/2"/>
                                          </p:val>
                                        </p:tav>
                                        <p:tav tm="100000">
                                          <p:val>
                                            <p:strVal val="#ppt_x"/>
                                          </p:val>
                                        </p:tav>
                                      </p:tavLst>
                                    </p:anim>
                                    <p:anim calcmode="lin" valueType="num">
                                      <p:cBhvr additive="base">
                                        <p:cTn id="43" dur="500" fill="hold"/>
                                        <p:tgtEl>
                                          <p:spTgt spid="9227"/>
                                        </p:tgtEl>
                                        <p:attrNameLst>
                                          <p:attrName>ppt_y</p:attrName>
                                        </p:attrNameLst>
                                      </p:cBhvr>
                                      <p:tavLst>
                                        <p:tav tm="0">
                                          <p:val>
                                            <p:strVal val="1+#ppt_h/2"/>
                                          </p:val>
                                        </p:tav>
                                        <p:tav tm="100000">
                                          <p:val>
                                            <p:strVal val="#ppt_y"/>
                                          </p:val>
                                        </p:tav>
                                      </p:tavLst>
                                    </p:anim>
                                  </p:childTnLst>
                                </p:cTn>
                              </p:par>
                              <p:par>
                                <p:cTn id="44" presetID="2" presetClass="entr" presetSubtype="12" fill="hold" grpId="0" nodeType="withEffect">
                                  <p:stCondLst>
                                    <p:cond delay="400"/>
                                  </p:stCondLst>
                                  <p:childTnLst>
                                    <p:set>
                                      <p:cBhvr>
                                        <p:cTn id="45" dur="1" fill="hold">
                                          <p:stCondLst>
                                            <p:cond delay="0"/>
                                          </p:stCondLst>
                                        </p:cTn>
                                        <p:tgtEl>
                                          <p:spTgt spid="9232"/>
                                        </p:tgtEl>
                                        <p:attrNameLst>
                                          <p:attrName>style.visibility</p:attrName>
                                        </p:attrNameLst>
                                      </p:cBhvr>
                                      <p:to>
                                        <p:strVal val="visible"/>
                                      </p:to>
                                    </p:set>
                                    <p:anim calcmode="lin" valueType="num">
                                      <p:cBhvr additive="base">
                                        <p:cTn id="46" dur="500" fill="hold"/>
                                        <p:tgtEl>
                                          <p:spTgt spid="9232"/>
                                        </p:tgtEl>
                                        <p:attrNameLst>
                                          <p:attrName>ppt_x</p:attrName>
                                        </p:attrNameLst>
                                      </p:cBhvr>
                                      <p:tavLst>
                                        <p:tav tm="0">
                                          <p:val>
                                            <p:strVal val="0-#ppt_w/2"/>
                                          </p:val>
                                        </p:tav>
                                        <p:tav tm="100000">
                                          <p:val>
                                            <p:strVal val="#ppt_x"/>
                                          </p:val>
                                        </p:tav>
                                      </p:tavLst>
                                    </p:anim>
                                    <p:anim calcmode="lin" valueType="num">
                                      <p:cBhvr additive="base">
                                        <p:cTn id="47" dur="500" fill="hold"/>
                                        <p:tgtEl>
                                          <p:spTgt spid="9232"/>
                                        </p:tgtEl>
                                        <p:attrNameLst>
                                          <p:attrName>ppt_y</p:attrName>
                                        </p:attrNameLst>
                                      </p:cBhvr>
                                      <p:tavLst>
                                        <p:tav tm="0">
                                          <p:val>
                                            <p:strVal val="1+#ppt_h/2"/>
                                          </p:val>
                                        </p:tav>
                                        <p:tav tm="100000">
                                          <p:val>
                                            <p:strVal val="#ppt_y"/>
                                          </p:val>
                                        </p:tav>
                                      </p:tavLst>
                                    </p:anim>
                                  </p:childTnLst>
                                </p:cTn>
                              </p:par>
                              <p:par>
                                <p:cTn id="48" presetID="2" presetClass="entr" presetSubtype="12" fill="hold" grpId="0" nodeType="withEffect">
                                  <p:stCondLst>
                                    <p:cond delay="500"/>
                                  </p:stCondLst>
                                  <p:childTnLst>
                                    <p:set>
                                      <p:cBhvr>
                                        <p:cTn id="49" dur="1" fill="hold">
                                          <p:stCondLst>
                                            <p:cond delay="0"/>
                                          </p:stCondLst>
                                        </p:cTn>
                                        <p:tgtEl>
                                          <p:spTgt spid="9234"/>
                                        </p:tgtEl>
                                        <p:attrNameLst>
                                          <p:attrName>style.visibility</p:attrName>
                                        </p:attrNameLst>
                                      </p:cBhvr>
                                      <p:to>
                                        <p:strVal val="visible"/>
                                      </p:to>
                                    </p:set>
                                    <p:anim calcmode="lin" valueType="num">
                                      <p:cBhvr additive="base">
                                        <p:cTn id="50" dur="500" fill="hold"/>
                                        <p:tgtEl>
                                          <p:spTgt spid="9234"/>
                                        </p:tgtEl>
                                        <p:attrNameLst>
                                          <p:attrName>ppt_x</p:attrName>
                                        </p:attrNameLst>
                                      </p:cBhvr>
                                      <p:tavLst>
                                        <p:tav tm="0">
                                          <p:val>
                                            <p:strVal val="0-#ppt_w/2"/>
                                          </p:val>
                                        </p:tav>
                                        <p:tav tm="100000">
                                          <p:val>
                                            <p:strVal val="#ppt_x"/>
                                          </p:val>
                                        </p:tav>
                                      </p:tavLst>
                                    </p:anim>
                                    <p:anim calcmode="lin" valueType="num">
                                      <p:cBhvr additive="base">
                                        <p:cTn id="51" dur="500" fill="hold"/>
                                        <p:tgtEl>
                                          <p:spTgt spid="9234"/>
                                        </p:tgtEl>
                                        <p:attrNameLst>
                                          <p:attrName>ppt_y</p:attrName>
                                        </p:attrNameLst>
                                      </p:cBhvr>
                                      <p:tavLst>
                                        <p:tav tm="0">
                                          <p:val>
                                            <p:strVal val="1+#ppt_h/2"/>
                                          </p:val>
                                        </p:tav>
                                        <p:tav tm="100000">
                                          <p:val>
                                            <p:strVal val="#ppt_y"/>
                                          </p:val>
                                        </p:tav>
                                      </p:tavLst>
                                    </p:anim>
                                  </p:childTnLst>
                                </p:cTn>
                              </p:par>
                            </p:childTnLst>
                          </p:cTn>
                        </p:par>
                        <p:par>
                          <p:cTn id="52" fill="hold">
                            <p:stCondLst>
                              <p:cond delay="4200"/>
                            </p:stCondLst>
                            <p:childTnLst>
                              <p:par>
                                <p:cTn id="53" presetID="22" presetClass="entr" presetSubtype="8" fill="hold" grpId="0" nodeType="afterEffect">
                                  <p:stCondLst>
                                    <p:cond delay="0"/>
                                  </p:stCondLst>
                                  <p:childTnLst>
                                    <p:set>
                                      <p:cBhvr>
                                        <p:cTn id="54" dur="1" fill="hold">
                                          <p:stCondLst>
                                            <p:cond delay="0"/>
                                          </p:stCondLst>
                                        </p:cTn>
                                        <p:tgtEl>
                                          <p:spTgt spid="9228"/>
                                        </p:tgtEl>
                                        <p:attrNameLst>
                                          <p:attrName>style.visibility</p:attrName>
                                        </p:attrNameLst>
                                      </p:cBhvr>
                                      <p:to>
                                        <p:strVal val="visible"/>
                                      </p:to>
                                    </p:set>
                                    <p:animEffect transition="in" filter="wipe(left)">
                                      <p:cBhvr>
                                        <p:cTn id="55" dur="500"/>
                                        <p:tgtEl>
                                          <p:spTgt spid="9228"/>
                                        </p:tgtEl>
                                      </p:cBhvr>
                                    </p:animEffect>
                                  </p:childTnLst>
                                </p:cTn>
                              </p:par>
                              <p:par>
                                <p:cTn id="56" presetID="22" presetClass="entr" presetSubtype="8" fill="hold" grpId="0" nodeType="withEffect">
                                  <p:stCondLst>
                                    <p:cond delay="100"/>
                                  </p:stCondLst>
                                  <p:childTnLst>
                                    <p:set>
                                      <p:cBhvr>
                                        <p:cTn id="57" dur="1" fill="hold">
                                          <p:stCondLst>
                                            <p:cond delay="0"/>
                                          </p:stCondLst>
                                        </p:cTn>
                                        <p:tgtEl>
                                          <p:spTgt spid="9229"/>
                                        </p:tgtEl>
                                        <p:attrNameLst>
                                          <p:attrName>style.visibility</p:attrName>
                                        </p:attrNameLst>
                                      </p:cBhvr>
                                      <p:to>
                                        <p:strVal val="visible"/>
                                      </p:to>
                                    </p:set>
                                    <p:animEffect transition="in" filter="wipe(left)">
                                      <p:cBhvr>
                                        <p:cTn id="58" dur="500"/>
                                        <p:tgtEl>
                                          <p:spTgt spid="9229"/>
                                        </p:tgtEl>
                                      </p:cBhvr>
                                    </p:animEffect>
                                  </p:childTnLst>
                                </p:cTn>
                              </p:par>
                              <p:par>
                                <p:cTn id="59" presetID="22" presetClass="entr" presetSubtype="8" fill="hold" grpId="0" nodeType="withEffect">
                                  <p:stCondLst>
                                    <p:cond delay="300"/>
                                  </p:stCondLst>
                                  <p:childTnLst>
                                    <p:set>
                                      <p:cBhvr>
                                        <p:cTn id="60" dur="1" fill="hold">
                                          <p:stCondLst>
                                            <p:cond delay="0"/>
                                          </p:stCondLst>
                                        </p:cTn>
                                        <p:tgtEl>
                                          <p:spTgt spid="9233"/>
                                        </p:tgtEl>
                                        <p:attrNameLst>
                                          <p:attrName>style.visibility</p:attrName>
                                        </p:attrNameLst>
                                      </p:cBhvr>
                                      <p:to>
                                        <p:strVal val="visible"/>
                                      </p:to>
                                    </p:set>
                                    <p:animEffect transition="in" filter="wipe(left)">
                                      <p:cBhvr>
                                        <p:cTn id="61" dur="500"/>
                                        <p:tgtEl>
                                          <p:spTgt spid="9233"/>
                                        </p:tgtEl>
                                      </p:cBhvr>
                                    </p:animEffect>
                                  </p:childTnLst>
                                </p:cTn>
                              </p:par>
                              <p:par>
                                <p:cTn id="62" presetID="22" presetClass="entr" presetSubtype="8" fill="hold" grpId="0" nodeType="withEffect">
                                  <p:stCondLst>
                                    <p:cond delay="400"/>
                                  </p:stCondLst>
                                  <p:childTnLst>
                                    <p:set>
                                      <p:cBhvr>
                                        <p:cTn id="63" dur="1" fill="hold">
                                          <p:stCondLst>
                                            <p:cond delay="0"/>
                                          </p:stCondLst>
                                        </p:cTn>
                                        <p:tgtEl>
                                          <p:spTgt spid="9235"/>
                                        </p:tgtEl>
                                        <p:attrNameLst>
                                          <p:attrName>style.visibility</p:attrName>
                                        </p:attrNameLst>
                                      </p:cBhvr>
                                      <p:to>
                                        <p:strVal val="visible"/>
                                      </p:to>
                                    </p:set>
                                    <p:animEffect transition="in" filter="wipe(left)">
                                      <p:cBhvr>
                                        <p:cTn id="64" dur="500"/>
                                        <p:tgtEl>
                                          <p:spTgt spid="9235"/>
                                        </p:tgtEl>
                                      </p:cBhvr>
                                    </p:animEffect>
                                  </p:childTnLst>
                                </p:cTn>
                              </p:par>
                              <p:par>
                                <p:cTn id="65" presetID="22" presetClass="entr" presetSubtype="8" fill="hold" grpId="0" nodeType="withEffect">
                                  <p:stCondLst>
                                    <p:cond delay="500"/>
                                  </p:stCondLst>
                                  <p:childTnLst>
                                    <p:set>
                                      <p:cBhvr>
                                        <p:cTn id="66" dur="1" fill="hold">
                                          <p:stCondLst>
                                            <p:cond delay="0"/>
                                          </p:stCondLst>
                                        </p:cTn>
                                        <p:tgtEl>
                                          <p:spTgt spid="9231"/>
                                        </p:tgtEl>
                                        <p:attrNameLst>
                                          <p:attrName>style.visibility</p:attrName>
                                        </p:attrNameLst>
                                      </p:cBhvr>
                                      <p:to>
                                        <p:strVal val="visible"/>
                                      </p:to>
                                    </p:set>
                                    <p:animEffect transition="in" filter="wipe(left)">
                                      <p:cBhvr>
                                        <p:cTn id="67" dur="500"/>
                                        <p:tgtEl>
                                          <p:spTgt spid="9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3" grpId="0"/>
      <p:bldP spid="9224" grpId="0" bldLvl="0" animBg="1"/>
      <p:bldP spid="9225" grpId="0" bldLvl="0" animBg="1"/>
      <p:bldP spid="9227" grpId="0" bldLvl="0" animBg="1"/>
      <p:bldP spid="9228" grpId="0"/>
      <p:bldP spid="9229" grpId="0"/>
      <p:bldP spid="9231" grpId="0"/>
      <p:bldP spid="9232" grpId="0" bldLvl="0" animBg="1"/>
      <p:bldP spid="9233" grpId="0"/>
      <p:bldP spid="9234" grpId="0" bldLvl="0" animBg="1"/>
      <p:bldP spid="92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31"/>
          <p:cNvSpPr txBox="1">
            <a:spLocks noChangeArrowheads="1"/>
          </p:cNvSpPr>
          <p:nvPr/>
        </p:nvSpPr>
        <p:spPr bwMode="auto">
          <a:xfrm>
            <a:off x="2854327" y="87315"/>
            <a:ext cx="5041900" cy="5232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r>
              <a:rPr lang="en-US" altLang="zh-CN" sz="2800" dirty="0">
                <a:solidFill>
                  <a:schemeClr val="accent2"/>
                </a:solidFill>
                <a:latin typeface="微软雅黑" panose="020B0503020204020204" pitchFamily="34" charset="-122"/>
                <a:ea typeface="微软雅黑" panose="020B0503020204020204" pitchFamily="34" charset="-122"/>
              </a:rPr>
              <a:t>1.1 </a:t>
            </a:r>
            <a:r>
              <a:rPr lang="zh-CN" altLang="en-US" sz="2800" dirty="0" smtClean="0">
                <a:solidFill>
                  <a:schemeClr val="accent2"/>
                </a:solidFill>
                <a:latin typeface="微软雅黑" panose="020B0503020204020204" pitchFamily="34" charset="-122"/>
                <a:ea typeface="微软雅黑" panose="020B0503020204020204" pitchFamily="34" charset="-122"/>
              </a:rPr>
              <a:t>研究背景背景</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2" name="TextBox 2"/>
          <p:cNvSpPr txBox="1">
            <a:spLocks noChangeArrowheads="1"/>
          </p:cNvSpPr>
          <p:nvPr/>
        </p:nvSpPr>
        <p:spPr bwMode="auto">
          <a:xfrm>
            <a:off x="1663700" y="149230"/>
            <a:ext cx="1065213" cy="400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r"/>
            <a:r>
              <a:rPr lang="en-US" altLang="zh-CN" sz="2000">
                <a:solidFill>
                  <a:schemeClr val="accent2"/>
                </a:solidFill>
              </a:rPr>
              <a:t>Part</a:t>
            </a:r>
            <a:r>
              <a:rPr lang="en-US" altLang="zh-CN">
                <a:solidFill>
                  <a:schemeClr val="accent2"/>
                </a:solidFill>
              </a:rPr>
              <a:t> 1</a:t>
            </a:r>
            <a:endParaRPr lang="zh-CN" altLang="en-US">
              <a:solidFill>
                <a:schemeClr val="accent2"/>
              </a:solidFill>
            </a:endParaRPr>
          </a:p>
        </p:txBody>
      </p:sp>
      <p:sp>
        <p:nvSpPr>
          <p:cNvPr id="10244" name="Oval 7"/>
          <p:cNvSpPr>
            <a:spLocks noChangeArrowheads="1"/>
          </p:cNvSpPr>
          <p:nvPr/>
        </p:nvSpPr>
        <p:spPr bwMode="auto">
          <a:xfrm>
            <a:off x="5592765" y="1355730"/>
            <a:ext cx="509587" cy="511175"/>
          </a:xfrm>
          <a:prstGeom prst="ellipse">
            <a:avLst/>
          </a:prstGeom>
          <a:solidFill>
            <a:schemeClr val="bg2"/>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algn="ctr"/>
            <a:r>
              <a:rPr lang="en-US" altLang="zh-CN" sz="2300" b="1">
                <a:solidFill>
                  <a:schemeClr val="accent2"/>
                </a:solidFill>
              </a:rPr>
              <a:t>1</a:t>
            </a:r>
            <a:endParaRPr lang="zh-CN" altLang="en-US" sz="2300" b="1">
              <a:solidFill>
                <a:schemeClr val="accent2"/>
              </a:solidFill>
            </a:endParaRPr>
          </a:p>
        </p:txBody>
      </p:sp>
      <p:sp>
        <p:nvSpPr>
          <p:cNvPr id="10245" name="Oval 12"/>
          <p:cNvSpPr>
            <a:spLocks noChangeArrowheads="1"/>
          </p:cNvSpPr>
          <p:nvPr/>
        </p:nvSpPr>
        <p:spPr bwMode="auto">
          <a:xfrm>
            <a:off x="5592765" y="3211518"/>
            <a:ext cx="509587" cy="511175"/>
          </a:xfrm>
          <a:prstGeom prst="ellipse">
            <a:avLst/>
          </a:prstGeom>
          <a:solidFill>
            <a:schemeClr val="bg2"/>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algn="ctr"/>
            <a:r>
              <a:rPr lang="en-US" altLang="zh-CN" sz="2300" b="1">
                <a:solidFill>
                  <a:schemeClr val="accent2"/>
                </a:solidFill>
              </a:rPr>
              <a:t>2</a:t>
            </a:r>
            <a:endParaRPr lang="zh-CN" altLang="en-US" sz="2300" b="1">
              <a:solidFill>
                <a:schemeClr val="accent2"/>
              </a:solidFill>
            </a:endParaRPr>
          </a:p>
        </p:txBody>
      </p:sp>
      <p:sp>
        <p:nvSpPr>
          <p:cNvPr id="10246" name="Oval 13"/>
          <p:cNvSpPr>
            <a:spLocks noChangeArrowheads="1"/>
          </p:cNvSpPr>
          <p:nvPr/>
        </p:nvSpPr>
        <p:spPr bwMode="auto">
          <a:xfrm>
            <a:off x="5592765" y="5065713"/>
            <a:ext cx="509587" cy="509587"/>
          </a:xfrm>
          <a:prstGeom prst="ellipse">
            <a:avLst/>
          </a:prstGeom>
          <a:solidFill>
            <a:schemeClr val="bg2"/>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algn="ctr"/>
            <a:r>
              <a:rPr lang="en-US" altLang="zh-CN" sz="2300" b="1">
                <a:solidFill>
                  <a:schemeClr val="accent2"/>
                </a:solidFill>
              </a:rPr>
              <a:t>3</a:t>
            </a:r>
            <a:endParaRPr lang="zh-CN" altLang="en-US" sz="2300" b="1">
              <a:solidFill>
                <a:schemeClr val="accent2"/>
              </a:solidFill>
            </a:endParaRPr>
          </a:p>
        </p:txBody>
      </p:sp>
      <p:sp>
        <p:nvSpPr>
          <p:cNvPr id="10247" name="TextBox 54"/>
          <p:cNvSpPr txBox="1">
            <a:spLocks noChangeArrowheads="1"/>
          </p:cNvSpPr>
          <p:nvPr/>
        </p:nvSpPr>
        <p:spPr bwMode="auto">
          <a:xfrm>
            <a:off x="6194428" y="1158876"/>
            <a:ext cx="3794125" cy="4001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r>
              <a:rPr lang="zh-CN" altLang="en-US" sz="2000" b="1" dirty="0" smtClean="0">
                <a:solidFill>
                  <a:schemeClr val="accent1"/>
                </a:solidFill>
                <a:latin typeface="微软雅黑" panose="020B0503020204020204" pitchFamily="34" charset="-122"/>
                <a:ea typeface="微软雅黑" panose="020B0503020204020204" pitchFamily="34" charset="-122"/>
              </a:rPr>
              <a:t>科技发展及终身学习的必要素养</a:t>
            </a:r>
            <a:endParaRPr lang="en-US" altLang="zh-CN" sz="2000" b="1" dirty="0">
              <a:solidFill>
                <a:schemeClr val="accent1"/>
              </a:solidFill>
              <a:latin typeface="微软雅黑" panose="020B0503020204020204" pitchFamily="34" charset="-122"/>
              <a:ea typeface="微软雅黑" panose="020B0503020204020204" pitchFamily="34" charset="-122"/>
            </a:endParaRPr>
          </a:p>
        </p:txBody>
      </p:sp>
      <p:sp>
        <p:nvSpPr>
          <p:cNvPr id="10248" name="TextBox 55"/>
          <p:cNvSpPr txBox="1">
            <a:spLocks noChangeArrowheads="1"/>
          </p:cNvSpPr>
          <p:nvPr/>
        </p:nvSpPr>
        <p:spPr bwMode="auto">
          <a:xfrm>
            <a:off x="6186489" y="1481144"/>
            <a:ext cx="4133851" cy="646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just"/>
            <a:r>
              <a:rPr lang="zh-CN" altLang="en-US" dirty="0" smtClean="0">
                <a:solidFill>
                  <a:schemeClr val="accent1"/>
                </a:solidFill>
                <a:latin typeface="微软雅黑" panose="020B0503020204020204" pitchFamily="34" charset="-122"/>
                <a:ea typeface="微软雅黑" panose="020B0503020204020204" pitchFamily="34" charset="-122"/>
              </a:rPr>
              <a:t>时代的发展呼吁我们以全新的思维来思考教育教学</a:t>
            </a:r>
            <a:endParaRPr lang="zh-CN" altLang="en-US" dirty="0">
              <a:solidFill>
                <a:schemeClr val="accent1"/>
              </a:solidFill>
              <a:latin typeface="微软雅黑" panose="020B0503020204020204" pitchFamily="34" charset="-122"/>
              <a:ea typeface="微软雅黑" panose="020B0503020204020204" pitchFamily="34" charset="-122"/>
            </a:endParaRPr>
          </a:p>
        </p:txBody>
      </p:sp>
      <p:sp>
        <p:nvSpPr>
          <p:cNvPr id="10249" name="TextBox 56"/>
          <p:cNvSpPr txBox="1">
            <a:spLocks noChangeArrowheads="1"/>
          </p:cNvSpPr>
          <p:nvPr/>
        </p:nvSpPr>
        <p:spPr bwMode="auto">
          <a:xfrm>
            <a:off x="6194428" y="3055940"/>
            <a:ext cx="3794125" cy="4001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r>
              <a:rPr lang="zh-CN" altLang="en-US" sz="2000" b="1" dirty="0" smtClean="0">
                <a:solidFill>
                  <a:schemeClr val="accent1"/>
                </a:solidFill>
                <a:latin typeface="微软雅黑" panose="020B0503020204020204" pitchFamily="34" charset="-122"/>
                <a:ea typeface="微软雅黑" panose="020B0503020204020204" pitchFamily="34" charset="-122"/>
              </a:rPr>
              <a:t>基础教育课程改革纲要</a:t>
            </a:r>
            <a:endParaRPr lang="en-US" altLang="zh-CN" sz="2000" b="1" dirty="0">
              <a:solidFill>
                <a:schemeClr val="accent1"/>
              </a:solidFill>
              <a:latin typeface="微软雅黑" panose="020B0503020204020204" pitchFamily="34" charset="-122"/>
              <a:ea typeface="微软雅黑" panose="020B0503020204020204" pitchFamily="34" charset="-122"/>
            </a:endParaRPr>
          </a:p>
        </p:txBody>
      </p:sp>
      <p:sp>
        <p:nvSpPr>
          <p:cNvPr id="10250" name="TextBox 57"/>
          <p:cNvSpPr txBox="1">
            <a:spLocks noChangeArrowheads="1"/>
          </p:cNvSpPr>
          <p:nvPr/>
        </p:nvSpPr>
        <p:spPr bwMode="auto">
          <a:xfrm>
            <a:off x="6186489" y="3378200"/>
            <a:ext cx="4133851" cy="923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just"/>
            <a:r>
              <a:rPr lang="zh-CN" altLang="en-US" dirty="0" smtClean="0">
                <a:solidFill>
                  <a:schemeClr val="accent1"/>
                </a:solidFill>
                <a:latin typeface="微软雅黑" panose="020B0503020204020204" pitchFamily="34" charset="-122"/>
                <a:ea typeface="微软雅黑" panose="020B0503020204020204" pitchFamily="34" charset="-122"/>
              </a:rPr>
              <a:t>政府倡导我们加强信息技术与课程的深度如何，利用现代新技术促进教学效率的提高。</a:t>
            </a:r>
            <a:endParaRPr lang="zh-CN" altLang="en-US" dirty="0">
              <a:solidFill>
                <a:schemeClr val="accent1"/>
              </a:solidFill>
              <a:latin typeface="微软雅黑" panose="020B0503020204020204" pitchFamily="34" charset="-122"/>
              <a:ea typeface="微软雅黑" panose="020B0503020204020204" pitchFamily="34" charset="-122"/>
            </a:endParaRPr>
          </a:p>
        </p:txBody>
      </p:sp>
      <p:sp>
        <p:nvSpPr>
          <p:cNvPr id="10251" name="TextBox 58"/>
          <p:cNvSpPr txBox="1">
            <a:spLocks noChangeArrowheads="1"/>
          </p:cNvSpPr>
          <p:nvPr/>
        </p:nvSpPr>
        <p:spPr bwMode="auto">
          <a:xfrm>
            <a:off x="6194428" y="4714876"/>
            <a:ext cx="4125912" cy="400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2" tIns="45718" rIns="91432" bIns="45718">
            <a:spAutoFit/>
          </a:bodyPr>
          <a:lstStyle/>
          <a:p>
            <a:r>
              <a:rPr lang="zh-CN" altLang="en-US" sz="2000" b="1" dirty="0" smtClean="0">
                <a:solidFill>
                  <a:schemeClr val="accent1"/>
                </a:solidFill>
                <a:latin typeface="微软雅黑" panose="020B0503020204020204" pitchFamily="34" charset="-122"/>
                <a:ea typeface="微软雅黑" panose="020B0503020204020204" pitchFamily="34" charset="-122"/>
              </a:rPr>
              <a:t>翻转课堂的出现及引起人们的重视</a:t>
            </a:r>
            <a:endParaRPr lang="en-US" altLang="zh-CN" sz="2000" b="1" dirty="0">
              <a:solidFill>
                <a:schemeClr val="accent1"/>
              </a:solidFill>
              <a:latin typeface="微软雅黑" panose="020B0503020204020204" pitchFamily="34" charset="-122"/>
              <a:ea typeface="微软雅黑" panose="020B0503020204020204" pitchFamily="34" charset="-122"/>
            </a:endParaRPr>
          </a:p>
        </p:txBody>
      </p:sp>
      <p:sp>
        <p:nvSpPr>
          <p:cNvPr id="10252" name="TextBox 59"/>
          <p:cNvSpPr txBox="1">
            <a:spLocks noChangeArrowheads="1"/>
          </p:cNvSpPr>
          <p:nvPr/>
        </p:nvSpPr>
        <p:spPr bwMode="auto">
          <a:xfrm>
            <a:off x="6186489" y="5037144"/>
            <a:ext cx="4133851" cy="646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just"/>
            <a:r>
              <a:rPr lang="zh-CN" altLang="en-US" dirty="0" smtClean="0">
                <a:solidFill>
                  <a:schemeClr val="accent1"/>
                </a:solidFill>
                <a:latin typeface="微软雅黑" panose="020B0503020204020204" pitchFamily="34" charset="-122"/>
                <a:ea typeface="微软雅黑" panose="020B0503020204020204" pitchFamily="34" charset="-122"/>
              </a:rPr>
              <a:t>科技巨头、政府、教育工作者重视翻转课堂的有效实施。</a:t>
            </a:r>
            <a:endParaRPr lang="zh-CN" altLang="en-US" dirty="0">
              <a:solidFill>
                <a:schemeClr val="accent1"/>
              </a:solidFill>
              <a:latin typeface="微软雅黑" panose="020B0503020204020204" pitchFamily="34" charset="-122"/>
              <a:ea typeface="微软雅黑" panose="020B0503020204020204" pitchFamily="34" charset="-122"/>
            </a:endParaRPr>
          </a:p>
        </p:txBody>
      </p:sp>
      <p:sp>
        <p:nvSpPr>
          <p:cNvPr id="10253" name="TextBox 103"/>
          <p:cNvSpPr txBox="1">
            <a:spLocks noChangeArrowheads="1"/>
          </p:cNvSpPr>
          <p:nvPr/>
        </p:nvSpPr>
        <p:spPr bwMode="auto">
          <a:xfrm>
            <a:off x="1831977" y="5632454"/>
            <a:ext cx="3397251" cy="923326"/>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ctr"/>
            <a:r>
              <a:rPr lang="zh-CN" altLang="en-US">
                <a:solidFill>
                  <a:schemeClr val="accent2"/>
                </a:solidFill>
                <a:latin typeface="微软雅黑" panose="020B0503020204020204" pitchFamily="34" charset="-122"/>
                <a:ea typeface="微软雅黑" panose="020B0503020204020204" pitchFamily="34" charset="-122"/>
              </a:rPr>
              <a:t>以上所有图标均可自由变色、拉大使用，可用于目录等处以表达不同意义。</a:t>
            </a:r>
          </a:p>
        </p:txBody>
      </p:sp>
      <p:sp>
        <p:nvSpPr>
          <p:cNvPr id="3" name="Freeform 5"/>
          <p:cNvSpPr>
            <a:spLocks noChangeArrowheads="1"/>
          </p:cNvSpPr>
          <p:nvPr/>
        </p:nvSpPr>
        <p:spPr bwMode="auto">
          <a:xfrm>
            <a:off x="3316289" y="3094039"/>
            <a:ext cx="385763" cy="392112"/>
          </a:xfrm>
          <a:custGeom>
            <a:avLst/>
            <a:gdLst>
              <a:gd name="T0" fmla="*/ 222 w 589"/>
              <a:gd name="T1" fmla="*/ 0 h 596"/>
              <a:gd name="T2" fmla="*/ 222 w 589"/>
              <a:gd name="T3" fmla="*/ 22 h 596"/>
              <a:gd name="T4" fmla="*/ 222 w 589"/>
              <a:gd name="T5" fmla="*/ 87 h 596"/>
              <a:gd name="T6" fmla="*/ 222 w 589"/>
              <a:gd name="T7" fmla="*/ 378 h 596"/>
              <a:gd name="T8" fmla="*/ 124 w 589"/>
              <a:gd name="T9" fmla="*/ 347 h 596"/>
              <a:gd name="T10" fmla="*/ 0 w 589"/>
              <a:gd name="T11" fmla="*/ 425 h 596"/>
              <a:gd name="T12" fmla="*/ 124 w 589"/>
              <a:gd name="T13" fmla="*/ 504 h 596"/>
              <a:gd name="T14" fmla="*/ 247 w 589"/>
              <a:gd name="T15" fmla="*/ 434 h 596"/>
              <a:gd name="T16" fmla="*/ 247 w 589"/>
              <a:gd name="T17" fmla="*/ 434 h 596"/>
              <a:gd name="T18" fmla="*/ 247 w 589"/>
              <a:gd name="T19" fmla="*/ 92 h 596"/>
              <a:gd name="T20" fmla="*/ 564 w 589"/>
              <a:gd name="T21" fmla="*/ 150 h 596"/>
              <a:gd name="T22" fmla="*/ 564 w 589"/>
              <a:gd name="T23" fmla="*/ 470 h 596"/>
              <a:gd name="T24" fmla="*/ 466 w 589"/>
              <a:gd name="T25" fmla="*/ 439 h 596"/>
              <a:gd name="T26" fmla="*/ 342 w 589"/>
              <a:gd name="T27" fmla="*/ 518 h 596"/>
              <a:gd name="T28" fmla="*/ 466 w 589"/>
              <a:gd name="T29" fmla="*/ 596 h 596"/>
              <a:gd name="T30" fmla="*/ 589 w 589"/>
              <a:gd name="T31" fmla="*/ 518 h 596"/>
              <a:gd name="T32" fmla="*/ 589 w 589"/>
              <a:gd name="T33" fmla="*/ 518 h 596"/>
              <a:gd name="T34" fmla="*/ 589 w 589"/>
              <a:gd name="T35" fmla="*/ 155 h 596"/>
              <a:gd name="T36" fmla="*/ 589 w 589"/>
              <a:gd name="T37" fmla="*/ 107 h 596"/>
              <a:gd name="T38" fmla="*/ 589 w 589"/>
              <a:gd name="T39" fmla="*/ 68 h 596"/>
              <a:gd name="T40" fmla="*/ 222 w 589"/>
              <a:gd name="T41" fmla="*/ 0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9" h="596">
                <a:moveTo>
                  <a:pt x="222" y="0"/>
                </a:moveTo>
                <a:lnTo>
                  <a:pt x="222" y="22"/>
                </a:lnTo>
                <a:lnTo>
                  <a:pt x="222" y="87"/>
                </a:lnTo>
                <a:lnTo>
                  <a:pt x="222" y="378"/>
                </a:lnTo>
                <a:cubicBezTo>
                  <a:pt x="199" y="359"/>
                  <a:pt x="164" y="347"/>
                  <a:pt x="124" y="347"/>
                </a:cubicBezTo>
                <a:cubicBezTo>
                  <a:pt x="55" y="347"/>
                  <a:pt x="0" y="382"/>
                  <a:pt x="0" y="425"/>
                </a:cubicBezTo>
                <a:cubicBezTo>
                  <a:pt x="0" y="469"/>
                  <a:pt x="55" y="504"/>
                  <a:pt x="124" y="504"/>
                </a:cubicBezTo>
                <a:cubicBezTo>
                  <a:pt x="188" y="504"/>
                  <a:pt x="240" y="473"/>
                  <a:pt x="247" y="434"/>
                </a:cubicBezTo>
                <a:lnTo>
                  <a:pt x="247" y="92"/>
                </a:lnTo>
                <a:lnTo>
                  <a:pt x="564" y="150"/>
                </a:lnTo>
                <a:lnTo>
                  <a:pt x="564" y="470"/>
                </a:lnTo>
                <a:cubicBezTo>
                  <a:pt x="541" y="451"/>
                  <a:pt x="506" y="439"/>
                  <a:pt x="466" y="439"/>
                </a:cubicBezTo>
                <a:cubicBezTo>
                  <a:pt x="397" y="439"/>
                  <a:pt x="342" y="474"/>
                  <a:pt x="342" y="518"/>
                </a:cubicBezTo>
                <a:cubicBezTo>
                  <a:pt x="342" y="561"/>
                  <a:pt x="397" y="596"/>
                  <a:pt x="466" y="596"/>
                </a:cubicBezTo>
                <a:cubicBezTo>
                  <a:pt x="534" y="596"/>
                  <a:pt x="589" y="561"/>
                  <a:pt x="589" y="518"/>
                </a:cubicBezTo>
                <a:lnTo>
                  <a:pt x="589" y="155"/>
                </a:lnTo>
                <a:lnTo>
                  <a:pt x="589" y="107"/>
                </a:lnTo>
                <a:lnTo>
                  <a:pt x="589" y="68"/>
                </a:lnTo>
                <a:lnTo>
                  <a:pt x="222" y="0"/>
                </a:ln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0254" name="Freeform 6"/>
          <p:cNvSpPr>
            <a:spLocks noEditPoints="1" noChangeArrowheads="1"/>
          </p:cNvSpPr>
          <p:nvPr/>
        </p:nvSpPr>
        <p:spPr bwMode="auto">
          <a:xfrm>
            <a:off x="3995743" y="3081343"/>
            <a:ext cx="409575" cy="409575"/>
          </a:xfrm>
          <a:custGeom>
            <a:avLst/>
            <a:gdLst>
              <a:gd name="T0" fmla="*/ 554 w 624"/>
              <a:gd name="T1" fmla="*/ 326 h 625"/>
              <a:gd name="T2" fmla="*/ 554 w 624"/>
              <a:gd name="T3" fmla="*/ 71 h 625"/>
              <a:gd name="T4" fmla="*/ 298 w 624"/>
              <a:gd name="T5" fmla="*/ 71 h 625"/>
              <a:gd name="T6" fmla="*/ 265 w 624"/>
              <a:gd name="T7" fmla="*/ 281 h 625"/>
              <a:gd name="T8" fmla="*/ 260 w 624"/>
              <a:gd name="T9" fmla="*/ 284 h 625"/>
              <a:gd name="T10" fmla="*/ 9 w 624"/>
              <a:gd name="T11" fmla="*/ 535 h 625"/>
              <a:gd name="T12" fmla="*/ 14 w 624"/>
              <a:gd name="T13" fmla="*/ 575 h 625"/>
              <a:gd name="T14" fmla="*/ 49 w 624"/>
              <a:gd name="T15" fmla="*/ 610 h 625"/>
              <a:gd name="T16" fmla="*/ 89 w 624"/>
              <a:gd name="T17" fmla="*/ 615 h 625"/>
              <a:gd name="T18" fmla="*/ 340 w 624"/>
              <a:gd name="T19" fmla="*/ 364 h 625"/>
              <a:gd name="T20" fmla="*/ 343 w 624"/>
              <a:gd name="T21" fmla="*/ 359 h 625"/>
              <a:gd name="T22" fmla="*/ 554 w 624"/>
              <a:gd name="T23" fmla="*/ 326 h 625"/>
              <a:gd name="T24" fmla="*/ 96 w 624"/>
              <a:gd name="T25" fmla="*/ 566 h 625"/>
              <a:gd name="T26" fmla="*/ 96 w 624"/>
              <a:gd name="T27" fmla="*/ 566 h 625"/>
              <a:gd name="T28" fmla="*/ 77 w 624"/>
              <a:gd name="T29" fmla="*/ 564 h 625"/>
              <a:gd name="T30" fmla="*/ 60 w 624"/>
              <a:gd name="T31" fmla="*/ 547 h 625"/>
              <a:gd name="T32" fmla="*/ 58 w 624"/>
              <a:gd name="T33" fmla="*/ 528 h 625"/>
              <a:gd name="T34" fmla="*/ 179 w 624"/>
              <a:gd name="T35" fmla="*/ 407 h 625"/>
              <a:gd name="T36" fmla="*/ 198 w 624"/>
              <a:gd name="T37" fmla="*/ 410 h 625"/>
              <a:gd name="T38" fmla="*/ 214 w 624"/>
              <a:gd name="T39" fmla="*/ 427 h 625"/>
              <a:gd name="T40" fmla="*/ 217 w 624"/>
              <a:gd name="T41" fmla="*/ 446 h 625"/>
              <a:gd name="T42" fmla="*/ 96 w 624"/>
              <a:gd name="T43" fmla="*/ 566 h 625"/>
              <a:gd name="T44" fmla="*/ 321 w 624"/>
              <a:gd name="T45" fmla="*/ 303 h 625"/>
              <a:gd name="T46" fmla="*/ 321 w 624"/>
              <a:gd name="T47" fmla="*/ 303 h 625"/>
              <a:gd name="T48" fmla="*/ 321 w 624"/>
              <a:gd name="T49" fmla="*/ 94 h 625"/>
              <a:gd name="T50" fmla="*/ 530 w 624"/>
              <a:gd name="T51" fmla="*/ 94 h 625"/>
              <a:gd name="T52" fmla="*/ 530 w 624"/>
              <a:gd name="T53" fmla="*/ 303 h 625"/>
              <a:gd name="T54" fmla="*/ 321 w 624"/>
              <a:gd name="T55" fmla="*/ 30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24" h="625">
                <a:moveTo>
                  <a:pt x="554" y="326"/>
                </a:moveTo>
                <a:cubicBezTo>
                  <a:pt x="624" y="256"/>
                  <a:pt x="624" y="141"/>
                  <a:pt x="554" y="71"/>
                </a:cubicBezTo>
                <a:cubicBezTo>
                  <a:pt x="483" y="0"/>
                  <a:pt x="368" y="0"/>
                  <a:pt x="298" y="71"/>
                </a:cubicBezTo>
                <a:cubicBezTo>
                  <a:pt x="241" y="127"/>
                  <a:pt x="230" y="213"/>
                  <a:pt x="265" y="281"/>
                </a:cubicBezTo>
                <a:cubicBezTo>
                  <a:pt x="263" y="282"/>
                  <a:pt x="262" y="283"/>
                  <a:pt x="260" y="284"/>
                </a:cubicBezTo>
                <a:lnTo>
                  <a:pt x="9" y="535"/>
                </a:lnTo>
                <a:cubicBezTo>
                  <a:pt x="0" y="545"/>
                  <a:pt x="2" y="562"/>
                  <a:pt x="14" y="575"/>
                </a:cubicBezTo>
                <a:lnTo>
                  <a:pt x="49" y="610"/>
                </a:lnTo>
                <a:cubicBezTo>
                  <a:pt x="62" y="622"/>
                  <a:pt x="79" y="625"/>
                  <a:pt x="89" y="615"/>
                </a:cubicBezTo>
                <a:lnTo>
                  <a:pt x="340" y="364"/>
                </a:lnTo>
                <a:cubicBezTo>
                  <a:pt x="341" y="363"/>
                  <a:pt x="342" y="361"/>
                  <a:pt x="343" y="359"/>
                </a:cubicBezTo>
                <a:cubicBezTo>
                  <a:pt x="411" y="394"/>
                  <a:pt x="497" y="383"/>
                  <a:pt x="554" y="326"/>
                </a:cubicBezTo>
                <a:close/>
                <a:moveTo>
                  <a:pt x="96" y="566"/>
                </a:moveTo>
                <a:lnTo>
                  <a:pt x="96" y="566"/>
                </a:lnTo>
                <a:cubicBezTo>
                  <a:pt x="92" y="571"/>
                  <a:pt x="83" y="570"/>
                  <a:pt x="77" y="564"/>
                </a:cubicBezTo>
                <a:lnTo>
                  <a:pt x="60" y="547"/>
                </a:lnTo>
                <a:cubicBezTo>
                  <a:pt x="54" y="541"/>
                  <a:pt x="53" y="532"/>
                  <a:pt x="58" y="528"/>
                </a:cubicBezTo>
                <a:lnTo>
                  <a:pt x="179" y="407"/>
                </a:lnTo>
                <a:cubicBezTo>
                  <a:pt x="183" y="403"/>
                  <a:pt x="192" y="404"/>
                  <a:pt x="198" y="410"/>
                </a:cubicBezTo>
                <a:lnTo>
                  <a:pt x="214" y="427"/>
                </a:lnTo>
                <a:cubicBezTo>
                  <a:pt x="220" y="433"/>
                  <a:pt x="221" y="441"/>
                  <a:pt x="217" y="446"/>
                </a:cubicBezTo>
                <a:lnTo>
                  <a:pt x="96" y="566"/>
                </a:lnTo>
                <a:close/>
                <a:moveTo>
                  <a:pt x="321" y="303"/>
                </a:moveTo>
                <a:lnTo>
                  <a:pt x="321" y="303"/>
                </a:lnTo>
                <a:cubicBezTo>
                  <a:pt x="264" y="245"/>
                  <a:pt x="264" y="152"/>
                  <a:pt x="321" y="94"/>
                </a:cubicBezTo>
                <a:cubicBezTo>
                  <a:pt x="379" y="36"/>
                  <a:pt x="472" y="36"/>
                  <a:pt x="530" y="94"/>
                </a:cubicBezTo>
                <a:cubicBezTo>
                  <a:pt x="588" y="152"/>
                  <a:pt x="588" y="245"/>
                  <a:pt x="530" y="303"/>
                </a:cubicBezTo>
                <a:cubicBezTo>
                  <a:pt x="472" y="360"/>
                  <a:pt x="379" y="360"/>
                  <a:pt x="321" y="303"/>
                </a:cubicBez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0255" name="Freeform 7"/>
          <p:cNvSpPr>
            <a:spLocks noEditPoints="1" noChangeArrowheads="1"/>
          </p:cNvSpPr>
          <p:nvPr/>
        </p:nvSpPr>
        <p:spPr bwMode="auto">
          <a:xfrm>
            <a:off x="4702181" y="3092451"/>
            <a:ext cx="392113" cy="395288"/>
          </a:xfrm>
          <a:custGeom>
            <a:avLst/>
            <a:gdLst>
              <a:gd name="T0" fmla="*/ 298 w 596"/>
              <a:gd name="T1" fmla="*/ 0 h 601"/>
              <a:gd name="T2" fmla="*/ 0 w 596"/>
              <a:gd name="T3" fmla="*/ 300 h 601"/>
              <a:gd name="T4" fmla="*/ 298 w 596"/>
              <a:gd name="T5" fmla="*/ 601 h 601"/>
              <a:gd name="T6" fmla="*/ 596 w 596"/>
              <a:gd name="T7" fmla="*/ 300 h 601"/>
              <a:gd name="T8" fmla="*/ 298 w 596"/>
              <a:gd name="T9" fmla="*/ 0 h 601"/>
              <a:gd name="T10" fmla="*/ 298 w 596"/>
              <a:gd name="T11" fmla="*/ 579 h 601"/>
              <a:gd name="T12" fmla="*/ 298 w 596"/>
              <a:gd name="T13" fmla="*/ 579 h 601"/>
              <a:gd name="T14" fmla="*/ 21 w 596"/>
              <a:gd name="T15" fmla="*/ 300 h 601"/>
              <a:gd name="T16" fmla="*/ 298 w 596"/>
              <a:gd name="T17" fmla="*/ 21 h 601"/>
              <a:gd name="T18" fmla="*/ 575 w 596"/>
              <a:gd name="T19" fmla="*/ 300 h 601"/>
              <a:gd name="T20" fmla="*/ 298 w 596"/>
              <a:gd name="T21" fmla="*/ 579 h 601"/>
              <a:gd name="T22" fmla="*/ 298 w 596"/>
              <a:gd name="T23" fmla="*/ 40 h 601"/>
              <a:gd name="T24" fmla="*/ 298 w 596"/>
              <a:gd name="T25" fmla="*/ 40 h 601"/>
              <a:gd name="T26" fmla="*/ 40 w 596"/>
              <a:gd name="T27" fmla="*/ 300 h 601"/>
              <a:gd name="T28" fmla="*/ 298 w 596"/>
              <a:gd name="T29" fmla="*/ 561 h 601"/>
              <a:gd name="T30" fmla="*/ 556 w 596"/>
              <a:gd name="T31" fmla="*/ 300 h 601"/>
              <a:gd name="T32" fmla="*/ 298 w 596"/>
              <a:gd name="T33" fmla="*/ 40 h 601"/>
              <a:gd name="T34" fmla="*/ 304 w 596"/>
              <a:gd name="T35" fmla="*/ 458 h 601"/>
              <a:gd name="T36" fmla="*/ 304 w 596"/>
              <a:gd name="T37" fmla="*/ 458 h 601"/>
              <a:gd name="T38" fmla="*/ 331 w 596"/>
              <a:gd name="T39" fmla="*/ 436 h 601"/>
              <a:gd name="T40" fmla="*/ 352 w 596"/>
              <a:gd name="T41" fmla="*/ 412 h 601"/>
              <a:gd name="T42" fmla="*/ 346 w 596"/>
              <a:gd name="T43" fmla="*/ 437 h 601"/>
              <a:gd name="T44" fmla="*/ 286 w 596"/>
              <a:gd name="T45" fmla="*/ 495 h 601"/>
              <a:gd name="T46" fmla="*/ 218 w 596"/>
              <a:gd name="T47" fmla="*/ 466 h 601"/>
              <a:gd name="T48" fmla="*/ 230 w 596"/>
              <a:gd name="T49" fmla="*/ 409 h 601"/>
              <a:gd name="T50" fmla="*/ 264 w 596"/>
              <a:gd name="T51" fmla="*/ 306 h 601"/>
              <a:gd name="T52" fmla="*/ 244 w 596"/>
              <a:gd name="T53" fmla="*/ 238 h 601"/>
              <a:gd name="T54" fmla="*/ 267 w 596"/>
              <a:gd name="T55" fmla="*/ 222 h 601"/>
              <a:gd name="T56" fmla="*/ 369 w 596"/>
              <a:gd name="T57" fmla="*/ 209 h 601"/>
              <a:gd name="T58" fmla="*/ 312 w 596"/>
              <a:gd name="T59" fmla="*/ 388 h 601"/>
              <a:gd name="T60" fmla="*/ 304 w 596"/>
              <a:gd name="T61" fmla="*/ 458 h 601"/>
              <a:gd name="T62" fmla="*/ 326 w 596"/>
              <a:gd name="T63" fmla="*/ 189 h 601"/>
              <a:gd name="T64" fmla="*/ 326 w 596"/>
              <a:gd name="T65" fmla="*/ 189 h 601"/>
              <a:gd name="T66" fmla="*/ 330 w 596"/>
              <a:gd name="T67" fmla="*/ 102 h 601"/>
              <a:gd name="T68" fmla="*/ 326 w 596"/>
              <a:gd name="T69" fmla="*/ 189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6" h="601">
                <a:moveTo>
                  <a:pt x="298" y="0"/>
                </a:moveTo>
                <a:cubicBezTo>
                  <a:pt x="133" y="0"/>
                  <a:pt x="0" y="134"/>
                  <a:pt x="0" y="300"/>
                </a:cubicBezTo>
                <a:cubicBezTo>
                  <a:pt x="0" y="466"/>
                  <a:pt x="133" y="601"/>
                  <a:pt x="298" y="601"/>
                </a:cubicBezTo>
                <a:cubicBezTo>
                  <a:pt x="463" y="601"/>
                  <a:pt x="596" y="466"/>
                  <a:pt x="596" y="300"/>
                </a:cubicBezTo>
                <a:cubicBezTo>
                  <a:pt x="596" y="134"/>
                  <a:pt x="463" y="0"/>
                  <a:pt x="298" y="0"/>
                </a:cubicBezTo>
                <a:close/>
                <a:moveTo>
                  <a:pt x="298" y="579"/>
                </a:moveTo>
                <a:lnTo>
                  <a:pt x="298" y="579"/>
                </a:lnTo>
                <a:cubicBezTo>
                  <a:pt x="145" y="579"/>
                  <a:pt x="21" y="454"/>
                  <a:pt x="21" y="300"/>
                </a:cubicBezTo>
                <a:cubicBezTo>
                  <a:pt x="21" y="146"/>
                  <a:pt x="145" y="21"/>
                  <a:pt x="298" y="21"/>
                </a:cubicBezTo>
                <a:cubicBezTo>
                  <a:pt x="451" y="21"/>
                  <a:pt x="575" y="146"/>
                  <a:pt x="575" y="300"/>
                </a:cubicBezTo>
                <a:cubicBezTo>
                  <a:pt x="575" y="454"/>
                  <a:pt x="451" y="579"/>
                  <a:pt x="298" y="579"/>
                </a:cubicBezTo>
                <a:close/>
                <a:moveTo>
                  <a:pt x="298" y="40"/>
                </a:moveTo>
                <a:lnTo>
                  <a:pt x="298" y="40"/>
                </a:lnTo>
                <a:cubicBezTo>
                  <a:pt x="155" y="40"/>
                  <a:pt x="40" y="156"/>
                  <a:pt x="40" y="300"/>
                </a:cubicBezTo>
                <a:cubicBezTo>
                  <a:pt x="40" y="444"/>
                  <a:pt x="155" y="561"/>
                  <a:pt x="298" y="561"/>
                </a:cubicBezTo>
                <a:cubicBezTo>
                  <a:pt x="441" y="561"/>
                  <a:pt x="556" y="444"/>
                  <a:pt x="556" y="300"/>
                </a:cubicBezTo>
                <a:cubicBezTo>
                  <a:pt x="556" y="156"/>
                  <a:pt x="441" y="40"/>
                  <a:pt x="298" y="40"/>
                </a:cubicBezTo>
                <a:close/>
                <a:moveTo>
                  <a:pt x="304" y="458"/>
                </a:moveTo>
                <a:lnTo>
                  <a:pt x="304" y="458"/>
                </a:lnTo>
                <a:cubicBezTo>
                  <a:pt x="314" y="460"/>
                  <a:pt x="324" y="445"/>
                  <a:pt x="331" y="436"/>
                </a:cubicBezTo>
                <a:cubicBezTo>
                  <a:pt x="338" y="427"/>
                  <a:pt x="343" y="414"/>
                  <a:pt x="352" y="412"/>
                </a:cubicBezTo>
                <a:cubicBezTo>
                  <a:pt x="360" y="418"/>
                  <a:pt x="351" y="430"/>
                  <a:pt x="346" y="437"/>
                </a:cubicBezTo>
                <a:cubicBezTo>
                  <a:pt x="333" y="457"/>
                  <a:pt x="307" y="487"/>
                  <a:pt x="286" y="495"/>
                </a:cubicBezTo>
                <a:cubicBezTo>
                  <a:pt x="255" y="506"/>
                  <a:pt x="221" y="495"/>
                  <a:pt x="218" y="466"/>
                </a:cubicBezTo>
                <a:cubicBezTo>
                  <a:pt x="216" y="451"/>
                  <a:pt x="224" y="428"/>
                  <a:pt x="230" y="409"/>
                </a:cubicBezTo>
                <a:cubicBezTo>
                  <a:pt x="242" y="371"/>
                  <a:pt x="251" y="347"/>
                  <a:pt x="264" y="306"/>
                </a:cubicBezTo>
                <a:cubicBezTo>
                  <a:pt x="273" y="277"/>
                  <a:pt x="293" y="228"/>
                  <a:pt x="244" y="238"/>
                </a:cubicBezTo>
                <a:cubicBezTo>
                  <a:pt x="244" y="225"/>
                  <a:pt x="257" y="224"/>
                  <a:pt x="267" y="222"/>
                </a:cubicBezTo>
                <a:cubicBezTo>
                  <a:pt x="299" y="217"/>
                  <a:pt x="335" y="211"/>
                  <a:pt x="369" y="209"/>
                </a:cubicBezTo>
                <a:cubicBezTo>
                  <a:pt x="353" y="263"/>
                  <a:pt x="331" y="327"/>
                  <a:pt x="312" y="388"/>
                </a:cubicBezTo>
                <a:cubicBezTo>
                  <a:pt x="306" y="407"/>
                  <a:pt x="283" y="451"/>
                  <a:pt x="304" y="458"/>
                </a:cubicBezTo>
                <a:close/>
                <a:moveTo>
                  <a:pt x="326" y="189"/>
                </a:moveTo>
                <a:lnTo>
                  <a:pt x="326" y="189"/>
                </a:lnTo>
                <a:cubicBezTo>
                  <a:pt x="283" y="182"/>
                  <a:pt x="281" y="109"/>
                  <a:pt x="330" y="102"/>
                </a:cubicBezTo>
                <a:cubicBezTo>
                  <a:pt x="397" y="91"/>
                  <a:pt x="394" y="201"/>
                  <a:pt x="326" y="189"/>
                </a:cubicBez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0256" name="Freeform 8"/>
          <p:cNvSpPr>
            <a:spLocks noEditPoints="1" noChangeArrowheads="1"/>
          </p:cNvSpPr>
          <p:nvPr/>
        </p:nvSpPr>
        <p:spPr bwMode="auto">
          <a:xfrm>
            <a:off x="3986213" y="4291015"/>
            <a:ext cx="425451" cy="419100"/>
          </a:xfrm>
          <a:custGeom>
            <a:avLst/>
            <a:gdLst>
              <a:gd name="T0" fmla="*/ 170 w 648"/>
              <a:gd name="T1" fmla="*/ 280 h 639"/>
              <a:gd name="T2" fmla="*/ 226 w 648"/>
              <a:gd name="T3" fmla="*/ 183 h 639"/>
              <a:gd name="T4" fmla="*/ 240 w 648"/>
              <a:gd name="T5" fmla="*/ 167 h 639"/>
              <a:gd name="T6" fmla="*/ 366 w 648"/>
              <a:gd name="T7" fmla="*/ 177 h 639"/>
              <a:gd name="T8" fmla="*/ 359 w 648"/>
              <a:gd name="T9" fmla="*/ 162 h 639"/>
              <a:gd name="T10" fmla="*/ 388 w 648"/>
              <a:gd name="T11" fmla="*/ 153 h 639"/>
              <a:gd name="T12" fmla="*/ 408 w 648"/>
              <a:gd name="T13" fmla="*/ 154 h 639"/>
              <a:gd name="T14" fmla="*/ 402 w 648"/>
              <a:gd name="T15" fmla="*/ 183 h 639"/>
              <a:gd name="T16" fmla="*/ 391 w 648"/>
              <a:gd name="T17" fmla="*/ 199 h 639"/>
              <a:gd name="T18" fmla="*/ 319 w 648"/>
              <a:gd name="T19" fmla="*/ 265 h 639"/>
              <a:gd name="T20" fmla="*/ 318 w 648"/>
              <a:gd name="T21" fmla="*/ 266 h 639"/>
              <a:gd name="T22" fmla="*/ 616 w 648"/>
              <a:gd name="T23" fmla="*/ 615 h 639"/>
              <a:gd name="T24" fmla="*/ 497 w 648"/>
              <a:gd name="T25" fmla="*/ 615 h 639"/>
              <a:gd name="T26" fmla="*/ 272 w 648"/>
              <a:gd name="T27" fmla="*/ 546 h 639"/>
              <a:gd name="T28" fmla="*/ 272 w 648"/>
              <a:gd name="T29" fmla="*/ 0 h 639"/>
              <a:gd name="T30" fmla="*/ 515 w 648"/>
              <a:gd name="T31" fmla="*/ 397 h 639"/>
              <a:gd name="T32" fmla="*/ 616 w 648"/>
              <a:gd name="T33" fmla="*/ 615 h 639"/>
              <a:gd name="T34" fmla="*/ 272 w 648"/>
              <a:gd name="T35" fmla="*/ 511 h 639"/>
              <a:gd name="T36" fmla="*/ 272 w 648"/>
              <a:gd name="T37" fmla="*/ 35 h 639"/>
              <a:gd name="T38" fmla="*/ 272 w 648"/>
              <a:gd name="T39" fmla="*/ 511 h 639"/>
              <a:gd name="T40" fmla="*/ 445 w 648"/>
              <a:gd name="T41" fmla="*/ 391 h 639"/>
              <a:gd name="T42" fmla="*/ 409 w 648"/>
              <a:gd name="T43" fmla="*/ 401 h 639"/>
              <a:gd name="T44" fmla="*/ 338 w 648"/>
              <a:gd name="T45" fmla="*/ 401 h 639"/>
              <a:gd name="T46" fmla="*/ 266 w 648"/>
              <a:gd name="T47" fmla="*/ 401 h 639"/>
              <a:gd name="T48" fmla="*/ 194 w 648"/>
              <a:gd name="T49" fmla="*/ 401 h 639"/>
              <a:gd name="T50" fmla="*/ 111 w 648"/>
              <a:gd name="T51" fmla="*/ 401 h 639"/>
              <a:gd name="T52" fmla="*/ 100 w 648"/>
              <a:gd name="T53" fmla="*/ 391 h 639"/>
              <a:gd name="T54" fmla="*/ 111 w 648"/>
              <a:gd name="T55" fmla="*/ 145 h 639"/>
              <a:gd name="T56" fmla="*/ 122 w 648"/>
              <a:gd name="T57" fmla="*/ 380 h 639"/>
              <a:gd name="T58" fmla="*/ 152 w 648"/>
              <a:gd name="T59" fmla="*/ 331 h 639"/>
              <a:gd name="T60" fmla="*/ 183 w 648"/>
              <a:gd name="T61" fmla="*/ 320 h 639"/>
              <a:gd name="T62" fmla="*/ 194 w 648"/>
              <a:gd name="T63" fmla="*/ 380 h 639"/>
              <a:gd name="T64" fmla="*/ 224 w 648"/>
              <a:gd name="T65" fmla="*/ 256 h 639"/>
              <a:gd name="T66" fmla="*/ 255 w 648"/>
              <a:gd name="T67" fmla="*/ 245 h 639"/>
              <a:gd name="T68" fmla="*/ 266 w 648"/>
              <a:gd name="T69" fmla="*/ 380 h 639"/>
              <a:gd name="T70" fmla="*/ 296 w 648"/>
              <a:gd name="T71" fmla="*/ 292 h 639"/>
              <a:gd name="T72" fmla="*/ 327 w 648"/>
              <a:gd name="T73" fmla="*/ 282 h 639"/>
              <a:gd name="T74" fmla="*/ 338 w 648"/>
              <a:gd name="T75" fmla="*/ 380 h 639"/>
              <a:gd name="T76" fmla="*/ 368 w 648"/>
              <a:gd name="T77" fmla="*/ 231 h 639"/>
              <a:gd name="T78" fmla="*/ 399 w 648"/>
              <a:gd name="T79" fmla="*/ 220 h 639"/>
              <a:gd name="T80" fmla="*/ 409 w 648"/>
              <a:gd name="T81" fmla="*/ 380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8" h="639">
                <a:moveTo>
                  <a:pt x="242" y="199"/>
                </a:moveTo>
                <a:lnTo>
                  <a:pt x="170" y="280"/>
                </a:lnTo>
                <a:lnTo>
                  <a:pt x="153" y="266"/>
                </a:lnTo>
                <a:lnTo>
                  <a:pt x="226" y="183"/>
                </a:lnTo>
                <a:lnTo>
                  <a:pt x="240" y="167"/>
                </a:lnTo>
                <a:lnTo>
                  <a:pt x="316" y="234"/>
                </a:lnTo>
                <a:lnTo>
                  <a:pt x="366" y="177"/>
                </a:lnTo>
                <a:lnTo>
                  <a:pt x="357" y="169"/>
                </a:lnTo>
                <a:cubicBezTo>
                  <a:pt x="354" y="167"/>
                  <a:pt x="355" y="163"/>
                  <a:pt x="359" y="162"/>
                </a:cubicBezTo>
                <a:lnTo>
                  <a:pt x="373" y="158"/>
                </a:lnTo>
                <a:cubicBezTo>
                  <a:pt x="377" y="156"/>
                  <a:pt x="384" y="154"/>
                  <a:pt x="388" y="153"/>
                </a:cubicBezTo>
                <a:lnTo>
                  <a:pt x="402" y="149"/>
                </a:lnTo>
                <a:cubicBezTo>
                  <a:pt x="406" y="147"/>
                  <a:pt x="409" y="150"/>
                  <a:pt x="408" y="154"/>
                </a:cubicBezTo>
                <a:lnTo>
                  <a:pt x="405" y="167"/>
                </a:lnTo>
                <a:cubicBezTo>
                  <a:pt x="404" y="172"/>
                  <a:pt x="402" y="179"/>
                  <a:pt x="402" y="183"/>
                </a:cubicBezTo>
                <a:lnTo>
                  <a:pt x="399" y="196"/>
                </a:lnTo>
                <a:cubicBezTo>
                  <a:pt x="398" y="200"/>
                  <a:pt x="395" y="202"/>
                  <a:pt x="391" y="199"/>
                </a:cubicBezTo>
                <a:lnTo>
                  <a:pt x="383" y="192"/>
                </a:lnTo>
                <a:lnTo>
                  <a:pt x="319" y="265"/>
                </a:lnTo>
                <a:lnTo>
                  <a:pt x="318" y="266"/>
                </a:lnTo>
                <a:lnTo>
                  <a:pt x="242" y="199"/>
                </a:lnTo>
                <a:close/>
                <a:moveTo>
                  <a:pt x="616" y="615"/>
                </a:moveTo>
                <a:cubicBezTo>
                  <a:pt x="599" y="631"/>
                  <a:pt x="578" y="639"/>
                  <a:pt x="556" y="639"/>
                </a:cubicBezTo>
                <a:cubicBezTo>
                  <a:pt x="535" y="639"/>
                  <a:pt x="513" y="631"/>
                  <a:pt x="497" y="615"/>
                </a:cubicBezTo>
                <a:lnTo>
                  <a:pt x="396" y="516"/>
                </a:lnTo>
                <a:cubicBezTo>
                  <a:pt x="359" y="535"/>
                  <a:pt x="317" y="546"/>
                  <a:pt x="272" y="546"/>
                </a:cubicBezTo>
                <a:cubicBezTo>
                  <a:pt x="122" y="546"/>
                  <a:pt x="0" y="424"/>
                  <a:pt x="0" y="273"/>
                </a:cubicBezTo>
                <a:cubicBezTo>
                  <a:pt x="0" y="123"/>
                  <a:pt x="122" y="0"/>
                  <a:pt x="272" y="0"/>
                </a:cubicBezTo>
                <a:cubicBezTo>
                  <a:pt x="423" y="0"/>
                  <a:pt x="545" y="123"/>
                  <a:pt x="545" y="273"/>
                </a:cubicBezTo>
                <a:cubicBezTo>
                  <a:pt x="545" y="318"/>
                  <a:pt x="534" y="360"/>
                  <a:pt x="515" y="397"/>
                </a:cubicBezTo>
                <a:lnTo>
                  <a:pt x="616" y="496"/>
                </a:lnTo>
                <a:cubicBezTo>
                  <a:pt x="648" y="529"/>
                  <a:pt x="648" y="582"/>
                  <a:pt x="616" y="615"/>
                </a:cubicBezTo>
                <a:close/>
                <a:moveTo>
                  <a:pt x="272" y="511"/>
                </a:moveTo>
                <a:lnTo>
                  <a:pt x="272" y="511"/>
                </a:lnTo>
                <a:cubicBezTo>
                  <a:pt x="404" y="511"/>
                  <a:pt x="510" y="405"/>
                  <a:pt x="510" y="273"/>
                </a:cubicBezTo>
                <a:cubicBezTo>
                  <a:pt x="510" y="142"/>
                  <a:pt x="404" y="35"/>
                  <a:pt x="272" y="35"/>
                </a:cubicBezTo>
                <a:cubicBezTo>
                  <a:pt x="141" y="35"/>
                  <a:pt x="35" y="142"/>
                  <a:pt x="35" y="273"/>
                </a:cubicBezTo>
                <a:cubicBezTo>
                  <a:pt x="35" y="405"/>
                  <a:pt x="141" y="511"/>
                  <a:pt x="272" y="511"/>
                </a:cubicBezTo>
                <a:close/>
                <a:moveTo>
                  <a:pt x="434" y="380"/>
                </a:moveTo>
                <a:cubicBezTo>
                  <a:pt x="440" y="380"/>
                  <a:pt x="445" y="385"/>
                  <a:pt x="445" y="391"/>
                </a:cubicBezTo>
                <a:cubicBezTo>
                  <a:pt x="445" y="397"/>
                  <a:pt x="440" y="401"/>
                  <a:pt x="434" y="401"/>
                </a:cubicBezTo>
                <a:lnTo>
                  <a:pt x="409" y="401"/>
                </a:lnTo>
                <a:lnTo>
                  <a:pt x="368" y="401"/>
                </a:lnTo>
                <a:lnTo>
                  <a:pt x="338" y="401"/>
                </a:lnTo>
                <a:lnTo>
                  <a:pt x="296" y="401"/>
                </a:lnTo>
                <a:lnTo>
                  <a:pt x="266" y="401"/>
                </a:lnTo>
                <a:lnTo>
                  <a:pt x="224" y="401"/>
                </a:lnTo>
                <a:lnTo>
                  <a:pt x="194" y="401"/>
                </a:lnTo>
                <a:lnTo>
                  <a:pt x="152" y="401"/>
                </a:lnTo>
                <a:lnTo>
                  <a:pt x="111" y="401"/>
                </a:lnTo>
                <a:cubicBezTo>
                  <a:pt x="105" y="401"/>
                  <a:pt x="100" y="397"/>
                  <a:pt x="100" y="391"/>
                </a:cubicBezTo>
                <a:lnTo>
                  <a:pt x="100" y="155"/>
                </a:lnTo>
                <a:cubicBezTo>
                  <a:pt x="100" y="150"/>
                  <a:pt x="105" y="145"/>
                  <a:pt x="111" y="145"/>
                </a:cubicBezTo>
                <a:cubicBezTo>
                  <a:pt x="117" y="145"/>
                  <a:pt x="121" y="150"/>
                  <a:pt x="121" y="155"/>
                </a:cubicBezTo>
                <a:lnTo>
                  <a:pt x="122" y="380"/>
                </a:lnTo>
                <a:lnTo>
                  <a:pt x="152" y="380"/>
                </a:lnTo>
                <a:lnTo>
                  <a:pt x="152" y="331"/>
                </a:lnTo>
                <a:cubicBezTo>
                  <a:pt x="152" y="325"/>
                  <a:pt x="157" y="320"/>
                  <a:pt x="163" y="320"/>
                </a:cubicBezTo>
                <a:lnTo>
                  <a:pt x="183" y="320"/>
                </a:lnTo>
                <a:cubicBezTo>
                  <a:pt x="189" y="320"/>
                  <a:pt x="194" y="325"/>
                  <a:pt x="194" y="331"/>
                </a:cubicBezTo>
                <a:lnTo>
                  <a:pt x="194" y="380"/>
                </a:lnTo>
                <a:lnTo>
                  <a:pt x="224" y="380"/>
                </a:lnTo>
                <a:lnTo>
                  <a:pt x="224" y="256"/>
                </a:lnTo>
                <a:cubicBezTo>
                  <a:pt x="224" y="250"/>
                  <a:pt x="229" y="245"/>
                  <a:pt x="235" y="245"/>
                </a:cubicBezTo>
                <a:lnTo>
                  <a:pt x="255" y="245"/>
                </a:lnTo>
                <a:cubicBezTo>
                  <a:pt x="261" y="245"/>
                  <a:pt x="266" y="250"/>
                  <a:pt x="266" y="256"/>
                </a:cubicBezTo>
                <a:lnTo>
                  <a:pt x="266" y="380"/>
                </a:lnTo>
                <a:lnTo>
                  <a:pt x="296" y="380"/>
                </a:lnTo>
                <a:lnTo>
                  <a:pt x="296" y="292"/>
                </a:lnTo>
                <a:cubicBezTo>
                  <a:pt x="296" y="286"/>
                  <a:pt x="300" y="282"/>
                  <a:pt x="307" y="282"/>
                </a:cubicBezTo>
                <a:lnTo>
                  <a:pt x="327" y="282"/>
                </a:lnTo>
                <a:cubicBezTo>
                  <a:pt x="333" y="282"/>
                  <a:pt x="338" y="286"/>
                  <a:pt x="338" y="292"/>
                </a:cubicBezTo>
                <a:lnTo>
                  <a:pt x="338" y="380"/>
                </a:lnTo>
                <a:lnTo>
                  <a:pt x="368" y="380"/>
                </a:lnTo>
                <a:lnTo>
                  <a:pt x="368" y="231"/>
                </a:lnTo>
                <a:cubicBezTo>
                  <a:pt x="368" y="225"/>
                  <a:pt x="372" y="220"/>
                  <a:pt x="378" y="220"/>
                </a:cubicBezTo>
                <a:lnTo>
                  <a:pt x="399" y="220"/>
                </a:lnTo>
                <a:cubicBezTo>
                  <a:pt x="405" y="220"/>
                  <a:pt x="409" y="225"/>
                  <a:pt x="409" y="231"/>
                </a:cubicBezTo>
                <a:lnTo>
                  <a:pt x="409" y="380"/>
                </a:lnTo>
                <a:lnTo>
                  <a:pt x="434" y="380"/>
                </a:ln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0257" name="Freeform 9"/>
          <p:cNvSpPr>
            <a:spLocks noEditPoints="1" noChangeArrowheads="1"/>
          </p:cNvSpPr>
          <p:nvPr/>
        </p:nvSpPr>
        <p:spPr bwMode="auto">
          <a:xfrm>
            <a:off x="2678118" y="4300537"/>
            <a:ext cx="377825" cy="400051"/>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0258" name="Freeform 10"/>
          <p:cNvSpPr>
            <a:spLocks noEditPoints="1" noChangeArrowheads="1"/>
          </p:cNvSpPr>
          <p:nvPr/>
        </p:nvSpPr>
        <p:spPr bwMode="auto">
          <a:xfrm>
            <a:off x="1943105" y="4275137"/>
            <a:ext cx="452439" cy="450851"/>
          </a:xfrm>
          <a:custGeom>
            <a:avLst/>
            <a:gdLst>
              <a:gd name="T0" fmla="*/ 122 w 689"/>
              <a:gd name="T1" fmla="*/ 472 h 688"/>
              <a:gd name="T2" fmla="*/ 567 w 689"/>
              <a:gd name="T3" fmla="*/ 215 h 688"/>
              <a:gd name="T4" fmla="*/ 495 w 689"/>
              <a:gd name="T5" fmla="*/ 605 h 688"/>
              <a:gd name="T6" fmla="*/ 194 w 689"/>
              <a:gd name="T7" fmla="*/ 83 h 688"/>
              <a:gd name="T8" fmla="*/ 495 w 689"/>
              <a:gd name="T9" fmla="*/ 605 h 688"/>
              <a:gd name="T10" fmla="*/ 161 w 689"/>
              <a:gd name="T11" fmla="*/ 450 h 688"/>
              <a:gd name="T12" fmla="*/ 528 w 689"/>
              <a:gd name="T13" fmla="*/ 238 h 688"/>
              <a:gd name="T14" fmla="*/ 460 w 689"/>
              <a:gd name="T15" fmla="*/ 543 h 688"/>
              <a:gd name="T16" fmla="*/ 230 w 689"/>
              <a:gd name="T17" fmla="*/ 145 h 688"/>
              <a:gd name="T18" fmla="*/ 460 w 689"/>
              <a:gd name="T19" fmla="*/ 543 h 688"/>
              <a:gd name="T20" fmla="*/ 345 w 689"/>
              <a:gd name="T21" fmla="*/ 376 h 688"/>
              <a:gd name="T22" fmla="*/ 345 w 689"/>
              <a:gd name="T23" fmla="*/ 311 h 688"/>
              <a:gd name="T24" fmla="*/ 359 w 689"/>
              <a:gd name="T25" fmla="*/ 158 h 688"/>
              <a:gd name="T26" fmla="*/ 344 w 689"/>
              <a:gd name="T27" fmla="*/ 172 h 688"/>
              <a:gd name="T28" fmla="*/ 330 w 689"/>
              <a:gd name="T29" fmla="*/ 135 h 688"/>
              <a:gd name="T30" fmla="*/ 345 w 689"/>
              <a:gd name="T31" fmla="*/ 121 h 688"/>
              <a:gd name="T32" fmla="*/ 359 w 689"/>
              <a:gd name="T33" fmla="*/ 158 h 688"/>
              <a:gd name="T34" fmla="*/ 345 w 689"/>
              <a:gd name="T35" fmla="*/ 567 h 688"/>
              <a:gd name="T36" fmla="*/ 330 w 689"/>
              <a:gd name="T37" fmla="*/ 553 h 688"/>
              <a:gd name="T38" fmla="*/ 344 w 689"/>
              <a:gd name="T39" fmla="*/ 516 h 688"/>
              <a:gd name="T40" fmla="*/ 359 w 689"/>
              <a:gd name="T41" fmla="*/ 530 h 688"/>
              <a:gd name="T42" fmla="*/ 159 w 689"/>
              <a:gd name="T43" fmla="*/ 326 h 688"/>
              <a:gd name="T44" fmla="*/ 173 w 689"/>
              <a:gd name="T45" fmla="*/ 342 h 688"/>
              <a:gd name="T46" fmla="*/ 136 w 689"/>
              <a:gd name="T47" fmla="*/ 356 h 688"/>
              <a:gd name="T48" fmla="*/ 122 w 689"/>
              <a:gd name="T49" fmla="*/ 340 h 688"/>
              <a:gd name="T50" fmla="*/ 159 w 689"/>
              <a:gd name="T51" fmla="*/ 326 h 688"/>
              <a:gd name="T52" fmla="*/ 567 w 689"/>
              <a:gd name="T53" fmla="*/ 340 h 688"/>
              <a:gd name="T54" fmla="*/ 553 w 689"/>
              <a:gd name="T55" fmla="*/ 356 h 688"/>
              <a:gd name="T56" fmla="*/ 516 w 689"/>
              <a:gd name="T57" fmla="*/ 342 h 688"/>
              <a:gd name="T58" fmla="*/ 530 w 689"/>
              <a:gd name="T59" fmla="*/ 326 h 688"/>
              <a:gd name="T60" fmla="*/ 363 w 689"/>
              <a:gd name="T61" fmla="*/ 344 h 688"/>
              <a:gd name="T62" fmla="*/ 327 w 689"/>
              <a:gd name="T63" fmla="*/ 344 h 688"/>
              <a:gd name="T64" fmla="*/ 345 w 689"/>
              <a:gd name="T65" fmla="*/ 201 h 688"/>
              <a:gd name="T66" fmla="*/ 363 w 689"/>
              <a:gd name="T67" fmla="*/ 344 h 688"/>
              <a:gd name="T68" fmla="*/ 262 w 689"/>
              <a:gd name="T69" fmla="*/ 429 h 688"/>
              <a:gd name="T70" fmla="*/ 329 w 689"/>
              <a:gd name="T71" fmla="*/ 336 h 688"/>
              <a:gd name="T72" fmla="*/ 355 w 689"/>
              <a:gd name="T73" fmla="*/ 36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9" h="688">
                <a:moveTo>
                  <a:pt x="216" y="121"/>
                </a:moveTo>
                <a:cubicBezTo>
                  <a:pt x="94" y="192"/>
                  <a:pt x="51" y="350"/>
                  <a:pt x="122" y="472"/>
                </a:cubicBezTo>
                <a:cubicBezTo>
                  <a:pt x="193" y="595"/>
                  <a:pt x="350" y="637"/>
                  <a:pt x="473" y="566"/>
                </a:cubicBezTo>
                <a:cubicBezTo>
                  <a:pt x="596" y="495"/>
                  <a:pt x="638" y="338"/>
                  <a:pt x="567" y="215"/>
                </a:cubicBezTo>
                <a:cubicBezTo>
                  <a:pt x="496" y="93"/>
                  <a:pt x="339" y="51"/>
                  <a:pt x="216" y="121"/>
                </a:cubicBezTo>
                <a:close/>
                <a:moveTo>
                  <a:pt x="495" y="605"/>
                </a:moveTo>
                <a:cubicBezTo>
                  <a:pt x="351" y="688"/>
                  <a:pt x="167" y="638"/>
                  <a:pt x="83" y="495"/>
                </a:cubicBezTo>
                <a:cubicBezTo>
                  <a:pt x="0" y="351"/>
                  <a:pt x="50" y="166"/>
                  <a:pt x="194" y="83"/>
                </a:cubicBezTo>
                <a:cubicBezTo>
                  <a:pt x="338" y="0"/>
                  <a:pt x="523" y="49"/>
                  <a:pt x="606" y="193"/>
                </a:cubicBezTo>
                <a:cubicBezTo>
                  <a:pt x="689" y="337"/>
                  <a:pt x="639" y="522"/>
                  <a:pt x="495" y="605"/>
                </a:cubicBezTo>
                <a:close/>
                <a:moveTo>
                  <a:pt x="238" y="160"/>
                </a:moveTo>
                <a:cubicBezTo>
                  <a:pt x="137" y="219"/>
                  <a:pt x="102" y="349"/>
                  <a:pt x="161" y="450"/>
                </a:cubicBezTo>
                <a:cubicBezTo>
                  <a:pt x="219" y="551"/>
                  <a:pt x="349" y="586"/>
                  <a:pt x="451" y="528"/>
                </a:cubicBezTo>
                <a:cubicBezTo>
                  <a:pt x="552" y="469"/>
                  <a:pt x="587" y="339"/>
                  <a:pt x="528" y="238"/>
                </a:cubicBezTo>
                <a:cubicBezTo>
                  <a:pt x="470" y="136"/>
                  <a:pt x="340" y="102"/>
                  <a:pt x="238" y="160"/>
                </a:cubicBezTo>
                <a:close/>
                <a:moveTo>
                  <a:pt x="460" y="543"/>
                </a:moveTo>
                <a:cubicBezTo>
                  <a:pt x="350" y="607"/>
                  <a:pt x="209" y="569"/>
                  <a:pt x="145" y="459"/>
                </a:cubicBezTo>
                <a:cubicBezTo>
                  <a:pt x="82" y="349"/>
                  <a:pt x="120" y="208"/>
                  <a:pt x="230" y="145"/>
                </a:cubicBezTo>
                <a:cubicBezTo>
                  <a:pt x="339" y="81"/>
                  <a:pt x="480" y="119"/>
                  <a:pt x="544" y="229"/>
                </a:cubicBezTo>
                <a:cubicBezTo>
                  <a:pt x="607" y="339"/>
                  <a:pt x="570" y="480"/>
                  <a:pt x="460" y="543"/>
                </a:cubicBezTo>
                <a:close/>
                <a:moveTo>
                  <a:pt x="377" y="344"/>
                </a:moveTo>
                <a:cubicBezTo>
                  <a:pt x="377" y="362"/>
                  <a:pt x="362" y="376"/>
                  <a:pt x="345" y="376"/>
                </a:cubicBezTo>
                <a:cubicBezTo>
                  <a:pt x="327" y="376"/>
                  <a:pt x="312" y="362"/>
                  <a:pt x="312" y="344"/>
                </a:cubicBezTo>
                <a:cubicBezTo>
                  <a:pt x="312" y="326"/>
                  <a:pt x="327" y="311"/>
                  <a:pt x="345" y="311"/>
                </a:cubicBezTo>
                <a:cubicBezTo>
                  <a:pt x="362" y="311"/>
                  <a:pt x="377" y="326"/>
                  <a:pt x="377" y="344"/>
                </a:cubicBezTo>
                <a:close/>
                <a:moveTo>
                  <a:pt x="359" y="158"/>
                </a:moveTo>
                <a:cubicBezTo>
                  <a:pt x="359" y="166"/>
                  <a:pt x="353" y="172"/>
                  <a:pt x="345" y="172"/>
                </a:cubicBezTo>
                <a:lnTo>
                  <a:pt x="344" y="172"/>
                </a:lnTo>
                <a:cubicBezTo>
                  <a:pt x="336" y="172"/>
                  <a:pt x="330" y="166"/>
                  <a:pt x="330" y="158"/>
                </a:cubicBezTo>
                <a:lnTo>
                  <a:pt x="330" y="135"/>
                </a:lnTo>
                <a:cubicBezTo>
                  <a:pt x="330" y="127"/>
                  <a:pt x="336" y="121"/>
                  <a:pt x="344" y="121"/>
                </a:cubicBezTo>
                <a:lnTo>
                  <a:pt x="345" y="121"/>
                </a:lnTo>
                <a:cubicBezTo>
                  <a:pt x="353" y="121"/>
                  <a:pt x="359" y="127"/>
                  <a:pt x="359" y="135"/>
                </a:cubicBezTo>
                <a:lnTo>
                  <a:pt x="359" y="158"/>
                </a:lnTo>
                <a:close/>
                <a:moveTo>
                  <a:pt x="359" y="553"/>
                </a:moveTo>
                <a:cubicBezTo>
                  <a:pt x="359" y="560"/>
                  <a:pt x="353" y="567"/>
                  <a:pt x="345" y="567"/>
                </a:cubicBezTo>
                <a:lnTo>
                  <a:pt x="344" y="567"/>
                </a:lnTo>
                <a:cubicBezTo>
                  <a:pt x="336" y="567"/>
                  <a:pt x="330" y="560"/>
                  <a:pt x="330" y="553"/>
                </a:cubicBezTo>
                <a:lnTo>
                  <a:pt x="330" y="530"/>
                </a:lnTo>
                <a:cubicBezTo>
                  <a:pt x="330" y="522"/>
                  <a:pt x="336" y="516"/>
                  <a:pt x="344" y="516"/>
                </a:cubicBezTo>
                <a:lnTo>
                  <a:pt x="345" y="516"/>
                </a:lnTo>
                <a:cubicBezTo>
                  <a:pt x="353" y="516"/>
                  <a:pt x="359" y="522"/>
                  <a:pt x="359" y="530"/>
                </a:cubicBezTo>
                <a:lnTo>
                  <a:pt x="359" y="553"/>
                </a:lnTo>
                <a:close/>
                <a:moveTo>
                  <a:pt x="159" y="326"/>
                </a:moveTo>
                <a:cubicBezTo>
                  <a:pt x="166" y="326"/>
                  <a:pt x="173" y="333"/>
                  <a:pt x="173" y="340"/>
                </a:cubicBezTo>
                <a:lnTo>
                  <a:pt x="173" y="342"/>
                </a:lnTo>
                <a:cubicBezTo>
                  <a:pt x="173" y="350"/>
                  <a:pt x="166" y="356"/>
                  <a:pt x="159" y="356"/>
                </a:cubicBezTo>
                <a:lnTo>
                  <a:pt x="136" y="356"/>
                </a:lnTo>
                <a:cubicBezTo>
                  <a:pt x="128" y="356"/>
                  <a:pt x="122" y="350"/>
                  <a:pt x="122" y="342"/>
                </a:cubicBezTo>
                <a:lnTo>
                  <a:pt x="122" y="340"/>
                </a:lnTo>
                <a:cubicBezTo>
                  <a:pt x="122" y="333"/>
                  <a:pt x="128" y="326"/>
                  <a:pt x="136" y="326"/>
                </a:cubicBezTo>
                <a:lnTo>
                  <a:pt x="159" y="326"/>
                </a:lnTo>
                <a:close/>
                <a:moveTo>
                  <a:pt x="553" y="326"/>
                </a:moveTo>
                <a:cubicBezTo>
                  <a:pt x="561" y="326"/>
                  <a:pt x="567" y="333"/>
                  <a:pt x="567" y="340"/>
                </a:cubicBezTo>
                <a:lnTo>
                  <a:pt x="567" y="342"/>
                </a:lnTo>
                <a:cubicBezTo>
                  <a:pt x="567" y="350"/>
                  <a:pt x="561" y="356"/>
                  <a:pt x="553" y="356"/>
                </a:cubicBezTo>
                <a:lnTo>
                  <a:pt x="530" y="356"/>
                </a:lnTo>
                <a:cubicBezTo>
                  <a:pt x="523" y="356"/>
                  <a:pt x="516" y="350"/>
                  <a:pt x="516" y="342"/>
                </a:cubicBezTo>
                <a:lnTo>
                  <a:pt x="516" y="340"/>
                </a:lnTo>
                <a:cubicBezTo>
                  <a:pt x="516" y="333"/>
                  <a:pt x="523" y="326"/>
                  <a:pt x="530" y="326"/>
                </a:cubicBezTo>
                <a:lnTo>
                  <a:pt x="553" y="326"/>
                </a:lnTo>
                <a:close/>
                <a:moveTo>
                  <a:pt x="363" y="344"/>
                </a:moveTo>
                <a:cubicBezTo>
                  <a:pt x="363" y="354"/>
                  <a:pt x="355" y="362"/>
                  <a:pt x="345" y="362"/>
                </a:cubicBezTo>
                <a:cubicBezTo>
                  <a:pt x="335" y="362"/>
                  <a:pt x="327" y="354"/>
                  <a:pt x="327" y="344"/>
                </a:cubicBezTo>
                <a:lnTo>
                  <a:pt x="327" y="219"/>
                </a:lnTo>
                <a:cubicBezTo>
                  <a:pt x="327" y="209"/>
                  <a:pt x="335" y="201"/>
                  <a:pt x="345" y="201"/>
                </a:cubicBezTo>
                <a:cubicBezTo>
                  <a:pt x="355" y="201"/>
                  <a:pt x="363" y="209"/>
                  <a:pt x="363" y="219"/>
                </a:cubicBezTo>
                <a:lnTo>
                  <a:pt x="363" y="344"/>
                </a:lnTo>
                <a:close/>
                <a:moveTo>
                  <a:pt x="289" y="427"/>
                </a:moveTo>
                <a:cubicBezTo>
                  <a:pt x="281" y="435"/>
                  <a:pt x="269" y="436"/>
                  <a:pt x="262" y="429"/>
                </a:cubicBezTo>
                <a:cubicBezTo>
                  <a:pt x="255" y="422"/>
                  <a:pt x="255" y="409"/>
                  <a:pt x="263" y="402"/>
                </a:cubicBezTo>
                <a:lnTo>
                  <a:pt x="329" y="336"/>
                </a:lnTo>
                <a:cubicBezTo>
                  <a:pt x="337" y="328"/>
                  <a:pt x="349" y="327"/>
                  <a:pt x="356" y="334"/>
                </a:cubicBezTo>
                <a:cubicBezTo>
                  <a:pt x="363" y="341"/>
                  <a:pt x="362" y="354"/>
                  <a:pt x="355" y="361"/>
                </a:cubicBezTo>
                <a:lnTo>
                  <a:pt x="289" y="427"/>
                </a:ln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0259" name="Freeform 11"/>
          <p:cNvSpPr>
            <a:spLocks noEditPoints="1" noChangeArrowheads="1"/>
          </p:cNvSpPr>
          <p:nvPr/>
        </p:nvSpPr>
        <p:spPr bwMode="auto">
          <a:xfrm>
            <a:off x="3363915" y="3719518"/>
            <a:ext cx="292100" cy="398463"/>
          </a:xfrm>
          <a:custGeom>
            <a:avLst/>
            <a:gdLst>
              <a:gd name="T0" fmla="*/ 90 w 446"/>
              <a:gd name="T1" fmla="*/ 226 h 608"/>
              <a:gd name="T2" fmla="*/ 137 w 446"/>
              <a:gd name="T3" fmla="*/ 337 h 608"/>
              <a:gd name="T4" fmla="*/ 175 w 446"/>
              <a:gd name="T5" fmla="*/ 425 h 608"/>
              <a:gd name="T6" fmla="*/ 261 w 446"/>
              <a:gd name="T7" fmla="*/ 428 h 608"/>
              <a:gd name="T8" fmla="*/ 280 w 446"/>
              <a:gd name="T9" fmla="*/ 393 h 608"/>
              <a:gd name="T10" fmla="*/ 328 w 446"/>
              <a:gd name="T11" fmla="*/ 304 h 608"/>
              <a:gd name="T12" fmla="*/ 223 w 446"/>
              <a:gd name="T13" fmla="*/ 93 h 608"/>
              <a:gd name="T14" fmla="*/ 184 w 446"/>
              <a:gd name="T15" fmla="*/ 456 h 608"/>
              <a:gd name="T16" fmla="*/ 141 w 446"/>
              <a:gd name="T17" fmla="*/ 405 h 608"/>
              <a:gd name="T18" fmla="*/ 94 w 446"/>
              <a:gd name="T19" fmla="*/ 319 h 608"/>
              <a:gd name="T20" fmla="*/ 223 w 446"/>
              <a:gd name="T21" fmla="*/ 65 h 608"/>
              <a:gd name="T22" fmla="*/ 351 w 446"/>
              <a:gd name="T23" fmla="*/ 319 h 608"/>
              <a:gd name="T24" fmla="*/ 305 w 446"/>
              <a:gd name="T25" fmla="*/ 405 h 608"/>
              <a:gd name="T26" fmla="*/ 261 w 446"/>
              <a:gd name="T27" fmla="*/ 456 h 608"/>
              <a:gd name="T28" fmla="*/ 159 w 446"/>
              <a:gd name="T29" fmla="*/ 545 h 608"/>
              <a:gd name="T30" fmla="*/ 267 w 446"/>
              <a:gd name="T31" fmla="*/ 566 h 608"/>
              <a:gd name="T32" fmla="*/ 267 w 446"/>
              <a:gd name="T33" fmla="*/ 524 h 608"/>
              <a:gd name="T34" fmla="*/ 172 w 446"/>
              <a:gd name="T35" fmla="*/ 558 h 608"/>
              <a:gd name="T36" fmla="*/ 276 w 446"/>
              <a:gd name="T37" fmla="*/ 558 h 608"/>
              <a:gd name="T38" fmla="*/ 289 w 446"/>
              <a:gd name="T39" fmla="*/ 545 h 608"/>
              <a:gd name="T40" fmla="*/ 159 w 446"/>
              <a:gd name="T41" fmla="*/ 480 h 608"/>
              <a:gd name="T42" fmla="*/ 289 w 446"/>
              <a:gd name="T43" fmla="*/ 545 h 608"/>
              <a:gd name="T44" fmla="*/ 287 w 446"/>
              <a:gd name="T45" fmla="*/ 254 h 608"/>
              <a:gd name="T46" fmla="*/ 244 w 446"/>
              <a:gd name="T47" fmla="*/ 298 h 608"/>
              <a:gd name="T48" fmla="*/ 202 w 446"/>
              <a:gd name="T49" fmla="*/ 298 h 608"/>
              <a:gd name="T50" fmla="*/ 158 w 446"/>
              <a:gd name="T51" fmla="*/ 254 h 608"/>
              <a:gd name="T52" fmla="*/ 158 w 446"/>
              <a:gd name="T53" fmla="*/ 212 h 608"/>
              <a:gd name="T54" fmla="*/ 202 w 446"/>
              <a:gd name="T55" fmla="*/ 168 h 608"/>
              <a:gd name="T56" fmla="*/ 244 w 446"/>
              <a:gd name="T57" fmla="*/ 168 h 608"/>
              <a:gd name="T58" fmla="*/ 287 w 446"/>
              <a:gd name="T59" fmla="*/ 212 h 608"/>
              <a:gd name="T60" fmla="*/ 428 w 446"/>
              <a:gd name="T61" fmla="*/ 206 h 608"/>
              <a:gd name="T62" fmla="*/ 405 w 446"/>
              <a:gd name="T63" fmla="*/ 226 h 608"/>
              <a:gd name="T64" fmla="*/ 428 w 446"/>
              <a:gd name="T65" fmla="*/ 239 h 608"/>
              <a:gd name="T66" fmla="*/ 428 w 446"/>
              <a:gd name="T67" fmla="*/ 206 h 608"/>
              <a:gd name="T68" fmla="*/ 379 w 446"/>
              <a:gd name="T69" fmla="*/ 90 h 608"/>
              <a:gd name="T70" fmla="*/ 356 w 446"/>
              <a:gd name="T71" fmla="*/ 67 h 608"/>
              <a:gd name="T72" fmla="*/ 362 w 446"/>
              <a:gd name="T73" fmla="*/ 107 h 608"/>
              <a:gd name="T74" fmla="*/ 239 w 446"/>
              <a:gd name="T75" fmla="*/ 44 h 608"/>
              <a:gd name="T76" fmla="*/ 222 w 446"/>
              <a:gd name="T77" fmla="*/ 0 h 608"/>
              <a:gd name="T78" fmla="*/ 206 w 446"/>
              <a:gd name="T79" fmla="*/ 44 h 608"/>
              <a:gd name="T80" fmla="*/ 81 w 446"/>
              <a:gd name="T81" fmla="*/ 109 h 608"/>
              <a:gd name="T82" fmla="*/ 89 w 446"/>
              <a:gd name="T83" fmla="*/ 69 h 608"/>
              <a:gd name="T84" fmla="*/ 65 w 446"/>
              <a:gd name="T85" fmla="*/ 93 h 608"/>
              <a:gd name="T86" fmla="*/ 39 w 446"/>
              <a:gd name="T87" fmla="*/ 226 h 608"/>
              <a:gd name="T88" fmla="*/ 17 w 446"/>
              <a:gd name="T89" fmla="*/ 206 h 608"/>
              <a:gd name="T90" fmla="*/ 17 w 446"/>
              <a:gd name="T91" fmla="*/ 239 h 608"/>
              <a:gd name="T92" fmla="*/ 39 w 446"/>
              <a:gd name="T93" fmla="*/ 226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46" h="608">
                <a:moveTo>
                  <a:pt x="223" y="93"/>
                </a:moveTo>
                <a:cubicBezTo>
                  <a:pt x="149" y="93"/>
                  <a:pt x="90" y="153"/>
                  <a:pt x="90" y="226"/>
                </a:cubicBezTo>
                <a:cubicBezTo>
                  <a:pt x="90" y="261"/>
                  <a:pt x="117" y="303"/>
                  <a:pt x="117" y="304"/>
                </a:cubicBezTo>
                <a:cubicBezTo>
                  <a:pt x="123" y="313"/>
                  <a:pt x="132" y="327"/>
                  <a:pt x="137" y="337"/>
                </a:cubicBezTo>
                <a:lnTo>
                  <a:pt x="165" y="393"/>
                </a:lnTo>
                <a:cubicBezTo>
                  <a:pt x="171" y="403"/>
                  <a:pt x="175" y="417"/>
                  <a:pt x="175" y="425"/>
                </a:cubicBezTo>
                <a:cubicBezTo>
                  <a:pt x="175" y="426"/>
                  <a:pt x="178" y="428"/>
                  <a:pt x="184" y="428"/>
                </a:cubicBezTo>
                <a:lnTo>
                  <a:pt x="261" y="428"/>
                </a:lnTo>
                <a:cubicBezTo>
                  <a:pt x="267" y="428"/>
                  <a:pt x="270" y="426"/>
                  <a:pt x="271" y="425"/>
                </a:cubicBezTo>
                <a:cubicBezTo>
                  <a:pt x="270" y="417"/>
                  <a:pt x="275" y="403"/>
                  <a:pt x="280" y="393"/>
                </a:cubicBezTo>
                <a:lnTo>
                  <a:pt x="309" y="337"/>
                </a:lnTo>
                <a:cubicBezTo>
                  <a:pt x="313" y="327"/>
                  <a:pt x="322" y="313"/>
                  <a:pt x="328" y="304"/>
                </a:cubicBezTo>
                <a:cubicBezTo>
                  <a:pt x="337" y="289"/>
                  <a:pt x="356" y="254"/>
                  <a:pt x="356" y="226"/>
                </a:cubicBezTo>
                <a:cubicBezTo>
                  <a:pt x="356" y="153"/>
                  <a:pt x="296" y="93"/>
                  <a:pt x="223" y="93"/>
                </a:cubicBezTo>
                <a:close/>
                <a:moveTo>
                  <a:pt x="261" y="456"/>
                </a:moveTo>
                <a:lnTo>
                  <a:pt x="184" y="456"/>
                </a:lnTo>
                <a:cubicBezTo>
                  <a:pt x="163" y="456"/>
                  <a:pt x="147" y="442"/>
                  <a:pt x="147" y="425"/>
                </a:cubicBezTo>
                <a:cubicBezTo>
                  <a:pt x="147" y="423"/>
                  <a:pt x="145" y="414"/>
                  <a:pt x="141" y="405"/>
                </a:cubicBezTo>
                <a:lnTo>
                  <a:pt x="112" y="349"/>
                </a:lnTo>
                <a:cubicBezTo>
                  <a:pt x="107" y="341"/>
                  <a:pt x="99" y="327"/>
                  <a:pt x="94" y="319"/>
                </a:cubicBezTo>
                <a:cubicBezTo>
                  <a:pt x="91" y="314"/>
                  <a:pt x="62" y="268"/>
                  <a:pt x="62" y="226"/>
                </a:cubicBezTo>
                <a:cubicBezTo>
                  <a:pt x="62" y="137"/>
                  <a:pt x="134" y="65"/>
                  <a:pt x="223" y="65"/>
                </a:cubicBezTo>
                <a:cubicBezTo>
                  <a:pt x="311" y="65"/>
                  <a:pt x="383" y="137"/>
                  <a:pt x="383" y="226"/>
                </a:cubicBezTo>
                <a:cubicBezTo>
                  <a:pt x="383" y="268"/>
                  <a:pt x="354" y="314"/>
                  <a:pt x="351" y="319"/>
                </a:cubicBezTo>
                <a:cubicBezTo>
                  <a:pt x="346" y="327"/>
                  <a:pt x="338" y="341"/>
                  <a:pt x="333" y="349"/>
                </a:cubicBezTo>
                <a:lnTo>
                  <a:pt x="305" y="405"/>
                </a:lnTo>
                <a:cubicBezTo>
                  <a:pt x="301" y="414"/>
                  <a:pt x="298" y="423"/>
                  <a:pt x="298" y="425"/>
                </a:cubicBezTo>
                <a:cubicBezTo>
                  <a:pt x="298" y="442"/>
                  <a:pt x="282" y="456"/>
                  <a:pt x="261" y="456"/>
                </a:cubicBezTo>
                <a:close/>
                <a:moveTo>
                  <a:pt x="180" y="524"/>
                </a:moveTo>
                <a:cubicBezTo>
                  <a:pt x="169" y="524"/>
                  <a:pt x="159" y="534"/>
                  <a:pt x="159" y="545"/>
                </a:cubicBezTo>
                <a:cubicBezTo>
                  <a:pt x="159" y="556"/>
                  <a:pt x="169" y="566"/>
                  <a:pt x="180" y="566"/>
                </a:cubicBezTo>
                <a:lnTo>
                  <a:pt x="267" y="566"/>
                </a:lnTo>
                <a:cubicBezTo>
                  <a:pt x="279" y="566"/>
                  <a:pt x="289" y="556"/>
                  <a:pt x="289" y="545"/>
                </a:cubicBezTo>
                <a:cubicBezTo>
                  <a:pt x="289" y="534"/>
                  <a:pt x="279" y="524"/>
                  <a:pt x="267" y="524"/>
                </a:cubicBezTo>
                <a:lnTo>
                  <a:pt x="180" y="524"/>
                </a:lnTo>
                <a:close/>
                <a:moveTo>
                  <a:pt x="172" y="558"/>
                </a:moveTo>
                <a:cubicBezTo>
                  <a:pt x="173" y="586"/>
                  <a:pt x="196" y="608"/>
                  <a:pt x="224" y="608"/>
                </a:cubicBezTo>
                <a:cubicBezTo>
                  <a:pt x="252" y="608"/>
                  <a:pt x="275" y="586"/>
                  <a:pt x="276" y="558"/>
                </a:cubicBezTo>
                <a:lnTo>
                  <a:pt x="172" y="558"/>
                </a:lnTo>
                <a:close/>
                <a:moveTo>
                  <a:pt x="289" y="545"/>
                </a:moveTo>
                <a:lnTo>
                  <a:pt x="159" y="545"/>
                </a:lnTo>
                <a:lnTo>
                  <a:pt x="159" y="480"/>
                </a:lnTo>
                <a:lnTo>
                  <a:pt x="289" y="480"/>
                </a:lnTo>
                <a:lnTo>
                  <a:pt x="289" y="545"/>
                </a:lnTo>
                <a:close/>
                <a:moveTo>
                  <a:pt x="309" y="233"/>
                </a:moveTo>
                <a:cubicBezTo>
                  <a:pt x="309" y="245"/>
                  <a:pt x="299" y="254"/>
                  <a:pt x="287" y="254"/>
                </a:cubicBezTo>
                <a:lnTo>
                  <a:pt x="244" y="254"/>
                </a:lnTo>
                <a:lnTo>
                  <a:pt x="244" y="298"/>
                </a:lnTo>
                <a:cubicBezTo>
                  <a:pt x="244" y="309"/>
                  <a:pt x="234" y="319"/>
                  <a:pt x="223" y="319"/>
                </a:cubicBezTo>
                <a:cubicBezTo>
                  <a:pt x="211" y="319"/>
                  <a:pt x="202" y="309"/>
                  <a:pt x="202" y="298"/>
                </a:cubicBezTo>
                <a:lnTo>
                  <a:pt x="202" y="254"/>
                </a:lnTo>
                <a:lnTo>
                  <a:pt x="158" y="254"/>
                </a:lnTo>
                <a:cubicBezTo>
                  <a:pt x="146" y="254"/>
                  <a:pt x="137" y="245"/>
                  <a:pt x="137" y="233"/>
                </a:cubicBezTo>
                <a:cubicBezTo>
                  <a:pt x="137" y="221"/>
                  <a:pt x="146" y="212"/>
                  <a:pt x="158" y="212"/>
                </a:cubicBezTo>
                <a:lnTo>
                  <a:pt x="202" y="212"/>
                </a:lnTo>
                <a:lnTo>
                  <a:pt x="202" y="168"/>
                </a:lnTo>
                <a:cubicBezTo>
                  <a:pt x="202" y="157"/>
                  <a:pt x="211" y="147"/>
                  <a:pt x="223" y="147"/>
                </a:cubicBezTo>
                <a:cubicBezTo>
                  <a:pt x="234" y="147"/>
                  <a:pt x="244" y="157"/>
                  <a:pt x="244" y="168"/>
                </a:cubicBezTo>
                <a:lnTo>
                  <a:pt x="244" y="212"/>
                </a:lnTo>
                <a:lnTo>
                  <a:pt x="287" y="212"/>
                </a:lnTo>
                <a:cubicBezTo>
                  <a:pt x="299" y="212"/>
                  <a:pt x="309" y="221"/>
                  <a:pt x="309" y="233"/>
                </a:cubicBezTo>
                <a:close/>
                <a:moveTo>
                  <a:pt x="428" y="206"/>
                </a:moveTo>
                <a:lnTo>
                  <a:pt x="404" y="206"/>
                </a:lnTo>
                <a:cubicBezTo>
                  <a:pt x="405" y="212"/>
                  <a:pt x="405" y="219"/>
                  <a:pt x="405" y="226"/>
                </a:cubicBezTo>
                <a:cubicBezTo>
                  <a:pt x="405" y="230"/>
                  <a:pt x="405" y="235"/>
                  <a:pt x="405" y="239"/>
                </a:cubicBezTo>
                <a:lnTo>
                  <a:pt x="428" y="239"/>
                </a:lnTo>
                <a:cubicBezTo>
                  <a:pt x="438" y="239"/>
                  <a:pt x="446" y="232"/>
                  <a:pt x="446" y="222"/>
                </a:cubicBezTo>
                <a:cubicBezTo>
                  <a:pt x="446" y="213"/>
                  <a:pt x="438" y="206"/>
                  <a:pt x="428" y="206"/>
                </a:cubicBezTo>
                <a:close/>
                <a:moveTo>
                  <a:pt x="362" y="107"/>
                </a:moveTo>
                <a:lnTo>
                  <a:pt x="379" y="90"/>
                </a:lnTo>
                <a:cubicBezTo>
                  <a:pt x="386" y="83"/>
                  <a:pt x="386" y="72"/>
                  <a:pt x="380" y="66"/>
                </a:cubicBezTo>
                <a:cubicBezTo>
                  <a:pt x="373" y="60"/>
                  <a:pt x="362" y="60"/>
                  <a:pt x="356" y="67"/>
                </a:cubicBezTo>
                <a:lnTo>
                  <a:pt x="338" y="84"/>
                </a:lnTo>
                <a:cubicBezTo>
                  <a:pt x="347" y="91"/>
                  <a:pt x="355" y="99"/>
                  <a:pt x="362" y="107"/>
                </a:cubicBezTo>
                <a:close/>
                <a:moveTo>
                  <a:pt x="222" y="43"/>
                </a:moveTo>
                <a:cubicBezTo>
                  <a:pt x="228" y="43"/>
                  <a:pt x="233" y="43"/>
                  <a:pt x="239" y="44"/>
                </a:cubicBezTo>
                <a:lnTo>
                  <a:pt x="239" y="18"/>
                </a:lnTo>
                <a:cubicBezTo>
                  <a:pt x="239" y="8"/>
                  <a:pt x="231" y="0"/>
                  <a:pt x="222" y="0"/>
                </a:cubicBezTo>
                <a:cubicBezTo>
                  <a:pt x="213" y="0"/>
                  <a:pt x="206" y="8"/>
                  <a:pt x="206" y="18"/>
                </a:cubicBezTo>
                <a:lnTo>
                  <a:pt x="206" y="44"/>
                </a:lnTo>
                <a:cubicBezTo>
                  <a:pt x="211" y="43"/>
                  <a:pt x="217" y="43"/>
                  <a:pt x="222" y="43"/>
                </a:cubicBezTo>
                <a:close/>
                <a:moveTo>
                  <a:pt x="81" y="109"/>
                </a:moveTo>
                <a:cubicBezTo>
                  <a:pt x="89" y="101"/>
                  <a:pt x="96" y="93"/>
                  <a:pt x="105" y="86"/>
                </a:cubicBezTo>
                <a:lnTo>
                  <a:pt x="89" y="69"/>
                </a:lnTo>
                <a:cubicBezTo>
                  <a:pt x="82" y="63"/>
                  <a:pt x="71" y="62"/>
                  <a:pt x="65" y="69"/>
                </a:cubicBezTo>
                <a:cubicBezTo>
                  <a:pt x="58" y="75"/>
                  <a:pt x="58" y="86"/>
                  <a:pt x="65" y="93"/>
                </a:cubicBezTo>
                <a:lnTo>
                  <a:pt x="81" y="109"/>
                </a:lnTo>
                <a:close/>
                <a:moveTo>
                  <a:pt x="39" y="226"/>
                </a:moveTo>
                <a:cubicBezTo>
                  <a:pt x="39" y="219"/>
                  <a:pt x="40" y="212"/>
                  <a:pt x="41" y="206"/>
                </a:cubicBezTo>
                <a:lnTo>
                  <a:pt x="17" y="206"/>
                </a:lnTo>
                <a:cubicBezTo>
                  <a:pt x="7" y="206"/>
                  <a:pt x="0" y="213"/>
                  <a:pt x="0" y="222"/>
                </a:cubicBezTo>
                <a:cubicBezTo>
                  <a:pt x="0" y="232"/>
                  <a:pt x="7" y="239"/>
                  <a:pt x="17" y="239"/>
                </a:cubicBezTo>
                <a:lnTo>
                  <a:pt x="40" y="239"/>
                </a:lnTo>
                <a:cubicBezTo>
                  <a:pt x="40" y="235"/>
                  <a:pt x="39" y="230"/>
                  <a:pt x="39" y="226"/>
                </a:cubicBez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0260" name="Freeform 12"/>
          <p:cNvSpPr>
            <a:spLocks noEditPoints="1" noChangeArrowheads="1"/>
          </p:cNvSpPr>
          <p:nvPr/>
        </p:nvSpPr>
        <p:spPr bwMode="auto">
          <a:xfrm>
            <a:off x="1916115" y="3721100"/>
            <a:ext cx="506412" cy="395288"/>
          </a:xfrm>
          <a:custGeom>
            <a:avLst/>
            <a:gdLst>
              <a:gd name="T0" fmla="*/ 451 w 771"/>
              <a:gd name="T1" fmla="*/ 411 h 602"/>
              <a:gd name="T2" fmla="*/ 457 w 771"/>
              <a:gd name="T3" fmla="*/ 396 h 602"/>
              <a:gd name="T4" fmla="*/ 459 w 771"/>
              <a:gd name="T5" fmla="*/ 388 h 602"/>
              <a:gd name="T6" fmla="*/ 463 w 771"/>
              <a:gd name="T7" fmla="*/ 372 h 602"/>
              <a:gd name="T8" fmla="*/ 464 w 771"/>
              <a:gd name="T9" fmla="*/ 365 h 602"/>
              <a:gd name="T10" fmla="*/ 466 w 771"/>
              <a:gd name="T11" fmla="*/ 341 h 602"/>
              <a:gd name="T12" fmla="*/ 233 w 771"/>
              <a:gd name="T13" fmla="*/ 139 h 602"/>
              <a:gd name="T14" fmla="*/ 201 w 771"/>
              <a:gd name="T15" fmla="*/ 141 h 602"/>
              <a:gd name="T16" fmla="*/ 201 w 771"/>
              <a:gd name="T17" fmla="*/ 141 h 602"/>
              <a:gd name="T18" fmla="*/ 0 w 771"/>
              <a:gd name="T19" fmla="*/ 341 h 602"/>
              <a:gd name="T20" fmla="*/ 61 w 771"/>
              <a:gd name="T21" fmla="*/ 477 h 602"/>
              <a:gd name="T22" fmla="*/ 37 w 771"/>
              <a:gd name="T23" fmla="*/ 602 h 602"/>
              <a:gd name="T24" fmla="*/ 129 w 771"/>
              <a:gd name="T25" fmla="*/ 522 h 602"/>
              <a:gd name="T26" fmla="*/ 233 w 771"/>
              <a:gd name="T27" fmla="*/ 544 h 602"/>
              <a:gd name="T28" fmla="*/ 363 w 771"/>
              <a:gd name="T29" fmla="*/ 509 h 602"/>
              <a:gd name="T30" fmla="*/ 363 w 771"/>
              <a:gd name="T31" fmla="*/ 509 h 602"/>
              <a:gd name="T32" fmla="*/ 383 w 771"/>
              <a:gd name="T33" fmla="*/ 496 h 602"/>
              <a:gd name="T34" fmla="*/ 389 w 771"/>
              <a:gd name="T35" fmla="*/ 491 h 602"/>
              <a:gd name="T36" fmla="*/ 402 w 771"/>
              <a:gd name="T37" fmla="*/ 480 h 602"/>
              <a:gd name="T38" fmla="*/ 408 w 771"/>
              <a:gd name="T39" fmla="*/ 474 h 602"/>
              <a:gd name="T40" fmla="*/ 419 w 771"/>
              <a:gd name="T41" fmla="*/ 462 h 602"/>
              <a:gd name="T42" fmla="*/ 424 w 771"/>
              <a:gd name="T43" fmla="*/ 457 h 602"/>
              <a:gd name="T44" fmla="*/ 448 w 771"/>
              <a:gd name="T45" fmla="*/ 417 h 602"/>
              <a:gd name="T46" fmla="*/ 451 w 771"/>
              <a:gd name="T47" fmla="*/ 411 h 602"/>
              <a:gd name="T48" fmla="*/ 771 w 771"/>
              <a:gd name="T49" fmla="*/ 263 h 602"/>
              <a:gd name="T50" fmla="*/ 771 w 771"/>
              <a:gd name="T51" fmla="*/ 263 h 602"/>
              <a:gd name="T52" fmla="*/ 469 w 771"/>
              <a:gd name="T53" fmla="*/ 0 h 602"/>
              <a:gd name="T54" fmla="*/ 243 w 771"/>
              <a:gd name="T55" fmla="*/ 89 h 602"/>
              <a:gd name="T56" fmla="*/ 508 w 771"/>
              <a:gd name="T57" fmla="*/ 341 h 602"/>
              <a:gd name="T58" fmla="*/ 424 w 771"/>
              <a:gd name="T59" fmla="*/ 523 h 602"/>
              <a:gd name="T60" fmla="*/ 469 w 771"/>
              <a:gd name="T61" fmla="*/ 526 h 602"/>
              <a:gd name="T62" fmla="*/ 603 w 771"/>
              <a:gd name="T63" fmla="*/ 498 h 602"/>
              <a:gd name="T64" fmla="*/ 722 w 771"/>
              <a:gd name="T65" fmla="*/ 602 h 602"/>
              <a:gd name="T66" fmla="*/ 692 w 771"/>
              <a:gd name="T67" fmla="*/ 440 h 602"/>
              <a:gd name="T68" fmla="*/ 771 w 771"/>
              <a:gd name="T69" fmla="*/ 263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1" h="602">
                <a:moveTo>
                  <a:pt x="451" y="411"/>
                </a:moveTo>
                <a:cubicBezTo>
                  <a:pt x="453" y="406"/>
                  <a:pt x="455" y="401"/>
                  <a:pt x="457" y="396"/>
                </a:cubicBezTo>
                <a:cubicBezTo>
                  <a:pt x="458" y="393"/>
                  <a:pt x="458" y="391"/>
                  <a:pt x="459" y="388"/>
                </a:cubicBezTo>
                <a:cubicBezTo>
                  <a:pt x="460" y="383"/>
                  <a:pt x="462" y="377"/>
                  <a:pt x="463" y="372"/>
                </a:cubicBezTo>
                <a:cubicBezTo>
                  <a:pt x="463" y="370"/>
                  <a:pt x="464" y="367"/>
                  <a:pt x="464" y="365"/>
                </a:cubicBezTo>
                <a:cubicBezTo>
                  <a:pt x="465" y="357"/>
                  <a:pt x="466" y="349"/>
                  <a:pt x="466" y="341"/>
                </a:cubicBezTo>
                <a:cubicBezTo>
                  <a:pt x="466" y="230"/>
                  <a:pt x="361" y="139"/>
                  <a:pt x="233" y="139"/>
                </a:cubicBezTo>
                <a:cubicBezTo>
                  <a:pt x="222" y="139"/>
                  <a:pt x="212" y="140"/>
                  <a:pt x="201" y="141"/>
                </a:cubicBezTo>
                <a:cubicBezTo>
                  <a:pt x="88" y="154"/>
                  <a:pt x="0" y="239"/>
                  <a:pt x="0" y="341"/>
                </a:cubicBezTo>
                <a:cubicBezTo>
                  <a:pt x="0" y="394"/>
                  <a:pt x="23" y="441"/>
                  <a:pt x="61" y="477"/>
                </a:cubicBezTo>
                <a:lnTo>
                  <a:pt x="37" y="602"/>
                </a:lnTo>
                <a:lnTo>
                  <a:pt x="129" y="522"/>
                </a:lnTo>
                <a:cubicBezTo>
                  <a:pt x="161" y="536"/>
                  <a:pt x="196" y="544"/>
                  <a:pt x="233" y="544"/>
                </a:cubicBezTo>
                <a:cubicBezTo>
                  <a:pt x="281" y="544"/>
                  <a:pt x="325" y="531"/>
                  <a:pt x="363" y="509"/>
                </a:cubicBezTo>
                <a:cubicBezTo>
                  <a:pt x="363" y="509"/>
                  <a:pt x="363" y="509"/>
                  <a:pt x="363" y="509"/>
                </a:cubicBezTo>
                <a:cubicBezTo>
                  <a:pt x="370" y="505"/>
                  <a:pt x="376" y="500"/>
                  <a:pt x="383" y="496"/>
                </a:cubicBezTo>
                <a:cubicBezTo>
                  <a:pt x="385" y="494"/>
                  <a:pt x="387" y="493"/>
                  <a:pt x="389" y="491"/>
                </a:cubicBezTo>
                <a:cubicBezTo>
                  <a:pt x="393" y="487"/>
                  <a:pt x="398" y="484"/>
                  <a:pt x="402" y="480"/>
                </a:cubicBezTo>
                <a:cubicBezTo>
                  <a:pt x="404" y="478"/>
                  <a:pt x="406" y="476"/>
                  <a:pt x="408" y="474"/>
                </a:cubicBezTo>
                <a:cubicBezTo>
                  <a:pt x="412" y="470"/>
                  <a:pt x="415" y="466"/>
                  <a:pt x="419" y="462"/>
                </a:cubicBezTo>
                <a:cubicBezTo>
                  <a:pt x="421" y="460"/>
                  <a:pt x="422" y="458"/>
                  <a:pt x="424" y="457"/>
                </a:cubicBezTo>
                <a:cubicBezTo>
                  <a:pt x="433" y="445"/>
                  <a:pt x="442" y="431"/>
                  <a:pt x="448" y="417"/>
                </a:cubicBezTo>
                <a:cubicBezTo>
                  <a:pt x="449" y="415"/>
                  <a:pt x="450" y="413"/>
                  <a:pt x="451" y="411"/>
                </a:cubicBezTo>
                <a:close/>
                <a:moveTo>
                  <a:pt x="771" y="263"/>
                </a:moveTo>
                <a:lnTo>
                  <a:pt x="771" y="263"/>
                </a:lnTo>
                <a:cubicBezTo>
                  <a:pt x="771" y="118"/>
                  <a:pt x="635" y="0"/>
                  <a:pt x="469" y="0"/>
                </a:cubicBezTo>
                <a:cubicBezTo>
                  <a:pt x="379" y="0"/>
                  <a:pt x="299" y="35"/>
                  <a:pt x="243" y="89"/>
                </a:cubicBezTo>
                <a:cubicBezTo>
                  <a:pt x="390" y="94"/>
                  <a:pt x="508" y="205"/>
                  <a:pt x="508" y="341"/>
                </a:cubicBezTo>
                <a:cubicBezTo>
                  <a:pt x="508" y="413"/>
                  <a:pt x="476" y="477"/>
                  <a:pt x="424" y="523"/>
                </a:cubicBezTo>
                <a:cubicBezTo>
                  <a:pt x="439" y="525"/>
                  <a:pt x="453" y="526"/>
                  <a:pt x="469" y="526"/>
                </a:cubicBezTo>
                <a:cubicBezTo>
                  <a:pt x="517" y="526"/>
                  <a:pt x="563" y="516"/>
                  <a:pt x="603" y="498"/>
                </a:cubicBezTo>
                <a:lnTo>
                  <a:pt x="722" y="602"/>
                </a:lnTo>
                <a:lnTo>
                  <a:pt x="692" y="440"/>
                </a:lnTo>
                <a:cubicBezTo>
                  <a:pt x="741" y="393"/>
                  <a:pt x="771" y="331"/>
                  <a:pt x="771" y="263"/>
                </a:cubicBez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0261" name="Freeform 13"/>
          <p:cNvSpPr>
            <a:spLocks noEditPoints="1" noChangeArrowheads="1"/>
          </p:cNvSpPr>
          <p:nvPr/>
        </p:nvSpPr>
        <p:spPr bwMode="auto">
          <a:xfrm>
            <a:off x="4646616" y="2517775"/>
            <a:ext cx="503237" cy="395288"/>
          </a:xfrm>
          <a:custGeom>
            <a:avLst/>
            <a:gdLst>
              <a:gd name="T0" fmla="*/ 282 w 766"/>
              <a:gd name="T1" fmla="*/ 304 h 600"/>
              <a:gd name="T2" fmla="*/ 391 w 766"/>
              <a:gd name="T3" fmla="*/ 248 h 600"/>
              <a:gd name="T4" fmla="*/ 596 w 766"/>
              <a:gd name="T5" fmla="*/ 213 h 600"/>
              <a:gd name="T6" fmla="*/ 652 w 766"/>
              <a:gd name="T7" fmla="*/ 129 h 600"/>
              <a:gd name="T8" fmla="*/ 570 w 766"/>
              <a:gd name="T9" fmla="*/ 186 h 600"/>
              <a:gd name="T10" fmla="*/ 391 w 766"/>
              <a:gd name="T11" fmla="*/ 195 h 600"/>
              <a:gd name="T12" fmla="*/ 766 w 766"/>
              <a:gd name="T13" fmla="*/ 80 h 600"/>
              <a:gd name="T14" fmla="*/ 465 w 766"/>
              <a:gd name="T15" fmla="*/ 32 h 600"/>
              <a:gd name="T16" fmla="*/ 437 w 766"/>
              <a:gd name="T17" fmla="*/ 0 h 600"/>
              <a:gd name="T18" fmla="*/ 154 w 766"/>
              <a:gd name="T19" fmla="*/ 32 h 600"/>
              <a:gd name="T20" fmla="*/ 175 w 766"/>
              <a:gd name="T21" fmla="*/ 80 h 600"/>
              <a:gd name="T22" fmla="*/ 216 w 766"/>
              <a:gd name="T23" fmla="*/ 135 h 600"/>
              <a:gd name="T24" fmla="*/ 706 w 766"/>
              <a:gd name="T25" fmla="*/ 80 h 600"/>
              <a:gd name="T26" fmla="*/ 355 w 766"/>
              <a:gd name="T27" fmla="*/ 394 h 600"/>
              <a:gd name="T28" fmla="*/ 706 w 766"/>
              <a:gd name="T29" fmla="*/ 410 h 600"/>
              <a:gd name="T30" fmla="*/ 361 w 766"/>
              <a:gd name="T31" fmla="*/ 427 h 600"/>
              <a:gd name="T32" fmla="*/ 362 w 766"/>
              <a:gd name="T33" fmla="*/ 478 h 600"/>
              <a:gd name="T34" fmla="*/ 437 w 766"/>
              <a:gd name="T35" fmla="*/ 595 h 600"/>
              <a:gd name="T36" fmla="*/ 465 w 766"/>
              <a:gd name="T37" fmla="*/ 478 h 600"/>
              <a:gd name="T38" fmla="*/ 603 w 766"/>
              <a:gd name="T39" fmla="*/ 592 h 600"/>
              <a:gd name="T40" fmla="*/ 591 w 766"/>
              <a:gd name="T41" fmla="*/ 478 h 600"/>
              <a:gd name="T42" fmla="*/ 766 w 766"/>
              <a:gd name="T43" fmla="*/ 427 h 600"/>
              <a:gd name="T44" fmla="*/ 747 w 766"/>
              <a:gd name="T45" fmla="*/ 80 h 600"/>
              <a:gd name="T46" fmla="*/ 161 w 766"/>
              <a:gd name="T47" fmla="*/ 310 h 600"/>
              <a:gd name="T48" fmla="*/ 235 w 766"/>
              <a:gd name="T49" fmla="*/ 236 h 600"/>
              <a:gd name="T50" fmla="*/ 86 w 766"/>
              <a:gd name="T51" fmla="*/ 236 h 600"/>
              <a:gd name="T52" fmla="*/ 208 w 766"/>
              <a:gd name="T53" fmla="*/ 325 h 600"/>
              <a:gd name="T54" fmla="*/ 181 w 766"/>
              <a:gd name="T55" fmla="*/ 325 h 600"/>
              <a:gd name="T56" fmla="*/ 188 w 766"/>
              <a:gd name="T57" fmla="*/ 339 h 600"/>
              <a:gd name="T58" fmla="*/ 196 w 766"/>
              <a:gd name="T59" fmla="*/ 510 h 600"/>
              <a:gd name="T60" fmla="*/ 129 w 766"/>
              <a:gd name="T61" fmla="*/ 510 h 600"/>
              <a:gd name="T62" fmla="*/ 137 w 766"/>
              <a:gd name="T63" fmla="*/ 339 h 600"/>
              <a:gd name="T64" fmla="*/ 145 w 766"/>
              <a:gd name="T65" fmla="*/ 325 h 600"/>
              <a:gd name="T66" fmla="*/ 0 w 766"/>
              <a:gd name="T67" fmla="*/ 438 h 600"/>
              <a:gd name="T68" fmla="*/ 66 w 766"/>
              <a:gd name="T69" fmla="*/ 600 h 600"/>
              <a:gd name="T70" fmla="*/ 89 w 766"/>
              <a:gd name="T71" fmla="*/ 432 h 600"/>
              <a:gd name="T72" fmla="*/ 230 w 766"/>
              <a:gd name="T73" fmla="*/ 600 h 600"/>
              <a:gd name="T74" fmla="*/ 253 w 766"/>
              <a:gd name="T75" fmla="*/ 432 h 600"/>
              <a:gd name="T76" fmla="*/ 321 w 766"/>
              <a:gd name="T77" fmla="*/ 600 h 600"/>
              <a:gd name="T78" fmla="*/ 208 w 766"/>
              <a:gd name="T79" fmla="*/ 325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66" h="600">
                <a:moveTo>
                  <a:pt x="391" y="195"/>
                </a:moveTo>
                <a:lnTo>
                  <a:pt x="282" y="304"/>
                </a:lnTo>
                <a:cubicBezTo>
                  <a:pt x="293" y="310"/>
                  <a:pt x="303" y="317"/>
                  <a:pt x="312" y="326"/>
                </a:cubicBezTo>
                <a:lnTo>
                  <a:pt x="391" y="248"/>
                </a:lnTo>
                <a:lnTo>
                  <a:pt x="476" y="333"/>
                </a:lnTo>
                <a:lnTo>
                  <a:pt x="596" y="213"/>
                </a:lnTo>
                <a:lnTo>
                  <a:pt x="614" y="259"/>
                </a:lnTo>
                <a:lnTo>
                  <a:pt x="652" y="129"/>
                </a:lnTo>
                <a:lnTo>
                  <a:pt x="522" y="167"/>
                </a:lnTo>
                <a:lnTo>
                  <a:pt x="570" y="186"/>
                </a:lnTo>
                <a:lnTo>
                  <a:pt x="476" y="280"/>
                </a:lnTo>
                <a:lnTo>
                  <a:pt x="391" y="195"/>
                </a:lnTo>
                <a:close/>
                <a:moveTo>
                  <a:pt x="766" y="80"/>
                </a:moveTo>
                <a:lnTo>
                  <a:pt x="766" y="80"/>
                </a:lnTo>
                <a:lnTo>
                  <a:pt x="766" y="32"/>
                </a:lnTo>
                <a:lnTo>
                  <a:pt x="465" y="32"/>
                </a:lnTo>
                <a:lnTo>
                  <a:pt x="465" y="0"/>
                </a:lnTo>
                <a:lnTo>
                  <a:pt x="437" y="0"/>
                </a:lnTo>
                <a:lnTo>
                  <a:pt x="437" y="32"/>
                </a:lnTo>
                <a:lnTo>
                  <a:pt x="154" y="32"/>
                </a:lnTo>
                <a:lnTo>
                  <a:pt x="154" y="80"/>
                </a:lnTo>
                <a:lnTo>
                  <a:pt x="175" y="80"/>
                </a:lnTo>
                <a:lnTo>
                  <a:pt x="175" y="122"/>
                </a:lnTo>
                <a:cubicBezTo>
                  <a:pt x="190" y="124"/>
                  <a:pt x="203" y="128"/>
                  <a:pt x="216" y="135"/>
                </a:cubicBezTo>
                <a:lnTo>
                  <a:pt x="216" y="80"/>
                </a:lnTo>
                <a:lnTo>
                  <a:pt x="706" y="80"/>
                </a:lnTo>
                <a:lnTo>
                  <a:pt x="706" y="394"/>
                </a:lnTo>
                <a:lnTo>
                  <a:pt x="355" y="394"/>
                </a:lnTo>
                <a:cubicBezTo>
                  <a:pt x="356" y="399"/>
                  <a:pt x="358" y="404"/>
                  <a:pt x="359" y="410"/>
                </a:cubicBezTo>
                <a:lnTo>
                  <a:pt x="706" y="410"/>
                </a:lnTo>
                <a:lnTo>
                  <a:pt x="706" y="427"/>
                </a:lnTo>
                <a:lnTo>
                  <a:pt x="361" y="427"/>
                </a:lnTo>
                <a:cubicBezTo>
                  <a:pt x="361" y="430"/>
                  <a:pt x="362" y="434"/>
                  <a:pt x="362" y="438"/>
                </a:cubicBezTo>
                <a:lnTo>
                  <a:pt x="362" y="478"/>
                </a:lnTo>
                <a:lnTo>
                  <a:pt x="437" y="478"/>
                </a:lnTo>
                <a:lnTo>
                  <a:pt x="437" y="595"/>
                </a:lnTo>
                <a:lnTo>
                  <a:pt x="465" y="595"/>
                </a:lnTo>
                <a:lnTo>
                  <a:pt x="465" y="478"/>
                </a:lnTo>
                <a:lnTo>
                  <a:pt x="560" y="478"/>
                </a:lnTo>
                <a:lnTo>
                  <a:pt x="603" y="592"/>
                </a:lnTo>
                <a:lnTo>
                  <a:pt x="631" y="585"/>
                </a:lnTo>
                <a:lnTo>
                  <a:pt x="591" y="478"/>
                </a:lnTo>
                <a:lnTo>
                  <a:pt x="766" y="478"/>
                </a:lnTo>
                <a:lnTo>
                  <a:pt x="766" y="427"/>
                </a:lnTo>
                <a:lnTo>
                  <a:pt x="747" y="427"/>
                </a:lnTo>
                <a:lnTo>
                  <a:pt x="747" y="80"/>
                </a:lnTo>
                <a:lnTo>
                  <a:pt x="766" y="80"/>
                </a:lnTo>
                <a:close/>
                <a:moveTo>
                  <a:pt x="161" y="310"/>
                </a:moveTo>
                <a:lnTo>
                  <a:pt x="161" y="310"/>
                </a:lnTo>
                <a:cubicBezTo>
                  <a:pt x="202" y="310"/>
                  <a:pt x="235" y="277"/>
                  <a:pt x="235" y="236"/>
                </a:cubicBezTo>
                <a:cubicBezTo>
                  <a:pt x="235" y="194"/>
                  <a:pt x="202" y="161"/>
                  <a:pt x="161" y="161"/>
                </a:cubicBezTo>
                <a:cubicBezTo>
                  <a:pt x="119" y="161"/>
                  <a:pt x="86" y="194"/>
                  <a:pt x="86" y="236"/>
                </a:cubicBezTo>
                <a:cubicBezTo>
                  <a:pt x="86" y="277"/>
                  <a:pt x="119" y="310"/>
                  <a:pt x="161" y="310"/>
                </a:cubicBezTo>
                <a:close/>
                <a:moveTo>
                  <a:pt x="208" y="325"/>
                </a:moveTo>
                <a:lnTo>
                  <a:pt x="208" y="325"/>
                </a:lnTo>
                <a:lnTo>
                  <a:pt x="181" y="325"/>
                </a:lnTo>
                <a:lnTo>
                  <a:pt x="185" y="328"/>
                </a:lnTo>
                <a:cubicBezTo>
                  <a:pt x="188" y="331"/>
                  <a:pt x="190" y="336"/>
                  <a:pt x="188" y="339"/>
                </a:cubicBezTo>
                <a:lnTo>
                  <a:pt x="178" y="365"/>
                </a:lnTo>
                <a:lnTo>
                  <a:pt x="196" y="510"/>
                </a:lnTo>
                <a:lnTo>
                  <a:pt x="163" y="540"/>
                </a:lnTo>
                <a:lnTo>
                  <a:pt x="129" y="510"/>
                </a:lnTo>
                <a:lnTo>
                  <a:pt x="147" y="365"/>
                </a:lnTo>
                <a:lnTo>
                  <a:pt x="137" y="339"/>
                </a:lnTo>
                <a:cubicBezTo>
                  <a:pt x="135" y="336"/>
                  <a:pt x="137" y="331"/>
                  <a:pt x="140" y="328"/>
                </a:cubicBezTo>
                <a:lnTo>
                  <a:pt x="145" y="325"/>
                </a:lnTo>
                <a:lnTo>
                  <a:pt x="112" y="325"/>
                </a:lnTo>
                <a:cubicBezTo>
                  <a:pt x="50" y="325"/>
                  <a:pt x="0" y="376"/>
                  <a:pt x="0" y="438"/>
                </a:cubicBezTo>
                <a:lnTo>
                  <a:pt x="0" y="600"/>
                </a:lnTo>
                <a:lnTo>
                  <a:pt x="66" y="600"/>
                </a:lnTo>
                <a:lnTo>
                  <a:pt x="66" y="432"/>
                </a:lnTo>
                <a:lnTo>
                  <a:pt x="89" y="432"/>
                </a:lnTo>
                <a:lnTo>
                  <a:pt x="89" y="600"/>
                </a:lnTo>
                <a:lnTo>
                  <a:pt x="230" y="600"/>
                </a:lnTo>
                <a:lnTo>
                  <a:pt x="230" y="432"/>
                </a:lnTo>
                <a:lnTo>
                  <a:pt x="253" y="432"/>
                </a:lnTo>
                <a:lnTo>
                  <a:pt x="253" y="600"/>
                </a:lnTo>
                <a:lnTo>
                  <a:pt x="321" y="600"/>
                </a:lnTo>
                <a:lnTo>
                  <a:pt x="321" y="438"/>
                </a:lnTo>
                <a:cubicBezTo>
                  <a:pt x="321" y="376"/>
                  <a:pt x="271" y="325"/>
                  <a:pt x="208" y="325"/>
                </a:cubicBez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0262" name="Freeform 14"/>
          <p:cNvSpPr>
            <a:spLocks noEditPoints="1" noChangeArrowheads="1"/>
          </p:cNvSpPr>
          <p:nvPr/>
        </p:nvSpPr>
        <p:spPr bwMode="auto">
          <a:xfrm>
            <a:off x="3351215" y="2517777"/>
            <a:ext cx="317500" cy="396875"/>
          </a:xfrm>
          <a:custGeom>
            <a:avLst/>
            <a:gdLst>
              <a:gd name="T0" fmla="*/ 82 w 484"/>
              <a:gd name="T1" fmla="*/ 166 h 606"/>
              <a:gd name="T2" fmla="*/ 82 w 484"/>
              <a:gd name="T3" fmla="*/ 186 h 606"/>
              <a:gd name="T4" fmla="*/ 331 w 484"/>
              <a:gd name="T5" fmla="*/ 193 h 606"/>
              <a:gd name="T6" fmla="*/ 331 w 484"/>
              <a:gd name="T7" fmla="*/ 173 h 606"/>
              <a:gd name="T8" fmla="*/ 387 w 484"/>
              <a:gd name="T9" fmla="*/ 556 h 606"/>
              <a:gd name="T10" fmla="*/ 388 w 484"/>
              <a:gd name="T11" fmla="*/ 564 h 606"/>
              <a:gd name="T12" fmla="*/ 418 w 484"/>
              <a:gd name="T13" fmla="*/ 594 h 606"/>
              <a:gd name="T14" fmla="*/ 474 w 484"/>
              <a:gd name="T15" fmla="*/ 581 h 606"/>
              <a:gd name="T16" fmla="*/ 474 w 484"/>
              <a:gd name="T17" fmla="*/ 531 h 606"/>
              <a:gd name="T18" fmla="*/ 444 w 484"/>
              <a:gd name="T19" fmla="*/ 501 h 606"/>
              <a:gd name="T20" fmla="*/ 418 w 484"/>
              <a:gd name="T21" fmla="*/ 519 h 606"/>
              <a:gd name="T22" fmla="*/ 384 w 484"/>
              <a:gd name="T23" fmla="*/ 553 h 606"/>
              <a:gd name="T24" fmla="*/ 218 w 484"/>
              <a:gd name="T25" fmla="*/ 354 h 606"/>
              <a:gd name="T26" fmla="*/ 229 w 484"/>
              <a:gd name="T27" fmla="*/ 336 h 606"/>
              <a:gd name="T28" fmla="*/ 207 w 484"/>
              <a:gd name="T29" fmla="*/ 320 h 606"/>
              <a:gd name="T30" fmla="*/ 207 w 484"/>
              <a:gd name="T31" fmla="*/ 327 h 606"/>
              <a:gd name="T32" fmla="*/ 246 w 484"/>
              <a:gd name="T33" fmla="*/ 422 h 606"/>
              <a:gd name="T34" fmla="*/ 297 w 484"/>
              <a:gd name="T35" fmla="*/ 364 h 606"/>
              <a:gd name="T36" fmla="*/ 296 w 484"/>
              <a:gd name="T37" fmla="*/ 357 h 606"/>
              <a:gd name="T38" fmla="*/ 224 w 484"/>
              <a:gd name="T39" fmla="*/ 362 h 606"/>
              <a:gd name="T40" fmla="*/ 224 w 484"/>
              <a:gd name="T41" fmla="*/ 368 h 606"/>
              <a:gd name="T42" fmla="*/ 246 w 484"/>
              <a:gd name="T43" fmla="*/ 422 h 606"/>
              <a:gd name="T44" fmla="*/ 429 w 484"/>
              <a:gd name="T45" fmla="*/ 493 h 606"/>
              <a:gd name="T46" fmla="*/ 429 w 484"/>
              <a:gd name="T47" fmla="*/ 487 h 606"/>
              <a:gd name="T48" fmla="*/ 394 w 484"/>
              <a:gd name="T49" fmla="*/ 451 h 606"/>
              <a:gd name="T50" fmla="*/ 256 w 484"/>
              <a:gd name="T51" fmla="*/ 425 h 606"/>
              <a:gd name="T52" fmla="*/ 256 w 484"/>
              <a:gd name="T53" fmla="*/ 432 h 606"/>
              <a:gd name="T54" fmla="*/ 354 w 484"/>
              <a:gd name="T55" fmla="*/ 530 h 606"/>
              <a:gd name="T56" fmla="*/ 395 w 484"/>
              <a:gd name="T57" fmla="*/ 528 h 606"/>
              <a:gd name="T58" fmla="*/ 20 w 484"/>
              <a:gd name="T59" fmla="*/ 150 h 606"/>
              <a:gd name="T60" fmla="*/ 89 w 484"/>
              <a:gd name="T61" fmla="*/ 152 h 606"/>
              <a:gd name="T62" fmla="*/ 141 w 484"/>
              <a:gd name="T63" fmla="*/ 100 h 606"/>
              <a:gd name="T64" fmla="*/ 141 w 484"/>
              <a:gd name="T65" fmla="*/ 93 h 606"/>
              <a:gd name="T66" fmla="*/ 383 w 484"/>
              <a:gd name="T67" fmla="*/ 28 h 606"/>
              <a:gd name="T68" fmla="*/ 394 w 484"/>
              <a:gd name="T69" fmla="*/ 422 h 606"/>
              <a:gd name="T70" fmla="*/ 414 w 484"/>
              <a:gd name="T71" fmla="*/ 449 h 606"/>
              <a:gd name="T72" fmla="*/ 414 w 484"/>
              <a:gd name="T73" fmla="*/ 39 h 606"/>
              <a:gd name="T74" fmla="*/ 383 w 484"/>
              <a:gd name="T75" fmla="*/ 0 h 606"/>
              <a:gd name="T76" fmla="*/ 121 w 484"/>
              <a:gd name="T77" fmla="*/ 2 h 606"/>
              <a:gd name="T78" fmla="*/ 0 w 484"/>
              <a:gd name="T79" fmla="*/ 123 h 606"/>
              <a:gd name="T80" fmla="*/ 0 w 484"/>
              <a:gd name="T81" fmla="*/ 492 h 606"/>
              <a:gd name="T82" fmla="*/ 31 w 484"/>
              <a:gd name="T83" fmla="*/ 530 h 606"/>
              <a:gd name="T84" fmla="*/ 319 w 484"/>
              <a:gd name="T85" fmla="*/ 524 h 606"/>
              <a:gd name="T86" fmla="*/ 305 w 484"/>
              <a:gd name="T87" fmla="*/ 503 h 606"/>
              <a:gd name="T88" fmla="*/ 20 w 484"/>
              <a:gd name="T89" fmla="*/ 492 h 606"/>
              <a:gd name="T90" fmla="*/ 20 w 484"/>
              <a:gd name="T91" fmla="*/ 150 h 606"/>
              <a:gd name="T92" fmla="*/ 156 w 484"/>
              <a:gd name="T93" fmla="*/ 322 h 606"/>
              <a:gd name="T94" fmla="*/ 156 w 484"/>
              <a:gd name="T95" fmla="*/ 301 h 606"/>
              <a:gd name="T96" fmla="*/ 82 w 484"/>
              <a:gd name="T97" fmla="*/ 294 h 606"/>
              <a:gd name="T98" fmla="*/ 82 w 484"/>
              <a:gd name="T99" fmla="*/ 315 h 606"/>
              <a:gd name="T100" fmla="*/ 82 w 484"/>
              <a:gd name="T101" fmla="*/ 272 h 606"/>
              <a:gd name="T102" fmla="*/ 331 w 484"/>
              <a:gd name="T103" fmla="*/ 279 h 606"/>
              <a:gd name="T104" fmla="*/ 331 w 484"/>
              <a:gd name="T105" fmla="*/ 258 h 606"/>
              <a:gd name="T106" fmla="*/ 82 w 484"/>
              <a:gd name="T107" fmla="*/ 252 h 606"/>
              <a:gd name="T108" fmla="*/ 82 w 484"/>
              <a:gd name="T109" fmla="*/ 272 h 606"/>
              <a:gd name="T110" fmla="*/ 82 w 484"/>
              <a:gd name="T111" fmla="*/ 236 h 606"/>
              <a:gd name="T112" fmla="*/ 331 w 484"/>
              <a:gd name="T113" fmla="*/ 229 h 606"/>
              <a:gd name="T114" fmla="*/ 331 w 484"/>
              <a:gd name="T115" fmla="*/ 209 h 606"/>
              <a:gd name="T116" fmla="*/ 82 w 484"/>
              <a:gd name="T117" fmla="*/ 21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4" h="606">
                <a:moveTo>
                  <a:pt x="331" y="166"/>
                </a:moveTo>
                <a:lnTo>
                  <a:pt x="82" y="166"/>
                </a:lnTo>
                <a:lnTo>
                  <a:pt x="82" y="173"/>
                </a:lnTo>
                <a:lnTo>
                  <a:pt x="82" y="186"/>
                </a:lnTo>
                <a:lnTo>
                  <a:pt x="82" y="193"/>
                </a:lnTo>
                <a:lnTo>
                  <a:pt x="331" y="193"/>
                </a:lnTo>
                <a:lnTo>
                  <a:pt x="331" y="186"/>
                </a:lnTo>
                <a:lnTo>
                  <a:pt x="331" y="173"/>
                </a:lnTo>
                <a:lnTo>
                  <a:pt x="331" y="166"/>
                </a:lnTo>
                <a:close/>
                <a:moveTo>
                  <a:pt x="387" y="556"/>
                </a:moveTo>
                <a:lnTo>
                  <a:pt x="384" y="560"/>
                </a:lnTo>
                <a:lnTo>
                  <a:pt x="388" y="564"/>
                </a:lnTo>
                <a:lnTo>
                  <a:pt x="408" y="583"/>
                </a:lnTo>
                <a:lnTo>
                  <a:pt x="418" y="594"/>
                </a:lnTo>
                <a:cubicBezTo>
                  <a:pt x="430" y="606"/>
                  <a:pt x="450" y="606"/>
                  <a:pt x="462" y="594"/>
                </a:cubicBezTo>
                <a:lnTo>
                  <a:pt x="474" y="581"/>
                </a:lnTo>
                <a:cubicBezTo>
                  <a:pt x="481" y="575"/>
                  <a:pt x="484" y="565"/>
                  <a:pt x="483" y="556"/>
                </a:cubicBezTo>
                <a:cubicBezTo>
                  <a:pt x="484" y="548"/>
                  <a:pt x="481" y="538"/>
                  <a:pt x="474" y="531"/>
                </a:cubicBezTo>
                <a:lnTo>
                  <a:pt x="462" y="519"/>
                </a:lnTo>
                <a:lnTo>
                  <a:pt x="444" y="501"/>
                </a:lnTo>
                <a:lnTo>
                  <a:pt x="440" y="497"/>
                </a:lnTo>
                <a:lnTo>
                  <a:pt x="418" y="519"/>
                </a:lnTo>
                <a:lnTo>
                  <a:pt x="412" y="525"/>
                </a:lnTo>
                <a:lnTo>
                  <a:pt x="384" y="553"/>
                </a:lnTo>
                <a:lnTo>
                  <a:pt x="387" y="556"/>
                </a:lnTo>
                <a:close/>
                <a:moveTo>
                  <a:pt x="218" y="354"/>
                </a:moveTo>
                <a:lnTo>
                  <a:pt x="234" y="338"/>
                </a:lnTo>
                <a:lnTo>
                  <a:pt x="229" y="336"/>
                </a:lnTo>
                <a:lnTo>
                  <a:pt x="234" y="331"/>
                </a:lnTo>
                <a:lnTo>
                  <a:pt x="207" y="320"/>
                </a:lnTo>
                <a:lnTo>
                  <a:pt x="211" y="328"/>
                </a:lnTo>
                <a:lnTo>
                  <a:pt x="207" y="327"/>
                </a:lnTo>
                <a:lnTo>
                  <a:pt x="218" y="354"/>
                </a:lnTo>
                <a:close/>
                <a:moveTo>
                  <a:pt x="246" y="422"/>
                </a:moveTo>
                <a:lnTo>
                  <a:pt x="302" y="366"/>
                </a:lnTo>
                <a:lnTo>
                  <a:pt x="297" y="364"/>
                </a:lnTo>
                <a:lnTo>
                  <a:pt x="302" y="359"/>
                </a:lnTo>
                <a:lnTo>
                  <a:pt x="296" y="357"/>
                </a:lnTo>
                <a:lnTo>
                  <a:pt x="249" y="337"/>
                </a:lnTo>
                <a:lnTo>
                  <a:pt x="224" y="362"/>
                </a:lnTo>
                <a:lnTo>
                  <a:pt x="226" y="367"/>
                </a:lnTo>
                <a:lnTo>
                  <a:pt x="224" y="368"/>
                </a:lnTo>
                <a:lnTo>
                  <a:pt x="243" y="416"/>
                </a:lnTo>
                <a:lnTo>
                  <a:pt x="246" y="422"/>
                </a:lnTo>
                <a:close/>
                <a:moveTo>
                  <a:pt x="412" y="511"/>
                </a:moveTo>
                <a:lnTo>
                  <a:pt x="429" y="493"/>
                </a:lnTo>
                <a:lnTo>
                  <a:pt x="426" y="490"/>
                </a:lnTo>
                <a:lnTo>
                  <a:pt x="429" y="487"/>
                </a:lnTo>
                <a:lnTo>
                  <a:pt x="414" y="472"/>
                </a:lnTo>
                <a:lnTo>
                  <a:pt x="394" y="451"/>
                </a:lnTo>
                <a:lnTo>
                  <a:pt x="312" y="369"/>
                </a:lnTo>
                <a:lnTo>
                  <a:pt x="256" y="425"/>
                </a:lnTo>
                <a:lnTo>
                  <a:pt x="260" y="429"/>
                </a:lnTo>
                <a:lnTo>
                  <a:pt x="256" y="432"/>
                </a:lnTo>
                <a:lnTo>
                  <a:pt x="334" y="510"/>
                </a:lnTo>
                <a:lnTo>
                  <a:pt x="354" y="530"/>
                </a:lnTo>
                <a:lnTo>
                  <a:pt x="374" y="549"/>
                </a:lnTo>
                <a:lnTo>
                  <a:pt x="395" y="528"/>
                </a:lnTo>
                <a:lnTo>
                  <a:pt x="412" y="511"/>
                </a:lnTo>
                <a:close/>
                <a:moveTo>
                  <a:pt x="20" y="150"/>
                </a:moveTo>
                <a:lnTo>
                  <a:pt x="89" y="152"/>
                </a:lnTo>
                <a:cubicBezTo>
                  <a:pt x="118" y="152"/>
                  <a:pt x="141" y="129"/>
                  <a:pt x="141" y="100"/>
                </a:cubicBezTo>
                <a:lnTo>
                  <a:pt x="141" y="94"/>
                </a:lnTo>
                <a:lnTo>
                  <a:pt x="141" y="93"/>
                </a:lnTo>
                <a:lnTo>
                  <a:pt x="141" y="28"/>
                </a:lnTo>
                <a:lnTo>
                  <a:pt x="383" y="28"/>
                </a:lnTo>
                <a:cubicBezTo>
                  <a:pt x="389" y="28"/>
                  <a:pt x="394" y="32"/>
                  <a:pt x="394" y="38"/>
                </a:cubicBezTo>
                <a:lnTo>
                  <a:pt x="394" y="422"/>
                </a:lnTo>
                <a:lnTo>
                  <a:pt x="394" y="429"/>
                </a:lnTo>
                <a:lnTo>
                  <a:pt x="414" y="449"/>
                </a:lnTo>
                <a:lnTo>
                  <a:pt x="414" y="443"/>
                </a:lnTo>
                <a:lnTo>
                  <a:pt x="414" y="39"/>
                </a:lnTo>
                <a:lnTo>
                  <a:pt x="414" y="32"/>
                </a:lnTo>
                <a:cubicBezTo>
                  <a:pt x="414" y="15"/>
                  <a:pt x="400" y="0"/>
                  <a:pt x="383" y="0"/>
                </a:cubicBezTo>
                <a:lnTo>
                  <a:pt x="123" y="0"/>
                </a:lnTo>
                <a:lnTo>
                  <a:pt x="121" y="2"/>
                </a:lnTo>
                <a:lnTo>
                  <a:pt x="1" y="122"/>
                </a:lnTo>
                <a:lnTo>
                  <a:pt x="0" y="123"/>
                </a:lnTo>
                <a:lnTo>
                  <a:pt x="0" y="130"/>
                </a:lnTo>
                <a:lnTo>
                  <a:pt x="0" y="492"/>
                </a:lnTo>
                <a:lnTo>
                  <a:pt x="0" y="499"/>
                </a:lnTo>
                <a:cubicBezTo>
                  <a:pt x="0" y="516"/>
                  <a:pt x="14" y="530"/>
                  <a:pt x="31" y="530"/>
                </a:cubicBezTo>
                <a:lnTo>
                  <a:pt x="326" y="530"/>
                </a:lnTo>
                <a:lnTo>
                  <a:pt x="319" y="524"/>
                </a:lnTo>
                <a:lnTo>
                  <a:pt x="326" y="524"/>
                </a:lnTo>
                <a:lnTo>
                  <a:pt x="305" y="503"/>
                </a:lnTo>
                <a:lnTo>
                  <a:pt x="31" y="503"/>
                </a:lnTo>
                <a:cubicBezTo>
                  <a:pt x="25" y="503"/>
                  <a:pt x="21" y="498"/>
                  <a:pt x="20" y="492"/>
                </a:cubicBezTo>
                <a:lnTo>
                  <a:pt x="20" y="150"/>
                </a:lnTo>
                <a:close/>
                <a:moveTo>
                  <a:pt x="82" y="322"/>
                </a:moveTo>
                <a:lnTo>
                  <a:pt x="156" y="322"/>
                </a:lnTo>
                <a:lnTo>
                  <a:pt x="156" y="315"/>
                </a:lnTo>
                <a:lnTo>
                  <a:pt x="156" y="301"/>
                </a:lnTo>
                <a:lnTo>
                  <a:pt x="156" y="294"/>
                </a:lnTo>
                <a:lnTo>
                  <a:pt x="82" y="294"/>
                </a:lnTo>
                <a:lnTo>
                  <a:pt x="82" y="301"/>
                </a:lnTo>
                <a:lnTo>
                  <a:pt x="82" y="315"/>
                </a:lnTo>
                <a:lnTo>
                  <a:pt x="82" y="322"/>
                </a:lnTo>
                <a:close/>
                <a:moveTo>
                  <a:pt x="82" y="272"/>
                </a:moveTo>
                <a:lnTo>
                  <a:pt x="82" y="279"/>
                </a:lnTo>
                <a:lnTo>
                  <a:pt x="331" y="279"/>
                </a:lnTo>
                <a:lnTo>
                  <a:pt x="331" y="272"/>
                </a:lnTo>
                <a:lnTo>
                  <a:pt x="331" y="258"/>
                </a:lnTo>
                <a:lnTo>
                  <a:pt x="331" y="252"/>
                </a:lnTo>
                <a:lnTo>
                  <a:pt x="82" y="252"/>
                </a:lnTo>
                <a:lnTo>
                  <a:pt x="82" y="258"/>
                </a:lnTo>
                <a:lnTo>
                  <a:pt x="82" y="272"/>
                </a:lnTo>
                <a:close/>
                <a:moveTo>
                  <a:pt x="82" y="229"/>
                </a:moveTo>
                <a:lnTo>
                  <a:pt x="82" y="236"/>
                </a:lnTo>
                <a:lnTo>
                  <a:pt x="331" y="236"/>
                </a:lnTo>
                <a:lnTo>
                  <a:pt x="331" y="229"/>
                </a:lnTo>
                <a:lnTo>
                  <a:pt x="331" y="216"/>
                </a:lnTo>
                <a:lnTo>
                  <a:pt x="331" y="209"/>
                </a:lnTo>
                <a:lnTo>
                  <a:pt x="82" y="209"/>
                </a:lnTo>
                <a:lnTo>
                  <a:pt x="82" y="216"/>
                </a:lnTo>
                <a:lnTo>
                  <a:pt x="82" y="229"/>
                </a:ln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0263" name="Freeform 15"/>
          <p:cNvSpPr>
            <a:spLocks noEditPoints="1" noChangeArrowheads="1"/>
          </p:cNvSpPr>
          <p:nvPr/>
        </p:nvSpPr>
        <p:spPr bwMode="auto">
          <a:xfrm>
            <a:off x="4713293" y="4302125"/>
            <a:ext cx="373063" cy="396875"/>
          </a:xfrm>
          <a:custGeom>
            <a:avLst/>
            <a:gdLst>
              <a:gd name="T0" fmla="*/ 171 w 568"/>
              <a:gd name="T1" fmla="*/ 92 h 606"/>
              <a:gd name="T2" fmla="*/ 372 w 568"/>
              <a:gd name="T3" fmla="*/ 67 h 606"/>
              <a:gd name="T4" fmla="*/ 300 w 568"/>
              <a:gd name="T5" fmla="*/ 41 h 606"/>
              <a:gd name="T6" fmla="*/ 217 w 568"/>
              <a:gd name="T7" fmla="*/ 41 h 606"/>
              <a:gd name="T8" fmla="*/ 145 w 568"/>
              <a:gd name="T9" fmla="*/ 67 h 606"/>
              <a:gd name="T10" fmla="*/ 468 w 568"/>
              <a:gd name="T11" fmla="*/ 525 h 606"/>
              <a:gd name="T12" fmla="*/ 475 w 568"/>
              <a:gd name="T13" fmla="*/ 507 h 606"/>
              <a:gd name="T14" fmla="*/ 443 w 568"/>
              <a:gd name="T15" fmla="*/ 393 h 606"/>
              <a:gd name="T16" fmla="*/ 422 w 568"/>
              <a:gd name="T17" fmla="*/ 393 h 606"/>
              <a:gd name="T18" fmla="*/ 422 w 568"/>
              <a:gd name="T19" fmla="*/ 481 h 606"/>
              <a:gd name="T20" fmla="*/ 422 w 568"/>
              <a:gd name="T21" fmla="*/ 483 h 606"/>
              <a:gd name="T22" fmla="*/ 423 w 568"/>
              <a:gd name="T23" fmla="*/ 484 h 606"/>
              <a:gd name="T24" fmla="*/ 425 w 568"/>
              <a:gd name="T25" fmla="*/ 486 h 606"/>
              <a:gd name="T26" fmla="*/ 541 w 568"/>
              <a:gd name="T27" fmla="*/ 400 h 606"/>
              <a:gd name="T28" fmla="*/ 432 w 568"/>
              <a:gd name="T29" fmla="*/ 342 h 606"/>
              <a:gd name="T30" fmla="*/ 407 w 568"/>
              <a:gd name="T31" fmla="*/ 604 h 606"/>
              <a:gd name="T32" fmla="*/ 562 w 568"/>
              <a:gd name="T33" fmla="*/ 499 h 606"/>
              <a:gd name="T34" fmla="*/ 542 w 568"/>
              <a:gd name="T35" fmla="*/ 495 h 606"/>
              <a:gd name="T36" fmla="*/ 432 w 568"/>
              <a:gd name="T37" fmla="*/ 586 h 606"/>
              <a:gd name="T38" fmla="*/ 323 w 568"/>
              <a:gd name="T39" fmla="*/ 453 h 606"/>
              <a:gd name="T40" fmla="*/ 453 w 568"/>
              <a:gd name="T41" fmla="*/ 365 h 606"/>
              <a:gd name="T42" fmla="*/ 542 w 568"/>
              <a:gd name="T43" fmla="*/ 495 h 606"/>
              <a:gd name="T44" fmla="*/ 190 w 568"/>
              <a:gd name="T45" fmla="*/ 494 h 606"/>
              <a:gd name="T46" fmla="*/ 325 w 568"/>
              <a:gd name="T47" fmla="*/ 360 h 606"/>
              <a:gd name="T48" fmla="*/ 353 w 568"/>
              <a:gd name="T49" fmla="*/ 339 h 606"/>
              <a:gd name="T50" fmla="*/ 491 w 568"/>
              <a:gd name="T51" fmla="*/ 205 h 606"/>
              <a:gd name="T52" fmla="*/ 496 w 568"/>
              <a:gd name="T53" fmla="*/ 331 h 606"/>
              <a:gd name="T54" fmla="*/ 518 w 568"/>
              <a:gd name="T55" fmla="*/ 339 h 606"/>
              <a:gd name="T56" fmla="*/ 518 w 568"/>
              <a:gd name="T57" fmla="*/ 139 h 606"/>
              <a:gd name="T58" fmla="*/ 27 w 568"/>
              <a:gd name="T59" fmla="*/ 112 h 606"/>
              <a:gd name="T60" fmla="*/ 0 w 568"/>
              <a:gd name="T61" fmla="*/ 211 h 606"/>
              <a:gd name="T62" fmla="*/ 0 w 568"/>
              <a:gd name="T63" fmla="*/ 360 h 606"/>
              <a:gd name="T64" fmla="*/ 0 w 568"/>
              <a:gd name="T65" fmla="*/ 504 h 606"/>
              <a:gd name="T66" fmla="*/ 286 w 568"/>
              <a:gd name="T67" fmla="*/ 531 h 606"/>
              <a:gd name="T68" fmla="*/ 21 w 568"/>
              <a:gd name="T69" fmla="*/ 211 h 606"/>
              <a:gd name="T70" fmla="*/ 27 w 568"/>
              <a:gd name="T71" fmla="*/ 205 h 606"/>
              <a:gd name="T72" fmla="*/ 169 w 568"/>
              <a:gd name="T73" fmla="*/ 339 h 606"/>
              <a:gd name="T74" fmla="*/ 21 w 568"/>
              <a:gd name="T75" fmla="*/ 211 h 606"/>
              <a:gd name="T76" fmla="*/ 169 w 568"/>
              <a:gd name="T77" fmla="*/ 360 h 606"/>
              <a:gd name="T78" fmla="*/ 27 w 568"/>
              <a:gd name="T79" fmla="*/ 494 h 606"/>
              <a:gd name="T80" fmla="*/ 21 w 568"/>
              <a:gd name="T81" fmla="*/ 360 h 606"/>
              <a:gd name="T82" fmla="*/ 190 w 568"/>
              <a:gd name="T83" fmla="*/ 339 h 606"/>
              <a:gd name="T84" fmla="*/ 190 w 568"/>
              <a:gd name="T85" fmla="*/ 205 h 606"/>
              <a:gd name="T86" fmla="*/ 332 w 568"/>
              <a:gd name="T87" fmla="*/ 339 h 606"/>
              <a:gd name="T88" fmla="*/ 342 w 568"/>
              <a:gd name="T89" fmla="*/ 139 h 606"/>
              <a:gd name="T90" fmla="*/ 361 w 568"/>
              <a:gd name="T91" fmla="*/ 157 h 606"/>
              <a:gd name="T92" fmla="*/ 324 w 568"/>
              <a:gd name="T93" fmla="*/ 157 h 606"/>
              <a:gd name="T94" fmla="*/ 180 w 568"/>
              <a:gd name="T95" fmla="*/ 139 h 606"/>
              <a:gd name="T96" fmla="*/ 198 w 568"/>
              <a:gd name="T97" fmla="*/ 157 h 606"/>
              <a:gd name="T98" fmla="*/ 161 w 568"/>
              <a:gd name="T99" fmla="*/ 157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8" h="606">
                <a:moveTo>
                  <a:pt x="145" y="67"/>
                </a:moveTo>
                <a:cubicBezTo>
                  <a:pt x="145" y="81"/>
                  <a:pt x="157" y="92"/>
                  <a:pt x="171" y="92"/>
                </a:cubicBezTo>
                <a:lnTo>
                  <a:pt x="347" y="92"/>
                </a:lnTo>
                <a:cubicBezTo>
                  <a:pt x="361" y="92"/>
                  <a:pt x="372" y="81"/>
                  <a:pt x="372" y="67"/>
                </a:cubicBezTo>
                <a:cubicBezTo>
                  <a:pt x="372" y="53"/>
                  <a:pt x="361" y="41"/>
                  <a:pt x="347" y="41"/>
                </a:cubicBezTo>
                <a:lnTo>
                  <a:pt x="300" y="41"/>
                </a:lnTo>
                <a:cubicBezTo>
                  <a:pt x="300" y="18"/>
                  <a:pt x="282" y="0"/>
                  <a:pt x="259" y="0"/>
                </a:cubicBezTo>
                <a:cubicBezTo>
                  <a:pt x="236" y="0"/>
                  <a:pt x="217" y="18"/>
                  <a:pt x="217" y="41"/>
                </a:cubicBezTo>
                <a:lnTo>
                  <a:pt x="171" y="41"/>
                </a:lnTo>
                <a:cubicBezTo>
                  <a:pt x="157" y="41"/>
                  <a:pt x="145" y="53"/>
                  <a:pt x="145" y="67"/>
                </a:cubicBezTo>
                <a:close/>
                <a:moveTo>
                  <a:pt x="460" y="522"/>
                </a:moveTo>
                <a:cubicBezTo>
                  <a:pt x="462" y="524"/>
                  <a:pt x="465" y="525"/>
                  <a:pt x="468" y="525"/>
                </a:cubicBezTo>
                <a:cubicBezTo>
                  <a:pt x="471" y="525"/>
                  <a:pt x="473" y="524"/>
                  <a:pt x="475" y="522"/>
                </a:cubicBezTo>
                <a:cubicBezTo>
                  <a:pt x="480" y="518"/>
                  <a:pt x="480" y="511"/>
                  <a:pt x="475" y="507"/>
                </a:cubicBezTo>
                <a:lnTo>
                  <a:pt x="443" y="474"/>
                </a:lnTo>
                <a:lnTo>
                  <a:pt x="443" y="393"/>
                </a:lnTo>
                <a:cubicBezTo>
                  <a:pt x="443" y="387"/>
                  <a:pt x="438" y="383"/>
                  <a:pt x="432" y="383"/>
                </a:cubicBezTo>
                <a:cubicBezTo>
                  <a:pt x="426" y="383"/>
                  <a:pt x="422" y="387"/>
                  <a:pt x="422" y="393"/>
                </a:cubicBezTo>
                <a:lnTo>
                  <a:pt x="422" y="479"/>
                </a:lnTo>
                <a:cubicBezTo>
                  <a:pt x="422" y="479"/>
                  <a:pt x="422" y="480"/>
                  <a:pt x="422" y="481"/>
                </a:cubicBezTo>
                <a:cubicBezTo>
                  <a:pt x="422" y="481"/>
                  <a:pt x="422" y="481"/>
                  <a:pt x="422" y="481"/>
                </a:cubicBezTo>
                <a:cubicBezTo>
                  <a:pt x="422" y="482"/>
                  <a:pt x="422" y="482"/>
                  <a:pt x="422" y="483"/>
                </a:cubicBezTo>
                <a:cubicBezTo>
                  <a:pt x="423" y="483"/>
                  <a:pt x="423" y="483"/>
                  <a:pt x="423" y="484"/>
                </a:cubicBezTo>
                <a:cubicBezTo>
                  <a:pt x="423" y="484"/>
                  <a:pt x="423" y="484"/>
                  <a:pt x="423" y="484"/>
                </a:cubicBezTo>
                <a:cubicBezTo>
                  <a:pt x="424" y="485"/>
                  <a:pt x="424" y="485"/>
                  <a:pt x="425" y="486"/>
                </a:cubicBezTo>
                <a:cubicBezTo>
                  <a:pt x="425" y="486"/>
                  <a:pt x="425" y="486"/>
                  <a:pt x="425" y="486"/>
                </a:cubicBezTo>
                <a:lnTo>
                  <a:pt x="460" y="522"/>
                </a:lnTo>
                <a:close/>
                <a:moveTo>
                  <a:pt x="541" y="400"/>
                </a:moveTo>
                <a:cubicBezTo>
                  <a:pt x="522" y="371"/>
                  <a:pt x="492" y="351"/>
                  <a:pt x="457" y="344"/>
                </a:cubicBezTo>
                <a:cubicBezTo>
                  <a:pt x="449" y="343"/>
                  <a:pt x="440" y="342"/>
                  <a:pt x="432" y="342"/>
                </a:cubicBezTo>
                <a:cubicBezTo>
                  <a:pt x="369" y="342"/>
                  <a:pt x="314" y="387"/>
                  <a:pt x="303" y="449"/>
                </a:cubicBezTo>
                <a:cubicBezTo>
                  <a:pt x="289" y="521"/>
                  <a:pt x="336" y="590"/>
                  <a:pt x="407" y="604"/>
                </a:cubicBezTo>
                <a:cubicBezTo>
                  <a:pt x="416" y="605"/>
                  <a:pt x="424" y="606"/>
                  <a:pt x="432" y="606"/>
                </a:cubicBezTo>
                <a:cubicBezTo>
                  <a:pt x="496" y="606"/>
                  <a:pt x="550" y="561"/>
                  <a:pt x="562" y="499"/>
                </a:cubicBezTo>
                <a:cubicBezTo>
                  <a:pt x="568" y="464"/>
                  <a:pt x="561" y="429"/>
                  <a:pt x="541" y="400"/>
                </a:cubicBezTo>
                <a:close/>
                <a:moveTo>
                  <a:pt x="542" y="495"/>
                </a:moveTo>
                <a:lnTo>
                  <a:pt x="542" y="495"/>
                </a:lnTo>
                <a:cubicBezTo>
                  <a:pt x="532" y="547"/>
                  <a:pt x="486" y="586"/>
                  <a:pt x="432" y="586"/>
                </a:cubicBezTo>
                <a:cubicBezTo>
                  <a:pt x="425" y="586"/>
                  <a:pt x="418" y="585"/>
                  <a:pt x="411" y="584"/>
                </a:cubicBezTo>
                <a:cubicBezTo>
                  <a:pt x="351" y="572"/>
                  <a:pt x="311" y="513"/>
                  <a:pt x="323" y="453"/>
                </a:cubicBezTo>
                <a:cubicBezTo>
                  <a:pt x="333" y="401"/>
                  <a:pt x="379" y="363"/>
                  <a:pt x="432" y="363"/>
                </a:cubicBezTo>
                <a:cubicBezTo>
                  <a:pt x="439" y="363"/>
                  <a:pt x="446" y="363"/>
                  <a:pt x="453" y="365"/>
                </a:cubicBezTo>
                <a:cubicBezTo>
                  <a:pt x="482" y="370"/>
                  <a:pt x="508" y="387"/>
                  <a:pt x="524" y="411"/>
                </a:cubicBezTo>
                <a:cubicBezTo>
                  <a:pt x="541" y="436"/>
                  <a:pt x="547" y="466"/>
                  <a:pt x="542" y="495"/>
                </a:cubicBezTo>
                <a:close/>
                <a:moveTo>
                  <a:pt x="277" y="494"/>
                </a:moveTo>
                <a:lnTo>
                  <a:pt x="190" y="494"/>
                </a:lnTo>
                <a:lnTo>
                  <a:pt x="190" y="360"/>
                </a:lnTo>
                <a:lnTo>
                  <a:pt x="325" y="360"/>
                </a:lnTo>
                <a:cubicBezTo>
                  <a:pt x="334" y="352"/>
                  <a:pt x="343" y="345"/>
                  <a:pt x="353" y="339"/>
                </a:cubicBezTo>
                <a:lnTo>
                  <a:pt x="353" y="205"/>
                </a:lnTo>
                <a:lnTo>
                  <a:pt x="491" y="205"/>
                </a:lnTo>
                <a:cubicBezTo>
                  <a:pt x="494" y="205"/>
                  <a:pt x="496" y="208"/>
                  <a:pt x="496" y="211"/>
                </a:cubicBezTo>
                <a:lnTo>
                  <a:pt x="496" y="331"/>
                </a:lnTo>
                <a:cubicBezTo>
                  <a:pt x="504" y="335"/>
                  <a:pt x="511" y="339"/>
                  <a:pt x="518" y="343"/>
                </a:cubicBezTo>
                <a:lnTo>
                  <a:pt x="518" y="339"/>
                </a:lnTo>
                <a:lnTo>
                  <a:pt x="518" y="211"/>
                </a:lnTo>
                <a:lnTo>
                  <a:pt x="518" y="139"/>
                </a:lnTo>
                <a:cubicBezTo>
                  <a:pt x="518" y="124"/>
                  <a:pt x="506" y="112"/>
                  <a:pt x="491" y="112"/>
                </a:cubicBezTo>
                <a:lnTo>
                  <a:pt x="27" y="112"/>
                </a:lnTo>
                <a:cubicBezTo>
                  <a:pt x="12" y="112"/>
                  <a:pt x="0" y="124"/>
                  <a:pt x="0" y="139"/>
                </a:cubicBezTo>
                <a:lnTo>
                  <a:pt x="0" y="211"/>
                </a:lnTo>
                <a:lnTo>
                  <a:pt x="0" y="339"/>
                </a:lnTo>
                <a:lnTo>
                  <a:pt x="0" y="360"/>
                </a:lnTo>
                <a:lnTo>
                  <a:pt x="0" y="488"/>
                </a:lnTo>
                <a:lnTo>
                  <a:pt x="0" y="504"/>
                </a:lnTo>
                <a:cubicBezTo>
                  <a:pt x="0" y="519"/>
                  <a:pt x="12" y="531"/>
                  <a:pt x="27" y="531"/>
                </a:cubicBezTo>
                <a:lnTo>
                  <a:pt x="286" y="531"/>
                </a:lnTo>
                <a:cubicBezTo>
                  <a:pt x="282" y="519"/>
                  <a:pt x="278" y="507"/>
                  <a:pt x="277" y="494"/>
                </a:cubicBezTo>
                <a:close/>
                <a:moveTo>
                  <a:pt x="21" y="211"/>
                </a:moveTo>
                <a:lnTo>
                  <a:pt x="21" y="211"/>
                </a:lnTo>
                <a:cubicBezTo>
                  <a:pt x="21" y="208"/>
                  <a:pt x="24" y="205"/>
                  <a:pt x="27" y="205"/>
                </a:cubicBezTo>
                <a:lnTo>
                  <a:pt x="169" y="205"/>
                </a:lnTo>
                <a:lnTo>
                  <a:pt x="169" y="339"/>
                </a:lnTo>
                <a:lnTo>
                  <a:pt x="21" y="339"/>
                </a:lnTo>
                <a:lnTo>
                  <a:pt x="21" y="211"/>
                </a:lnTo>
                <a:close/>
                <a:moveTo>
                  <a:pt x="169" y="360"/>
                </a:moveTo>
                <a:lnTo>
                  <a:pt x="169" y="360"/>
                </a:lnTo>
                <a:lnTo>
                  <a:pt x="169" y="494"/>
                </a:lnTo>
                <a:lnTo>
                  <a:pt x="27" y="494"/>
                </a:lnTo>
                <a:cubicBezTo>
                  <a:pt x="24" y="494"/>
                  <a:pt x="21" y="491"/>
                  <a:pt x="21" y="488"/>
                </a:cubicBezTo>
                <a:lnTo>
                  <a:pt x="21" y="360"/>
                </a:lnTo>
                <a:lnTo>
                  <a:pt x="169" y="360"/>
                </a:lnTo>
                <a:close/>
                <a:moveTo>
                  <a:pt x="190" y="339"/>
                </a:moveTo>
                <a:lnTo>
                  <a:pt x="190" y="339"/>
                </a:lnTo>
                <a:lnTo>
                  <a:pt x="190" y="205"/>
                </a:lnTo>
                <a:lnTo>
                  <a:pt x="332" y="205"/>
                </a:lnTo>
                <a:lnTo>
                  <a:pt x="332" y="339"/>
                </a:lnTo>
                <a:lnTo>
                  <a:pt x="190" y="339"/>
                </a:lnTo>
                <a:close/>
                <a:moveTo>
                  <a:pt x="342" y="139"/>
                </a:moveTo>
                <a:lnTo>
                  <a:pt x="342" y="139"/>
                </a:lnTo>
                <a:cubicBezTo>
                  <a:pt x="353" y="139"/>
                  <a:pt x="361" y="147"/>
                  <a:pt x="361" y="157"/>
                </a:cubicBezTo>
                <a:cubicBezTo>
                  <a:pt x="361" y="167"/>
                  <a:pt x="353" y="176"/>
                  <a:pt x="342" y="176"/>
                </a:cubicBezTo>
                <a:cubicBezTo>
                  <a:pt x="332" y="176"/>
                  <a:pt x="324" y="167"/>
                  <a:pt x="324" y="157"/>
                </a:cubicBezTo>
                <a:cubicBezTo>
                  <a:pt x="324" y="147"/>
                  <a:pt x="332" y="139"/>
                  <a:pt x="342" y="139"/>
                </a:cubicBezTo>
                <a:close/>
                <a:moveTo>
                  <a:pt x="180" y="139"/>
                </a:moveTo>
                <a:lnTo>
                  <a:pt x="180" y="139"/>
                </a:lnTo>
                <a:cubicBezTo>
                  <a:pt x="190" y="139"/>
                  <a:pt x="198" y="147"/>
                  <a:pt x="198" y="157"/>
                </a:cubicBezTo>
                <a:cubicBezTo>
                  <a:pt x="198" y="167"/>
                  <a:pt x="190" y="176"/>
                  <a:pt x="180" y="176"/>
                </a:cubicBezTo>
                <a:cubicBezTo>
                  <a:pt x="170" y="176"/>
                  <a:pt x="161" y="167"/>
                  <a:pt x="161" y="157"/>
                </a:cubicBezTo>
                <a:cubicBezTo>
                  <a:pt x="161" y="147"/>
                  <a:pt x="170" y="139"/>
                  <a:pt x="180" y="139"/>
                </a:cubicBez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0264" name="Freeform 16"/>
          <p:cNvSpPr>
            <a:spLocks noEditPoints="1" noChangeArrowheads="1"/>
          </p:cNvSpPr>
          <p:nvPr/>
        </p:nvSpPr>
        <p:spPr bwMode="auto">
          <a:xfrm>
            <a:off x="1957389" y="2516189"/>
            <a:ext cx="422275" cy="396875"/>
          </a:xfrm>
          <a:custGeom>
            <a:avLst/>
            <a:gdLst>
              <a:gd name="T0" fmla="*/ 21 w 643"/>
              <a:gd name="T1" fmla="*/ 478 h 603"/>
              <a:gd name="T2" fmla="*/ 459 w 643"/>
              <a:gd name="T3" fmla="*/ 359 h 603"/>
              <a:gd name="T4" fmla="*/ 420 w 643"/>
              <a:gd name="T5" fmla="*/ 494 h 603"/>
              <a:gd name="T6" fmla="*/ 407 w 643"/>
              <a:gd name="T7" fmla="*/ 377 h 603"/>
              <a:gd name="T8" fmla="*/ 408 w 643"/>
              <a:gd name="T9" fmla="*/ 272 h 603"/>
              <a:gd name="T10" fmla="*/ 397 w 643"/>
              <a:gd name="T11" fmla="*/ 276 h 603"/>
              <a:gd name="T12" fmla="*/ 405 w 643"/>
              <a:gd name="T13" fmla="*/ 292 h 603"/>
              <a:gd name="T14" fmla="*/ 415 w 643"/>
              <a:gd name="T15" fmla="*/ 288 h 603"/>
              <a:gd name="T16" fmla="*/ 356 w 643"/>
              <a:gd name="T17" fmla="*/ 302 h 603"/>
              <a:gd name="T18" fmla="*/ 360 w 643"/>
              <a:gd name="T19" fmla="*/ 322 h 603"/>
              <a:gd name="T20" fmla="*/ 368 w 643"/>
              <a:gd name="T21" fmla="*/ 315 h 603"/>
              <a:gd name="T22" fmla="*/ 324 w 643"/>
              <a:gd name="T23" fmla="*/ 341 h 603"/>
              <a:gd name="T24" fmla="*/ 319 w 643"/>
              <a:gd name="T25" fmla="*/ 351 h 603"/>
              <a:gd name="T26" fmla="*/ 335 w 643"/>
              <a:gd name="T27" fmla="*/ 359 h 603"/>
              <a:gd name="T28" fmla="*/ 340 w 643"/>
              <a:gd name="T29" fmla="*/ 349 h 603"/>
              <a:gd name="T30" fmla="*/ 305 w 643"/>
              <a:gd name="T31" fmla="*/ 399 h 603"/>
              <a:gd name="T32" fmla="*/ 322 w 643"/>
              <a:gd name="T33" fmla="*/ 411 h 603"/>
              <a:gd name="T34" fmla="*/ 323 w 643"/>
              <a:gd name="T35" fmla="*/ 400 h 603"/>
              <a:gd name="T36" fmla="*/ 308 w 643"/>
              <a:gd name="T37" fmla="*/ 450 h 603"/>
              <a:gd name="T38" fmla="*/ 311 w 643"/>
              <a:gd name="T39" fmla="*/ 461 h 603"/>
              <a:gd name="T40" fmla="*/ 327 w 643"/>
              <a:gd name="T41" fmla="*/ 455 h 603"/>
              <a:gd name="T42" fmla="*/ 324 w 643"/>
              <a:gd name="T43" fmla="*/ 444 h 603"/>
              <a:gd name="T44" fmla="*/ 332 w 643"/>
              <a:gd name="T45" fmla="*/ 506 h 603"/>
              <a:gd name="T46" fmla="*/ 353 w 643"/>
              <a:gd name="T47" fmla="*/ 503 h 603"/>
              <a:gd name="T48" fmla="*/ 346 w 643"/>
              <a:gd name="T49" fmla="*/ 495 h 603"/>
              <a:gd name="T50" fmla="*/ 367 w 643"/>
              <a:gd name="T51" fmla="*/ 541 h 603"/>
              <a:gd name="T52" fmla="*/ 377 w 643"/>
              <a:gd name="T53" fmla="*/ 547 h 603"/>
              <a:gd name="T54" fmla="*/ 386 w 643"/>
              <a:gd name="T55" fmla="*/ 532 h 603"/>
              <a:gd name="T56" fmla="*/ 377 w 643"/>
              <a:gd name="T57" fmla="*/ 526 h 603"/>
              <a:gd name="T58" fmla="*/ 423 w 643"/>
              <a:gd name="T59" fmla="*/ 566 h 603"/>
              <a:gd name="T60" fmla="*/ 434 w 643"/>
              <a:gd name="T61" fmla="*/ 568 h 603"/>
              <a:gd name="T62" fmla="*/ 427 w 643"/>
              <a:gd name="T63" fmla="*/ 549 h 603"/>
              <a:gd name="T64" fmla="*/ 472 w 643"/>
              <a:gd name="T65" fmla="*/ 569 h 603"/>
              <a:gd name="T66" fmla="*/ 484 w 643"/>
              <a:gd name="T67" fmla="*/ 568 h 603"/>
              <a:gd name="T68" fmla="*/ 483 w 643"/>
              <a:gd name="T69" fmla="*/ 550 h 603"/>
              <a:gd name="T70" fmla="*/ 472 w 643"/>
              <a:gd name="T71" fmla="*/ 552 h 603"/>
              <a:gd name="T72" fmla="*/ 530 w 643"/>
              <a:gd name="T73" fmla="*/ 552 h 603"/>
              <a:gd name="T74" fmla="*/ 540 w 643"/>
              <a:gd name="T75" fmla="*/ 545 h 603"/>
              <a:gd name="T76" fmla="*/ 524 w 643"/>
              <a:gd name="T77" fmla="*/ 535 h 603"/>
              <a:gd name="T78" fmla="*/ 570 w 643"/>
              <a:gd name="T79" fmla="*/ 521 h 603"/>
              <a:gd name="T80" fmla="*/ 577 w 643"/>
              <a:gd name="T81" fmla="*/ 512 h 603"/>
              <a:gd name="T82" fmla="*/ 565 w 643"/>
              <a:gd name="T83" fmla="*/ 499 h 603"/>
              <a:gd name="T84" fmla="*/ 559 w 643"/>
              <a:gd name="T85" fmla="*/ 507 h 603"/>
              <a:gd name="T86" fmla="*/ 601 w 643"/>
              <a:gd name="T87" fmla="*/ 469 h 603"/>
              <a:gd name="T88" fmla="*/ 605 w 643"/>
              <a:gd name="T89" fmla="*/ 457 h 603"/>
              <a:gd name="T90" fmla="*/ 586 w 643"/>
              <a:gd name="T91" fmla="*/ 459 h 603"/>
              <a:gd name="T92" fmla="*/ 610 w 643"/>
              <a:gd name="T93" fmla="*/ 419 h 603"/>
              <a:gd name="T94" fmla="*/ 610 w 643"/>
              <a:gd name="T95" fmla="*/ 408 h 603"/>
              <a:gd name="T96" fmla="*/ 592 w 643"/>
              <a:gd name="T97" fmla="*/ 406 h 603"/>
              <a:gd name="T98" fmla="*/ 593 w 643"/>
              <a:gd name="T99" fmla="*/ 417 h 603"/>
              <a:gd name="T100" fmla="*/ 599 w 643"/>
              <a:gd name="T101" fmla="*/ 358 h 603"/>
              <a:gd name="T102" fmla="*/ 594 w 643"/>
              <a:gd name="T103" fmla="*/ 347 h 603"/>
              <a:gd name="T104" fmla="*/ 581 w 643"/>
              <a:gd name="T105" fmla="*/ 363 h 603"/>
              <a:gd name="T106" fmla="*/ 573 w 643"/>
              <a:gd name="T107" fmla="*/ 316 h 603"/>
              <a:gd name="T108" fmla="*/ 565 w 643"/>
              <a:gd name="T109" fmla="*/ 308 h 603"/>
              <a:gd name="T110" fmla="*/ 550 w 643"/>
              <a:gd name="T111" fmla="*/ 318 h 603"/>
              <a:gd name="T112" fmla="*/ 557 w 643"/>
              <a:gd name="T113" fmla="*/ 326 h 603"/>
              <a:gd name="T114" fmla="*/ 524 w 643"/>
              <a:gd name="T115" fmla="*/ 279 h 603"/>
              <a:gd name="T116" fmla="*/ 513 w 643"/>
              <a:gd name="T117" fmla="*/ 274 h 603"/>
              <a:gd name="T118" fmla="*/ 513 w 643"/>
              <a:gd name="T119" fmla="*/ 293 h 603"/>
              <a:gd name="T120" fmla="*/ 457 w 643"/>
              <a:gd name="T121" fmla="*/ 231 h 603"/>
              <a:gd name="T122" fmla="*/ 358 w 643"/>
              <a:gd name="T123" fmla="*/ 9 h 603"/>
              <a:gd name="T124" fmla="*/ 30 w 643"/>
              <a:gd name="T125" fmla="*/ 153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43" h="603">
                <a:moveTo>
                  <a:pt x="51" y="448"/>
                </a:moveTo>
                <a:cubicBezTo>
                  <a:pt x="83" y="445"/>
                  <a:pt x="115" y="443"/>
                  <a:pt x="147" y="442"/>
                </a:cubicBezTo>
                <a:cubicBezTo>
                  <a:pt x="127" y="440"/>
                  <a:pt x="108" y="439"/>
                  <a:pt x="88" y="437"/>
                </a:cubicBezTo>
                <a:cubicBezTo>
                  <a:pt x="72" y="435"/>
                  <a:pt x="59" y="423"/>
                  <a:pt x="59" y="407"/>
                </a:cubicBezTo>
                <a:cubicBezTo>
                  <a:pt x="59" y="383"/>
                  <a:pt x="59" y="359"/>
                  <a:pt x="59" y="335"/>
                </a:cubicBezTo>
                <a:cubicBezTo>
                  <a:pt x="59" y="318"/>
                  <a:pt x="72" y="306"/>
                  <a:pt x="88" y="305"/>
                </a:cubicBezTo>
                <a:cubicBezTo>
                  <a:pt x="148" y="299"/>
                  <a:pt x="207" y="297"/>
                  <a:pt x="267" y="298"/>
                </a:cubicBezTo>
                <a:cubicBezTo>
                  <a:pt x="245" y="333"/>
                  <a:pt x="233" y="373"/>
                  <a:pt x="233" y="417"/>
                </a:cubicBezTo>
                <a:cubicBezTo>
                  <a:pt x="233" y="479"/>
                  <a:pt x="258" y="535"/>
                  <a:pt x="299" y="575"/>
                </a:cubicBezTo>
                <a:cubicBezTo>
                  <a:pt x="301" y="578"/>
                  <a:pt x="304" y="581"/>
                  <a:pt x="306" y="583"/>
                </a:cubicBezTo>
                <a:cubicBezTo>
                  <a:pt x="221" y="590"/>
                  <a:pt x="136" y="589"/>
                  <a:pt x="51" y="579"/>
                </a:cubicBezTo>
                <a:cubicBezTo>
                  <a:pt x="35" y="578"/>
                  <a:pt x="21" y="566"/>
                  <a:pt x="21" y="550"/>
                </a:cubicBezTo>
                <a:cubicBezTo>
                  <a:pt x="21" y="526"/>
                  <a:pt x="21" y="502"/>
                  <a:pt x="21" y="478"/>
                </a:cubicBezTo>
                <a:cubicBezTo>
                  <a:pt x="21" y="461"/>
                  <a:pt x="35" y="449"/>
                  <a:pt x="51" y="448"/>
                </a:cubicBezTo>
                <a:close/>
                <a:moveTo>
                  <a:pt x="442" y="265"/>
                </a:moveTo>
                <a:lnTo>
                  <a:pt x="442" y="265"/>
                </a:lnTo>
                <a:cubicBezTo>
                  <a:pt x="454" y="263"/>
                  <a:pt x="467" y="262"/>
                  <a:pt x="479" y="265"/>
                </a:cubicBezTo>
                <a:cubicBezTo>
                  <a:pt x="478" y="271"/>
                  <a:pt x="478" y="278"/>
                  <a:pt x="477" y="284"/>
                </a:cubicBezTo>
                <a:cubicBezTo>
                  <a:pt x="466" y="283"/>
                  <a:pt x="455" y="283"/>
                  <a:pt x="444" y="284"/>
                </a:cubicBezTo>
                <a:cubicBezTo>
                  <a:pt x="443" y="278"/>
                  <a:pt x="443" y="271"/>
                  <a:pt x="442" y="265"/>
                </a:cubicBezTo>
                <a:close/>
                <a:moveTo>
                  <a:pt x="510" y="384"/>
                </a:moveTo>
                <a:lnTo>
                  <a:pt x="510" y="384"/>
                </a:lnTo>
                <a:lnTo>
                  <a:pt x="467" y="384"/>
                </a:lnTo>
                <a:lnTo>
                  <a:pt x="467" y="377"/>
                </a:lnTo>
                <a:cubicBezTo>
                  <a:pt x="467" y="369"/>
                  <a:pt x="466" y="364"/>
                  <a:pt x="465" y="362"/>
                </a:cubicBezTo>
                <a:cubicBezTo>
                  <a:pt x="464" y="360"/>
                  <a:pt x="462" y="359"/>
                  <a:pt x="459" y="359"/>
                </a:cubicBezTo>
                <a:cubicBezTo>
                  <a:pt x="456" y="359"/>
                  <a:pt x="454" y="360"/>
                  <a:pt x="453" y="362"/>
                </a:cubicBezTo>
                <a:cubicBezTo>
                  <a:pt x="452" y="364"/>
                  <a:pt x="451" y="367"/>
                  <a:pt x="451" y="371"/>
                </a:cubicBezTo>
                <a:cubicBezTo>
                  <a:pt x="451" y="378"/>
                  <a:pt x="452" y="382"/>
                  <a:pt x="455" y="385"/>
                </a:cubicBezTo>
                <a:cubicBezTo>
                  <a:pt x="458" y="388"/>
                  <a:pt x="466" y="393"/>
                  <a:pt x="478" y="401"/>
                </a:cubicBezTo>
                <a:cubicBezTo>
                  <a:pt x="489" y="407"/>
                  <a:pt x="497" y="413"/>
                  <a:pt x="501" y="416"/>
                </a:cubicBezTo>
                <a:cubicBezTo>
                  <a:pt x="505" y="420"/>
                  <a:pt x="508" y="425"/>
                  <a:pt x="511" y="431"/>
                </a:cubicBezTo>
                <a:cubicBezTo>
                  <a:pt x="514" y="438"/>
                  <a:pt x="515" y="446"/>
                  <a:pt x="515" y="455"/>
                </a:cubicBezTo>
                <a:cubicBezTo>
                  <a:pt x="515" y="471"/>
                  <a:pt x="511" y="483"/>
                  <a:pt x="504" y="491"/>
                </a:cubicBezTo>
                <a:cubicBezTo>
                  <a:pt x="497" y="500"/>
                  <a:pt x="485" y="506"/>
                  <a:pt x="471" y="508"/>
                </a:cubicBezTo>
                <a:lnTo>
                  <a:pt x="471" y="524"/>
                </a:lnTo>
                <a:lnTo>
                  <a:pt x="451" y="524"/>
                </a:lnTo>
                <a:lnTo>
                  <a:pt x="451" y="507"/>
                </a:lnTo>
                <a:cubicBezTo>
                  <a:pt x="439" y="506"/>
                  <a:pt x="429" y="502"/>
                  <a:pt x="420" y="494"/>
                </a:cubicBezTo>
                <a:cubicBezTo>
                  <a:pt x="412" y="486"/>
                  <a:pt x="407" y="473"/>
                  <a:pt x="407" y="453"/>
                </a:cubicBezTo>
                <a:lnTo>
                  <a:pt x="407" y="445"/>
                </a:lnTo>
                <a:lnTo>
                  <a:pt x="451" y="445"/>
                </a:lnTo>
                <a:lnTo>
                  <a:pt x="451" y="456"/>
                </a:lnTo>
                <a:cubicBezTo>
                  <a:pt x="451" y="467"/>
                  <a:pt x="451" y="474"/>
                  <a:pt x="452" y="477"/>
                </a:cubicBezTo>
                <a:cubicBezTo>
                  <a:pt x="453" y="480"/>
                  <a:pt x="455" y="481"/>
                  <a:pt x="458" y="481"/>
                </a:cubicBezTo>
                <a:cubicBezTo>
                  <a:pt x="461" y="481"/>
                  <a:pt x="464" y="480"/>
                  <a:pt x="465" y="479"/>
                </a:cubicBezTo>
                <a:cubicBezTo>
                  <a:pt x="466" y="477"/>
                  <a:pt x="467" y="474"/>
                  <a:pt x="467" y="470"/>
                </a:cubicBezTo>
                <a:cubicBezTo>
                  <a:pt x="467" y="460"/>
                  <a:pt x="466" y="453"/>
                  <a:pt x="465" y="449"/>
                </a:cubicBezTo>
                <a:cubicBezTo>
                  <a:pt x="464" y="445"/>
                  <a:pt x="459" y="440"/>
                  <a:pt x="451" y="435"/>
                </a:cubicBezTo>
                <a:cubicBezTo>
                  <a:pt x="438" y="427"/>
                  <a:pt x="429" y="421"/>
                  <a:pt x="424" y="417"/>
                </a:cubicBezTo>
                <a:cubicBezTo>
                  <a:pt x="420" y="413"/>
                  <a:pt x="415" y="408"/>
                  <a:pt x="412" y="401"/>
                </a:cubicBezTo>
                <a:cubicBezTo>
                  <a:pt x="408" y="394"/>
                  <a:pt x="407" y="386"/>
                  <a:pt x="407" y="377"/>
                </a:cubicBezTo>
                <a:cubicBezTo>
                  <a:pt x="407" y="364"/>
                  <a:pt x="410" y="354"/>
                  <a:pt x="418" y="346"/>
                </a:cubicBezTo>
                <a:cubicBezTo>
                  <a:pt x="425" y="339"/>
                  <a:pt x="436" y="334"/>
                  <a:pt x="451" y="333"/>
                </a:cubicBezTo>
                <a:lnTo>
                  <a:pt x="451" y="319"/>
                </a:lnTo>
                <a:lnTo>
                  <a:pt x="471" y="319"/>
                </a:lnTo>
                <a:lnTo>
                  <a:pt x="471" y="333"/>
                </a:lnTo>
                <a:cubicBezTo>
                  <a:pt x="484" y="334"/>
                  <a:pt x="494" y="339"/>
                  <a:pt x="501" y="346"/>
                </a:cubicBezTo>
                <a:cubicBezTo>
                  <a:pt x="507" y="353"/>
                  <a:pt x="511" y="363"/>
                  <a:pt x="511" y="376"/>
                </a:cubicBezTo>
                <a:cubicBezTo>
                  <a:pt x="511" y="378"/>
                  <a:pt x="510" y="381"/>
                  <a:pt x="510" y="384"/>
                </a:cubicBezTo>
                <a:close/>
                <a:moveTo>
                  <a:pt x="411" y="271"/>
                </a:moveTo>
                <a:lnTo>
                  <a:pt x="411" y="271"/>
                </a:lnTo>
                <a:lnTo>
                  <a:pt x="410" y="271"/>
                </a:lnTo>
                <a:lnTo>
                  <a:pt x="409" y="272"/>
                </a:lnTo>
                <a:lnTo>
                  <a:pt x="408" y="272"/>
                </a:lnTo>
                <a:lnTo>
                  <a:pt x="407" y="272"/>
                </a:lnTo>
                <a:lnTo>
                  <a:pt x="406" y="272"/>
                </a:lnTo>
                <a:lnTo>
                  <a:pt x="405" y="273"/>
                </a:lnTo>
                <a:lnTo>
                  <a:pt x="404" y="273"/>
                </a:lnTo>
                <a:lnTo>
                  <a:pt x="403" y="274"/>
                </a:lnTo>
                <a:lnTo>
                  <a:pt x="402" y="274"/>
                </a:lnTo>
                <a:lnTo>
                  <a:pt x="401" y="274"/>
                </a:lnTo>
                <a:lnTo>
                  <a:pt x="400" y="275"/>
                </a:lnTo>
                <a:lnTo>
                  <a:pt x="399" y="275"/>
                </a:lnTo>
                <a:lnTo>
                  <a:pt x="398" y="275"/>
                </a:lnTo>
                <a:lnTo>
                  <a:pt x="398" y="276"/>
                </a:lnTo>
                <a:lnTo>
                  <a:pt x="397" y="276"/>
                </a:lnTo>
                <a:lnTo>
                  <a:pt x="396" y="277"/>
                </a:lnTo>
                <a:lnTo>
                  <a:pt x="395" y="277"/>
                </a:lnTo>
                <a:lnTo>
                  <a:pt x="394" y="277"/>
                </a:lnTo>
                <a:lnTo>
                  <a:pt x="393" y="278"/>
                </a:lnTo>
                <a:lnTo>
                  <a:pt x="401" y="294"/>
                </a:lnTo>
                <a:lnTo>
                  <a:pt x="401" y="293"/>
                </a:lnTo>
                <a:lnTo>
                  <a:pt x="402" y="293"/>
                </a:lnTo>
                <a:lnTo>
                  <a:pt x="403" y="293"/>
                </a:lnTo>
                <a:lnTo>
                  <a:pt x="404" y="292"/>
                </a:lnTo>
                <a:lnTo>
                  <a:pt x="405" y="292"/>
                </a:lnTo>
                <a:lnTo>
                  <a:pt x="406" y="291"/>
                </a:lnTo>
                <a:lnTo>
                  <a:pt x="407" y="291"/>
                </a:lnTo>
                <a:lnTo>
                  <a:pt x="408" y="290"/>
                </a:lnTo>
                <a:lnTo>
                  <a:pt x="409" y="290"/>
                </a:lnTo>
                <a:lnTo>
                  <a:pt x="410" y="290"/>
                </a:lnTo>
                <a:lnTo>
                  <a:pt x="411" y="290"/>
                </a:lnTo>
                <a:lnTo>
                  <a:pt x="411" y="289"/>
                </a:lnTo>
                <a:lnTo>
                  <a:pt x="412" y="289"/>
                </a:lnTo>
                <a:lnTo>
                  <a:pt x="413" y="289"/>
                </a:lnTo>
                <a:lnTo>
                  <a:pt x="414" y="289"/>
                </a:lnTo>
                <a:lnTo>
                  <a:pt x="414" y="288"/>
                </a:lnTo>
                <a:lnTo>
                  <a:pt x="415" y="288"/>
                </a:lnTo>
                <a:lnTo>
                  <a:pt x="416" y="288"/>
                </a:lnTo>
                <a:lnTo>
                  <a:pt x="411" y="271"/>
                </a:lnTo>
                <a:close/>
                <a:moveTo>
                  <a:pt x="361" y="297"/>
                </a:moveTo>
                <a:lnTo>
                  <a:pt x="361" y="297"/>
                </a:lnTo>
                <a:lnTo>
                  <a:pt x="361" y="298"/>
                </a:lnTo>
                <a:lnTo>
                  <a:pt x="360" y="298"/>
                </a:lnTo>
                <a:lnTo>
                  <a:pt x="360" y="299"/>
                </a:lnTo>
                <a:lnTo>
                  <a:pt x="359" y="299"/>
                </a:lnTo>
                <a:lnTo>
                  <a:pt x="358" y="300"/>
                </a:lnTo>
                <a:lnTo>
                  <a:pt x="358" y="301"/>
                </a:lnTo>
                <a:lnTo>
                  <a:pt x="357" y="301"/>
                </a:lnTo>
                <a:lnTo>
                  <a:pt x="356" y="302"/>
                </a:lnTo>
                <a:lnTo>
                  <a:pt x="355" y="303"/>
                </a:lnTo>
                <a:lnTo>
                  <a:pt x="354" y="304"/>
                </a:lnTo>
                <a:lnTo>
                  <a:pt x="353" y="305"/>
                </a:lnTo>
                <a:lnTo>
                  <a:pt x="352" y="305"/>
                </a:lnTo>
                <a:lnTo>
                  <a:pt x="352" y="306"/>
                </a:lnTo>
                <a:lnTo>
                  <a:pt x="351" y="307"/>
                </a:lnTo>
                <a:lnTo>
                  <a:pt x="350" y="307"/>
                </a:lnTo>
                <a:lnTo>
                  <a:pt x="350" y="308"/>
                </a:lnTo>
                <a:lnTo>
                  <a:pt x="349" y="309"/>
                </a:lnTo>
                <a:lnTo>
                  <a:pt x="348" y="309"/>
                </a:lnTo>
                <a:lnTo>
                  <a:pt x="348" y="310"/>
                </a:lnTo>
                <a:lnTo>
                  <a:pt x="360" y="322"/>
                </a:lnTo>
                <a:lnTo>
                  <a:pt x="361" y="322"/>
                </a:lnTo>
                <a:lnTo>
                  <a:pt x="361" y="321"/>
                </a:lnTo>
                <a:lnTo>
                  <a:pt x="362" y="320"/>
                </a:lnTo>
                <a:lnTo>
                  <a:pt x="363" y="319"/>
                </a:lnTo>
                <a:lnTo>
                  <a:pt x="364" y="319"/>
                </a:lnTo>
                <a:lnTo>
                  <a:pt x="364" y="318"/>
                </a:lnTo>
                <a:lnTo>
                  <a:pt x="365" y="318"/>
                </a:lnTo>
                <a:lnTo>
                  <a:pt x="365" y="317"/>
                </a:lnTo>
                <a:lnTo>
                  <a:pt x="366" y="317"/>
                </a:lnTo>
                <a:lnTo>
                  <a:pt x="367" y="316"/>
                </a:lnTo>
                <a:lnTo>
                  <a:pt x="368" y="315"/>
                </a:lnTo>
                <a:lnTo>
                  <a:pt x="368" y="314"/>
                </a:lnTo>
                <a:lnTo>
                  <a:pt x="369" y="314"/>
                </a:lnTo>
                <a:lnTo>
                  <a:pt x="370" y="313"/>
                </a:lnTo>
                <a:lnTo>
                  <a:pt x="371" y="312"/>
                </a:lnTo>
                <a:lnTo>
                  <a:pt x="372" y="312"/>
                </a:lnTo>
                <a:lnTo>
                  <a:pt x="372" y="311"/>
                </a:lnTo>
                <a:lnTo>
                  <a:pt x="373" y="311"/>
                </a:lnTo>
                <a:lnTo>
                  <a:pt x="361" y="297"/>
                </a:lnTo>
                <a:close/>
                <a:moveTo>
                  <a:pt x="325" y="339"/>
                </a:moveTo>
                <a:lnTo>
                  <a:pt x="325" y="339"/>
                </a:lnTo>
                <a:lnTo>
                  <a:pt x="325" y="340"/>
                </a:lnTo>
                <a:lnTo>
                  <a:pt x="324" y="341"/>
                </a:lnTo>
                <a:lnTo>
                  <a:pt x="323" y="342"/>
                </a:lnTo>
                <a:lnTo>
                  <a:pt x="323" y="343"/>
                </a:lnTo>
                <a:lnTo>
                  <a:pt x="323" y="344"/>
                </a:lnTo>
                <a:lnTo>
                  <a:pt x="322" y="345"/>
                </a:lnTo>
                <a:lnTo>
                  <a:pt x="322" y="346"/>
                </a:lnTo>
                <a:lnTo>
                  <a:pt x="321" y="346"/>
                </a:lnTo>
                <a:lnTo>
                  <a:pt x="321" y="347"/>
                </a:lnTo>
                <a:lnTo>
                  <a:pt x="320" y="348"/>
                </a:lnTo>
                <a:lnTo>
                  <a:pt x="320" y="349"/>
                </a:lnTo>
                <a:lnTo>
                  <a:pt x="320" y="350"/>
                </a:lnTo>
                <a:lnTo>
                  <a:pt x="319" y="350"/>
                </a:lnTo>
                <a:lnTo>
                  <a:pt x="319" y="351"/>
                </a:lnTo>
                <a:lnTo>
                  <a:pt x="318" y="352"/>
                </a:lnTo>
                <a:lnTo>
                  <a:pt x="318" y="353"/>
                </a:lnTo>
                <a:lnTo>
                  <a:pt x="318" y="354"/>
                </a:lnTo>
                <a:lnTo>
                  <a:pt x="317" y="355"/>
                </a:lnTo>
                <a:lnTo>
                  <a:pt x="317" y="356"/>
                </a:lnTo>
                <a:lnTo>
                  <a:pt x="333" y="363"/>
                </a:lnTo>
                <a:lnTo>
                  <a:pt x="333" y="362"/>
                </a:lnTo>
                <a:lnTo>
                  <a:pt x="334" y="361"/>
                </a:lnTo>
                <a:lnTo>
                  <a:pt x="334" y="360"/>
                </a:lnTo>
                <a:lnTo>
                  <a:pt x="335" y="359"/>
                </a:lnTo>
                <a:lnTo>
                  <a:pt x="335" y="358"/>
                </a:lnTo>
                <a:lnTo>
                  <a:pt x="335" y="357"/>
                </a:lnTo>
                <a:lnTo>
                  <a:pt x="336" y="357"/>
                </a:lnTo>
                <a:lnTo>
                  <a:pt x="336" y="356"/>
                </a:lnTo>
                <a:lnTo>
                  <a:pt x="336" y="355"/>
                </a:lnTo>
                <a:lnTo>
                  <a:pt x="337" y="354"/>
                </a:lnTo>
                <a:lnTo>
                  <a:pt x="338" y="353"/>
                </a:lnTo>
                <a:lnTo>
                  <a:pt x="338" y="352"/>
                </a:lnTo>
                <a:lnTo>
                  <a:pt x="339" y="351"/>
                </a:lnTo>
                <a:lnTo>
                  <a:pt x="339" y="350"/>
                </a:lnTo>
                <a:lnTo>
                  <a:pt x="340" y="349"/>
                </a:lnTo>
                <a:lnTo>
                  <a:pt x="340" y="348"/>
                </a:lnTo>
                <a:lnTo>
                  <a:pt x="325" y="339"/>
                </a:lnTo>
                <a:close/>
                <a:moveTo>
                  <a:pt x="306" y="392"/>
                </a:moveTo>
                <a:lnTo>
                  <a:pt x="306" y="392"/>
                </a:lnTo>
                <a:lnTo>
                  <a:pt x="306" y="393"/>
                </a:lnTo>
                <a:lnTo>
                  <a:pt x="306" y="394"/>
                </a:lnTo>
                <a:lnTo>
                  <a:pt x="306" y="395"/>
                </a:lnTo>
                <a:lnTo>
                  <a:pt x="306" y="396"/>
                </a:lnTo>
                <a:lnTo>
                  <a:pt x="305" y="396"/>
                </a:lnTo>
                <a:lnTo>
                  <a:pt x="305" y="397"/>
                </a:lnTo>
                <a:lnTo>
                  <a:pt x="305" y="398"/>
                </a:lnTo>
                <a:lnTo>
                  <a:pt x="305" y="399"/>
                </a:lnTo>
                <a:lnTo>
                  <a:pt x="305" y="400"/>
                </a:lnTo>
                <a:lnTo>
                  <a:pt x="305" y="401"/>
                </a:lnTo>
                <a:lnTo>
                  <a:pt x="305" y="402"/>
                </a:lnTo>
                <a:lnTo>
                  <a:pt x="305" y="403"/>
                </a:lnTo>
                <a:lnTo>
                  <a:pt x="305" y="404"/>
                </a:lnTo>
                <a:lnTo>
                  <a:pt x="304" y="405"/>
                </a:lnTo>
                <a:lnTo>
                  <a:pt x="304" y="406"/>
                </a:lnTo>
                <a:lnTo>
                  <a:pt x="304" y="407"/>
                </a:lnTo>
                <a:lnTo>
                  <a:pt x="304" y="408"/>
                </a:lnTo>
                <a:lnTo>
                  <a:pt x="304" y="409"/>
                </a:lnTo>
                <a:lnTo>
                  <a:pt x="304" y="410"/>
                </a:lnTo>
                <a:lnTo>
                  <a:pt x="322" y="411"/>
                </a:lnTo>
                <a:lnTo>
                  <a:pt x="322" y="410"/>
                </a:lnTo>
                <a:lnTo>
                  <a:pt x="322" y="409"/>
                </a:lnTo>
                <a:lnTo>
                  <a:pt x="322" y="408"/>
                </a:lnTo>
                <a:lnTo>
                  <a:pt x="322" y="407"/>
                </a:lnTo>
                <a:lnTo>
                  <a:pt x="322" y="406"/>
                </a:lnTo>
                <a:lnTo>
                  <a:pt x="322" y="405"/>
                </a:lnTo>
                <a:lnTo>
                  <a:pt x="322" y="404"/>
                </a:lnTo>
                <a:lnTo>
                  <a:pt x="322" y="403"/>
                </a:lnTo>
                <a:lnTo>
                  <a:pt x="322" y="402"/>
                </a:lnTo>
                <a:lnTo>
                  <a:pt x="323" y="401"/>
                </a:lnTo>
                <a:lnTo>
                  <a:pt x="323" y="400"/>
                </a:lnTo>
                <a:lnTo>
                  <a:pt x="323" y="399"/>
                </a:lnTo>
                <a:lnTo>
                  <a:pt x="323" y="398"/>
                </a:lnTo>
                <a:lnTo>
                  <a:pt x="323" y="397"/>
                </a:lnTo>
                <a:lnTo>
                  <a:pt x="323" y="396"/>
                </a:lnTo>
                <a:lnTo>
                  <a:pt x="323" y="395"/>
                </a:lnTo>
                <a:lnTo>
                  <a:pt x="306" y="392"/>
                </a:lnTo>
                <a:close/>
                <a:moveTo>
                  <a:pt x="307" y="447"/>
                </a:moveTo>
                <a:lnTo>
                  <a:pt x="307" y="447"/>
                </a:lnTo>
                <a:lnTo>
                  <a:pt x="307" y="448"/>
                </a:lnTo>
                <a:lnTo>
                  <a:pt x="307" y="449"/>
                </a:lnTo>
                <a:lnTo>
                  <a:pt x="308" y="450"/>
                </a:lnTo>
                <a:lnTo>
                  <a:pt x="308" y="451"/>
                </a:lnTo>
                <a:lnTo>
                  <a:pt x="308" y="452"/>
                </a:lnTo>
                <a:lnTo>
                  <a:pt x="308" y="453"/>
                </a:lnTo>
                <a:lnTo>
                  <a:pt x="309" y="454"/>
                </a:lnTo>
                <a:lnTo>
                  <a:pt x="309" y="455"/>
                </a:lnTo>
                <a:lnTo>
                  <a:pt x="309" y="456"/>
                </a:lnTo>
                <a:lnTo>
                  <a:pt x="309" y="457"/>
                </a:lnTo>
                <a:lnTo>
                  <a:pt x="310" y="458"/>
                </a:lnTo>
                <a:lnTo>
                  <a:pt x="310" y="459"/>
                </a:lnTo>
                <a:lnTo>
                  <a:pt x="310" y="460"/>
                </a:lnTo>
                <a:lnTo>
                  <a:pt x="310" y="461"/>
                </a:lnTo>
                <a:lnTo>
                  <a:pt x="311" y="461"/>
                </a:lnTo>
                <a:lnTo>
                  <a:pt x="311" y="462"/>
                </a:lnTo>
                <a:lnTo>
                  <a:pt x="311" y="463"/>
                </a:lnTo>
                <a:lnTo>
                  <a:pt x="311" y="464"/>
                </a:lnTo>
                <a:lnTo>
                  <a:pt x="312" y="465"/>
                </a:lnTo>
                <a:lnTo>
                  <a:pt x="312" y="466"/>
                </a:lnTo>
                <a:lnTo>
                  <a:pt x="329" y="460"/>
                </a:lnTo>
                <a:lnTo>
                  <a:pt x="328" y="460"/>
                </a:lnTo>
                <a:lnTo>
                  <a:pt x="328" y="459"/>
                </a:lnTo>
                <a:lnTo>
                  <a:pt x="328" y="458"/>
                </a:lnTo>
                <a:lnTo>
                  <a:pt x="328" y="457"/>
                </a:lnTo>
                <a:lnTo>
                  <a:pt x="327" y="456"/>
                </a:lnTo>
                <a:lnTo>
                  <a:pt x="327" y="455"/>
                </a:lnTo>
                <a:lnTo>
                  <a:pt x="327" y="454"/>
                </a:lnTo>
                <a:lnTo>
                  <a:pt x="327" y="453"/>
                </a:lnTo>
                <a:lnTo>
                  <a:pt x="326" y="452"/>
                </a:lnTo>
                <a:lnTo>
                  <a:pt x="326" y="451"/>
                </a:lnTo>
                <a:lnTo>
                  <a:pt x="326" y="450"/>
                </a:lnTo>
                <a:lnTo>
                  <a:pt x="325" y="449"/>
                </a:lnTo>
                <a:lnTo>
                  <a:pt x="325" y="448"/>
                </a:lnTo>
                <a:lnTo>
                  <a:pt x="325" y="447"/>
                </a:lnTo>
                <a:lnTo>
                  <a:pt x="325" y="446"/>
                </a:lnTo>
                <a:lnTo>
                  <a:pt x="325" y="445"/>
                </a:lnTo>
                <a:lnTo>
                  <a:pt x="324" y="444"/>
                </a:lnTo>
                <a:lnTo>
                  <a:pt x="307" y="447"/>
                </a:lnTo>
                <a:close/>
                <a:moveTo>
                  <a:pt x="328" y="499"/>
                </a:moveTo>
                <a:lnTo>
                  <a:pt x="328" y="499"/>
                </a:lnTo>
                <a:lnTo>
                  <a:pt x="329" y="500"/>
                </a:lnTo>
                <a:lnTo>
                  <a:pt x="329" y="501"/>
                </a:lnTo>
                <a:lnTo>
                  <a:pt x="330" y="502"/>
                </a:lnTo>
                <a:lnTo>
                  <a:pt x="330" y="503"/>
                </a:lnTo>
                <a:lnTo>
                  <a:pt x="331" y="503"/>
                </a:lnTo>
                <a:lnTo>
                  <a:pt x="331" y="504"/>
                </a:lnTo>
                <a:lnTo>
                  <a:pt x="332" y="505"/>
                </a:lnTo>
                <a:lnTo>
                  <a:pt x="332" y="506"/>
                </a:lnTo>
                <a:lnTo>
                  <a:pt x="333" y="506"/>
                </a:lnTo>
                <a:lnTo>
                  <a:pt x="333" y="507"/>
                </a:lnTo>
                <a:lnTo>
                  <a:pt x="334" y="508"/>
                </a:lnTo>
                <a:lnTo>
                  <a:pt x="334" y="509"/>
                </a:lnTo>
                <a:lnTo>
                  <a:pt x="335" y="509"/>
                </a:lnTo>
                <a:lnTo>
                  <a:pt x="336" y="510"/>
                </a:lnTo>
                <a:lnTo>
                  <a:pt x="336" y="511"/>
                </a:lnTo>
                <a:lnTo>
                  <a:pt x="337" y="511"/>
                </a:lnTo>
                <a:lnTo>
                  <a:pt x="337" y="512"/>
                </a:lnTo>
                <a:lnTo>
                  <a:pt x="338" y="513"/>
                </a:lnTo>
                <a:lnTo>
                  <a:pt x="338" y="514"/>
                </a:lnTo>
                <a:lnTo>
                  <a:pt x="339" y="514"/>
                </a:lnTo>
                <a:lnTo>
                  <a:pt x="353" y="503"/>
                </a:lnTo>
                <a:lnTo>
                  <a:pt x="352" y="502"/>
                </a:lnTo>
                <a:lnTo>
                  <a:pt x="351" y="501"/>
                </a:lnTo>
                <a:lnTo>
                  <a:pt x="350" y="500"/>
                </a:lnTo>
                <a:lnTo>
                  <a:pt x="350" y="499"/>
                </a:lnTo>
                <a:lnTo>
                  <a:pt x="349" y="499"/>
                </a:lnTo>
                <a:lnTo>
                  <a:pt x="349" y="498"/>
                </a:lnTo>
                <a:lnTo>
                  <a:pt x="348" y="497"/>
                </a:lnTo>
                <a:lnTo>
                  <a:pt x="347" y="496"/>
                </a:lnTo>
                <a:lnTo>
                  <a:pt x="347" y="495"/>
                </a:lnTo>
                <a:lnTo>
                  <a:pt x="346" y="495"/>
                </a:lnTo>
                <a:lnTo>
                  <a:pt x="346" y="494"/>
                </a:lnTo>
                <a:lnTo>
                  <a:pt x="345" y="493"/>
                </a:lnTo>
                <a:lnTo>
                  <a:pt x="344" y="492"/>
                </a:lnTo>
                <a:lnTo>
                  <a:pt x="344" y="491"/>
                </a:lnTo>
                <a:lnTo>
                  <a:pt x="343" y="491"/>
                </a:lnTo>
                <a:lnTo>
                  <a:pt x="343" y="490"/>
                </a:lnTo>
                <a:lnTo>
                  <a:pt x="328" y="499"/>
                </a:lnTo>
                <a:close/>
                <a:moveTo>
                  <a:pt x="366" y="540"/>
                </a:moveTo>
                <a:lnTo>
                  <a:pt x="366" y="540"/>
                </a:lnTo>
                <a:lnTo>
                  <a:pt x="367" y="541"/>
                </a:lnTo>
                <a:lnTo>
                  <a:pt x="368" y="541"/>
                </a:lnTo>
                <a:lnTo>
                  <a:pt x="369" y="542"/>
                </a:lnTo>
                <a:lnTo>
                  <a:pt x="370" y="543"/>
                </a:lnTo>
                <a:lnTo>
                  <a:pt x="371" y="543"/>
                </a:lnTo>
                <a:lnTo>
                  <a:pt x="372" y="544"/>
                </a:lnTo>
                <a:lnTo>
                  <a:pt x="373" y="545"/>
                </a:lnTo>
                <a:lnTo>
                  <a:pt x="374" y="545"/>
                </a:lnTo>
                <a:lnTo>
                  <a:pt x="375" y="546"/>
                </a:lnTo>
                <a:lnTo>
                  <a:pt x="376" y="547"/>
                </a:lnTo>
                <a:lnTo>
                  <a:pt x="377" y="547"/>
                </a:lnTo>
                <a:lnTo>
                  <a:pt x="378" y="548"/>
                </a:lnTo>
                <a:lnTo>
                  <a:pt x="379" y="548"/>
                </a:lnTo>
                <a:lnTo>
                  <a:pt x="379" y="549"/>
                </a:lnTo>
                <a:lnTo>
                  <a:pt x="380" y="549"/>
                </a:lnTo>
                <a:lnTo>
                  <a:pt x="381" y="550"/>
                </a:lnTo>
                <a:lnTo>
                  <a:pt x="382" y="550"/>
                </a:lnTo>
                <a:lnTo>
                  <a:pt x="390" y="535"/>
                </a:lnTo>
                <a:lnTo>
                  <a:pt x="390" y="534"/>
                </a:lnTo>
                <a:lnTo>
                  <a:pt x="389" y="534"/>
                </a:lnTo>
                <a:lnTo>
                  <a:pt x="388" y="534"/>
                </a:lnTo>
                <a:lnTo>
                  <a:pt x="388" y="533"/>
                </a:lnTo>
                <a:lnTo>
                  <a:pt x="387" y="533"/>
                </a:lnTo>
                <a:lnTo>
                  <a:pt x="386" y="532"/>
                </a:lnTo>
                <a:lnTo>
                  <a:pt x="385" y="532"/>
                </a:lnTo>
                <a:lnTo>
                  <a:pt x="385" y="531"/>
                </a:lnTo>
                <a:lnTo>
                  <a:pt x="384" y="531"/>
                </a:lnTo>
                <a:lnTo>
                  <a:pt x="383" y="531"/>
                </a:lnTo>
                <a:lnTo>
                  <a:pt x="383" y="530"/>
                </a:lnTo>
                <a:lnTo>
                  <a:pt x="382" y="530"/>
                </a:lnTo>
                <a:lnTo>
                  <a:pt x="381" y="529"/>
                </a:lnTo>
                <a:lnTo>
                  <a:pt x="380" y="528"/>
                </a:lnTo>
                <a:lnTo>
                  <a:pt x="379" y="528"/>
                </a:lnTo>
                <a:lnTo>
                  <a:pt x="379" y="527"/>
                </a:lnTo>
                <a:lnTo>
                  <a:pt x="378" y="527"/>
                </a:lnTo>
                <a:lnTo>
                  <a:pt x="377" y="526"/>
                </a:lnTo>
                <a:lnTo>
                  <a:pt x="376" y="526"/>
                </a:lnTo>
                <a:lnTo>
                  <a:pt x="366" y="540"/>
                </a:lnTo>
                <a:close/>
                <a:moveTo>
                  <a:pt x="416" y="564"/>
                </a:moveTo>
                <a:lnTo>
                  <a:pt x="416" y="564"/>
                </a:lnTo>
                <a:lnTo>
                  <a:pt x="417" y="565"/>
                </a:lnTo>
                <a:lnTo>
                  <a:pt x="418" y="565"/>
                </a:lnTo>
                <a:lnTo>
                  <a:pt x="419" y="565"/>
                </a:lnTo>
                <a:lnTo>
                  <a:pt x="420" y="565"/>
                </a:lnTo>
                <a:lnTo>
                  <a:pt x="421" y="566"/>
                </a:lnTo>
                <a:lnTo>
                  <a:pt x="422" y="566"/>
                </a:lnTo>
                <a:lnTo>
                  <a:pt x="423" y="566"/>
                </a:lnTo>
                <a:lnTo>
                  <a:pt x="424" y="566"/>
                </a:lnTo>
                <a:lnTo>
                  <a:pt x="424" y="567"/>
                </a:lnTo>
                <a:lnTo>
                  <a:pt x="425" y="567"/>
                </a:lnTo>
                <a:lnTo>
                  <a:pt x="426" y="567"/>
                </a:lnTo>
                <a:lnTo>
                  <a:pt x="427" y="567"/>
                </a:lnTo>
                <a:lnTo>
                  <a:pt x="428" y="567"/>
                </a:lnTo>
                <a:lnTo>
                  <a:pt x="429" y="567"/>
                </a:lnTo>
                <a:lnTo>
                  <a:pt x="430" y="568"/>
                </a:lnTo>
                <a:lnTo>
                  <a:pt x="431" y="568"/>
                </a:lnTo>
                <a:lnTo>
                  <a:pt x="432" y="568"/>
                </a:lnTo>
                <a:lnTo>
                  <a:pt x="433" y="568"/>
                </a:lnTo>
                <a:lnTo>
                  <a:pt x="434" y="568"/>
                </a:lnTo>
                <a:lnTo>
                  <a:pt x="437" y="551"/>
                </a:lnTo>
                <a:lnTo>
                  <a:pt x="436" y="551"/>
                </a:lnTo>
                <a:lnTo>
                  <a:pt x="435" y="551"/>
                </a:lnTo>
                <a:lnTo>
                  <a:pt x="434" y="550"/>
                </a:lnTo>
                <a:lnTo>
                  <a:pt x="433" y="550"/>
                </a:lnTo>
                <a:lnTo>
                  <a:pt x="432" y="550"/>
                </a:lnTo>
                <a:lnTo>
                  <a:pt x="431" y="550"/>
                </a:lnTo>
                <a:lnTo>
                  <a:pt x="430" y="550"/>
                </a:lnTo>
                <a:lnTo>
                  <a:pt x="429" y="549"/>
                </a:lnTo>
                <a:lnTo>
                  <a:pt x="428" y="549"/>
                </a:lnTo>
                <a:lnTo>
                  <a:pt x="427" y="549"/>
                </a:lnTo>
                <a:lnTo>
                  <a:pt x="426" y="549"/>
                </a:lnTo>
                <a:lnTo>
                  <a:pt x="425" y="549"/>
                </a:lnTo>
                <a:lnTo>
                  <a:pt x="424" y="548"/>
                </a:lnTo>
                <a:lnTo>
                  <a:pt x="423" y="548"/>
                </a:lnTo>
                <a:lnTo>
                  <a:pt x="422" y="548"/>
                </a:lnTo>
                <a:lnTo>
                  <a:pt x="421" y="548"/>
                </a:lnTo>
                <a:lnTo>
                  <a:pt x="421" y="547"/>
                </a:lnTo>
                <a:lnTo>
                  <a:pt x="416" y="564"/>
                </a:lnTo>
                <a:close/>
                <a:moveTo>
                  <a:pt x="471" y="569"/>
                </a:moveTo>
                <a:lnTo>
                  <a:pt x="471" y="569"/>
                </a:lnTo>
                <a:lnTo>
                  <a:pt x="472" y="569"/>
                </a:lnTo>
                <a:lnTo>
                  <a:pt x="473" y="569"/>
                </a:lnTo>
                <a:lnTo>
                  <a:pt x="474" y="569"/>
                </a:lnTo>
                <a:lnTo>
                  <a:pt x="475" y="569"/>
                </a:lnTo>
                <a:lnTo>
                  <a:pt x="476" y="569"/>
                </a:lnTo>
                <a:lnTo>
                  <a:pt x="477" y="569"/>
                </a:lnTo>
                <a:lnTo>
                  <a:pt x="478" y="569"/>
                </a:lnTo>
                <a:lnTo>
                  <a:pt x="479" y="569"/>
                </a:lnTo>
                <a:lnTo>
                  <a:pt x="480" y="568"/>
                </a:lnTo>
                <a:lnTo>
                  <a:pt x="481" y="568"/>
                </a:lnTo>
                <a:lnTo>
                  <a:pt x="482" y="568"/>
                </a:lnTo>
                <a:lnTo>
                  <a:pt x="483" y="568"/>
                </a:lnTo>
                <a:lnTo>
                  <a:pt x="484" y="568"/>
                </a:lnTo>
                <a:lnTo>
                  <a:pt x="485" y="567"/>
                </a:lnTo>
                <a:lnTo>
                  <a:pt x="486" y="567"/>
                </a:lnTo>
                <a:lnTo>
                  <a:pt x="487" y="567"/>
                </a:lnTo>
                <a:lnTo>
                  <a:pt x="488" y="567"/>
                </a:lnTo>
                <a:lnTo>
                  <a:pt x="489" y="567"/>
                </a:lnTo>
                <a:lnTo>
                  <a:pt x="490" y="567"/>
                </a:lnTo>
                <a:lnTo>
                  <a:pt x="486" y="549"/>
                </a:lnTo>
                <a:lnTo>
                  <a:pt x="485" y="549"/>
                </a:lnTo>
                <a:lnTo>
                  <a:pt x="484" y="550"/>
                </a:lnTo>
                <a:lnTo>
                  <a:pt x="483" y="550"/>
                </a:lnTo>
                <a:lnTo>
                  <a:pt x="482" y="550"/>
                </a:lnTo>
                <a:lnTo>
                  <a:pt x="481" y="550"/>
                </a:lnTo>
                <a:lnTo>
                  <a:pt x="480" y="550"/>
                </a:lnTo>
                <a:lnTo>
                  <a:pt x="479" y="551"/>
                </a:lnTo>
                <a:lnTo>
                  <a:pt x="478" y="551"/>
                </a:lnTo>
                <a:lnTo>
                  <a:pt x="477" y="551"/>
                </a:lnTo>
                <a:lnTo>
                  <a:pt x="476" y="551"/>
                </a:lnTo>
                <a:lnTo>
                  <a:pt x="475" y="551"/>
                </a:lnTo>
                <a:lnTo>
                  <a:pt x="474" y="551"/>
                </a:lnTo>
                <a:lnTo>
                  <a:pt x="473" y="552"/>
                </a:lnTo>
                <a:lnTo>
                  <a:pt x="472" y="552"/>
                </a:lnTo>
                <a:lnTo>
                  <a:pt x="471" y="552"/>
                </a:lnTo>
                <a:lnTo>
                  <a:pt x="470" y="552"/>
                </a:lnTo>
                <a:lnTo>
                  <a:pt x="471" y="569"/>
                </a:lnTo>
                <a:close/>
                <a:moveTo>
                  <a:pt x="525" y="554"/>
                </a:moveTo>
                <a:lnTo>
                  <a:pt x="525" y="554"/>
                </a:lnTo>
                <a:lnTo>
                  <a:pt x="526" y="554"/>
                </a:lnTo>
                <a:lnTo>
                  <a:pt x="527" y="553"/>
                </a:lnTo>
                <a:lnTo>
                  <a:pt x="528" y="553"/>
                </a:lnTo>
                <a:lnTo>
                  <a:pt x="528" y="552"/>
                </a:lnTo>
                <a:lnTo>
                  <a:pt x="529" y="552"/>
                </a:lnTo>
                <a:lnTo>
                  <a:pt x="530" y="552"/>
                </a:lnTo>
                <a:lnTo>
                  <a:pt x="531" y="551"/>
                </a:lnTo>
                <a:lnTo>
                  <a:pt x="532" y="551"/>
                </a:lnTo>
                <a:lnTo>
                  <a:pt x="533" y="550"/>
                </a:lnTo>
                <a:lnTo>
                  <a:pt x="534" y="549"/>
                </a:lnTo>
                <a:lnTo>
                  <a:pt x="535" y="549"/>
                </a:lnTo>
                <a:lnTo>
                  <a:pt x="536" y="548"/>
                </a:lnTo>
                <a:lnTo>
                  <a:pt x="537" y="548"/>
                </a:lnTo>
                <a:lnTo>
                  <a:pt x="537" y="547"/>
                </a:lnTo>
                <a:lnTo>
                  <a:pt x="538" y="547"/>
                </a:lnTo>
                <a:lnTo>
                  <a:pt x="539" y="546"/>
                </a:lnTo>
                <a:lnTo>
                  <a:pt x="540" y="546"/>
                </a:lnTo>
                <a:lnTo>
                  <a:pt x="540" y="545"/>
                </a:lnTo>
                <a:lnTo>
                  <a:pt x="541" y="545"/>
                </a:lnTo>
                <a:lnTo>
                  <a:pt x="532" y="530"/>
                </a:lnTo>
                <a:lnTo>
                  <a:pt x="531" y="531"/>
                </a:lnTo>
                <a:lnTo>
                  <a:pt x="530" y="531"/>
                </a:lnTo>
                <a:lnTo>
                  <a:pt x="529" y="531"/>
                </a:lnTo>
                <a:lnTo>
                  <a:pt x="529" y="532"/>
                </a:lnTo>
                <a:lnTo>
                  <a:pt x="528" y="532"/>
                </a:lnTo>
                <a:lnTo>
                  <a:pt x="527" y="533"/>
                </a:lnTo>
                <a:lnTo>
                  <a:pt x="526" y="534"/>
                </a:lnTo>
                <a:lnTo>
                  <a:pt x="525" y="534"/>
                </a:lnTo>
                <a:lnTo>
                  <a:pt x="524" y="535"/>
                </a:lnTo>
                <a:lnTo>
                  <a:pt x="523" y="535"/>
                </a:lnTo>
                <a:lnTo>
                  <a:pt x="522" y="536"/>
                </a:lnTo>
                <a:lnTo>
                  <a:pt x="521" y="536"/>
                </a:lnTo>
                <a:lnTo>
                  <a:pt x="520" y="537"/>
                </a:lnTo>
                <a:lnTo>
                  <a:pt x="519" y="538"/>
                </a:lnTo>
                <a:lnTo>
                  <a:pt x="518" y="538"/>
                </a:lnTo>
                <a:lnTo>
                  <a:pt x="517" y="538"/>
                </a:lnTo>
                <a:lnTo>
                  <a:pt x="525" y="554"/>
                </a:lnTo>
                <a:close/>
                <a:moveTo>
                  <a:pt x="570" y="521"/>
                </a:moveTo>
                <a:lnTo>
                  <a:pt x="570" y="521"/>
                </a:lnTo>
                <a:lnTo>
                  <a:pt x="570" y="520"/>
                </a:lnTo>
                <a:lnTo>
                  <a:pt x="571" y="519"/>
                </a:lnTo>
                <a:lnTo>
                  <a:pt x="572" y="518"/>
                </a:lnTo>
                <a:lnTo>
                  <a:pt x="573" y="517"/>
                </a:lnTo>
                <a:lnTo>
                  <a:pt x="574" y="516"/>
                </a:lnTo>
                <a:lnTo>
                  <a:pt x="575" y="515"/>
                </a:lnTo>
                <a:lnTo>
                  <a:pt x="575" y="514"/>
                </a:lnTo>
                <a:lnTo>
                  <a:pt x="576" y="514"/>
                </a:lnTo>
                <a:lnTo>
                  <a:pt x="576" y="513"/>
                </a:lnTo>
                <a:lnTo>
                  <a:pt x="577" y="512"/>
                </a:lnTo>
                <a:lnTo>
                  <a:pt x="578" y="511"/>
                </a:lnTo>
                <a:lnTo>
                  <a:pt x="579" y="510"/>
                </a:lnTo>
                <a:lnTo>
                  <a:pt x="579" y="509"/>
                </a:lnTo>
                <a:lnTo>
                  <a:pt x="580" y="509"/>
                </a:lnTo>
                <a:lnTo>
                  <a:pt x="580" y="508"/>
                </a:lnTo>
                <a:lnTo>
                  <a:pt x="581" y="507"/>
                </a:lnTo>
                <a:lnTo>
                  <a:pt x="581" y="506"/>
                </a:lnTo>
                <a:lnTo>
                  <a:pt x="567" y="496"/>
                </a:lnTo>
                <a:lnTo>
                  <a:pt x="567" y="497"/>
                </a:lnTo>
                <a:lnTo>
                  <a:pt x="566" y="497"/>
                </a:lnTo>
                <a:lnTo>
                  <a:pt x="566" y="498"/>
                </a:lnTo>
                <a:lnTo>
                  <a:pt x="565" y="499"/>
                </a:lnTo>
                <a:lnTo>
                  <a:pt x="564" y="500"/>
                </a:lnTo>
                <a:lnTo>
                  <a:pt x="564" y="501"/>
                </a:lnTo>
                <a:lnTo>
                  <a:pt x="563" y="501"/>
                </a:lnTo>
                <a:lnTo>
                  <a:pt x="563" y="502"/>
                </a:lnTo>
                <a:lnTo>
                  <a:pt x="562" y="502"/>
                </a:lnTo>
                <a:lnTo>
                  <a:pt x="562" y="503"/>
                </a:lnTo>
                <a:lnTo>
                  <a:pt x="561" y="504"/>
                </a:lnTo>
                <a:lnTo>
                  <a:pt x="560" y="505"/>
                </a:lnTo>
                <a:lnTo>
                  <a:pt x="560" y="506"/>
                </a:lnTo>
                <a:lnTo>
                  <a:pt x="559" y="506"/>
                </a:lnTo>
                <a:lnTo>
                  <a:pt x="559" y="507"/>
                </a:lnTo>
                <a:lnTo>
                  <a:pt x="558" y="507"/>
                </a:lnTo>
                <a:lnTo>
                  <a:pt x="557" y="508"/>
                </a:lnTo>
                <a:lnTo>
                  <a:pt x="557" y="509"/>
                </a:lnTo>
                <a:lnTo>
                  <a:pt x="570" y="521"/>
                </a:lnTo>
                <a:close/>
                <a:moveTo>
                  <a:pt x="599" y="474"/>
                </a:moveTo>
                <a:lnTo>
                  <a:pt x="599" y="474"/>
                </a:lnTo>
                <a:lnTo>
                  <a:pt x="600" y="473"/>
                </a:lnTo>
                <a:lnTo>
                  <a:pt x="600" y="472"/>
                </a:lnTo>
                <a:lnTo>
                  <a:pt x="600" y="471"/>
                </a:lnTo>
                <a:lnTo>
                  <a:pt x="601" y="470"/>
                </a:lnTo>
                <a:lnTo>
                  <a:pt x="601" y="469"/>
                </a:lnTo>
                <a:lnTo>
                  <a:pt x="602" y="468"/>
                </a:lnTo>
                <a:lnTo>
                  <a:pt x="602" y="467"/>
                </a:lnTo>
                <a:lnTo>
                  <a:pt x="602" y="466"/>
                </a:lnTo>
                <a:lnTo>
                  <a:pt x="603" y="465"/>
                </a:lnTo>
                <a:lnTo>
                  <a:pt x="603" y="464"/>
                </a:lnTo>
                <a:lnTo>
                  <a:pt x="603" y="463"/>
                </a:lnTo>
                <a:lnTo>
                  <a:pt x="603" y="462"/>
                </a:lnTo>
                <a:lnTo>
                  <a:pt x="604" y="461"/>
                </a:lnTo>
                <a:lnTo>
                  <a:pt x="604" y="460"/>
                </a:lnTo>
                <a:lnTo>
                  <a:pt x="604" y="459"/>
                </a:lnTo>
                <a:lnTo>
                  <a:pt x="605" y="458"/>
                </a:lnTo>
                <a:lnTo>
                  <a:pt x="605" y="457"/>
                </a:lnTo>
                <a:lnTo>
                  <a:pt x="605" y="456"/>
                </a:lnTo>
                <a:lnTo>
                  <a:pt x="588" y="452"/>
                </a:lnTo>
                <a:lnTo>
                  <a:pt x="588" y="453"/>
                </a:lnTo>
                <a:lnTo>
                  <a:pt x="588" y="454"/>
                </a:lnTo>
                <a:lnTo>
                  <a:pt x="587" y="455"/>
                </a:lnTo>
                <a:lnTo>
                  <a:pt x="587" y="456"/>
                </a:lnTo>
                <a:lnTo>
                  <a:pt x="587" y="457"/>
                </a:lnTo>
                <a:lnTo>
                  <a:pt x="586" y="458"/>
                </a:lnTo>
                <a:lnTo>
                  <a:pt x="586" y="459"/>
                </a:lnTo>
                <a:lnTo>
                  <a:pt x="586" y="460"/>
                </a:lnTo>
                <a:lnTo>
                  <a:pt x="585" y="461"/>
                </a:lnTo>
                <a:lnTo>
                  <a:pt x="585" y="462"/>
                </a:lnTo>
                <a:lnTo>
                  <a:pt x="585" y="463"/>
                </a:lnTo>
                <a:lnTo>
                  <a:pt x="584" y="463"/>
                </a:lnTo>
                <a:lnTo>
                  <a:pt x="584" y="464"/>
                </a:lnTo>
                <a:lnTo>
                  <a:pt x="584" y="465"/>
                </a:lnTo>
                <a:lnTo>
                  <a:pt x="584" y="466"/>
                </a:lnTo>
                <a:lnTo>
                  <a:pt x="583" y="467"/>
                </a:lnTo>
                <a:lnTo>
                  <a:pt x="599" y="474"/>
                </a:lnTo>
                <a:close/>
                <a:moveTo>
                  <a:pt x="610" y="419"/>
                </a:moveTo>
                <a:lnTo>
                  <a:pt x="610" y="419"/>
                </a:lnTo>
                <a:lnTo>
                  <a:pt x="610" y="418"/>
                </a:lnTo>
                <a:lnTo>
                  <a:pt x="610" y="417"/>
                </a:lnTo>
                <a:lnTo>
                  <a:pt x="610" y="416"/>
                </a:lnTo>
                <a:lnTo>
                  <a:pt x="610" y="415"/>
                </a:lnTo>
                <a:lnTo>
                  <a:pt x="610" y="414"/>
                </a:lnTo>
                <a:lnTo>
                  <a:pt x="610" y="413"/>
                </a:lnTo>
                <a:lnTo>
                  <a:pt x="610" y="412"/>
                </a:lnTo>
                <a:lnTo>
                  <a:pt x="610" y="411"/>
                </a:lnTo>
                <a:lnTo>
                  <a:pt x="610" y="410"/>
                </a:lnTo>
                <a:lnTo>
                  <a:pt x="610" y="409"/>
                </a:lnTo>
                <a:lnTo>
                  <a:pt x="610" y="408"/>
                </a:lnTo>
                <a:lnTo>
                  <a:pt x="610" y="407"/>
                </a:lnTo>
                <a:lnTo>
                  <a:pt x="610" y="406"/>
                </a:lnTo>
                <a:lnTo>
                  <a:pt x="610" y="405"/>
                </a:lnTo>
                <a:lnTo>
                  <a:pt x="610" y="404"/>
                </a:lnTo>
                <a:lnTo>
                  <a:pt x="610" y="403"/>
                </a:lnTo>
                <a:lnTo>
                  <a:pt x="610" y="402"/>
                </a:lnTo>
                <a:lnTo>
                  <a:pt x="609" y="401"/>
                </a:lnTo>
                <a:lnTo>
                  <a:pt x="609" y="400"/>
                </a:lnTo>
                <a:lnTo>
                  <a:pt x="592" y="402"/>
                </a:lnTo>
                <a:lnTo>
                  <a:pt x="592" y="403"/>
                </a:lnTo>
                <a:lnTo>
                  <a:pt x="592" y="404"/>
                </a:lnTo>
                <a:lnTo>
                  <a:pt x="592" y="405"/>
                </a:lnTo>
                <a:lnTo>
                  <a:pt x="592" y="406"/>
                </a:lnTo>
                <a:lnTo>
                  <a:pt x="592" y="407"/>
                </a:lnTo>
                <a:lnTo>
                  <a:pt x="592" y="408"/>
                </a:lnTo>
                <a:lnTo>
                  <a:pt x="592" y="409"/>
                </a:lnTo>
                <a:lnTo>
                  <a:pt x="592" y="410"/>
                </a:lnTo>
                <a:lnTo>
                  <a:pt x="593" y="411"/>
                </a:lnTo>
                <a:lnTo>
                  <a:pt x="593" y="412"/>
                </a:lnTo>
                <a:lnTo>
                  <a:pt x="593" y="413"/>
                </a:lnTo>
                <a:lnTo>
                  <a:pt x="593" y="414"/>
                </a:lnTo>
                <a:lnTo>
                  <a:pt x="593" y="415"/>
                </a:lnTo>
                <a:lnTo>
                  <a:pt x="593" y="416"/>
                </a:lnTo>
                <a:lnTo>
                  <a:pt x="593" y="417"/>
                </a:lnTo>
                <a:lnTo>
                  <a:pt x="593" y="418"/>
                </a:lnTo>
                <a:lnTo>
                  <a:pt x="593" y="419"/>
                </a:lnTo>
                <a:lnTo>
                  <a:pt x="610" y="419"/>
                </a:lnTo>
                <a:close/>
                <a:moveTo>
                  <a:pt x="601" y="364"/>
                </a:moveTo>
                <a:lnTo>
                  <a:pt x="601" y="364"/>
                </a:lnTo>
                <a:lnTo>
                  <a:pt x="601" y="363"/>
                </a:lnTo>
                <a:lnTo>
                  <a:pt x="600" y="363"/>
                </a:lnTo>
                <a:lnTo>
                  <a:pt x="600" y="362"/>
                </a:lnTo>
                <a:lnTo>
                  <a:pt x="600" y="361"/>
                </a:lnTo>
                <a:lnTo>
                  <a:pt x="599" y="360"/>
                </a:lnTo>
                <a:lnTo>
                  <a:pt x="599" y="359"/>
                </a:lnTo>
                <a:lnTo>
                  <a:pt x="599" y="358"/>
                </a:lnTo>
                <a:lnTo>
                  <a:pt x="598" y="357"/>
                </a:lnTo>
                <a:lnTo>
                  <a:pt x="598" y="356"/>
                </a:lnTo>
                <a:lnTo>
                  <a:pt x="597" y="355"/>
                </a:lnTo>
                <a:lnTo>
                  <a:pt x="597" y="354"/>
                </a:lnTo>
                <a:lnTo>
                  <a:pt x="596" y="353"/>
                </a:lnTo>
                <a:lnTo>
                  <a:pt x="596" y="352"/>
                </a:lnTo>
                <a:lnTo>
                  <a:pt x="596" y="351"/>
                </a:lnTo>
                <a:lnTo>
                  <a:pt x="595" y="350"/>
                </a:lnTo>
                <a:lnTo>
                  <a:pt x="594" y="349"/>
                </a:lnTo>
                <a:lnTo>
                  <a:pt x="594" y="348"/>
                </a:lnTo>
                <a:lnTo>
                  <a:pt x="594" y="347"/>
                </a:lnTo>
                <a:lnTo>
                  <a:pt x="593" y="347"/>
                </a:lnTo>
                <a:lnTo>
                  <a:pt x="578" y="355"/>
                </a:lnTo>
                <a:lnTo>
                  <a:pt x="578" y="356"/>
                </a:lnTo>
                <a:lnTo>
                  <a:pt x="579" y="357"/>
                </a:lnTo>
                <a:lnTo>
                  <a:pt x="579" y="358"/>
                </a:lnTo>
                <a:lnTo>
                  <a:pt x="580" y="359"/>
                </a:lnTo>
                <a:lnTo>
                  <a:pt x="580" y="360"/>
                </a:lnTo>
                <a:lnTo>
                  <a:pt x="581" y="361"/>
                </a:lnTo>
                <a:lnTo>
                  <a:pt x="581" y="362"/>
                </a:lnTo>
                <a:lnTo>
                  <a:pt x="581" y="363"/>
                </a:lnTo>
                <a:lnTo>
                  <a:pt x="582" y="363"/>
                </a:lnTo>
                <a:lnTo>
                  <a:pt x="582" y="364"/>
                </a:lnTo>
                <a:lnTo>
                  <a:pt x="582" y="365"/>
                </a:lnTo>
                <a:lnTo>
                  <a:pt x="583" y="366"/>
                </a:lnTo>
                <a:lnTo>
                  <a:pt x="583" y="367"/>
                </a:lnTo>
                <a:lnTo>
                  <a:pt x="584" y="368"/>
                </a:lnTo>
                <a:lnTo>
                  <a:pt x="584" y="369"/>
                </a:lnTo>
                <a:lnTo>
                  <a:pt x="584" y="370"/>
                </a:lnTo>
                <a:lnTo>
                  <a:pt x="601" y="364"/>
                </a:lnTo>
                <a:close/>
                <a:moveTo>
                  <a:pt x="573" y="316"/>
                </a:moveTo>
                <a:lnTo>
                  <a:pt x="573" y="316"/>
                </a:lnTo>
                <a:lnTo>
                  <a:pt x="572" y="316"/>
                </a:lnTo>
                <a:lnTo>
                  <a:pt x="572" y="315"/>
                </a:lnTo>
                <a:lnTo>
                  <a:pt x="571" y="315"/>
                </a:lnTo>
                <a:lnTo>
                  <a:pt x="570" y="314"/>
                </a:lnTo>
                <a:lnTo>
                  <a:pt x="570" y="313"/>
                </a:lnTo>
                <a:lnTo>
                  <a:pt x="569" y="313"/>
                </a:lnTo>
                <a:lnTo>
                  <a:pt x="569" y="312"/>
                </a:lnTo>
                <a:lnTo>
                  <a:pt x="568" y="311"/>
                </a:lnTo>
                <a:lnTo>
                  <a:pt x="567" y="311"/>
                </a:lnTo>
                <a:lnTo>
                  <a:pt x="567" y="310"/>
                </a:lnTo>
                <a:lnTo>
                  <a:pt x="566" y="309"/>
                </a:lnTo>
                <a:lnTo>
                  <a:pt x="565" y="309"/>
                </a:lnTo>
                <a:lnTo>
                  <a:pt x="565" y="308"/>
                </a:lnTo>
                <a:lnTo>
                  <a:pt x="564" y="307"/>
                </a:lnTo>
                <a:lnTo>
                  <a:pt x="563" y="307"/>
                </a:lnTo>
                <a:lnTo>
                  <a:pt x="563" y="306"/>
                </a:lnTo>
                <a:lnTo>
                  <a:pt x="562" y="305"/>
                </a:lnTo>
                <a:lnTo>
                  <a:pt x="561" y="305"/>
                </a:lnTo>
                <a:lnTo>
                  <a:pt x="561" y="304"/>
                </a:lnTo>
                <a:lnTo>
                  <a:pt x="560" y="304"/>
                </a:lnTo>
                <a:lnTo>
                  <a:pt x="559" y="303"/>
                </a:lnTo>
                <a:lnTo>
                  <a:pt x="548" y="316"/>
                </a:lnTo>
                <a:lnTo>
                  <a:pt x="548" y="317"/>
                </a:lnTo>
                <a:lnTo>
                  <a:pt x="549" y="317"/>
                </a:lnTo>
                <a:lnTo>
                  <a:pt x="549" y="318"/>
                </a:lnTo>
                <a:lnTo>
                  <a:pt x="550" y="318"/>
                </a:lnTo>
                <a:lnTo>
                  <a:pt x="551" y="319"/>
                </a:lnTo>
                <a:lnTo>
                  <a:pt x="552" y="320"/>
                </a:lnTo>
                <a:lnTo>
                  <a:pt x="553" y="321"/>
                </a:lnTo>
                <a:lnTo>
                  <a:pt x="554" y="322"/>
                </a:lnTo>
                <a:lnTo>
                  <a:pt x="555" y="323"/>
                </a:lnTo>
                <a:lnTo>
                  <a:pt x="556" y="324"/>
                </a:lnTo>
                <a:lnTo>
                  <a:pt x="556" y="325"/>
                </a:lnTo>
                <a:lnTo>
                  <a:pt x="557" y="325"/>
                </a:lnTo>
                <a:lnTo>
                  <a:pt x="557" y="326"/>
                </a:lnTo>
                <a:lnTo>
                  <a:pt x="558" y="326"/>
                </a:lnTo>
                <a:lnTo>
                  <a:pt x="559" y="327"/>
                </a:lnTo>
                <a:lnTo>
                  <a:pt x="559" y="328"/>
                </a:lnTo>
                <a:lnTo>
                  <a:pt x="573" y="316"/>
                </a:lnTo>
                <a:close/>
                <a:moveTo>
                  <a:pt x="529" y="282"/>
                </a:moveTo>
                <a:lnTo>
                  <a:pt x="529" y="282"/>
                </a:lnTo>
                <a:lnTo>
                  <a:pt x="528" y="281"/>
                </a:lnTo>
                <a:lnTo>
                  <a:pt x="527" y="281"/>
                </a:lnTo>
                <a:lnTo>
                  <a:pt x="526" y="280"/>
                </a:lnTo>
                <a:lnTo>
                  <a:pt x="525" y="280"/>
                </a:lnTo>
                <a:lnTo>
                  <a:pt x="524" y="279"/>
                </a:lnTo>
                <a:lnTo>
                  <a:pt x="523" y="278"/>
                </a:lnTo>
                <a:lnTo>
                  <a:pt x="522" y="278"/>
                </a:lnTo>
                <a:lnTo>
                  <a:pt x="521" y="278"/>
                </a:lnTo>
                <a:lnTo>
                  <a:pt x="520" y="277"/>
                </a:lnTo>
                <a:lnTo>
                  <a:pt x="519" y="277"/>
                </a:lnTo>
                <a:lnTo>
                  <a:pt x="518" y="277"/>
                </a:lnTo>
                <a:lnTo>
                  <a:pt x="518" y="276"/>
                </a:lnTo>
                <a:lnTo>
                  <a:pt x="517" y="276"/>
                </a:lnTo>
                <a:lnTo>
                  <a:pt x="516" y="275"/>
                </a:lnTo>
                <a:lnTo>
                  <a:pt x="515" y="275"/>
                </a:lnTo>
                <a:lnTo>
                  <a:pt x="514" y="275"/>
                </a:lnTo>
                <a:lnTo>
                  <a:pt x="513" y="274"/>
                </a:lnTo>
                <a:lnTo>
                  <a:pt x="512" y="274"/>
                </a:lnTo>
                <a:lnTo>
                  <a:pt x="506" y="290"/>
                </a:lnTo>
                <a:lnTo>
                  <a:pt x="507" y="291"/>
                </a:lnTo>
                <a:lnTo>
                  <a:pt x="508" y="291"/>
                </a:lnTo>
                <a:lnTo>
                  <a:pt x="509" y="292"/>
                </a:lnTo>
                <a:lnTo>
                  <a:pt x="510" y="292"/>
                </a:lnTo>
                <a:lnTo>
                  <a:pt x="511" y="292"/>
                </a:lnTo>
                <a:lnTo>
                  <a:pt x="511" y="293"/>
                </a:lnTo>
                <a:lnTo>
                  <a:pt x="512" y="293"/>
                </a:lnTo>
                <a:lnTo>
                  <a:pt x="513" y="293"/>
                </a:lnTo>
                <a:lnTo>
                  <a:pt x="514" y="294"/>
                </a:lnTo>
                <a:lnTo>
                  <a:pt x="515" y="294"/>
                </a:lnTo>
                <a:lnTo>
                  <a:pt x="516" y="295"/>
                </a:lnTo>
                <a:lnTo>
                  <a:pt x="517" y="295"/>
                </a:lnTo>
                <a:lnTo>
                  <a:pt x="518" y="296"/>
                </a:lnTo>
                <a:lnTo>
                  <a:pt x="519" y="296"/>
                </a:lnTo>
                <a:lnTo>
                  <a:pt x="520" y="297"/>
                </a:lnTo>
                <a:lnTo>
                  <a:pt x="521" y="297"/>
                </a:lnTo>
                <a:lnTo>
                  <a:pt x="529" y="282"/>
                </a:lnTo>
                <a:close/>
                <a:moveTo>
                  <a:pt x="457" y="231"/>
                </a:moveTo>
                <a:lnTo>
                  <a:pt x="457" y="231"/>
                </a:lnTo>
                <a:cubicBezTo>
                  <a:pt x="354" y="231"/>
                  <a:pt x="271" y="314"/>
                  <a:pt x="271" y="417"/>
                </a:cubicBezTo>
                <a:cubicBezTo>
                  <a:pt x="271" y="520"/>
                  <a:pt x="354" y="603"/>
                  <a:pt x="457" y="603"/>
                </a:cubicBezTo>
                <a:cubicBezTo>
                  <a:pt x="560" y="603"/>
                  <a:pt x="643" y="520"/>
                  <a:pt x="643" y="417"/>
                </a:cubicBezTo>
                <a:cubicBezTo>
                  <a:pt x="643" y="314"/>
                  <a:pt x="560" y="231"/>
                  <a:pt x="457" y="231"/>
                </a:cubicBezTo>
                <a:close/>
                <a:moveTo>
                  <a:pt x="30" y="153"/>
                </a:moveTo>
                <a:lnTo>
                  <a:pt x="30" y="153"/>
                </a:lnTo>
                <a:cubicBezTo>
                  <a:pt x="66" y="150"/>
                  <a:pt x="102" y="148"/>
                  <a:pt x="138" y="147"/>
                </a:cubicBezTo>
                <a:cubicBezTo>
                  <a:pt x="114" y="146"/>
                  <a:pt x="89" y="144"/>
                  <a:pt x="65" y="141"/>
                </a:cubicBezTo>
                <a:cubicBezTo>
                  <a:pt x="49" y="139"/>
                  <a:pt x="35" y="128"/>
                  <a:pt x="35" y="111"/>
                </a:cubicBezTo>
                <a:cubicBezTo>
                  <a:pt x="35" y="87"/>
                  <a:pt x="35" y="63"/>
                  <a:pt x="35" y="39"/>
                </a:cubicBezTo>
                <a:cubicBezTo>
                  <a:pt x="35" y="23"/>
                  <a:pt x="49" y="11"/>
                  <a:pt x="65" y="9"/>
                </a:cubicBezTo>
                <a:cubicBezTo>
                  <a:pt x="163" y="0"/>
                  <a:pt x="260" y="1"/>
                  <a:pt x="358" y="9"/>
                </a:cubicBezTo>
                <a:cubicBezTo>
                  <a:pt x="374" y="11"/>
                  <a:pt x="388" y="23"/>
                  <a:pt x="388" y="39"/>
                </a:cubicBezTo>
                <a:cubicBezTo>
                  <a:pt x="388" y="63"/>
                  <a:pt x="388" y="87"/>
                  <a:pt x="388" y="111"/>
                </a:cubicBezTo>
                <a:cubicBezTo>
                  <a:pt x="388" y="128"/>
                  <a:pt x="374" y="139"/>
                  <a:pt x="358" y="141"/>
                </a:cubicBezTo>
                <a:cubicBezTo>
                  <a:pt x="323" y="145"/>
                  <a:pt x="287" y="147"/>
                  <a:pt x="252" y="149"/>
                </a:cubicBezTo>
                <a:cubicBezTo>
                  <a:pt x="276" y="150"/>
                  <a:pt x="299" y="151"/>
                  <a:pt x="323" y="153"/>
                </a:cubicBezTo>
                <a:cubicBezTo>
                  <a:pt x="339" y="155"/>
                  <a:pt x="353" y="167"/>
                  <a:pt x="353" y="183"/>
                </a:cubicBezTo>
                <a:lnTo>
                  <a:pt x="353" y="218"/>
                </a:lnTo>
                <a:cubicBezTo>
                  <a:pt x="333" y="229"/>
                  <a:pt x="314" y="242"/>
                  <a:pt x="299" y="258"/>
                </a:cubicBezTo>
                <a:cubicBezTo>
                  <a:pt x="289" y="268"/>
                  <a:pt x="280" y="278"/>
                  <a:pt x="272" y="290"/>
                </a:cubicBezTo>
                <a:cubicBezTo>
                  <a:pt x="191" y="296"/>
                  <a:pt x="111" y="294"/>
                  <a:pt x="30" y="285"/>
                </a:cubicBezTo>
                <a:cubicBezTo>
                  <a:pt x="13" y="283"/>
                  <a:pt x="0" y="272"/>
                  <a:pt x="0" y="255"/>
                </a:cubicBezTo>
                <a:cubicBezTo>
                  <a:pt x="0" y="231"/>
                  <a:pt x="0" y="207"/>
                  <a:pt x="0" y="183"/>
                </a:cubicBezTo>
                <a:cubicBezTo>
                  <a:pt x="0" y="167"/>
                  <a:pt x="13" y="155"/>
                  <a:pt x="30" y="153"/>
                </a:cubicBez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0265" name="Freeform 17"/>
          <p:cNvSpPr>
            <a:spLocks noEditPoints="1" noChangeArrowheads="1"/>
          </p:cNvSpPr>
          <p:nvPr/>
        </p:nvSpPr>
        <p:spPr bwMode="auto">
          <a:xfrm>
            <a:off x="4681544" y="1898652"/>
            <a:ext cx="388937" cy="415925"/>
          </a:xfrm>
          <a:custGeom>
            <a:avLst/>
            <a:gdLst>
              <a:gd name="T0" fmla="*/ 224 w 593"/>
              <a:gd name="T1" fmla="*/ 394 h 633"/>
              <a:gd name="T2" fmla="*/ 213 w 593"/>
              <a:gd name="T3" fmla="*/ 358 h 633"/>
              <a:gd name="T4" fmla="*/ 259 w 593"/>
              <a:gd name="T5" fmla="*/ 173 h 633"/>
              <a:gd name="T6" fmla="*/ 307 w 593"/>
              <a:gd name="T7" fmla="*/ 323 h 633"/>
              <a:gd name="T8" fmla="*/ 367 w 593"/>
              <a:gd name="T9" fmla="*/ 149 h 633"/>
              <a:gd name="T10" fmla="*/ 234 w 593"/>
              <a:gd name="T11" fmla="*/ 296 h 633"/>
              <a:gd name="T12" fmla="*/ 223 w 593"/>
              <a:gd name="T13" fmla="*/ 315 h 633"/>
              <a:gd name="T14" fmla="*/ 304 w 593"/>
              <a:gd name="T15" fmla="*/ 363 h 633"/>
              <a:gd name="T16" fmla="*/ 391 w 593"/>
              <a:gd name="T17" fmla="*/ 127 h 633"/>
              <a:gd name="T18" fmla="*/ 395 w 593"/>
              <a:gd name="T19" fmla="*/ 81 h 633"/>
              <a:gd name="T20" fmla="*/ 391 w 593"/>
              <a:gd name="T21" fmla="*/ 127 h 633"/>
              <a:gd name="T22" fmla="*/ 463 w 593"/>
              <a:gd name="T23" fmla="*/ 149 h 633"/>
              <a:gd name="T24" fmla="*/ 417 w 593"/>
              <a:gd name="T25" fmla="*/ 154 h 633"/>
              <a:gd name="T26" fmla="*/ 338 w 593"/>
              <a:gd name="T27" fmla="*/ 107 h 633"/>
              <a:gd name="T28" fmla="*/ 319 w 593"/>
              <a:gd name="T29" fmla="*/ 65 h 633"/>
              <a:gd name="T30" fmla="*/ 338 w 593"/>
              <a:gd name="T31" fmla="*/ 107 h 633"/>
              <a:gd name="T32" fmla="*/ 261 w 593"/>
              <a:gd name="T33" fmla="*/ 79 h 633"/>
              <a:gd name="T34" fmla="*/ 266 w 593"/>
              <a:gd name="T35" fmla="*/ 125 h 633"/>
              <a:gd name="T36" fmla="*/ 435 w 593"/>
              <a:gd name="T37" fmla="*/ 226 h 633"/>
              <a:gd name="T38" fmla="*/ 477 w 593"/>
              <a:gd name="T39" fmla="*/ 207 h 633"/>
              <a:gd name="T40" fmla="*/ 435 w 593"/>
              <a:gd name="T41" fmla="*/ 226 h 633"/>
              <a:gd name="T42" fmla="*/ 218 w 593"/>
              <a:gd name="T43" fmla="*/ 324 h 633"/>
              <a:gd name="T44" fmla="*/ 206 w 593"/>
              <a:gd name="T45" fmla="*/ 344 h 633"/>
              <a:gd name="T46" fmla="*/ 288 w 593"/>
              <a:gd name="T47" fmla="*/ 391 h 633"/>
              <a:gd name="T48" fmla="*/ 216 w 593"/>
              <a:gd name="T49" fmla="*/ 633 h 633"/>
              <a:gd name="T50" fmla="*/ 231 w 593"/>
              <a:gd name="T51" fmla="*/ 37 h 633"/>
              <a:gd name="T52" fmla="*/ 564 w 593"/>
              <a:gd name="T53" fmla="*/ 180 h 633"/>
              <a:gd name="T54" fmla="*/ 569 w 593"/>
              <a:gd name="T55" fmla="*/ 276 h 633"/>
              <a:gd name="T56" fmla="*/ 586 w 593"/>
              <a:gd name="T57" fmla="*/ 396 h 633"/>
              <a:gd name="T58" fmla="*/ 565 w 593"/>
              <a:gd name="T59" fmla="*/ 498 h 633"/>
              <a:gd name="T60" fmla="*/ 442 w 593"/>
              <a:gd name="T61" fmla="*/ 526 h 633"/>
              <a:gd name="T62" fmla="*/ 216 w 593"/>
              <a:gd name="T63"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3" h="633">
                <a:moveTo>
                  <a:pt x="213" y="358"/>
                </a:moveTo>
                <a:cubicBezTo>
                  <a:pt x="207" y="371"/>
                  <a:pt x="212" y="387"/>
                  <a:pt x="224" y="394"/>
                </a:cubicBezTo>
                <a:cubicBezTo>
                  <a:pt x="235" y="400"/>
                  <a:pt x="248" y="398"/>
                  <a:pt x="257" y="391"/>
                </a:cubicBezTo>
                <a:lnTo>
                  <a:pt x="213" y="358"/>
                </a:lnTo>
                <a:close/>
                <a:moveTo>
                  <a:pt x="367" y="149"/>
                </a:moveTo>
                <a:cubicBezTo>
                  <a:pt x="328" y="126"/>
                  <a:pt x="279" y="137"/>
                  <a:pt x="259" y="173"/>
                </a:cubicBezTo>
                <a:cubicBezTo>
                  <a:pt x="238" y="210"/>
                  <a:pt x="265" y="250"/>
                  <a:pt x="246" y="288"/>
                </a:cubicBezTo>
                <a:lnTo>
                  <a:pt x="307" y="323"/>
                </a:lnTo>
                <a:cubicBezTo>
                  <a:pt x="330" y="288"/>
                  <a:pt x="380" y="291"/>
                  <a:pt x="401" y="255"/>
                </a:cubicBezTo>
                <a:cubicBezTo>
                  <a:pt x="421" y="219"/>
                  <a:pt x="406" y="172"/>
                  <a:pt x="367" y="149"/>
                </a:cubicBezTo>
                <a:close/>
                <a:moveTo>
                  <a:pt x="301" y="346"/>
                </a:moveTo>
                <a:lnTo>
                  <a:pt x="234" y="296"/>
                </a:lnTo>
                <a:cubicBezTo>
                  <a:pt x="229" y="292"/>
                  <a:pt x="223" y="293"/>
                  <a:pt x="219" y="299"/>
                </a:cubicBezTo>
                <a:cubicBezTo>
                  <a:pt x="216" y="304"/>
                  <a:pt x="218" y="312"/>
                  <a:pt x="223" y="315"/>
                </a:cubicBezTo>
                <a:lnTo>
                  <a:pt x="289" y="366"/>
                </a:lnTo>
                <a:cubicBezTo>
                  <a:pt x="295" y="370"/>
                  <a:pt x="301" y="368"/>
                  <a:pt x="304" y="363"/>
                </a:cubicBezTo>
                <a:cubicBezTo>
                  <a:pt x="307" y="357"/>
                  <a:pt x="306" y="350"/>
                  <a:pt x="301" y="346"/>
                </a:cubicBezTo>
                <a:close/>
                <a:moveTo>
                  <a:pt x="391" y="127"/>
                </a:moveTo>
                <a:lnTo>
                  <a:pt x="412" y="90"/>
                </a:lnTo>
                <a:lnTo>
                  <a:pt x="395" y="81"/>
                </a:lnTo>
                <a:lnTo>
                  <a:pt x="374" y="117"/>
                </a:lnTo>
                <a:lnTo>
                  <a:pt x="391" y="127"/>
                </a:lnTo>
                <a:close/>
                <a:moveTo>
                  <a:pt x="426" y="170"/>
                </a:moveTo>
                <a:lnTo>
                  <a:pt x="463" y="149"/>
                </a:lnTo>
                <a:lnTo>
                  <a:pt x="453" y="133"/>
                </a:lnTo>
                <a:lnTo>
                  <a:pt x="417" y="154"/>
                </a:lnTo>
                <a:lnTo>
                  <a:pt x="426" y="170"/>
                </a:lnTo>
                <a:close/>
                <a:moveTo>
                  <a:pt x="338" y="107"/>
                </a:moveTo>
                <a:lnTo>
                  <a:pt x="338" y="65"/>
                </a:lnTo>
                <a:lnTo>
                  <a:pt x="319" y="65"/>
                </a:lnTo>
                <a:lnTo>
                  <a:pt x="319" y="107"/>
                </a:lnTo>
                <a:lnTo>
                  <a:pt x="338" y="107"/>
                </a:lnTo>
                <a:close/>
                <a:moveTo>
                  <a:pt x="282" y="116"/>
                </a:moveTo>
                <a:lnTo>
                  <a:pt x="261" y="79"/>
                </a:lnTo>
                <a:lnTo>
                  <a:pt x="245" y="89"/>
                </a:lnTo>
                <a:lnTo>
                  <a:pt x="266" y="125"/>
                </a:lnTo>
                <a:lnTo>
                  <a:pt x="282" y="116"/>
                </a:lnTo>
                <a:close/>
                <a:moveTo>
                  <a:pt x="435" y="226"/>
                </a:moveTo>
                <a:lnTo>
                  <a:pt x="477" y="226"/>
                </a:lnTo>
                <a:lnTo>
                  <a:pt x="477" y="207"/>
                </a:lnTo>
                <a:lnTo>
                  <a:pt x="436" y="207"/>
                </a:lnTo>
                <a:lnTo>
                  <a:pt x="435" y="226"/>
                </a:lnTo>
                <a:close/>
                <a:moveTo>
                  <a:pt x="284" y="375"/>
                </a:moveTo>
                <a:lnTo>
                  <a:pt x="218" y="324"/>
                </a:lnTo>
                <a:cubicBezTo>
                  <a:pt x="213" y="320"/>
                  <a:pt x="206" y="322"/>
                  <a:pt x="203" y="327"/>
                </a:cubicBezTo>
                <a:cubicBezTo>
                  <a:pt x="200" y="333"/>
                  <a:pt x="201" y="340"/>
                  <a:pt x="206" y="344"/>
                </a:cubicBezTo>
                <a:lnTo>
                  <a:pt x="273" y="394"/>
                </a:lnTo>
                <a:cubicBezTo>
                  <a:pt x="278" y="398"/>
                  <a:pt x="285" y="397"/>
                  <a:pt x="288" y="391"/>
                </a:cubicBezTo>
                <a:cubicBezTo>
                  <a:pt x="291" y="386"/>
                  <a:pt x="289" y="378"/>
                  <a:pt x="284" y="375"/>
                </a:cubicBezTo>
                <a:close/>
                <a:moveTo>
                  <a:pt x="216" y="633"/>
                </a:moveTo>
                <a:cubicBezTo>
                  <a:pt x="223" y="583"/>
                  <a:pt x="223" y="530"/>
                  <a:pt x="210" y="483"/>
                </a:cubicBezTo>
                <a:cubicBezTo>
                  <a:pt x="0" y="365"/>
                  <a:pt x="55" y="92"/>
                  <a:pt x="231" y="37"/>
                </a:cubicBezTo>
                <a:cubicBezTo>
                  <a:pt x="324" y="0"/>
                  <a:pt x="450" y="22"/>
                  <a:pt x="533" y="105"/>
                </a:cubicBezTo>
                <a:cubicBezTo>
                  <a:pt x="593" y="165"/>
                  <a:pt x="564" y="180"/>
                  <a:pt x="564" y="180"/>
                </a:cubicBezTo>
                <a:lnTo>
                  <a:pt x="551" y="187"/>
                </a:lnTo>
                <a:cubicBezTo>
                  <a:pt x="558" y="216"/>
                  <a:pt x="571" y="268"/>
                  <a:pt x="569" y="276"/>
                </a:cubicBezTo>
                <a:cubicBezTo>
                  <a:pt x="567" y="285"/>
                  <a:pt x="556" y="295"/>
                  <a:pt x="556" y="295"/>
                </a:cubicBezTo>
                <a:lnTo>
                  <a:pt x="586" y="396"/>
                </a:lnTo>
                <a:lnTo>
                  <a:pt x="559" y="407"/>
                </a:lnTo>
                <a:cubicBezTo>
                  <a:pt x="565" y="439"/>
                  <a:pt x="568" y="466"/>
                  <a:pt x="565" y="498"/>
                </a:cubicBezTo>
                <a:cubicBezTo>
                  <a:pt x="565" y="503"/>
                  <a:pt x="547" y="519"/>
                  <a:pt x="532" y="520"/>
                </a:cubicBezTo>
                <a:lnTo>
                  <a:pt x="442" y="526"/>
                </a:lnTo>
                <a:lnTo>
                  <a:pt x="448" y="633"/>
                </a:lnTo>
                <a:lnTo>
                  <a:pt x="216" y="633"/>
                </a:ln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0266" name="Freeform 18"/>
          <p:cNvSpPr>
            <a:spLocks noEditPoints="1" noChangeArrowheads="1"/>
          </p:cNvSpPr>
          <p:nvPr/>
        </p:nvSpPr>
        <p:spPr bwMode="auto">
          <a:xfrm>
            <a:off x="3322642" y="1916118"/>
            <a:ext cx="373063" cy="395287"/>
          </a:xfrm>
          <a:custGeom>
            <a:avLst/>
            <a:gdLst>
              <a:gd name="T0" fmla="*/ 283 w 568"/>
              <a:gd name="T1" fmla="*/ 574 h 601"/>
              <a:gd name="T2" fmla="*/ 284 w 568"/>
              <a:gd name="T3" fmla="*/ 333 h 601"/>
              <a:gd name="T4" fmla="*/ 453 w 568"/>
              <a:gd name="T5" fmla="*/ 301 h 601"/>
              <a:gd name="T6" fmla="*/ 347 w 568"/>
              <a:gd name="T7" fmla="*/ 343 h 601"/>
              <a:gd name="T8" fmla="*/ 95 w 568"/>
              <a:gd name="T9" fmla="*/ 214 h 601"/>
              <a:gd name="T10" fmla="*/ 127 w 568"/>
              <a:gd name="T11" fmla="*/ 218 h 601"/>
              <a:gd name="T12" fmla="*/ 168 w 568"/>
              <a:gd name="T13" fmla="*/ 222 h 601"/>
              <a:gd name="T14" fmla="*/ 167 w 568"/>
              <a:gd name="T15" fmla="*/ 195 h 601"/>
              <a:gd name="T16" fmla="*/ 284 w 568"/>
              <a:gd name="T17" fmla="*/ 303 h 601"/>
              <a:gd name="T18" fmla="*/ 413 w 568"/>
              <a:gd name="T19" fmla="*/ 209 h 601"/>
              <a:gd name="T20" fmla="*/ 442 w 568"/>
              <a:gd name="T21" fmla="*/ 204 h 601"/>
              <a:gd name="T22" fmla="*/ 458 w 568"/>
              <a:gd name="T23" fmla="*/ 210 h 601"/>
              <a:gd name="T24" fmla="*/ 416 w 568"/>
              <a:gd name="T25" fmla="*/ 256 h 601"/>
              <a:gd name="T26" fmla="*/ 489 w 568"/>
              <a:gd name="T27" fmla="*/ 341 h 601"/>
              <a:gd name="T28" fmla="*/ 467 w 568"/>
              <a:gd name="T29" fmla="*/ 263 h 601"/>
              <a:gd name="T30" fmla="*/ 467 w 568"/>
              <a:gd name="T31" fmla="*/ 500 h 601"/>
              <a:gd name="T32" fmla="*/ 494 w 568"/>
              <a:gd name="T33" fmla="*/ 494 h 601"/>
              <a:gd name="T34" fmla="*/ 310 w 568"/>
              <a:gd name="T35" fmla="*/ 595 h 601"/>
              <a:gd name="T36" fmla="*/ 285 w 568"/>
              <a:gd name="T37" fmla="*/ 601 h 601"/>
              <a:gd name="T38" fmla="*/ 75 w 568"/>
              <a:gd name="T39" fmla="*/ 494 h 601"/>
              <a:gd name="T40" fmla="*/ 102 w 568"/>
              <a:gd name="T41" fmla="*/ 500 h 601"/>
              <a:gd name="T42" fmla="*/ 102 w 568"/>
              <a:gd name="T43" fmla="*/ 263 h 601"/>
              <a:gd name="T44" fmla="*/ 80 w 568"/>
              <a:gd name="T45" fmla="*/ 341 h 601"/>
              <a:gd name="T46" fmla="*/ 142 w 568"/>
              <a:gd name="T47" fmla="*/ 252 h 601"/>
              <a:gd name="T48" fmla="*/ 62 w 568"/>
              <a:gd name="T49" fmla="*/ 400 h 601"/>
              <a:gd name="T50" fmla="*/ 74 w 568"/>
              <a:gd name="T51" fmla="*/ 424 h 601"/>
              <a:gd name="T52" fmla="*/ 85 w 568"/>
              <a:gd name="T53" fmla="*/ 446 h 601"/>
              <a:gd name="T54" fmla="*/ 45 w 568"/>
              <a:gd name="T55" fmla="*/ 475 h 601"/>
              <a:gd name="T56" fmla="*/ 28 w 568"/>
              <a:gd name="T57" fmla="*/ 377 h 601"/>
              <a:gd name="T58" fmla="*/ 54 w 568"/>
              <a:gd name="T59" fmla="*/ 333 h 601"/>
              <a:gd name="T60" fmla="*/ 473 w 568"/>
              <a:gd name="T61" fmla="*/ 381 h 601"/>
              <a:gd name="T62" fmla="*/ 463 w 568"/>
              <a:gd name="T63" fmla="*/ 406 h 601"/>
              <a:gd name="T64" fmla="*/ 455 w 568"/>
              <a:gd name="T65" fmla="*/ 431 h 601"/>
              <a:gd name="T66" fmla="*/ 450 w 568"/>
              <a:gd name="T67" fmla="*/ 450 h 601"/>
              <a:gd name="T68" fmla="*/ 482 w 568"/>
              <a:gd name="T69" fmla="*/ 363 h 601"/>
              <a:gd name="T70" fmla="*/ 513 w 568"/>
              <a:gd name="T71" fmla="*/ 360 h 601"/>
              <a:gd name="T72" fmla="*/ 282 w 568"/>
              <a:gd name="T73" fmla="*/ 0 h 601"/>
              <a:gd name="T74" fmla="*/ 418 w 568"/>
              <a:gd name="T75" fmla="*/ 107 h 601"/>
              <a:gd name="T76" fmla="*/ 394 w 568"/>
              <a:gd name="T77" fmla="*/ 179 h 601"/>
              <a:gd name="T78" fmla="*/ 365 w 568"/>
              <a:gd name="T79" fmla="*/ 81 h 601"/>
              <a:gd name="T80" fmla="*/ 194 w 568"/>
              <a:gd name="T81" fmla="*/ 183 h 601"/>
              <a:gd name="T82" fmla="*/ 152 w 568"/>
              <a:gd name="T83" fmla="*/ 154 h 601"/>
              <a:gd name="T84" fmla="*/ 198 w 568"/>
              <a:gd name="T85" fmla="*/ 41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68" h="601">
                <a:moveTo>
                  <a:pt x="266" y="331"/>
                </a:moveTo>
                <a:lnTo>
                  <a:pt x="266" y="571"/>
                </a:lnTo>
                <a:cubicBezTo>
                  <a:pt x="272" y="573"/>
                  <a:pt x="277" y="575"/>
                  <a:pt x="283" y="574"/>
                </a:cubicBezTo>
                <a:cubicBezTo>
                  <a:pt x="290" y="574"/>
                  <a:pt x="297" y="572"/>
                  <a:pt x="303" y="570"/>
                </a:cubicBezTo>
                <a:lnTo>
                  <a:pt x="303" y="331"/>
                </a:lnTo>
                <a:cubicBezTo>
                  <a:pt x="297" y="332"/>
                  <a:pt x="290" y="333"/>
                  <a:pt x="284" y="333"/>
                </a:cubicBezTo>
                <a:cubicBezTo>
                  <a:pt x="278" y="333"/>
                  <a:pt x="272" y="332"/>
                  <a:pt x="266" y="331"/>
                </a:cubicBezTo>
                <a:close/>
                <a:moveTo>
                  <a:pt x="347" y="343"/>
                </a:moveTo>
                <a:lnTo>
                  <a:pt x="453" y="301"/>
                </a:lnTo>
                <a:lnTo>
                  <a:pt x="453" y="345"/>
                </a:lnTo>
                <a:lnTo>
                  <a:pt x="347" y="386"/>
                </a:lnTo>
                <a:lnTo>
                  <a:pt x="347" y="343"/>
                </a:lnTo>
                <a:close/>
                <a:moveTo>
                  <a:pt x="142" y="252"/>
                </a:moveTo>
                <a:lnTo>
                  <a:pt x="99" y="228"/>
                </a:lnTo>
                <a:cubicBezTo>
                  <a:pt x="94" y="225"/>
                  <a:pt x="93" y="219"/>
                  <a:pt x="95" y="214"/>
                </a:cubicBezTo>
                <a:cubicBezTo>
                  <a:pt x="98" y="209"/>
                  <a:pt x="104" y="208"/>
                  <a:pt x="109" y="210"/>
                </a:cubicBezTo>
                <a:lnTo>
                  <a:pt x="149" y="233"/>
                </a:lnTo>
                <a:lnTo>
                  <a:pt x="127" y="218"/>
                </a:lnTo>
                <a:cubicBezTo>
                  <a:pt x="123" y="215"/>
                  <a:pt x="122" y="209"/>
                  <a:pt x="125" y="204"/>
                </a:cubicBezTo>
                <a:cubicBezTo>
                  <a:pt x="128" y="200"/>
                  <a:pt x="134" y="199"/>
                  <a:pt x="138" y="202"/>
                </a:cubicBezTo>
                <a:lnTo>
                  <a:pt x="168" y="222"/>
                </a:lnTo>
                <a:lnTo>
                  <a:pt x="154" y="209"/>
                </a:lnTo>
                <a:cubicBezTo>
                  <a:pt x="150" y="205"/>
                  <a:pt x="149" y="199"/>
                  <a:pt x="153" y="195"/>
                </a:cubicBezTo>
                <a:cubicBezTo>
                  <a:pt x="157" y="191"/>
                  <a:pt x="163" y="191"/>
                  <a:pt x="167" y="195"/>
                </a:cubicBezTo>
                <a:lnTo>
                  <a:pt x="282" y="303"/>
                </a:lnTo>
                <a:cubicBezTo>
                  <a:pt x="283" y="303"/>
                  <a:pt x="283" y="303"/>
                  <a:pt x="283" y="304"/>
                </a:cubicBezTo>
                <a:cubicBezTo>
                  <a:pt x="283" y="303"/>
                  <a:pt x="284" y="303"/>
                  <a:pt x="284" y="303"/>
                </a:cubicBezTo>
                <a:lnTo>
                  <a:pt x="399" y="195"/>
                </a:lnTo>
                <a:cubicBezTo>
                  <a:pt x="403" y="191"/>
                  <a:pt x="409" y="191"/>
                  <a:pt x="413" y="195"/>
                </a:cubicBezTo>
                <a:cubicBezTo>
                  <a:pt x="417" y="199"/>
                  <a:pt x="417" y="205"/>
                  <a:pt x="413" y="209"/>
                </a:cubicBezTo>
                <a:lnTo>
                  <a:pt x="399" y="222"/>
                </a:lnTo>
                <a:lnTo>
                  <a:pt x="428" y="202"/>
                </a:lnTo>
                <a:cubicBezTo>
                  <a:pt x="432" y="199"/>
                  <a:pt x="438" y="200"/>
                  <a:pt x="442" y="204"/>
                </a:cubicBezTo>
                <a:cubicBezTo>
                  <a:pt x="445" y="209"/>
                  <a:pt x="444" y="215"/>
                  <a:pt x="439" y="218"/>
                </a:cubicBezTo>
                <a:lnTo>
                  <a:pt x="417" y="233"/>
                </a:lnTo>
                <a:lnTo>
                  <a:pt x="458" y="210"/>
                </a:lnTo>
                <a:cubicBezTo>
                  <a:pt x="462" y="208"/>
                  <a:pt x="468" y="209"/>
                  <a:pt x="471" y="214"/>
                </a:cubicBezTo>
                <a:cubicBezTo>
                  <a:pt x="474" y="219"/>
                  <a:pt x="472" y="225"/>
                  <a:pt x="467" y="228"/>
                </a:cubicBezTo>
                <a:lnTo>
                  <a:pt x="416" y="256"/>
                </a:lnTo>
                <a:lnTo>
                  <a:pt x="494" y="224"/>
                </a:lnTo>
                <a:lnTo>
                  <a:pt x="494" y="342"/>
                </a:lnTo>
                <a:cubicBezTo>
                  <a:pt x="492" y="342"/>
                  <a:pt x="491" y="342"/>
                  <a:pt x="489" y="341"/>
                </a:cubicBezTo>
                <a:lnTo>
                  <a:pt x="473" y="339"/>
                </a:lnTo>
                <a:lnTo>
                  <a:pt x="467" y="351"/>
                </a:lnTo>
                <a:lnTo>
                  <a:pt x="467" y="263"/>
                </a:lnTo>
                <a:lnTo>
                  <a:pt x="329" y="322"/>
                </a:lnTo>
                <a:lnTo>
                  <a:pt x="329" y="559"/>
                </a:lnTo>
                <a:lnTo>
                  <a:pt x="467" y="500"/>
                </a:lnTo>
                <a:lnTo>
                  <a:pt x="467" y="483"/>
                </a:lnTo>
                <a:cubicBezTo>
                  <a:pt x="472" y="486"/>
                  <a:pt x="477" y="488"/>
                  <a:pt x="482" y="490"/>
                </a:cubicBezTo>
                <a:cubicBezTo>
                  <a:pt x="486" y="492"/>
                  <a:pt x="490" y="493"/>
                  <a:pt x="494" y="494"/>
                </a:cubicBezTo>
                <a:lnTo>
                  <a:pt x="494" y="518"/>
                </a:lnTo>
                <a:lnTo>
                  <a:pt x="321" y="591"/>
                </a:lnTo>
                <a:cubicBezTo>
                  <a:pt x="318" y="592"/>
                  <a:pt x="314" y="594"/>
                  <a:pt x="310" y="595"/>
                </a:cubicBezTo>
                <a:lnTo>
                  <a:pt x="303" y="598"/>
                </a:lnTo>
                <a:cubicBezTo>
                  <a:pt x="297" y="599"/>
                  <a:pt x="291" y="601"/>
                  <a:pt x="285" y="601"/>
                </a:cubicBezTo>
                <a:cubicBezTo>
                  <a:pt x="271" y="601"/>
                  <a:pt x="258" y="598"/>
                  <a:pt x="247" y="590"/>
                </a:cubicBezTo>
                <a:lnTo>
                  <a:pt x="75" y="518"/>
                </a:lnTo>
                <a:lnTo>
                  <a:pt x="75" y="494"/>
                </a:lnTo>
                <a:cubicBezTo>
                  <a:pt x="79" y="493"/>
                  <a:pt x="83" y="492"/>
                  <a:pt x="87" y="490"/>
                </a:cubicBezTo>
                <a:cubicBezTo>
                  <a:pt x="91" y="488"/>
                  <a:pt x="96" y="486"/>
                  <a:pt x="102" y="483"/>
                </a:cubicBezTo>
                <a:lnTo>
                  <a:pt x="102" y="500"/>
                </a:lnTo>
                <a:lnTo>
                  <a:pt x="240" y="559"/>
                </a:lnTo>
                <a:lnTo>
                  <a:pt x="240" y="322"/>
                </a:lnTo>
                <a:lnTo>
                  <a:pt x="102" y="263"/>
                </a:lnTo>
                <a:lnTo>
                  <a:pt x="102" y="351"/>
                </a:lnTo>
                <a:lnTo>
                  <a:pt x="95" y="339"/>
                </a:lnTo>
                <a:lnTo>
                  <a:pt x="80" y="341"/>
                </a:lnTo>
                <a:cubicBezTo>
                  <a:pt x="78" y="342"/>
                  <a:pt x="77" y="342"/>
                  <a:pt x="75" y="342"/>
                </a:cubicBezTo>
                <a:lnTo>
                  <a:pt x="75" y="224"/>
                </a:lnTo>
                <a:lnTo>
                  <a:pt x="142" y="252"/>
                </a:lnTo>
                <a:close/>
                <a:moveTo>
                  <a:pt x="86" y="363"/>
                </a:moveTo>
                <a:cubicBezTo>
                  <a:pt x="89" y="369"/>
                  <a:pt x="91" y="375"/>
                  <a:pt x="94" y="381"/>
                </a:cubicBezTo>
                <a:lnTo>
                  <a:pt x="62" y="400"/>
                </a:lnTo>
                <a:lnTo>
                  <a:pt x="97" y="387"/>
                </a:lnTo>
                <a:cubicBezTo>
                  <a:pt x="99" y="393"/>
                  <a:pt x="102" y="399"/>
                  <a:pt x="104" y="406"/>
                </a:cubicBezTo>
                <a:lnTo>
                  <a:pt x="74" y="424"/>
                </a:lnTo>
                <a:lnTo>
                  <a:pt x="106" y="411"/>
                </a:lnTo>
                <a:cubicBezTo>
                  <a:pt x="108" y="418"/>
                  <a:pt x="110" y="424"/>
                  <a:pt x="112" y="431"/>
                </a:cubicBezTo>
                <a:lnTo>
                  <a:pt x="85" y="446"/>
                </a:lnTo>
                <a:lnTo>
                  <a:pt x="113" y="435"/>
                </a:lnTo>
                <a:cubicBezTo>
                  <a:pt x="115" y="440"/>
                  <a:pt x="116" y="445"/>
                  <a:pt x="117" y="450"/>
                </a:cubicBezTo>
                <a:cubicBezTo>
                  <a:pt x="111" y="454"/>
                  <a:pt x="66" y="483"/>
                  <a:pt x="45" y="475"/>
                </a:cubicBezTo>
                <a:cubicBezTo>
                  <a:pt x="23" y="467"/>
                  <a:pt x="2" y="437"/>
                  <a:pt x="1" y="410"/>
                </a:cubicBezTo>
                <a:cubicBezTo>
                  <a:pt x="0" y="383"/>
                  <a:pt x="70" y="366"/>
                  <a:pt x="86" y="363"/>
                </a:cubicBezTo>
                <a:close/>
                <a:moveTo>
                  <a:pt x="28" y="377"/>
                </a:moveTo>
                <a:lnTo>
                  <a:pt x="45" y="369"/>
                </a:lnTo>
                <a:lnTo>
                  <a:pt x="54" y="360"/>
                </a:lnTo>
                <a:lnTo>
                  <a:pt x="54" y="333"/>
                </a:lnTo>
                <a:cubicBezTo>
                  <a:pt x="38" y="340"/>
                  <a:pt x="31" y="356"/>
                  <a:pt x="28" y="377"/>
                </a:cubicBezTo>
                <a:close/>
                <a:moveTo>
                  <a:pt x="482" y="363"/>
                </a:moveTo>
                <a:cubicBezTo>
                  <a:pt x="479" y="369"/>
                  <a:pt x="476" y="375"/>
                  <a:pt x="473" y="381"/>
                </a:cubicBezTo>
                <a:lnTo>
                  <a:pt x="505" y="400"/>
                </a:lnTo>
                <a:lnTo>
                  <a:pt x="471" y="387"/>
                </a:lnTo>
                <a:cubicBezTo>
                  <a:pt x="468" y="393"/>
                  <a:pt x="465" y="399"/>
                  <a:pt x="463" y="406"/>
                </a:cubicBezTo>
                <a:lnTo>
                  <a:pt x="493" y="424"/>
                </a:lnTo>
                <a:lnTo>
                  <a:pt x="461" y="411"/>
                </a:lnTo>
                <a:cubicBezTo>
                  <a:pt x="459" y="418"/>
                  <a:pt x="457" y="424"/>
                  <a:pt x="455" y="431"/>
                </a:cubicBezTo>
                <a:lnTo>
                  <a:pt x="482" y="446"/>
                </a:lnTo>
                <a:lnTo>
                  <a:pt x="454" y="435"/>
                </a:lnTo>
                <a:cubicBezTo>
                  <a:pt x="453" y="440"/>
                  <a:pt x="451" y="445"/>
                  <a:pt x="450" y="450"/>
                </a:cubicBezTo>
                <a:cubicBezTo>
                  <a:pt x="456" y="454"/>
                  <a:pt x="501" y="483"/>
                  <a:pt x="523" y="475"/>
                </a:cubicBezTo>
                <a:cubicBezTo>
                  <a:pt x="544" y="467"/>
                  <a:pt x="566" y="437"/>
                  <a:pt x="567" y="410"/>
                </a:cubicBezTo>
                <a:cubicBezTo>
                  <a:pt x="568" y="383"/>
                  <a:pt x="497" y="366"/>
                  <a:pt x="482" y="363"/>
                </a:cubicBezTo>
                <a:close/>
                <a:moveTo>
                  <a:pt x="540" y="377"/>
                </a:moveTo>
                <a:lnTo>
                  <a:pt x="522" y="369"/>
                </a:lnTo>
                <a:lnTo>
                  <a:pt x="513" y="360"/>
                </a:lnTo>
                <a:lnTo>
                  <a:pt x="513" y="333"/>
                </a:lnTo>
                <a:cubicBezTo>
                  <a:pt x="529" y="340"/>
                  <a:pt x="536" y="356"/>
                  <a:pt x="540" y="377"/>
                </a:cubicBezTo>
                <a:close/>
                <a:moveTo>
                  <a:pt x="282" y="0"/>
                </a:moveTo>
                <a:cubicBezTo>
                  <a:pt x="315" y="0"/>
                  <a:pt x="344" y="16"/>
                  <a:pt x="366" y="41"/>
                </a:cubicBezTo>
                <a:cubicBezTo>
                  <a:pt x="379" y="58"/>
                  <a:pt x="390" y="78"/>
                  <a:pt x="395" y="101"/>
                </a:cubicBezTo>
                <a:cubicBezTo>
                  <a:pt x="403" y="99"/>
                  <a:pt x="415" y="98"/>
                  <a:pt x="418" y="107"/>
                </a:cubicBezTo>
                <a:cubicBezTo>
                  <a:pt x="423" y="120"/>
                  <a:pt x="421" y="151"/>
                  <a:pt x="412" y="154"/>
                </a:cubicBezTo>
                <a:cubicBezTo>
                  <a:pt x="408" y="156"/>
                  <a:pt x="403" y="156"/>
                  <a:pt x="398" y="155"/>
                </a:cubicBezTo>
                <a:cubicBezTo>
                  <a:pt x="398" y="163"/>
                  <a:pt x="396" y="171"/>
                  <a:pt x="394" y="179"/>
                </a:cubicBezTo>
                <a:cubicBezTo>
                  <a:pt x="386" y="180"/>
                  <a:pt x="378" y="182"/>
                  <a:pt x="370" y="183"/>
                </a:cubicBezTo>
                <a:cubicBezTo>
                  <a:pt x="375" y="169"/>
                  <a:pt x="377" y="154"/>
                  <a:pt x="377" y="138"/>
                </a:cubicBezTo>
                <a:cubicBezTo>
                  <a:pt x="377" y="117"/>
                  <a:pt x="373" y="98"/>
                  <a:pt x="365" y="81"/>
                </a:cubicBezTo>
                <a:cubicBezTo>
                  <a:pt x="301" y="132"/>
                  <a:pt x="218" y="95"/>
                  <a:pt x="197" y="86"/>
                </a:cubicBezTo>
                <a:cubicBezTo>
                  <a:pt x="190" y="101"/>
                  <a:pt x="187" y="119"/>
                  <a:pt x="187" y="138"/>
                </a:cubicBezTo>
                <a:cubicBezTo>
                  <a:pt x="187" y="154"/>
                  <a:pt x="189" y="169"/>
                  <a:pt x="194" y="183"/>
                </a:cubicBezTo>
                <a:cubicBezTo>
                  <a:pt x="186" y="181"/>
                  <a:pt x="178" y="180"/>
                  <a:pt x="170" y="179"/>
                </a:cubicBezTo>
                <a:cubicBezTo>
                  <a:pt x="168" y="171"/>
                  <a:pt x="167" y="163"/>
                  <a:pt x="166" y="155"/>
                </a:cubicBezTo>
                <a:cubicBezTo>
                  <a:pt x="161" y="156"/>
                  <a:pt x="156" y="156"/>
                  <a:pt x="152" y="154"/>
                </a:cubicBezTo>
                <a:cubicBezTo>
                  <a:pt x="143" y="151"/>
                  <a:pt x="141" y="120"/>
                  <a:pt x="146" y="107"/>
                </a:cubicBezTo>
                <a:cubicBezTo>
                  <a:pt x="149" y="98"/>
                  <a:pt x="161" y="99"/>
                  <a:pt x="169" y="101"/>
                </a:cubicBezTo>
                <a:cubicBezTo>
                  <a:pt x="174" y="78"/>
                  <a:pt x="185" y="58"/>
                  <a:pt x="198" y="41"/>
                </a:cubicBezTo>
                <a:cubicBezTo>
                  <a:pt x="220" y="16"/>
                  <a:pt x="249" y="0"/>
                  <a:pt x="282" y="0"/>
                </a:cubicBez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0267" name="Freeform 19"/>
          <p:cNvSpPr>
            <a:spLocks noEditPoints="1" noChangeArrowheads="1"/>
          </p:cNvSpPr>
          <p:nvPr/>
        </p:nvSpPr>
        <p:spPr bwMode="auto">
          <a:xfrm>
            <a:off x="2657475" y="1914525"/>
            <a:ext cx="419100" cy="396875"/>
          </a:xfrm>
          <a:custGeom>
            <a:avLst/>
            <a:gdLst>
              <a:gd name="T0" fmla="*/ 522 w 638"/>
              <a:gd name="T1" fmla="*/ 59 h 603"/>
              <a:gd name="T2" fmla="*/ 520 w 638"/>
              <a:gd name="T3" fmla="*/ 186 h 603"/>
              <a:gd name="T4" fmla="*/ 301 w 638"/>
              <a:gd name="T5" fmla="*/ 186 h 603"/>
              <a:gd name="T6" fmla="*/ 299 w 638"/>
              <a:gd name="T7" fmla="*/ 129 h 603"/>
              <a:gd name="T8" fmla="*/ 299 w 638"/>
              <a:gd name="T9" fmla="*/ 119 h 603"/>
              <a:gd name="T10" fmla="*/ 301 w 638"/>
              <a:gd name="T11" fmla="*/ 54 h 603"/>
              <a:gd name="T12" fmla="*/ 305 w 638"/>
              <a:gd name="T13" fmla="*/ 27 h 603"/>
              <a:gd name="T14" fmla="*/ 273 w 638"/>
              <a:gd name="T15" fmla="*/ 59 h 603"/>
              <a:gd name="T16" fmla="*/ 263 w 638"/>
              <a:gd name="T17" fmla="*/ 113 h 603"/>
              <a:gd name="T18" fmla="*/ 111 w 638"/>
              <a:gd name="T19" fmla="*/ 94 h 603"/>
              <a:gd name="T20" fmla="*/ 112 w 638"/>
              <a:gd name="T21" fmla="*/ 207 h 603"/>
              <a:gd name="T22" fmla="*/ 117 w 638"/>
              <a:gd name="T23" fmla="*/ 207 h 603"/>
              <a:gd name="T24" fmla="*/ 148 w 638"/>
              <a:gd name="T25" fmla="*/ 339 h 603"/>
              <a:gd name="T26" fmla="*/ 155 w 638"/>
              <a:gd name="T27" fmla="*/ 339 h 603"/>
              <a:gd name="T28" fmla="*/ 185 w 638"/>
              <a:gd name="T29" fmla="*/ 223 h 603"/>
              <a:gd name="T30" fmla="*/ 185 w 638"/>
              <a:gd name="T31" fmla="*/ 127 h 603"/>
              <a:gd name="T32" fmla="*/ 263 w 638"/>
              <a:gd name="T33" fmla="*/ 136 h 603"/>
              <a:gd name="T34" fmla="*/ 282 w 638"/>
              <a:gd name="T35" fmla="*/ 204 h 603"/>
              <a:gd name="T36" fmla="*/ 305 w 638"/>
              <a:gd name="T37" fmla="*/ 214 h 603"/>
              <a:gd name="T38" fmla="*/ 539 w 638"/>
              <a:gd name="T39" fmla="*/ 204 h 603"/>
              <a:gd name="T40" fmla="*/ 539 w 638"/>
              <a:gd name="T41" fmla="*/ 36 h 603"/>
              <a:gd name="T42" fmla="*/ 520 w 638"/>
              <a:gd name="T43" fmla="*/ 221 h 603"/>
              <a:gd name="T44" fmla="*/ 523 w 638"/>
              <a:gd name="T45" fmla="*/ 341 h 603"/>
              <a:gd name="T46" fmla="*/ 367 w 638"/>
              <a:gd name="T47" fmla="*/ 249 h 603"/>
              <a:gd name="T48" fmla="*/ 334 w 638"/>
              <a:gd name="T49" fmla="*/ 249 h 603"/>
              <a:gd name="T50" fmla="*/ 520 w 638"/>
              <a:gd name="T51" fmla="*/ 221 h 603"/>
              <a:gd name="T52" fmla="*/ 158 w 638"/>
              <a:gd name="T53" fmla="*/ 438 h 603"/>
              <a:gd name="T54" fmla="*/ 113 w 638"/>
              <a:gd name="T55" fmla="*/ 373 h 603"/>
              <a:gd name="T56" fmla="*/ 361 w 638"/>
              <a:gd name="T57" fmla="*/ 438 h 603"/>
              <a:gd name="T58" fmla="*/ 316 w 638"/>
              <a:gd name="T59" fmla="*/ 373 h 603"/>
              <a:gd name="T60" fmla="*/ 567 w 638"/>
              <a:gd name="T61" fmla="*/ 438 h 603"/>
              <a:gd name="T62" fmla="*/ 522 w 638"/>
              <a:gd name="T63" fmla="*/ 373 h 603"/>
              <a:gd name="T64" fmla="*/ 200 w 638"/>
              <a:gd name="T65" fmla="*/ 487 h 603"/>
              <a:gd name="T66" fmla="*/ 221 w 638"/>
              <a:gd name="T67" fmla="*/ 527 h 603"/>
              <a:gd name="T68" fmla="*/ 265 w 638"/>
              <a:gd name="T69" fmla="*/ 448 h 603"/>
              <a:gd name="T70" fmla="*/ 403 w 638"/>
              <a:gd name="T71" fmla="*/ 527 h 603"/>
              <a:gd name="T72" fmla="*/ 433 w 638"/>
              <a:gd name="T73" fmla="*/ 527 h 603"/>
              <a:gd name="T74" fmla="*/ 570 w 638"/>
              <a:gd name="T75" fmla="*/ 448 h 603"/>
              <a:gd name="T76" fmla="*/ 614 w 638"/>
              <a:gd name="T77" fmla="*/ 527 h 603"/>
              <a:gd name="T78" fmla="*/ 638 w 638"/>
              <a:gd name="T79" fmla="*/ 549 h 603"/>
              <a:gd name="T80" fmla="*/ 608 w 638"/>
              <a:gd name="T81" fmla="*/ 549 h 603"/>
              <a:gd name="T82" fmla="*/ 433 w 638"/>
              <a:gd name="T83" fmla="*/ 549 h 603"/>
              <a:gd name="T84" fmla="*/ 403 w 638"/>
              <a:gd name="T85" fmla="*/ 549 h 603"/>
              <a:gd name="T86" fmla="*/ 227 w 638"/>
              <a:gd name="T87" fmla="*/ 549 h 603"/>
              <a:gd name="T88" fmla="*/ 200 w 638"/>
              <a:gd name="T89" fmla="*/ 549 h 603"/>
              <a:gd name="T90" fmla="*/ 24 w 638"/>
              <a:gd name="T91" fmla="*/ 549 h 603"/>
              <a:gd name="T92" fmla="*/ 24 w 638"/>
              <a:gd name="T93" fmla="*/ 527 h 603"/>
              <a:gd name="T94" fmla="*/ 152 w 638"/>
              <a:gd name="T95" fmla="*/ 0 h 603"/>
              <a:gd name="T96" fmla="*/ 108 w 638"/>
              <a:gd name="T97" fmla="*/ 4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38" h="603">
                <a:moveTo>
                  <a:pt x="516" y="53"/>
                </a:moveTo>
                <a:cubicBezTo>
                  <a:pt x="517" y="53"/>
                  <a:pt x="519" y="53"/>
                  <a:pt x="520" y="54"/>
                </a:cubicBezTo>
                <a:cubicBezTo>
                  <a:pt x="522" y="56"/>
                  <a:pt x="522" y="57"/>
                  <a:pt x="522" y="59"/>
                </a:cubicBezTo>
                <a:lnTo>
                  <a:pt x="522" y="181"/>
                </a:lnTo>
                <a:cubicBezTo>
                  <a:pt x="522" y="183"/>
                  <a:pt x="522" y="185"/>
                  <a:pt x="520" y="186"/>
                </a:cubicBezTo>
                <a:cubicBezTo>
                  <a:pt x="519" y="187"/>
                  <a:pt x="517" y="188"/>
                  <a:pt x="516" y="188"/>
                </a:cubicBezTo>
                <a:lnTo>
                  <a:pt x="305" y="188"/>
                </a:lnTo>
                <a:cubicBezTo>
                  <a:pt x="303" y="188"/>
                  <a:pt x="302" y="187"/>
                  <a:pt x="301" y="186"/>
                </a:cubicBezTo>
                <a:lnTo>
                  <a:pt x="300" y="186"/>
                </a:lnTo>
                <a:cubicBezTo>
                  <a:pt x="299" y="185"/>
                  <a:pt x="299" y="183"/>
                  <a:pt x="299" y="181"/>
                </a:cubicBezTo>
                <a:lnTo>
                  <a:pt x="299" y="129"/>
                </a:lnTo>
                <a:lnTo>
                  <a:pt x="403" y="107"/>
                </a:lnTo>
                <a:lnTo>
                  <a:pt x="403" y="105"/>
                </a:lnTo>
                <a:lnTo>
                  <a:pt x="299" y="119"/>
                </a:lnTo>
                <a:lnTo>
                  <a:pt x="299" y="59"/>
                </a:lnTo>
                <a:cubicBezTo>
                  <a:pt x="299" y="57"/>
                  <a:pt x="299" y="56"/>
                  <a:pt x="300" y="54"/>
                </a:cubicBezTo>
                <a:lnTo>
                  <a:pt x="301" y="54"/>
                </a:lnTo>
                <a:cubicBezTo>
                  <a:pt x="302" y="53"/>
                  <a:pt x="303" y="53"/>
                  <a:pt x="305" y="53"/>
                </a:cubicBezTo>
                <a:lnTo>
                  <a:pt x="516" y="53"/>
                </a:lnTo>
                <a:close/>
                <a:moveTo>
                  <a:pt x="305" y="27"/>
                </a:moveTo>
                <a:cubicBezTo>
                  <a:pt x="296" y="27"/>
                  <a:pt x="288" y="30"/>
                  <a:pt x="282" y="36"/>
                </a:cubicBezTo>
                <a:cubicBezTo>
                  <a:pt x="276" y="42"/>
                  <a:pt x="273" y="50"/>
                  <a:pt x="273" y="59"/>
                </a:cubicBezTo>
                <a:lnTo>
                  <a:pt x="273" y="122"/>
                </a:lnTo>
                <a:lnTo>
                  <a:pt x="263" y="124"/>
                </a:lnTo>
                <a:lnTo>
                  <a:pt x="263" y="113"/>
                </a:lnTo>
                <a:lnTo>
                  <a:pt x="217" y="113"/>
                </a:lnTo>
                <a:lnTo>
                  <a:pt x="185" y="94"/>
                </a:lnTo>
                <a:lnTo>
                  <a:pt x="111" y="94"/>
                </a:lnTo>
                <a:cubicBezTo>
                  <a:pt x="96" y="94"/>
                  <a:pt x="84" y="106"/>
                  <a:pt x="84" y="121"/>
                </a:cubicBezTo>
                <a:lnTo>
                  <a:pt x="84" y="207"/>
                </a:lnTo>
                <a:lnTo>
                  <a:pt x="112" y="207"/>
                </a:lnTo>
                <a:lnTo>
                  <a:pt x="112" y="144"/>
                </a:lnTo>
                <a:lnTo>
                  <a:pt x="117" y="144"/>
                </a:lnTo>
                <a:lnTo>
                  <a:pt x="117" y="207"/>
                </a:lnTo>
                <a:lnTo>
                  <a:pt x="117" y="223"/>
                </a:lnTo>
                <a:lnTo>
                  <a:pt x="117" y="339"/>
                </a:lnTo>
                <a:lnTo>
                  <a:pt x="148" y="339"/>
                </a:lnTo>
                <a:lnTo>
                  <a:pt x="148" y="243"/>
                </a:lnTo>
                <a:lnTo>
                  <a:pt x="155" y="243"/>
                </a:lnTo>
                <a:lnTo>
                  <a:pt x="155" y="339"/>
                </a:lnTo>
                <a:lnTo>
                  <a:pt x="185" y="339"/>
                </a:lnTo>
                <a:lnTo>
                  <a:pt x="185" y="322"/>
                </a:lnTo>
                <a:lnTo>
                  <a:pt x="185" y="223"/>
                </a:lnTo>
                <a:lnTo>
                  <a:pt x="185" y="207"/>
                </a:lnTo>
                <a:lnTo>
                  <a:pt x="185" y="144"/>
                </a:lnTo>
                <a:lnTo>
                  <a:pt x="185" y="127"/>
                </a:lnTo>
                <a:lnTo>
                  <a:pt x="217" y="144"/>
                </a:lnTo>
                <a:lnTo>
                  <a:pt x="263" y="144"/>
                </a:lnTo>
                <a:lnTo>
                  <a:pt x="263" y="136"/>
                </a:lnTo>
                <a:lnTo>
                  <a:pt x="273" y="134"/>
                </a:lnTo>
                <a:lnTo>
                  <a:pt x="273" y="181"/>
                </a:lnTo>
                <a:cubicBezTo>
                  <a:pt x="273" y="190"/>
                  <a:pt x="276" y="198"/>
                  <a:pt x="282" y="204"/>
                </a:cubicBezTo>
                <a:cubicBezTo>
                  <a:pt x="288" y="210"/>
                  <a:pt x="296" y="214"/>
                  <a:pt x="305" y="214"/>
                </a:cubicBezTo>
                <a:lnTo>
                  <a:pt x="516" y="214"/>
                </a:lnTo>
                <a:cubicBezTo>
                  <a:pt x="525" y="214"/>
                  <a:pt x="533" y="210"/>
                  <a:pt x="539" y="204"/>
                </a:cubicBezTo>
                <a:cubicBezTo>
                  <a:pt x="545" y="198"/>
                  <a:pt x="548" y="190"/>
                  <a:pt x="548" y="181"/>
                </a:cubicBezTo>
                <a:lnTo>
                  <a:pt x="548" y="59"/>
                </a:lnTo>
                <a:cubicBezTo>
                  <a:pt x="548" y="50"/>
                  <a:pt x="545" y="42"/>
                  <a:pt x="539" y="36"/>
                </a:cubicBezTo>
                <a:cubicBezTo>
                  <a:pt x="533" y="30"/>
                  <a:pt x="525" y="27"/>
                  <a:pt x="516" y="27"/>
                </a:cubicBezTo>
                <a:lnTo>
                  <a:pt x="305" y="27"/>
                </a:lnTo>
                <a:close/>
                <a:moveTo>
                  <a:pt x="520" y="221"/>
                </a:moveTo>
                <a:lnTo>
                  <a:pt x="520" y="249"/>
                </a:lnTo>
                <a:lnTo>
                  <a:pt x="497" y="249"/>
                </a:lnTo>
                <a:lnTo>
                  <a:pt x="523" y="341"/>
                </a:lnTo>
                <a:lnTo>
                  <a:pt x="490" y="341"/>
                </a:lnTo>
                <a:lnTo>
                  <a:pt x="464" y="249"/>
                </a:lnTo>
                <a:lnTo>
                  <a:pt x="367" y="249"/>
                </a:lnTo>
                <a:lnTo>
                  <a:pt x="341" y="341"/>
                </a:lnTo>
                <a:lnTo>
                  <a:pt x="308" y="341"/>
                </a:lnTo>
                <a:lnTo>
                  <a:pt x="334" y="249"/>
                </a:lnTo>
                <a:lnTo>
                  <a:pt x="306" y="249"/>
                </a:lnTo>
                <a:lnTo>
                  <a:pt x="306" y="221"/>
                </a:lnTo>
                <a:lnTo>
                  <a:pt x="520" y="221"/>
                </a:lnTo>
                <a:close/>
                <a:moveTo>
                  <a:pt x="113" y="373"/>
                </a:moveTo>
                <a:cubicBezTo>
                  <a:pt x="139" y="373"/>
                  <a:pt x="161" y="394"/>
                  <a:pt x="161" y="421"/>
                </a:cubicBezTo>
                <a:cubicBezTo>
                  <a:pt x="161" y="427"/>
                  <a:pt x="160" y="433"/>
                  <a:pt x="158" y="438"/>
                </a:cubicBezTo>
                <a:lnTo>
                  <a:pt x="68" y="438"/>
                </a:lnTo>
                <a:cubicBezTo>
                  <a:pt x="66" y="433"/>
                  <a:pt x="65" y="427"/>
                  <a:pt x="65" y="421"/>
                </a:cubicBezTo>
                <a:cubicBezTo>
                  <a:pt x="65" y="394"/>
                  <a:pt x="86" y="373"/>
                  <a:pt x="113" y="373"/>
                </a:cubicBezTo>
                <a:close/>
                <a:moveTo>
                  <a:pt x="316" y="373"/>
                </a:moveTo>
                <a:cubicBezTo>
                  <a:pt x="342" y="373"/>
                  <a:pt x="364" y="394"/>
                  <a:pt x="364" y="421"/>
                </a:cubicBezTo>
                <a:cubicBezTo>
                  <a:pt x="364" y="427"/>
                  <a:pt x="363" y="433"/>
                  <a:pt x="361" y="438"/>
                </a:cubicBezTo>
                <a:lnTo>
                  <a:pt x="271" y="438"/>
                </a:lnTo>
                <a:cubicBezTo>
                  <a:pt x="269" y="433"/>
                  <a:pt x="268" y="427"/>
                  <a:pt x="268" y="421"/>
                </a:cubicBezTo>
                <a:cubicBezTo>
                  <a:pt x="268" y="394"/>
                  <a:pt x="289" y="373"/>
                  <a:pt x="316" y="373"/>
                </a:cubicBezTo>
                <a:close/>
                <a:moveTo>
                  <a:pt x="522" y="373"/>
                </a:moveTo>
                <a:cubicBezTo>
                  <a:pt x="548" y="373"/>
                  <a:pt x="570" y="394"/>
                  <a:pt x="570" y="421"/>
                </a:cubicBezTo>
                <a:cubicBezTo>
                  <a:pt x="570" y="427"/>
                  <a:pt x="569" y="433"/>
                  <a:pt x="567" y="438"/>
                </a:cubicBezTo>
                <a:lnTo>
                  <a:pt x="477" y="438"/>
                </a:lnTo>
                <a:cubicBezTo>
                  <a:pt x="475" y="433"/>
                  <a:pt x="474" y="427"/>
                  <a:pt x="474" y="421"/>
                </a:cubicBezTo>
                <a:cubicBezTo>
                  <a:pt x="474" y="394"/>
                  <a:pt x="495" y="373"/>
                  <a:pt x="522" y="373"/>
                </a:cubicBezTo>
                <a:close/>
                <a:moveTo>
                  <a:pt x="62" y="448"/>
                </a:moveTo>
                <a:lnTo>
                  <a:pt x="161" y="448"/>
                </a:lnTo>
                <a:cubicBezTo>
                  <a:pt x="182" y="448"/>
                  <a:pt x="200" y="466"/>
                  <a:pt x="200" y="487"/>
                </a:cubicBezTo>
                <a:lnTo>
                  <a:pt x="200" y="527"/>
                </a:lnTo>
                <a:lnTo>
                  <a:pt x="203" y="527"/>
                </a:lnTo>
                <a:lnTo>
                  <a:pt x="221" y="527"/>
                </a:lnTo>
                <a:lnTo>
                  <a:pt x="227" y="527"/>
                </a:lnTo>
                <a:lnTo>
                  <a:pt x="227" y="487"/>
                </a:lnTo>
                <a:cubicBezTo>
                  <a:pt x="227" y="466"/>
                  <a:pt x="244" y="448"/>
                  <a:pt x="265" y="448"/>
                </a:cubicBezTo>
                <a:lnTo>
                  <a:pt x="364" y="448"/>
                </a:lnTo>
                <a:cubicBezTo>
                  <a:pt x="385" y="448"/>
                  <a:pt x="403" y="466"/>
                  <a:pt x="403" y="487"/>
                </a:cubicBezTo>
                <a:lnTo>
                  <a:pt x="403" y="527"/>
                </a:lnTo>
                <a:lnTo>
                  <a:pt x="409" y="527"/>
                </a:lnTo>
                <a:lnTo>
                  <a:pt x="424" y="527"/>
                </a:lnTo>
                <a:lnTo>
                  <a:pt x="433" y="527"/>
                </a:lnTo>
                <a:lnTo>
                  <a:pt x="433" y="487"/>
                </a:lnTo>
                <a:cubicBezTo>
                  <a:pt x="433" y="466"/>
                  <a:pt x="450" y="448"/>
                  <a:pt x="471" y="448"/>
                </a:cubicBezTo>
                <a:lnTo>
                  <a:pt x="570" y="448"/>
                </a:lnTo>
                <a:cubicBezTo>
                  <a:pt x="591" y="448"/>
                  <a:pt x="608" y="466"/>
                  <a:pt x="608" y="487"/>
                </a:cubicBezTo>
                <a:lnTo>
                  <a:pt x="608" y="527"/>
                </a:lnTo>
                <a:lnTo>
                  <a:pt x="614" y="527"/>
                </a:lnTo>
                <a:lnTo>
                  <a:pt x="630" y="527"/>
                </a:lnTo>
                <a:lnTo>
                  <a:pt x="638" y="527"/>
                </a:lnTo>
                <a:lnTo>
                  <a:pt x="638" y="549"/>
                </a:lnTo>
                <a:lnTo>
                  <a:pt x="630" y="549"/>
                </a:lnTo>
                <a:lnTo>
                  <a:pt x="614" y="549"/>
                </a:lnTo>
                <a:lnTo>
                  <a:pt x="608" y="549"/>
                </a:lnTo>
                <a:lnTo>
                  <a:pt x="608" y="603"/>
                </a:lnTo>
                <a:lnTo>
                  <a:pt x="433" y="603"/>
                </a:lnTo>
                <a:lnTo>
                  <a:pt x="433" y="549"/>
                </a:lnTo>
                <a:lnTo>
                  <a:pt x="424" y="549"/>
                </a:lnTo>
                <a:lnTo>
                  <a:pt x="409" y="549"/>
                </a:lnTo>
                <a:lnTo>
                  <a:pt x="403" y="549"/>
                </a:lnTo>
                <a:lnTo>
                  <a:pt x="403" y="603"/>
                </a:lnTo>
                <a:lnTo>
                  <a:pt x="227" y="603"/>
                </a:lnTo>
                <a:lnTo>
                  <a:pt x="227" y="549"/>
                </a:lnTo>
                <a:lnTo>
                  <a:pt x="221" y="549"/>
                </a:lnTo>
                <a:lnTo>
                  <a:pt x="203" y="549"/>
                </a:lnTo>
                <a:lnTo>
                  <a:pt x="200" y="549"/>
                </a:lnTo>
                <a:lnTo>
                  <a:pt x="200" y="603"/>
                </a:lnTo>
                <a:lnTo>
                  <a:pt x="24" y="603"/>
                </a:lnTo>
                <a:lnTo>
                  <a:pt x="24" y="549"/>
                </a:lnTo>
                <a:lnTo>
                  <a:pt x="0" y="549"/>
                </a:lnTo>
                <a:lnTo>
                  <a:pt x="0" y="527"/>
                </a:lnTo>
                <a:lnTo>
                  <a:pt x="24" y="527"/>
                </a:lnTo>
                <a:lnTo>
                  <a:pt x="24" y="487"/>
                </a:lnTo>
                <a:cubicBezTo>
                  <a:pt x="24" y="466"/>
                  <a:pt x="41" y="448"/>
                  <a:pt x="62" y="448"/>
                </a:cubicBezTo>
                <a:close/>
                <a:moveTo>
                  <a:pt x="152" y="0"/>
                </a:moveTo>
                <a:cubicBezTo>
                  <a:pt x="176" y="0"/>
                  <a:pt x="196" y="20"/>
                  <a:pt x="196" y="44"/>
                </a:cubicBezTo>
                <a:cubicBezTo>
                  <a:pt x="196" y="69"/>
                  <a:pt x="176" y="88"/>
                  <a:pt x="152" y="88"/>
                </a:cubicBezTo>
                <a:cubicBezTo>
                  <a:pt x="127" y="88"/>
                  <a:pt x="108" y="69"/>
                  <a:pt x="108" y="44"/>
                </a:cubicBezTo>
                <a:cubicBezTo>
                  <a:pt x="108" y="20"/>
                  <a:pt x="127" y="0"/>
                  <a:pt x="152" y="0"/>
                </a:cubicBez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0268" name="Freeform 20"/>
          <p:cNvSpPr>
            <a:spLocks noEditPoints="1" noChangeArrowheads="1"/>
          </p:cNvSpPr>
          <p:nvPr/>
        </p:nvSpPr>
        <p:spPr bwMode="auto">
          <a:xfrm>
            <a:off x="1925642" y="1917700"/>
            <a:ext cx="488951" cy="390525"/>
          </a:xfrm>
          <a:custGeom>
            <a:avLst/>
            <a:gdLst>
              <a:gd name="T0" fmla="*/ 575 w 745"/>
              <a:gd name="T1" fmla="*/ 570 h 594"/>
              <a:gd name="T2" fmla="*/ 0 w 745"/>
              <a:gd name="T3" fmla="*/ 570 h 594"/>
              <a:gd name="T4" fmla="*/ 298 w 745"/>
              <a:gd name="T5" fmla="*/ 220 h 594"/>
              <a:gd name="T6" fmla="*/ 288 w 745"/>
              <a:gd name="T7" fmla="*/ 209 h 594"/>
              <a:gd name="T8" fmla="*/ 544 w 745"/>
              <a:gd name="T9" fmla="*/ 245 h 594"/>
              <a:gd name="T10" fmla="*/ 32 w 745"/>
              <a:gd name="T11" fmla="*/ 201 h 594"/>
              <a:gd name="T12" fmla="*/ 205 w 745"/>
              <a:gd name="T13" fmla="*/ 430 h 594"/>
              <a:gd name="T14" fmla="*/ 98 w 745"/>
              <a:gd name="T15" fmla="*/ 362 h 594"/>
              <a:gd name="T16" fmla="*/ 98 w 745"/>
              <a:gd name="T17" fmla="*/ 385 h 594"/>
              <a:gd name="T18" fmla="*/ 312 w 745"/>
              <a:gd name="T19" fmla="*/ 317 h 594"/>
              <a:gd name="T20" fmla="*/ 98 w 745"/>
              <a:gd name="T21" fmla="*/ 317 h 594"/>
              <a:gd name="T22" fmla="*/ 312 w 745"/>
              <a:gd name="T23" fmla="*/ 296 h 594"/>
              <a:gd name="T24" fmla="*/ 552 w 745"/>
              <a:gd name="T25" fmla="*/ 249 h 594"/>
              <a:gd name="T26" fmla="*/ 552 w 745"/>
              <a:gd name="T27" fmla="*/ 249 h 594"/>
              <a:gd name="T28" fmla="*/ 552 w 745"/>
              <a:gd name="T29" fmla="*/ 37 h 594"/>
              <a:gd name="T30" fmla="*/ 338 w 745"/>
              <a:gd name="T31" fmla="*/ 134 h 594"/>
              <a:gd name="T32" fmla="*/ 583 w 745"/>
              <a:gd name="T33" fmla="*/ 148 h 594"/>
              <a:gd name="T34" fmla="*/ 373 w 745"/>
              <a:gd name="T35" fmla="*/ 103 h 594"/>
              <a:gd name="T36" fmla="*/ 591 w 745"/>
              <a:gd name="T37" fmla="*/ 258 h 594"/>
              <a:gd name="T38" fmla="*/ 675 w 745"/>
              <a:gd name="T39" fmla="*/ 154 h 594"/>
              <a:gd name="T40" fmla="*/ 698 w 745"/>
              <a:gd name="T41" fmla="*/ 179 h 594"/>
              <a:gd name="T42" fmla="*/ 685 w 745"/>
              <a:gd name="T43" fmla="*/ 152 h 594"/>
              <a:gd name="T44" fmla="*/ 681 w 745"/>
              <a:gd name="T45" fmla="*/ 290 h 594"/>
              <a:gd name="T46" fmla="*/ 680 w 745"/>
              <a:gd name="T47" fmla="*/ 319 h 594"/>
              <a:gd name="T48" fmla="*/ 703 w 745"/>
              <a:gd name="T49" fmla="*/ 319 h 594"/>
              <a:gd name="T50" fmla="*/ 702 w 745"/>
              <a:gd name="T51" fmla="*/ 290 h 594"/>
              <a:gd name="T52" fmla="*/ 698 w 745"/>
              <a:gd name="T53" fmla="*/ 229 h 594"/>
              <a:gd name="T54" fmla="*/ 344 w 745"/>
              <a:gd name="T55" fmla="*/ 320 h 594"/>
              <a:gd name="T56" fmla="*/ 376 w 745"/>
              <a:gd name="T57" fmla="*/ 447 h 594"/>
              <a:gd name="T58" fmla="*/ 389 w 745"/>
              <a:gd name="T59" fmla="*/ 436 h 594"/>
              <a:gd name="T60" fmla="*/ 394 w 745"/>
              <a:gd name="T61" fmla="*/ 420 h 594"/>
              <a:gd name="T62" fmla="*/ 409 w 745"/>
              <a:gd name="T63" fmla="*/ 430 h 594"/>
              <a:gd name="T64" fmla="*/ 420 w 745"/>
              <a:gd name="T65" fmla="*/ 455 h 594"/>
              <a:gd name="T66" fmla="*/ 434 w 745"/>
              <a:gd name="T67" fmla="*/ 465 h 594"/>
              <a:gd name="T68" fmla="*/ 455 w 745"/>
              <a:gd name="T69" fmla="*/ 462 h 594"/>
              <a:gd name="T70" fmla="*/ 451 w 745"/>
              <a:gd name="T71" fmla="*/ 450 h 594"/>
              <a:gd name="T72" fmla="*/ 440 w 745"/>
              <a:gd name="T73" fmla="*/ 425 h 594"/>
              <a:gd name="T74" fmla="*/ 425 w 745"/>
              <a:gd name="T75" fmla="*/ 415 h 594"/>
              <a:gd name="T76" fmla="*/ 463 w 745"/>
              <a:gd name="T77" fmla="*/ 395 h 594"/>
              <a:gd name="T78" fmla="*/ 448 w 745"/>
              <a:gd name="T79" fmla="*/ 390 h 594"/>
              <a:gd name="T80" fmla="*/ 438 w 745"/>
              <a:gd name="T81" fmla="*/ 377 h 594"/>
              <a:gd name="T82" fmla="*/ 422 w 745"/>
              <a:gd name="T83" fmla="*/ 373 h 594"/>
              <a:gd name="T84" fmla="*/ 411 w 745"/>
              <a:gd name="T85" fmla="*/ 359 h 594"/>
              <a:gd name="T86" fmla="*/ 395 w 745"/>
              <a:gd name="T87" fmla="*/ 355 h 594"/>
              <a:gd name="T88" fmla="*/ 385 w 745"/>
              <a:gd name="T89" fmla="*/ 342 h 594"/>
              <a:gd name="T90" fmla="*/ 369 w 745"/>
              <a:gd name="T91" fmla="*/ 337 h 594"/>
              <a:gd name="T92" fmla="*/ 359 w 745"/>
              <a:gd name="T93" fmla="*/ 324 h 594"/>
              <a:gd name="T94" fmla="*/ 69 w 745"/>
              <a:gd name="T95" fmla="*/ 239 h 594"/>
              <a:gd name="T96" fmla="*/ 69 w 745"/>
              <a:gd name="T97" fmla="*/ 497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5" h="594">
                <a:moveTo>
                  <a:pt x="0" y="549"/>
                </a:moveTo>
                <a:lnTo>
                  <a:pt x="575" y="549"/>
                </a:lnTo>
                <a:lnTo>
                  <a:pt x="575" y="570"/>
                </a:lnTo>
                <a:cubicBezTo>
                  <a:pt x="575" y="583"/>
                  <a:pt x="565" y="594"/>
                  <a:pt x="551" y="594"/>
                </a:cubicBezTo>
                <a:lnTo>
                  <a:pt x="24" y="594"/>
                </a:lnTo>
                <a:cubicBezTo>
                  <a:pt x="11" y="594"/>
                  <a:pt x="0" y="583"/>
                  <a:pt x="0" y="570"/>
                </a:cubicBezTo>
                <a:lnTo>
                  <a:pt x="0" y="549"/>
                </a:lnTo>
                <a:close/>
                <a:moveTo>
                  <a:pt x="288" y="209"/>
                </a:moveTo>
                <a:cubicBezTo>
                  <a:pt x="294" y="209"/>
                  <a:pt x="298" y="214"/>
                  <a:pt x="298" y="220"/>
                </a:cubicBezTo>
                <a:cubicBezTo>
                  <a:pt x="298" y="226"/>
                  <a:pt x="294" y="230"/>
                  <a:pt x="288" y="230"/>
                </a:cubicBezTo>
                <a:cubicBezTo>
                  <a:pt x="282" y="230"/>
                  <a:pt x="277" y="226"/>
                  <a:pt x="277" y="220"/>
                </a:cubicBezTo>
                <a:cubicBezTo>
                  <a:pt x="277" y="214"/>
                  <a:pt x="282" y="209"/>
                  <a:pt x="288" y="209"/>
                </a:cubicBezTo>
                <a:close/>
                <a:moveTo>
                  <a:pt x="32" y="201"/>
                </a:moveTo>
                <a:lnTo>
                  <a:pt x="355" y="201"/>
                </a:lnTo>
                <a:cubicBezTo>
                  <a:pt x="421" y="205"/>
                  <a:pt x="483" y="217"/>
                  <a:pt x="544" y="245"/>
                </a:cubicBezTo>
                <a:lnTo>
                  <a:pt x="544" y="536"/>
                </a:lnTo>
                <a:lnTo>
                  <a:pt x="32" y="536"/>
                </a:lnTo>
                <a:lnTo>
                  <a:pt x="32" y="201"/>
                </a:lnTo>
                <a:close/>
                <a:moveTo>
                  <a:pt x="98" y="407"/>
                </a:moveTo>
                <a:lnTo>
                  <a:pt x="205" y="407"/>
                </a:lnTo>
                <a:lnTo>
                  <a:pt x="205" y="430"/>
                </a:lnTo>
                <a:lnTo>
                  <a:pt x="98" y="430"/>
                </a:lnTo>
                <a:lnTo>
                  <a:pt x="98" y="407"/>
                </a:lnTo>
                <a:close/>
                <a:moveTo>
                  <a:pt x="98" y="362"/>
                </a:moveTo>
                <a:lnTo>
                  <a:pt x="312" y="362"/>
                </a:lnTo>
                <a:lnTo>
                  <a:pt x="312" y="385"/>
                </a:lnTo>
                <a:lnTo>
                  <a:pt x="98" y="385"/>
                </a:lnTo>
                <a:lnTo>
                  <a:pt x="98" y="362"/>
                </a:lnTo>
                <a:close/>
                <a:moveTo>
                  <a:pt x="98" y="317"/>
                </a:moveTo>
                <a:lnTo>
                  <a:pt x="312" y="317"/>
                </a:lnTo>
                <a:lnTo>
                  <a:pt x="312" y="340"/>
                </a:lnTo>
                <a:lnTo>
                  <a:pt x="98" y="340"/>
                </a:lnTo>
                <a:lnTo>
                  <a:pt x="98" y="317"/>
                </a:lnTo>
                <a:close/>
                <a:moveTo>
                  <a:pt x="98" y="273"/>
                </a:moveTo>
                <a:lnTo>
                  <a:pt x="312" y="273"/>
                </a:lnTo>
                <a:lnTo>
                  <a:pt x="312" y="296"/>
                </a:lnTo>
                <a:lnTo>
                  <a:pt x="98" y="296"/>
                </a:lnTo>
                <a:lnTo>
                  <a:pt x="98" y="273"/>
                </a:lnTo>
                <a:close/>
                <a:moveTo>
                  <a:pt x="552" y="249"/>
                </a:moveTo>
                <a:cubicBezTo>
                  <a:pt x="560" y="252"/>
                  <a:pt x="579" y="262"/>
                  <a:pt x="584" y="265"/>
                </a:cubicBezTo>
                <a:cubicBezTo>
                  <a:pt x="598" y="274"/>
                  <a:pt x="563" y="279"/>
                  <a:pt x="552" y="280"/>
                </a:cubicBezTo>
                <a:lnTo>
                  <a:pt x="552" y="249"/>
                </a:lnTo>
                <a:close/>
                <a:moveTo>
                  <a:pt x="675" y="154"/>
                </a:moveTo>
                <a:cubicBezTo>
                  <a:pt x="644" y="120"/>
                  <a:pt x="613" y="85"/>
                  <a:pt x="581" y="50"/>
                </a:cubicBezTo>
                <a:cubicBezTo>
                  <a:pt x="571" y="39"/>
                  <a:pt x="566" y="39"/>
                  <a:pt x="552" y="37"/>
                </a:cubicBezTo>
                <a:lnTo>
                  <a:pt x="227" y="1"/>
                </a:lnTo>
                <a:cubicBezTo>
                  <a:pt x="221" y="0"/>
                  <a:pt x="218" y="4"/>
                  <a:pt x="223" y="9"/>
                </a:cubicBezTo>
                <a:lnTo>
                  <a:pt x="338" y="134"/>
                </a:lnTo>
                <a:cubicBezTo>
                  <a:pt x="357" y="97"/>
                  <a:pt x="370" y="78"/>
                  <a:pt x="429" y="85"/>
                </a:cubicBezTo>
                <a:cubicBezTo>
                  <a:pt x="469" y="90"/>
                  <a:pt x="498" y="98"/>
                  <a:pt x="536" y="113"/>
                </a:cubicBezTo>
                <a:cubicBezTo>
                  <a:pt x="559" y="122"/>
                  <a:pt x="572" y="129"/>
                  <a:pt x="583" y="148"/>
                </a:cubicBezTo>
                <a:cubicBezTo>
                  <a:pt x="574" y="136"/>
                  <a:pt x="558" y="128"/>
                  <a:pt x="541" y="121"/>
                </a:cubicBezTo>
                <a:cubicBezTo>
                  <a:pt x="507" y="107"/>
                  <a:pt x="469" y="98"/>
                  <a:pt x="432" y="93"/>
                </a:cubicBezTo>
                <a:cubicBezTo>
                  <a:pt x="410" y="91"/>
                  <a:pt x="388" y="91"/>
                  <a:pt x="373" y="103"/>
                </a:cubicBezTo>
                <a:cubicBezTo>
                  <a:pt x="360" y="113"/>
                  <a:pt x="340" y="158"/>
                  <a:pt x="331" y="175"/>
                </a:cubicBezTo>
                <a:cubicBezTo>
                  <a:pt x="326" y="187"/>
                  <a:pt x="333" y="191"/>
                  <a:pt x="342" y="191"/>
                </a:cubicBezTo>
                <a:cubicBezTo>
                  <a:pt x="429" y="195"/>
                  <a:pt x="513" y="218"/>
                  <a:pt x="591" y="258"/>
                </a:cubicBezTo>
                <a:lnTo>
                  <a:pt x="592" y="214"/>
                </a:lnTo>
                <a:cubicBezTo>
                  <a:pt x="620" y="218"/>
                  <a:pt x="647" y="222"/>
                  <a:pt x="675" y="226"/>
                </a:cubicBezTo>
                <a:lnTo>
                  <a:pt x="675" y="154"/>
                </a:lnTo>
                <a:close/>
                <a:moveTo>
                  <a:pt x="738" y="234"/>
                </a:moveTo>
                <a:cubicBezTo>
                  <a:pt x="742" y="235"/>
                  <a:pt x="745" y="230"/>
                  <a:pt x="741" y="226"/>
                </a:cubicBezTo>
                <a:cubicBezTo>
                  <a:pt x="727" y="210"/>
                  <a:pt x="712" y="195"/>
                  <a:pt x="698" y="179"/>
                </a:cubicBezTo>
                <a:lnTo>
                  <a:pt x="698" y="158"/>
                </a:lnTo>
                <a:cubicBezTo>
                  <a:pt x="698" y="155"/>
                  <a:pt x="695" y="152"/>
                  <a:pt x="691" y="152"/>
                </a:cubicBezTo>
                <a:lnTo>
                  <a:pt x="685" y="152"/>
                </a:lnTo>
                <a:lnTo>
                  <a:pt x="685" y="277"/>
                </a:lnTo>
                <a:cubicBezTo>
                  <a:pt x="683" y="278"/>
                  <a:pt x="682" y="279"/>
                  <a:pt x="682" y="282"/>
                </a:cubicBezTo>
                <a:lnTo>
                  <a:pt x="681" y="290"/>
                </a:lnTo>
                <a:cubicBezTo>
                  <a:pt x="681" y="295"/>
                  <a:pt x="683" y="296"/>
                  <a:pt x="683" y="300"/>
                </a:cubicBezTo>
                <a:lnTo>
                  <a:pt x="682" y="310"/>
                </a:lnTo>
                <a:cubicBezTo>
                  <a:pt x="682" y="313"/>
                  <a:pt x="680" y="315"/>
                  <a:pt x="680" y="319"/>
                </a:cubicBezTo>
                <a:lnTo>
                  <a:pt x="671" y="393"/>
                </a:lnTo>
                <a:cubicBezTo>
                  <a:pt x="675" y="401"/>
                  <a:pt x="707" y="402"/>
                  <a:pt x="712" y="393"/>
                </a:cubicBezTo>
                <a:lnTo>
                  <a:pt x="703" y="319"/>
                </a:lnTo>
                <a:cubicBezTo>
                  <a:pt x="703" y="315"/>
                  <a:pt x="701" y="314"/>
                  <a:pt x="700" y="310"/>
                </a:cubicBezTo>
                <a:lnTo>
                  <a:pt x="700" y="300"/>
                </a:lnTo>
                <a:cubicBezTo>
                  <a:pt x="700" y="296"/>
                  <a:pt x="702" y="296"/>
                  <a:pt x="702" y="290"/>
                </a:cubicBezTo>
                <a:lnTo>
                  <a:pt x="701" y="282"/>
                </a:lnTo>
                <a:cubicBezTo>
                  <a:pt x="701" y="279"/>
                  <a:pt x="700" y="278"/>
                  <a:pt x="697" y="277"/>
                </a:cubicBezTo>
                <a:lnTo>
                  <a:pt x="698" y="229"/>
                </a:lnTo>
                <a:cubicBezTo>
                  <a:pt x="711" y="231"/>
                  <a:pt x="724" y="232"/>
                  <a:pt x="738" y="234"/>
                </a:cubicBezTo>
                <a:close/>
                <a:moveTo>
                  <a:pt x="351" y="318"/>
                </a:moveTo>
                <a:lnTo>
                  <a:pt x="344" y="320"/>
                </a:lnTo>
                <a:lnTo>
                  <a:pt x="370" y="455"/>
                </a:lnTo>
                <a:lnTo>
                  <a:pt x="378" y="453"/>
                </a:lnTo>
                <a:lnTo>
                  <a:pt x="376" y="447"/>
                </a:lnTo>
                <a:lnTo>
                  <a:pt x="383" y="445"/>
                </a:lnTo>
                <a:lnTo>
                  <a:pt x="382" y="438"/>
                </a:lnTo>
                <a:lnTo>
                  <a:pt x="389" y="436"/>
                </a:lnTo>
                <a:lnTo>
                  <a:pt x="388" y="429"/>
                </a:lnTo>
                <a:lnTo>
                  <a:pt x="395" y="428"/>
                </a:lnTo>
                <a:lnTo>
                  <a:pt x="394" y="420"/>
                </a:lnTo>
                <a:lnTo>
                  <a:pt x="400" y="419"/>
                </a:lnTo>
                <a:lnTo>
                  <a:pt x="403" y="432"/>
                </a:lnTo>
                <a:lnTo>
                  <a:pt x="409" y="430"/>
                </a:lnTo>
                <a:lnTo>
                  <a:pt x="412" y="443"/>
                </a:lnTo>
                <a:lnTo>
                  <a:pt x="418" y="442"/>
                </a:lnTo>
                <a:lnTo>
                  <a:pt x="420" y="455"/>
                </a:lnTo>
                <a:lnTo>
                  <a:pt x="427" y="453"/>
                </a:lnTo>
                <a:lnTo>
                  <a:pt x="429" y="466"/>
                </a:lnTo>
                <a:lnTo>
                  <a:pt x="434" y="465"/>
                </a:lnTo>
                <a:lnTo>
                  <a:pt x="435" y="472"/>
                </a:lnTo>
                <a:lnTo>
                  <a:pt x="457" y="468"/>
                </a:lnTo>
                <a:lnTo>
                  <a:pt x="455" y="462"/>
                </a:lnTo>
                <a:lnTo>
                  <a:pt x="460" y="461"/>
                </a:lnTo>
                <a:lnTo>
                  <a:pt x="458" y="448"/>
                </a:lnTo>
                <a:lnTo>
                  <a:pt x="451" y="450"/>
                </a:lnTo>
                <a:lnTo>
                  <a:pt x="449" y="437"/>
                </a:lnTo>
                <a:lnTo>
                  <a:pt x="443" y="438"/>
                </a:lnTo>
                <a:lnTo>
                  <a:pt x="440" y="425"/>
                </a:lnTo>
                <a:lnTo>
                  <a:pt x="434" y="427"/>
                </a:lnTo>
                <a:lnTo>
                  <a:pt x="432" y="414"/>
                </a:lnTo>
                <a:lnTo>
                  <a:pt x="425" y="415"/>
                </a:lnTo>
                <a:lnTo>
                  <a:pt x="424" y="409"/>
                </a:lnTo>
                <a:lnTo>
                  <a:pt x="465" y="401"/>
                </a:lnTo>
                <a:lnTo>
                  <a:pt x="463" y="395"/>
                </a:lnTo>
                <a:lnTo>
                  <a:pt x="457" y="396"/>
                </a:lnTo>
                <a:lnTo>
                  <a:pt x="455" y="389"/>
                </a:lnTo>
                <a:lnTo>
                  <a:pt x="448" y="390"/>
                </a:lnTo>
                <a:lnTo>
                  <a:pt x="446" y="383"/>
                </a:lnTo>
                <a:lnTo>
                  <a:pt x="439" y="384"/>
                </a:lnTo>
                <a:lnTo>
                  <a:pt x="438" y="377"/>
                </a:lnTo>
                <a:lnTo>
                  <a:pt x="430" y="378"/>
                </a:lnTo>
                <a:lnTo>
                  <a:pt x="429" y="371"/>
                </a:lnTo>
                <a:lnTo>
                  <a:pt x="422" y="373"/>
                </a:lnTo>
                <a:lnTo>
                  <a:pt x="420" y="365"/>
                </a:lnTo>
                <a:lnTo>
                  <a:pt x="413" y="367"/>
                </a:lnTo>
                <a:lnTo>
                  <a:pt x="411" y="359"/>
                </a:lnTo>
                <a:lnTo>
                  <a:pt x="404" y="361"/>
                </a:lnTo>
                <a:lnTo>
                  <a:pt x="403" y="354"/>
                </a:lnTo>
                <a:lnTo>
                  <a:pt x="395" y="355"/>
                </a:lnTo>
                <a:lnTo>
                  <a:pt x="394" y="348"/>
                </a:lnTo>
                <a:lnTo>
                  <a:pt x="387" y="349"/>
                </a:lnTo>
                <a:lnTo>
                  <a:pt x="385" y="342"/>
                </a:lnTo>
                <a:lnTo>
                  <a:pt x="378" y="343"/>
                </a:lnTo>
                <a:lnTo>
                  <a:pt x="377" y="336"/>
                </a:lnTo>
                <a:lnTo>
                  <a:pt x="369" y="337"/>
                </a:lnTo>
                <a:lnTo>
                  <a:pt x="368" y="330"/>
                </a:lnTo>
                <a:lnTo>
                  <a:pt x="360" y="331"/>
                </a:lnTo>
                <a:lnTo>
                  <a:pt x="359" y="324"/>
                </a:lnTo>
                <a:lnTo>
                  <a:pt x="353" y="325"/>
                </a:lnTo>
                <a:lnTo>
                  <a:pt x="351" y="318"/>
                </a:lnTo>
                <a:close/>
                <a:moveTo>
                  <a:pt x="69" y="239"/>
                </a:moveTo>
                <a:lnTo>
                  <a:pt x="506" y="239"/>
                </a:lnTo>
                <a:lnTo>
                  <a:pt x="506" y="497"/>
                </a:lnTo>
                <a:lnTo>
                  <a:pt x="69" y="497"/>
                </a:lnTo>
                <a:lnTo>
                  <a:pt x="69" y="239"/>
                </a:ln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0269" name="Freeform 21"/>
          <p:cNvSpPr>
            <a:spLocks noEditPoints="1" noChangeArrowheads="1"/>
          </p:cNvSpPr>
          <p:nvPr/>
        </p:nvSpPr>
        <p:spPr bwMode="auto">
          <a:xfrm>
            <a:off x="4062416" y="1276349"/>
            <a:ext cx="263525" cy="400051"/>
          </a:xfrm>
          <a:custGeom>
            <a:avLst/>
            <a:gdLst>
              <a:gd name="T0" fmla="*/ 72 w 401"/>
              <a:gd name="T1" fmla="*/ 59 h 610"/>
              <a:gd name="T2" fmla="*/ 92 w 401"/>
              <a:gd name="T3" fmla="*/ 27 h 610"/>
              <a:gd name="T4" fmla="*/ 130 w 401"/>
              <a:gd name="T5" fmla="*/ 23 h 610"/>
              <a:gd name="T6" fmla="*/ 110 w 401"/>
              <a:gd name="T7" fmla="*/ 55 h 610"/>
              <a:gd name="T8" fmla="*/ 72 w 401"/>
              <a:gd name="T9" fmla="*/ 59 h 610"/>
              <a:gd name="T10" fmla="*/ 150 w 401"/>
              <a:gd name="T11" fmla="*/ 453 h 610"/>
              <a:gd name="T12" fmla="*/ 194 w 401"/>
              <a:gd name="T13" fmla="*/ 458 h 610"/>
              <a:gd name="T14" fmla="*/ 291 w 401"/>
              <a:gd name="T15" fmla="*/ 431 h 610"/>
              <a:gd name="T16" fmla="*/ 297 w 401"/>
              <a:gd name="T17" fmla="*/ 408 h 610"/>
              <a:gd name="T18" fmla="*/ 275 w 401"/>
              <a:gd name="T19" fmla="*/ 403 h 610"/>
              <a:gd name="T20" fmla="*/ 158 w 401"/>
              <a:gd name="T21" fmla="*/ 422 h 610"/>
              <a:gd name="T22" fmla="*/ 62 w 401"/>
              <a:gd name="T23" fmla="*/ 353 h 610"/>
              <a:gd name="T24" fmla="*/ 43 w 401"/>
              <a:gd name="T25" fmla="*/ 236 h 610"/>
              <a:gd name="T26" fmla="*/ 103 w 401"/>
              <a:gd name="T27" fmla="*/ 146 h 610"/>
              <a:gd name="T28" fmla="*/ 207 w 401"/>
              <a:gd name="T29" fmla="*/ 316 h 610"/>
              <a:gd name="T30" fmla="*/ 208 w 401"/>
              <a:gd name="T31" fmla="*/ 318 h 610"/>
              <a:gd name="T32" fmla="*/ 208 w 401"/>
              <a:gd name="T33" fmla="*/ 318 h 610"/>
              <a:gd name="T34" fmla="*/ 267 w 401"/>
              <a:gd name="T35" fmla="*/ 311 h 610"/>
              <a:gd name="T36" fmla="*/ 299 w 401"/>
              <a:gd name="T37" fmla="*/ 262 h 610"/>
              <a:gd name="T38" fmla="*/ 300 w 401"/>
              <a:gd name="T39" fmla="*/ 261 h 610"/>
              <a:gd name="T40" fmla="*/ 147 w 401"/>
              <a:gd name="T41" fmla="*/ 14 h 610"/>
              <a:gd name="T42" fmla="*/ 147 w 401"/>
              <a:gd name="T43" fmla="*/ 14 h 610"/>
              <a:gd name="T44" fmla="*/ 147 w 401"/>
              <a:gd name="T45" fmla="*/ 13 h 610"/>
              <a:gd name="T46" fmla="*/ 87 w 401"/>
              <a:gd name="T47" fmla="*/ 18 h 610"/>
              <a:gd name="T48" fmla="*/ 55 w 401"/>
              <a:gd name="T49" fmla="*/ 69 h 610"/>
              <a:gd name="T50" fmla="*/ 56 w 401"/>
              <a:gd name="T51" fmla="*/ 70 h 610"/>
              <a:gd name="T52" fmla="*/ 56 w 401"/>
              <a:gd name="T53" fmla="*/ 70 h 610"/>
              <a:gd name="T54" fmla="*/ 86 w 401"/>
              <a:gd name="T55" fmla="*/ 119 h 610"/>
              <a:gd name="T56" fmla="*/ 12 w 401"/>
              <a:gd name="T57" fmla="*/ 228 h 610"/>
              <a:gd name="T58" fmla="*/ 35 w 401"/>
              <a:gd name="T59" fmla="*/ 369 h 610"/>
              <a:gd name="T60" fmla="*/ 150 w 401"/>
              <a:gd name="T61" fmla="*/ 453 h 610"/>
              <a:gd name="T62" fmla="*/ 386 w 401"/>
              <a:gd name="T63" fmla="*/ 356 h 610"/>
              <a:gd name="T64" fmla="*/ 163 w 401"/>
              <a:gd name="T65" fmla="*/ 356 h 610"/>
              <a:gd name="T66" fmla="*/ 148 w 401"/>
              <a:gd name="T67" fmla="*/ 371 h 610"/>
              <a:gd name="T68" fmla="*/ 163 w 401"/>
              <a:gd name="T69" fmla="*/ 387 h 610"/>
              <a:gd name="T70" fmla="*/ 386 w 401"/>
              <a:gd name="T71" fmla="*/ 387 h 610"/>
              <a:gd name="T72" fmla="*/ 401 w 401"/>
              <a:gd name="T73" fmla="*/ 371 h 610"/>
              <a:gd name="T74" fmla="*/ 386 w 401"/>
              <a:gd name="T75" fmla="*/ 356 h 610"/>
              <a:gd name="T76" fmla="*/ 202 w 401"/>
              <a:gd name="T77" fmla="*/ 506 h 610"/>
              <a:gd name="T78" fmla="*/ 183 w 401"/>
              <a:gd name="T79" fmla="*/ 526 h 610"/>
              <a:gd name="T80" fmla="*/ 163 w 401"/>
              <a:gd name="T81" fmla="*/ 506 h 610"/>
              <a:gd name="T82" fmla="*/ 183 w 401"/>
              <a:gd name="T83" fmla="*/ 487 h 610"/>
              <a:gd name="T84" fmla="*/ 202 w 401"/>
              <a:gd name="T85" fmla="*/ 506 h 610"/>
              <a:gd name="T86" fmla="*/ 142 w 401"/>
              <a:gd name="T87" fmla="*/ 506 h 610"/>
              <a:gd name="T88" fmla="*/ 183 w 401"/>
              <a:gd name="T89" fmla="*/ 547 h 610"/>
              <a:gd name="T90" fmla="*/ 223 w 401"/>
              <a:gd name="T91" fmla="*/ 506 h 610"/>
              <a:gd name="T92" fmla="*/ 183 w 401"/>
              <a:gd name="T93" fmla="*/ 466 h 610"/>
              <a:gd name="T94" fmla="*/ 142 w 401"/>
              <a:gd name="T95" fmla="*/ 506 h 610"/>
              <a:gd name="T96" fmla="*/ 237 w 401"/>
              <a:gd name="T97" fmla="*/ 525 h 610"/>
              <a:gd name="T98" fmla="*/ 183 w 401"/>
              <a:gd name="T99" fmla="*/ 564 h 610"/>
              <a:gd name="T100" fmla="*/ 128 w 401"/>
              <a:gd name="T101" fmla="*/ 525 h 610"/>
              <a:gd name="T102" fmla="*/ 55 w 401"/>
              <a:gd name="T103" fmla="*/ 594 h 610"/>
              <a:gd name="T104" fmla="*/ 54 w 401"/>
              <a:gd name="T105" fmla="*/ 605 h 610"/>
              <a:gd name="T106" fmla="*/ 64 w 401"/>
              <a:gd name="T107" fmla="*/ 610 h 610"/>
              <a:gd name="T108" fmla="*/ 302 w 401"/>
              <a:gd name="T109" fmla="*/ 610 h 610"/>
              <a:gd name="T110" fmla="*/ 302 w 401"/>
              <a:gd name="T111" fmla="*/ 610 h 610"/>
              <a:gd name="T112" fmla="*/ 312 w 401"/>
              <a:gd name="T113" fmla="*/ 599 h 610"/>
              <a:gd name="T114" fmla="*/ 310 w 401"/>
              <a:gd name="T115" fmla="*/ 593 h 610"/>
              <a:gd name="T116" fmla="*/ 237 w 401"/>
              <a:gd name="T117" fmla="*/ 525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1" h="610">
                <a:moveTo>
                  <a:pt x="72" y="59"/>
                </a:moveTo>
                <a:cubicBezTo>
                  <a:pt x="67" y="51"/>
                  <a:pt x="76" y="36"/>
                  <a:pt x="92" y="27"/>
                </a:cubicBezTo>
                <a:cubicBezTo>
                  <a:pt x="108" y="17"/>
                  <a:pt x="125" y="15"/>
                  <a:pt x="130" y="23"/>
                </a:cubicBezTo>
                <a:cubicBezTo>
                  <a:pt x="134" y="31"/>
                  <a:pt x="126" y="45"/>
                  <a:pt x="110" y="55"/>
                </a:cubicBezTo>
                <a:cubicBezTo>
                  <a:pt x="94" y="65"/>
                  <a:pt x="77" y="67"/>
                  <a:pt x="72" y="59"/>
                </a:cubicBezTo>
                <a:close/>
                <a:moveTo>
                  <a:pt x="150" y="453"/>
                </a:moveTo>
                <a:cubicBezTo>
                  <a:pt x="165" y="457"/>
                  <a:pt x="179" y="458"/>
                  <a:pt x="194" y="458"/>
                </a:cubicBezTo>
                <a:cubicBezTo>
                  <a:pt x="228" y="458"/>
                  <a:pt x="262" y="449"/>
                  <a:pt x="291" y="431"/>
                </a:cubicBezTo>
                <a:cubicBezTo>
                  <a:pt x="299" y="426"/>
                  <a:pt x="301" y="416"/>
                  <a:pt x="297" y="408"/>
                </a:cubicBezTo>
                <a:cubicBezTo>
                  <a:pt x="292" y="401"/>
                  <a:pt x="282" y="399"/>
                  <a:pt x="275" y="403"/>
                </a:cubicBezTo>
                <a:cubicBezTo>
                  <a:pt x="239" y="425"/>
                  <a:pt x="198" y="432"/>
                  <a:pt x="158" y="422"/>
                </a:cubicBezTo>
                <a:cubicBezTo>
                  <a:pt x="118" y="412"/>
                  <a:pt x="84" y="388"/>
                  <a:pt x="62" y="353"/>
                </a:cubicBezTo>
                <a:cubicBezTo>
                  <a:pt x="40" y="317"/>
                  <a:pt x="34" y="276"/>
                  <a:pt x="43" y="236"/>
                </a:cubicBezTo>
                <a:cubicBezTo>
                  <a:pt x="52" y="199"/>
                  <a:pt x="73" y="168"/>
                  <a:pt x="103" y="146"/>
                </a:cubicBezTo>
                <a:lnTo>
                  <a:pt x="207" y="316"/>
                </a:lnTo>
                <a:lnTo>
                  <a:pt x="208" y="318"/>
                </a:lnTo>
                <a:cubicBezTo>
                  <a:pt x="217" y="328"/>
                  <a:pt x="243" y="325"/>
                  <a:pt x="267" y="311"/>
                </a:cubicBezTo>
                <a:cubicBezTo>
                  <a:pt x="291" y="296"/>
                  <a:pt x="305" y="274"/>
                  <a:pt x="299" y="262"/>
                </a:cubicBezTo>
                <a:lnTo>
                  <a:pt x="300" y="261"/>
                </a:lnTo>
                <a:lnTo>
                  <a:pt x="147" y="14"/>
                </a:lnTo>
                <a:cubicBezTo>
                  <a:pt x="147" y="13"/>
                  <a:pt x="147" y="13"/>
                  <a:pt x="147" y="13"/>
                </a:cubicBezTo>
                <a:cubicBezTo>
                  <a:pt x="139" y="0"/>
                  <a:pt x="112" y="3"/>
                  <a:pt x="87" y="18"/>
                </a:cubicBezTo>
                <a:cubicBezTo>
                  <a:pt x="62" y="34"/>
                  <a:pt x="48" y="57"/>
                  <a:pt x="55" y="69"/>
                </a:cubicBezTo>
                <a:cubicBezTo>
                  <a:pt x="55" y="69"/>
                  <a:pt x="56" y="70"/>
                  <a:pt x="56" y="70"/>
                </a:cubicBezTo>
                <a:lnTo>
                  <a:pt x="86" y="119"/>
                </a:lnTo>
                <a:cubicBezTo>
                  <a:pt x="49" y="145"/>
                  <a:pt x="23" y="184"/>
                  <a:pt x="12" y="228"/>
                </a:cubicBezTo>
                <a:cubicBezTo>
                  <a:pt x="0" y="277"/>
                  <a:pt x="9" y="327"/>
                  <a:pt x="35" y="369"/>
                </a:cubicBezTo>
                <a:cubicBezTo>
                  <a:pt x="61" y="412"/>
                  <a:pt x="102" y="442"/>
                  <a:pt x="150" y="453"/>
                </a:cubicBezTo>
                <a:close/>
                <a:moveTo>
                  <a:pt x="386" y="356"/>
                </a:moveTo>
                <a:lnTo>
                  <a:pt x="163" y="356"/>
                </a:lnTo>
                <a:cubicBezTo>
                  <a:pt x="155" y="356"/>
                  <a:pt x="148" y="363"/>
                  <a:pt x="148" y="371"/>
                </a:cubicBezTo>
                <a:cubicBezTo>
                  <a:pt x="148" y="380"/>
                  <a:pt x="155" y="387"/>
                  <a:pt x="163" y="387"/>
                </a:cubicBezTo>
                <a:lnTo>
                  <a:pt x="386" y="387"/>
                </a:lnTo>
                <a:cubicBezTo>
                  <a:pt x="394" y="387"/>
                  <a:pt x="401" y="380"/>
                  <a:pt x="401" y="371"/>
                </a:cubicBezTo>
                <a:cubicBezTo>
                  <a:pt x="401" y="363"/>
                  <a:pt x="394" y="356"/>
                  <a:pt x="386" y="356"/>
                </a:cubicBezTo>
                <a:close/>
                <a:moveTo>
                  <a:pt x="202" y="506"/>
                </a:moveTo>
                <a:cubicBezTo>
                  <a:pt x="202" y="517"/>
                  <a:pt x="193" y="526"/>
                  <a:pt x="183" y="526"/>
                </a:cubicBezTo>
                <a:cubicBezTo>
                  <a:pt x="172" y="526"/>
                  <a:pt x="163" y="517"/>
                  <a:pt x="163" y="506"/>
                </a:cubicBezTo>
                <a:cubicBezTo>
                  <a:pt x="163" y="495"/>
                  <a:pt x="172" y="487"/>
                  <a:pt x="183" y="487"/>
                </a:cubicBezTo>
                <a:cubicBezTo>
                  <a:pt x="193" y="487"/>
                  <a:pt x="202" y="495"/>
                  <a:pt x="202" y="506"/>
                </a:cubicBezTo>
                <a:close/>
                <a:moveTo>
                  <a:pt x="142" y="506"/>
                </a:moveTo>
                <a:cubicBezTo>
                  <a:pt x="142" y="529"/>
                  <a:pt x="160" y="547"/>
                  <a:pt x="183" y="547"/>
                </a:cubicBezTo>
                <a:cubicBezTo>
                  <a:pt x="205" y="547"/>
                  <a:pt x="223" y="529"/>
                  <a:pt x="223" y="506"/>
                </a:cubicBezTo>
                <a:cubicBezTo>
                  <a:pt x="223" y="484"/>
                  <a:pt x="205" y="466"/>
                  <a:pt x="183" y="466"/>
                </a:cubicBezTo>
                <a:cubicBezTo>
                  <a:pt x="160" y="466"/>
                  <a:pt x="142" y="484"/>
                  <a:pt x="142" y="506"/>
                </a:cubicBezTo>
                <a:close/>
                <a:moveTo>
                  <a:pt x="237" y="525"/>
                </a:moveTo>
                <a:cubicBezTo>
                  <a:pt x="229" y="548"/>
                  <a:pt x="208" y="564"/>
                  <a:pt x="183" y="564"/>
                </a:cubicBezTo>
                <a:cubicBezTo>
                  <a:pt x="157" y="564"/>
                  <a:pt x="136" y="548"/>
                  <a:pt x="128" y="525"/>
                </a:cubicBezTo>
                <a:cubicBezTo>
                  <a:pt x="85" y="548"/>
                  <a:pt x="56" y="591"/>
                  <a:pt x="55" y="594"/>
                </a:cubicBezTo>
                <a:cubicBezTo>
                  <a:pt x="52" y="597"/>
                  <a:pt x="52" y="601"/>
                  <a:pt x="54" y="605"/>
                </a:cubicBezTo>
                <a:cubicBezTo>
                  <a:pt x="56" y="608"/>
                  <a:pt x="60" y="610"/>
                  <a:pt x="64" y="610"/>
                </a:cubicBezTo>
                <a:lnTo>
                  <a:pt x="302" y="610"/>
                </a:lnTo>
                <a:cubicBezTo>
                  <a:pt x="308" y="610"/>
                  <a:pt x="312" y="605"/>
                  <a:pt x="312" y="599"/>
                </a:cubicBezTo>
                <a:cubicBezTo>
                  <a:pt x="312" y="597"/>
                  <a:pt x="312" y="595"/>
                  <a:pt x="310" y="593"/>
                </a:cubicBezTo>
                <a:cubicBezTo>
                  <a:pt x="306" y="587"/>
                  <a:pt x="278" y="547"/>
                  <a:pt x="237" y="525"/>
                </a:cubicBez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0270" name="Freeform 22"/>
          <p:cNvSpPr>
            <a:spLocks noEditPoints="1" noChangeArrowheads="1"/>
          </p:cNvSpPr>
          <p:nvPr/>
        </p:nvSpPr>
        <p:spPr bwMode="auto">
          <a:xfrm>
            <a:off x="1970088" y="4943481"/>
            <a:ext cx="401637" cy="398463"/>
          </a:xfrm>
          <a:custGeom>
            <a:avLst/>
            <a:gdLst>
              <a:gd name="T0" fmla="*/ 553 w 612"/>
              <a:gd name="T1" fmla="*/ 521 h 605"/>
              <a:gd name="T2" fmla="*/ 490 w 612"/>
              <a:gd name="T3" fmla="*/ 521 h 605"/>
              <a:gd name="T4" fmla="*/ 590 w 612"/>
              <a:gd name="T5" fmla="*/ 59 h 605"/>
              <a:gd name="T6" fmla="*/ 508 w 612"/>
              <a:gd name="T7" fmla="*/ 0 h 605"/>
              <a:gd name="T8" fmla="*/ 288 w 612"/>
              <a:gd name="T9" fmla="*/ 196 h 605"/>
              <a:gd name="T10" fmla="*/ 256 w 612"/>
              <a:gd name="T11" fmla="*/ 241 h 605"/>
              <a:gd name="T12" fmla="*/ 229 w 612"/>
              <a:gd name="T13" fmla="*/ 254 h 605"/>
              <a:gd name="T14" fmla="*/ 232 w 612"/>
              <a:gd name="T15" fmla="*/ 338 h 605"/>
              <a:gd name="T16" fmla="*/ 55 w 612"/>
              <a:gd name="T17" fmla="*/ 492 h 605"/>
              <a:gd name="T18" fmla="*/ 35 w 612"/>
              <a:gd name="T19" fmla="*/ 605 h 605"/>
              <a:gd name="T20" fmla="*/ 127 w 612"/>
              <a:gd name="T21" fmla="*/ 513 h 605"/>
              <a:gd name="T22" fmla="*/ 271 w 612"/>
              <a:gd name="T23" fmla="*/ 377 h 605"/>
              <a:gd name="T24" fmla="*/ 352 w 612"/>
              <a:gd name="T25" fmla="*/ 377 h 605"/>
              <a:gd name="T26" fmla="*/ 375 w 612"/>
              <a:gd name="T27" fmla="*/ 326 h 605"/>
              <a:gd name="T28" fmla="*/ 410 w 612"/>
              <a:gd name="T29" fmla="*/ 319 h 605"/>
              <a:gd name="T30" fmla="*/ 590 w 612"/>
              <a:gd name="T31" fmla="*/ 59 h 605"/>
              <a:gd name="T32" fmla="*/ 239 w 612"/>
              <a:gd name="T33" fmla="*/ 197 h 605"/>
              <a:gd name="T34" fmla="*/ 246 w 612"/>
              <a:gd name="T35" fmla="*/ 190 h 605"/>
              <a:gd name="T36" fmla="*/ 266 w 612"/>
              <a:gd name="T37" fmla="*/ 171 h 605"/>
              <a:gd name="T38" fmla="*/ 131 w 612"/>
              <a:gd name="T39" fmla="*/ 1 h 605"/>
              <a:gd name="T40" fmla="*/ 171 w 612"/>
              <a:gd name="T41" fmla="*/ 97 h 605"/>
              <a:gd name="T42" fmla="*/ 13 w 612"/>
              <a:gd name="T43" fmla="*/ 118 h 605"/>
              <a:gd name="T44" fmla="*/ 141 w 612"/>
              <a:gd name="T45" fmla="*/ 272 h 605"/>
              <a:gd name="T46" fmla="*/ 185 w 612"/>
              <a:gd name="T47" fmla="*/ 263 h 605"/>
              <a:gd name="T48" fmla="*/ 221 w 612"/>
              <a:gd name="T49" fmla="*/ 215 h 605"/>
              <a:gd name="T50" fmla="*/ 409 w 612"/>
              <a:gd name="T51" fmla="*/ 368 h 605"/>
              <a:gd name="T52" fmla="*/ 376 w 612"/>
              <a:gd name="T53" fmla="*/ 401 h 605"/>
              <a:gd name="T54" fmla="*/ 451 w 612"/>
              <a:gd name="T55" fmla="*/ 529 h 605"/>
              <a:gd name="T56" fmla="*/ 529 w 612"/>
              <a:gd name="T57" fmla="*/ 605 h 605"/>
              <a:gd name="T58" fmla="*/ 597 w 612"/>
              <a:gd name="T59" fmla="*/ 502 h 605"/>
              <a:gd name="T60" fmla="*/ 427 w 612"/>
              <a:gd name="T61" fmla="*/ 350 h 605"/>
              <a:gd name="T62" fmla="*/ 401 w 612"/>
              <a:gd name="T63" fmla="*/ 352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12" h="605">
                <a:moveTo>
                  <a:pt x="522" y="490"/>
                </a:moveTo>
                <a:cubicBezTo>
                  <a:pt x="539" y="490"/>
                  <a:pt x="553" y="504"/>
                  <a:pt x="553" y="521"/>
                </a:cubicBezTo>
                <a:cubicBezTo>
                  <a:pt x="553" y="539"/>
                  <a:pt x="539" y="553"/>
                  <a:pt x="522" y="553"/>
                </a:cubicBezTo>
                <a:cubicBezTo>
                  <a:pt x="504" y="553"/>
                  <a:pt x="490" y="539"/>
                  <a:pt x="490" y="521"/>
                </a:cubicBezTo>
                <a:cubicBezTo>
                  <a:pt x="490" y="504"/>
                  <a:pt x="504" y="490"/>
                  <a:pt x="522" y="490"/>
                </a:cubicBezTo>
                <a:close/>
                <a:moveTo>
                  <a:pt x="590" y="59"/>
                </a:moveTo>
                <a:lnTo>
                  <a:pt x="548" y="17"/>
                </a:lnTo>
                <a:cubicBezTo>
                  <a:pt x="537" y="5"/>
                  <a:pt x="522" y="0"/>
                  <a:pt x="508" y="0"/>
                </a:cubicBezTo>
                <a:cubicBezTo>
                  <a:pt x="493" y="0"/>
                  <a:pt x="478" y="5"/>
                  <a:pt x="467" y="17"/>
                </a:cubicBezTo>
                <a:lnTo>
                  <a:pt x="288" y="196"/>
                </a:lnTo>
                <a:cubicBezTo>
                  <a:pt x="293" y="207"/>
                  <a:pt x="289" y="223"/>
                  <a:pt x="281" y="231"/>
                </a:cubicBezTo>
                <a:cubicBezTo>
                  <a:pt x="275" y="237"/>
                  <a:pt x="265" y="241"/>
                  <a:pt x="256" y="241"/>
                </a:cubicBezTo>
                <a:cubicBezTo>
                  <a:pt x="252" y="241"/>
                  <a:pt x="249" y="240"/>
                  <a:pt x="245" y="239"/>
                </a:cubicBezTo>
                <a:lnTo>
                  <a:pt x="229" y="254"/>
                </a:lnTo>
                <a:cubicBezTo>
                  <a:pt x="207" y="277"/>
                  <a:pt x="207" y="313"/>
                  <a:pt x="229" y="335"/>
                </a:cubicBezTo>
                <a:lnTo>
                  <a:pt x="232" y="338"/>
                </a:lnTo>
                <a:lnTo>
                  <a:pt x="92" y="478"/>
                </a:lnTo>
                <a:lnTo>
                  <a:pt x="55" y="492"/>
                </a:lnTo>
                <a:lnTo>
                  <a:pt x="0" y="570"/>
                </a:lnTo>
                <a:lnTo>
                  <a:pt x="35" y="605"/>
                </a:lnTo>
                <a:lnTo>
                  <a:pt x="113" y="551"/>
                </a:lnTo>
                <a:lnTo>
                  <a:pt x="127" y="513"/>
                </a:lnTo>
                <a:lnTo>
                  <a:pt x="267" y="373"/>
                </a:lnTo>
                <a:lnTo>
                  <a:pt x="271" y="377"/>
                </a:lnTo>
                <a:cubicBezTo>
                  <a:pt x="283" y="388"/>
                  <a:pt x="297" y="394"/>
                  <a:pt x="312" y="394"/>
                </a:cubicBezTo>
                <a:cubicBezTo>
                  <a:pt x="326" y="394"/>
                  <a:pt x="341" y="388"/>
                  <a:pt x="352" y="377"/>
                </a:cubicBezTo>
                <a:lnTo>
                  <a:pt x="368" y="361"/>
                </a:lnTo>
                <a:cubicBezTo>
                  <a:pt x="363" y="351"/>
                  <a:pt x="367" y="335"/>
                  <a:pt x="375" y="326"/>
                </a:cubicBezTo>
                <a:cubicBezTo>
                  <a:pt x="381" y="320"/>
                  <a:pt x="391" y="317"/>
                  <a:pt x="399" y="317"/>
                </a:cubicBezTo>
                <a:cubicBezTo>
                  <a:pt x="403" y="317"/>
                  <a:pt x="407" y="317"/>
                  <a:pt x="410" y="319"/>
                </a:cubicBezTo>
                <a:lnTo>
                  <a:pt x="590" y="139"/>
                </a:lnTo>
                <a:cubicBezTo>
                  <a:pt x="612" y="117"/>
                  <a:pt x="612" y="81"/>
                  <a:pt x="590" y="59"/>
                </a:cubicBezTo>
                <a:close/>
                <a:moveTo>
                  <a:pt x="221" y="215"/>
                </a:moveTo>
                <a:lnTo>
                  <a:pt x="239" y="197"/>
                </a:lnTo>
                <a:lnTo>
                  <a:pt x="255" y="206"/>
                </a:lnTo>
                <a:lnTo>
                  <a:pt x="246" y="190"/>
                </a:lnTo>
                <a:lnTo>
                  <a:pt x="264" y="172"/>
                </a:lnTo>
                <a:lnTo>
                  <a:pt x="266" y="171"/>
                </a:lnTo>
                <a:cubicBezTo>
                  <a:pt x="270" y="161"/>
                  <a:pt x="272" y="151"/>
                  <a:pt x="272" y="141"/>
                </a:cubicBezTo>
                <a:cubicBezTo>
                  <a:pt x="272" y="69"/>
                  <a:pt x="203" y="0"/>
                  <a:pt x="131" y="1"/>
                </a:cubicBezTo>
                <a:cubicBezTo>
                  <a:pt x="131" y="1"/>
                  <a:pt x="123" y="9"/>
                  <a:pt x="118" y="13"/>
                </a:cubicBezTo>
                <a:cubicBezTo>
                  <a:pt x="176" y="71"/>
                  <a:pt x="171" y="62"/>
                  <a:pt x="171" y="97"/>
                </a:cubicBezTo>
                <a:cubicBezTo>
                  <a:pt x="171" y="126"/>
                  <a:pt x="125" y="171"/>
                  <a:pt x="97" y="171"/>
                </a:cubicBezTo>
                <a:cubicBezTo>
                  <a:pt x="61" y="171"/>
                  <a:pt x="72" y="177"/>
                  <a:pt x="13" y="118"/>
                </a:cubicBezTo>
                <a:cubicBezTo>
                  <a:pt x="9" y="123"/>
                  <a:pt x="1" y="131"/>
                  <a:pt x="1" y="131"/>
                </a:cubicBezTo>
                <a:cubicBezTo>
                  <a:pt x="2" y="203"/>
                  <a:pt x="70" y="272"/>
                  <a:pt x="141" y="272"/>
                </a:cubicBezTo>
                <a:cubicBezTo>
                  <a:pt x="154" y="272"/>
                  <a:pt x="168" y="267"/>
                  <a:pt x="182" y="261"/>
                </a:cubicBezTo>
                <a:lnTo>
                  <a:pt x="185" y="263"/>
                </a:lnTo>
                <a:cubicBezTo>
                  <a:pt x="189" y="251"/>
                  <a:pt x="196" y="240"/>
                  <a:pt x="206" y="231"/>
                </a:cubicBezTo>
                <a:lnTo>
                  <a:pt x="221" y="215"/>
                </a:lnTo>
                <a:close/>
                <a:moveTo>
                  <a:pt x="401" y="352"/>
                </a:moveTo>
                <a:lnTo>
                  <a:pt x="409" y="368"/>
                </a:lnTo>
                <a:lnTo>
                  <a:pt x="392" y="385"/>
                </a:lnTo>
                <a:lnTo>
                  <a:pt x="376" y="401"/>
                </a:lnTo>
                <a:cubicBezTo>
                  <a:pt x="367" y="410"/>
                  <a:pt x="356" y="417"/>
                  <a:pt x="343" y="422"/>
                </a:cubicBezTo>
                <a:lnTo>
                  <a:pt x="451" y="529"/>
                </a:lnTo>
                <a:lnTo>
                  <a:pt x="502" y="597"/>
                </a:lnTo>
                <a:lnTo>
                  <a:pt x="529" y="605"/>
                </a:lnTo>
                <a:lnTo>
                  <a:pt x="604" y="529"/>
                </a:lnTo>
                <a:lnTo>
                  <a:pt x="597" y="502"/>
                </a:lnTo>
                <a:lnTo>
                  <a:pt x="529" y="451"/>
                </a:lnTo>
                <a:lnTo>
                  <a:pt x="427" y="350"/>
                </a:lnTo>
                <a:lnTo>
                  <a:pt x="417" y="360"/>
                </a:lnTo>
                <a:lnTo>
                  <a:pt x="401" y="352"/>
                </a:ln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0271" name="Freeform 23"/>
          <p:cNvSpPr>
            <a:spLocks noChangeArrowheads="1"/>
          </p:cNvSpPr>
          <p:nvPr/>
        </p:nvSpPr>
        <p:spPr bwMode="auto">
          <a:xfrm>
            <a:off x="2752725" y="5041900"/>
            <a:ext cx="228600" cy="263525"/>
          </a:xfrm>
          <a:custGeom>
            <a:avLst/>
            <a:gdLst>
              <a:gd name="T0" fmla="*/ 346 w 346"/>
              <a:gd name="T1" fmla="*/ 130 h 401"/>
              <a:gd name="T2" fmla="*/ 346 w 346"/>
              <a:gd name="T3" fmla="*/ 29 h 401"/>
              <a:gd name="T4" fmla="*/ 300 w 346"/>
              <a:gd name="T5" fmla="*/ 29 h 401"/>
              <a:gd name="T6" fmla="*/ 300 w 346"/>
              <a:gd name="T7" fmla="*/ 130 h 401"/>
              <a:gd name="T8" fmla="*/ 176 w 346"/>
              <a:gd name="T9" fmla="*/ 254 h 401"/>
              <a:gd name="T10" fmla="*/ 174 w 346"/>
              <a:gd name="T11" fmla="*/ 254 h 401"/>
              <a:gd name="T12" fmla="*/ 173 w 346"/>
              <a:gd name="T13" fmla="*/ 254 h 401"/>
              <a:gd name="T14" fmla="*/ 173 w 346"/>
              <a:gd name="T15" fmla="*/ 254 h 401"/>
              <a:gd name="T16" fmla="*/ 170 w 346"/>
              <a:gd name="T17" fmla="*/ 254 h 401"/>
              <a:gd name="T18" fmla="*/ 46 w 346"/>
              <a:gd name="T19" fmla="*/ 130 h 401"/>
              <a:gd name="T20" fmla="*/ 46 w 346"/>
              <a:gd name="T21" fmla="*/ 29 h 401"/>
              <a:gd name="T22" fmla="*/ 0 w 346"/>
              <a:gd name="T23" fmla="*/ 29 h 401"/>
              <a:gd name="T24" fmla="*/ 0 w 346"/>
              <a:gd name="T25" fmla="*/ 130 h 401"/>
              <a:gd name="T26" fmla="*/ 146 w 346"/>
              <a:gd name="T27" fmla="*/ 299 h 401"/>
              <a:gd name="T28" fmla="*/ 146 w 346"/>
              <a:gd name="T29" fmla="*/ 372 h 401"/>
              <a:gd name="T30" fmla="*/ 42 w 346"/>
              <a:gd name="T31" fmla="*/ 401 h 401"/>
              <a:gd name="T32" fmla="*/ 304 w 346"/>
              <a:gd name="T33" fmla="*/ 401 h 401"/>
              <a:gd name="T34" fmla="*/ 200 w 346"/>
              <a:gd name="T35" fmla="*/ 371 h 401"/>
              <a:gd name="T36" fmla="*/ 200 w 346"/>
              <a:gd name="T37" fmla="*/ 299 h 401"/>
              <a:gd name="T38" fmla="*/ 346 w 346"/>
              <a:gd name="T39" fmla="*/ 13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6" h="401">
                <a:moveTo>
                  <a:pt x="346" y="130"/>
                </a:moveTo>
                <a:lnTo>
                  <a:pt x="346" y="29"/>
                </a:lnTo>
                <a:cubicBezTo>
                  <a:pt x="346" y="0"/>
                  <a:pt x="300" y="0"/>
                  <a:pt x="300" y="29"/>
                </a:cubicBezTo>
                <a:lnTo>
                  <a:pt x="300" y="130"/>
                </a:lnTo>
                <a:cubicBezTo>
                  <a:pt x="300" y="199"/>
                  <a:pt x="245" y="254"/>
                  <a:pt x="176" y="254"/>
                </a:cubicBezTo>
                <a:cubicBezTo>
                  <a:pt x="176" y="254"/>
                  <a:pt x="175" y="254"/>
                  <a:pt x="174" y="254"/>
                </a:cubicBezTo>
                <a:lnTo>
                  <a:pt x="173" y="254"/>
                </a:lnTo>
                <a:cubicBezTo>
                  <a:pt x="172" y="254"/>
                  <a:pt x="171" y="254"/>
                  <a:pt x="170" y="254"/>
                </a:cubicBezTo>
                <a:cubicBezTo>
                  <a:pt x="102" y="254"/>
                  <a:pt x="46" y="199"/>
                  <a:pt x="46" y="130"/>
                </a:cubicBezTo>
                <a:lnTo>
                  <a:pt x="46" y="29"/>
                </a:lnTo>
                <a:cubicBezTo>
                  <a:pt x="46" y="0"/>
                  <a:pt x="0" y="0"/>
                  <a:pt x="0" y="29"/>
                </a:cubicBezTo>
                <a:cubicBezTo>
                  <a:pt x="0" y="43"/>
                  <a:pt x="0" y="130"/>
                  <a:pt x="0" y="130"/>
                </a:cubicBezTo>
                <a:cubicBezTo>
                  <a:pt x="0" y="216"/>
                  <a:pt x="63" y="287"/>
                  <a:pt x="146" y="299"/>
                </a:cubicBezTo>
                <a:lnTo>
                  <a:pt x="146" y="372"/>
                </a:lnTo>
                <a:lnTo>
                  <a:pt x="42" y="401"/>
                </a:lnTo>
                <a:lnTo>
                  <a:pt x="304" y="401"/>
                </a:lnTo>
                <a:lnTo>
                  <a:pt x="200" y="371"/>
                </a:lnTo>
                <a:lnTo>
                  <a:pt x="200" y="299"/>
                </a:lnTo>
                <a:cubicBezTo>
                  <a:pt x="283" y="287"/>
                  <a:pt x="346" y="216"/>
                  <a:pt x="346" y="130"/>
                </a:cubicBez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0272" name="Freeform 24"/>
          <p:cNvSpPr>
            <a:spLocks noChangeArrowheads="1"/>
          </p:cNvSpPr>
          <p:nvPr/>
        </p:nvSpPr>
        <p:spPr bwMode="auto">
          <a:xfrm>
            <a:off x="2811464" y="4940305"/>
            <a:ext cx="111125" cy="239713"/>
          </a:xfrm>
          <a:custGeom>
            <a:avLst/>
            <a:gdLst>
              <a:gd name="T0" fmla="*/ 83 w 168"/>
              <a:gd name="T1" fmla="*/ 365 h 365"/>
              <a:gd name="T2" fmla="*/ 84 w 168"/>
              <a:gd name="T3" fmla="*/ 365 h 365"/>
              <a:gd name="T4" fmla="*/ 86 w 168"/>
              <a:gd name="T5" fmla="*/ 365 h 365"/>
              <a:gd name="T6" fmla="*/ 168 w 168"/>
              <a:gd name="T7" fmla="*/ 282 h 365"/>
              <a:gd name="T8" fmla="*/ 168 w 168"/>
              <a:gd name="T9" fmla="*/ 83 h 365"/>
              <a:gd name="T10" fmla="*/ 86 w 168"/>
              <a:gd name="T11" fmla="*/ 0 h 365"/>
              <a:gd name="T12" fmla="*/ 84 w 168"/>
              <a:gd name="T13" fmla="*/ 0 h 365"/>
              <a:gd name="T14" fmla="*/ 83 w 168"/>
              <a:gd name="T15" fmla="*/ 0 h 365"/>
              <a:gd name="T16" fmla="*/ 0 w 168"/>
              <a:gd name="T17" fmla="*/ 83 h 365"/>
              <a:gd name="T18" fmla="*/ 0 w 168"/>
              <a:gd name="T19" fmla="*/ 282 h 365"/>
              <a:gd name="T20" fmla="*/ 83 w 168"/>
              <a:gd name="T21" fmla="*/ 365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8" h="365">
                <a:moveTo>
                  <a:pt x="83" y="365"/>
                </a:moveTo>
                <a:cubicBezTo>
                  <a:pt x="83" y="365"/>
                  <a:pt x="84" y="365"/>
                  <a:pt x="84" y="365"/>
                </a:cubicBezTo>
                <a:cubicBezTo>
                  <a:pt x="85" y="365"/>
                  <a:pt x="85" y="365"/>
                  <a:pt x="86" y="365"/>
                </a:cubicBezTo>
                <a:cubicBezTo>
                  <a:pt x="131" y="365"/>
                  <a:pt x="168" y="328"/>
                  <a:pt x="168" y="282"/>
                </a:cubicBezTo>
                <a:lnTo>
                  <a:pt x="168" y="83"/>
                </a:lnTo>
                <a:cubicBezTo>
                  <a:pt x="168" y="37"/>
                  <a:pt x="131" y="0"/>
                  <a:pt x="86" y="0"/>
                </a:cubicBezTo>
                <a:cubicBezTo>
                  <a:pt x="85" y="0"/>
                  <a:pt x="85" y="0"/>
                  <a:pt x="84" y="0"/>
                </a:cubicBezTo>
                <a:cubicBezTo>
                  <a:pt x="84" y="0"/>
                  <a:pt x="83" y="0"/>
                  <a:pt x="83" y="0"/>
                </a:cubicBezTo>
                <a:cubicBezTo>
                  <a:pt x="37" y="0"/>
                  <a:pt x="0" y="37"/>
                  <a:pt x="0" y="83"/>
                </a:cubicBezTo>
                <a:lnTo>
                  <a:pt x="0" y="282"/>
                </a:lnTo>
                <a:cubicBezTo>
                  <a:pt x="0" y="328"/>
                  <a:pt x="37" y="365"/>
                  <a:pt x="83" y="365"/>
                </a:cubicBez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0273" name="Freeform 25"/>
          <p:cNvSpPr>
            <a:spLocks noEditPoints="1" noChangeArrowheads="1"/>
          </p:cNvSpPr>
          <p:nvPr/>
        </p:nvSpPr>
        <p:spPr bwMode="auto">
          <a:xfrm>
            <a:off x="3363913" y="1279525"/>
            <a:ext cx="290512" cy="396875"/>
          </a:xfrm>
          <a:custGeom>
            <a:avLst/>
            <a:gdLst>
              <a:gd name="T0" fmla="*/ 58 w 443"/>
              <a:gd name="T1" fmla="*/ 98 h 605"/>
              <a:gd name="T2" fmla="*/ 49 w 443"/>
              <a:gd name="T3" fmla="*/ 605 h 605"/>
              <a:gd name="T4" fmla="*/ 443 w 443"/>
              <a:gd name="T5" fmla="*/ 149 h 605"/>
              <a:gd name="T6" fmla="*/ 410 w 443"/>
              <a:gd name="T7" fmla="*/ 159 h 605"/>
              <a:gd name="T8" fmla="*/ 51 w 443"/>
              <a:gd name="T9" fmla="*/ 570 h 605"/>
              <a:gd name="T10" fmla="*/ 192 w 443"/>
              <a:gd name="T11" fmla="*/ 64 h 605"/>
              <a:gd name="T12" fmla="*/ 252 w 443"/>
              <a:gd name="T13" fmla="*/ 64 h 605"/>
              <a:gd name="T14" fmla="*/ 221 w 443"/>
              <a:gd name="T15" fmla="*/ 96 h 605"/>
              <a:gd name="T16" fmla="*/ 155 w 443"/>
              <a:gd name="T17" fmla="*/ 66 h 605"/>
              <a:gd name="T18" fmla="*/ 81 w 443"/>
              <a:gd name="T19" fmla="*/ 153 h 605"/>
              <a:gd name="T20" fmla="*/ 362 w 443"/>
              <a:gd name="T21" fmla="*/ 153 h 605"/>
              <a:gd name="T22" fmla="*/ 288 w 443"/>
              <a:gd name="T23" fmla="*/ 66 h 605"/>
              <a:gd name="T24" fmla="*/ 155 w 443"/>
              <a:gd name="T25" fmla="*/ 66 h 605"/>
              <a:gd name="T26" fmla="*/ 156 w 443"/>
              <a:gd name="T27" fmla="*/ 459 h 605"/>
              <a:gd name="T28" fmla="*/ 107 w 443"/>
              <a:gd name="T29" fmla="*/ 473 h 605"/>
              <a:gd name="T30" fmla="*/ 97 w 443"/>
              <a:gd name="T31" fmla="*/ 484 h 605"/>
              <a:gd name="T32" fmla="*/ 156 w 443"/>
              <a:gd name="T33" fmla="*/ 489 h 605"/>
              <a:gd name="T34" fmla="*/ 94 w 443"/>
              <a:gd name="T35" fmla="*/ 519 h 605"/>
              <a:gd name="T36" fmla="*/ 172 w 443"/>
              <a:gd name="T37" fmla="*/ 481 h 605"/>
              <a:gd name="T38" fmla="*/ 172 w 443"/>
              <a:gd name="T39" fmla="*/ 456 h 605"/>
              <a:gd name="T40" fmla="*/ 78 w 443"/>
              <a:gd name="T41" fmla="*/ 461 h 605"/>
              <a:gd name="T42" fmla="*/ 152 w 443"/>
              <a:gd name="T43" fmla="*/ 539 h 605"/>
              <a:gd name="T44" fmla="*/ 152 w 443"/>
              <a:gd name="T45" fmla="*/ 237 h 605"/>
              <a:gd name="T46" fmla="*/ 107 w 443"/>
              <a:gd name="T47" fmla="*/ 251 h 605"/>
              <a:gd name="T48" fmla="*/ 123 w 443"/>
              <a:gd name="T49" fmla="*/ 291 h 605"/>
              <a:gd name="T50" fmla="*/ 94 w 443"/>
              <a:gd name="T51" fmla="*/ 302 h 605"/>
              <a:gd name="T52" fmla="*/ 152 w 443"/>
              <a:gd name="T53" fmla="*/ 222 h 605"/>
              <a:gd name="T54" fmla="*/ 78 w 443"/>
              <a:gd name="T55" fmla="*/ 300 h 605"/>
              <a:gd name="T56" fmla="*/ 171 w 443"/>
              <a:gd name="T57" fmla="*/ 255 h 605"/>
              <a:gd name="T58" fmla="*/ 170 w 443"/>
              <a:gd name="T59" fmla="*/ 234 h 605"/>
              <a:gd name="T60" fmla="*/ 156 w 443"/>
              <a:gd name="T61" fmla="*/ 357 h 605"/>
              <a:gd name="T62" fmla="*/ 97 w 443"/>
              <a:gd name="T63" fmla="*/ 372 h 605"/>
              <a:gd name="T64" fmla="*/ 156 w 443"/>
              <a:gd name="T65" fmla="*/ 412 h 605"/>
              <a:gd name="T66" fmla="*/ 171 w 443"/>
              <a:gd name="T67" fmla="*/ 345 h 605"/>
              <a:gd name="T68" fmla="*/ 78 w 443"/>
              <a:gd name="T69" fmla="*/ 349 h 605"/>
              <a:gd name="T70" fmla="*/ 156 w 443"/>
              <a:gd name="T71" fmla="*/ 427 h 605"/>
              <a:gd name="T72" fmla="*/ 205 w 443"/>
              <a:gd name="T73" fmla="*/ 330 h 605"/>
              <a:gd name="T74" fmla="*/ 232 w 443"/>
              <a:gd name="T75" fmla="*/ 513 h 605"/>
              <a:gd name="T76" fmla="*/ 356 w 443"/>
              <a:gd name="T77" fmla="*/ 475 h 605"/>
              <a:gd name="T78" fmla="*/ 227 w 443"/>
              <a:gd name="T79" fmla="*/ 508 h 605"/>
              <a:gd name="T80" fmla="*/ 356 w 443"/>
              <a:gd name="T81" fmla="*/ 360 h 605"/>
              <a:gd name="T82" fmla="*/ 227 w 443"/>
              <a:gd name="T83" fmla="*/ 291 h 605"/>
              <a:gd name="T84" fmla="*/ 227 w 443"/>
              <a:gd name="T85" fmla="*/ 250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43" h="605">
                <a:moveTo>
                  <a:pt x="34" y="159"/>
                </a:moveTo>
                <a:cubicBezTo>
                  <a:pt x="34" y="142"/>
                  <a:pt x="42" y="134"/>
                  <a:pt x="58" y="133"/>
                </a:cubicBezTo>
                <a:lnTo>
                  <a:pt x="58" y="98"/>
                </a:lnTo>
                <a:cubicBezTo>
                  <a:pt x="27" y="99"/>
                  <a:pt x="0" y="118"/>
                  <a:pt x="0" y="149"/>
                </a:cubicBezTo>
                <a:lnTo>
                  <a:pt x="0" y="556"/>
                </a:lnTo>
                <a:cubicBezTo>
                  <a:pt x="0" y="581"/>
                  <a:pt x="24" y="605"/>
                  <a:pt x="49" y="605"/>
                </a:cubicBezTo>
                <a:lnTo>
                  <a:pt x="394" y="605"/>
                </a:lnTo>
                <a:cubicBezTo>
                  <a:pt x="419" y="605"/>
                  <a:pt x="443" y="581"/>
                  <a:pt x="443" y="556"/>
                </a:cubicBezTo>
                <a:lnTo>
                  <a:pt x="443" y="149"/>
                </a:lnTo>
                <a:cubicBezTo>
                  <a:pt x="443" y="118"/>
                  <a:pt x="416" y="99"/>
                  <a:pt x="385" y="98"/>
                </a:cubicBezTo>
                <a:lnTo>
                  <a:pt x="385" y="133"/>
                </a:lnTo>
                <a:cubicBezTo>
                  <a:pt x="402" y="134"/>
                  <a:pt x="410" y="142"/>
                  <a:pt x="410" y="159"/>
                </a:cubicBezTo>
                <a:lnTo>
                  <a:pt x="410" y="545"/>
                </a:lnTo>
                <a:cubicBezTo>
                  <a:pt x="410" y="557"/>
                  <a:pt x="404" y="570"/>
                  <a:pt x="393" y="570"/>
                </a:cubicBezTo>
                <a:lnTo>
                  <a:pt x="51" y="570"/>
                </a:lnTo>
                <a:cubicBezTo>
                  <a:pt x="37" y="570"/>
                  <a:pt x="34" y="556"/>
                  <a:pt x="34" y="542"/>
                </a:cubicBezTo>
                <a:lnTo>
                  <a:pt x="34" y="159"/>
                </a:lnTo>
                <a:close/>
                <a:moveTo>
                  <a:pt x="192" y="64"/>
                </a:moveTo>
                <a:cubicBezTo>
                  <a:pt x="192" y="50"/>
                  <a:pt x="205" y="37"/>
                  <a:pt x="219" y="37"/>
                </a:cubicBezTo>
                <a:lnTo>
                  <a:pt x="224" y="37"/>
                </a:lnTo>
                <a:cubicBezTo>
                  <a:pt x="238" y="37"/>
                  <a:pt x="252" y="50"/>
                  <a:pt x="252" y="64"/>
                </a:cubicBezTo>
                <a:lnTo>
                  <a:pt x="252" y="67"/>
                </a:lnTo>
                <a:cubicBezTo>
                  <a:pt x="252" y="83"/>
                  <a:pt x="238" y="96"/>
                  <a:pt x="222" y="96"/>
                </a:cubicBezTo>
                <a:lnTo>
                  <a:pt x="221" y="96"/>
                </a:lnTo>
                <a:cubicBezTo>
                  <a:pt x="205" y="96"/>
                  <a:pt x="192" y="83"/>
                  <a:pt x="192" y="67"/>
                </a:cubicBezTo>
                <a:lnTo>
                  <a:pt x="192" y="64"/>
                </a:lnTo>
                <a:close/>
                <a:moveTo>
                  <a:pt x="155" y="66"/>
                </a:moveTo>
                <a:lnTo>
                  <a:pt x="106" y="66"/>
                </a:lnTo>
                <a:cubicBezTo>
                  <a:pt x="89" y="66"/>
                  <a:pt x="81" y="74"/>
                  <a:pt x="81" y="90"/>
                </a:cubicBezTo>
                <a:lnTo>
                  <a:pt x="81" y="153"/>
                </a:lnTo>
                <a:cubicBezTo>
                  <a:pt x="81" y="164"/>
                  <a:pt x="88" y="175"/>
                  <a:pt x="98" y="175"/>
                </a:cubicBezTo>
                <a:lnTo>
                  <a:pt x="345" y="175"/>
                </a:lnTo>
                <a:cubicBezTo>
                  <a:pt x="355" y="175"/>
                  <a:pt x="362" y="164"/>
                  <a:pt x="362" y="153"/>
                </a:cubicBezTo>
                <a:lnTo>
                  <a:pt x="362" y="90"/>
                </a:lnTo>
                <a:cubicBezTo>
                  <a:pt x="362" y="74"/>
                  <a:pt x="354" y="66"/>
                  <a:pt x="337" y="66"/>
                </a:cubicBezTo>
                <a:lnTo>
                  <a:pt x="288" y="66"/>
                </a:lnTo>
                <a:cubicBezTo>
                  <a:pt x="288" y="32"/>
                  <a:pt x="260" y="0"/>
                  <a:pt x="227" y="0"/>
                </a:cubicBezTo>
                <a:lnTo>
                  <a:pt x="216" y="0"/>
                </a:lnTo>
                <a:cubicBezTo>
                  <a:pt x="184" y="0"/>
                  <a:pt x="155" y="32"/>
                  <a:pt x="155" y="66"/>
                </a:cubicBezTo>
                <a:close/>
                <a:moveTo>
                  <a:pt x="94" y="464"/>
                </a:moveTo>
                <a:cubicBezTo>
                  <a:pt x="94" y="460"/>
                  <a:pt x="95" y="459"/>
                  <a:pt x="98" y="459"/>
                </a:cubicBezTo>
                <a:lnTo>
                  <a:pt x="156" y="459"/>
                </a:lnTo>
                <a:lnTo>
                  <a:pt x="156" y="464"/>
                </a:lnTo>
                <a:cubicBezTo>
                  <a:pt x="156" y="469"/>
                  <a:pt x="132" y="483"/>
                  <a:pt x="127" y="485"/>
                </a:cubicBezTo>
                <a:cubicBezTo>
                  <a:pt x="123" y="482"/>
                  <a:pt x="114" y="473"/>
                  <a:pt x="107" y="473"/>
                </a:cubicBezTo>
                <a:lnTo>
                  <a:pt x="106" y="473"/>
                </a:lnTo>
                <a:cubicBezTo>
                  <a:pt x="102" y="473"/>
                  <a:pt x="97" y="479"/>
                  <a:pt x="97" y="482"/>
                </a:cubicBezTo>
                <a:lnTo>
                  <a:pt x="97" y="484"/>
                </a:lnTo>
                <a:cubicBezTo>
                  <a:pt x="97" y="488"/>
                  <a:pt x="118" y="511"/>
                  <a:pt x="123" y="511"/>
                </a:cubicBezTo>
                <a:lnTo>
                  <a:pt x="124" y="511"/>
                </a:lnTo>
                <a:cubicBezTo>
                  <a:pt x="128" y="511"/>
                  <a:pt x="152" y="492"/>
                  <a:pt x="156" y="489"/>
                </a:cubicBezTo>
                <a:cubicBezTo>
                  <a:pt x="156" y="497"/>
                  <a:pt x="160" y="524"/>
                  <a:pt x="152" y="524"/>
                </a:cubicBezTo>
                <a:lnTo>
                  <a:pt x="98" y="524"/>
                </a:lnTo>
                <a:cubicBezTo>
                  <a:pt x="95" y="524"/>
                  <a:pt x="94" y="523"/>
                  <a:pt x="94" y="519"/>
                </a:cubicBezTo>
                <a:lnTo>
                  <a:pt x="94" y="464"/>
                </a:lnTo>
                <a:close/>
                <a:moveTo>
                  <a:pt x="152" y="539"/>
                </a:moveTo>
                <a:cubicBezTo>
                  <a:pt x="181" y="539"/>
                  <a:pt x="170" y="508"/>
                  <a:pt x="172" y="481"/>
                </a:cubicBezTo>
                <a:cubicBezTo>
                  <a:pt x="173" y="467"/>
                  <a:pt x="207" y="455"/>
                  <a:pt x="210" y="443"/>
                </a:cubicBezTo>
                <a:lnTo>
                  <a:pt x="206" y="443"/>
                </a:lnTo>
                <a:cubicBezTo>
                  <a:pt x="195" y="443"/>
                  <a:pt x="179" y="452"/>
                  <a:pt x="172" y="456"/>
                </a:cubicBezTo>
                <a:cubicBezTo>
                  <a:pt x="168" y="451"/>
                  <a:pt x="164" y="444"/>
                  <a:pt x="155" y="444"/>
                </a:cubicBezTo>
                <a:lnTo>
                  <a:pt x="95" y="444"/>
                </a:lnTo>
                <a:cubicBezTo>
                  <a:pt x="86" y="444"/>
                  <a:pt x="78" y="452"/>
                  <a:pt x="78" y="461"/>
                </a:cubicBezTo>
                <a:lnTo>
                  <a:pt x="78" y="522"/>
                </a:lnTo>
                <a:cubicBezTo>
                  <a:pt x="78" y="533"/>
                  <a:pt x="87" y="539"/>
                  <a:pt x="98" y="539"/>
                </a:cubicBezTo>
                <a:lnTo>
                  <a:pt x="152" y="539"/>
                </a:lnTo>
                <a:close/>
                <a:moveTo>
                  <a:pt x="94" y="242"/>
                </a:moveTo>
                <a:cubicBezTo>
                  <a:pt x="94" y="238"/>
                  <a:pt x="95" y="237"/>
                  <a:pt x="98" y="237"/>
                </a:cubicBezTo>
                <a:lnTo>
                  <a:pt x="152" y="237"/>
                </a:lnTo>
                <a:cubicBezTo>
                  <a:pt x="155" y="237"/>
                  <a:pt x="156" y="238"/>
                  <a:pt x="156" y="242"/>
                </a:cubicBezTo>
                <a:cubicBezTo>
                  <a:pt x="156" y="246"/>
                  <a:pt x="130" y="263"/>
                  <a:pt x="127" y="263"/>
                </a:cubicBezTo>
                <a:cubicBezTo>
                  <a:pt x="124" y="263"/>
                  <a:pt x="116" y="251"/>
                  <a:pt x="107" y="251"/>
                </a:cubicBezTo>
                <a:cubicBezTo>
                  <a:pt x="103" y="251"/>
                  <a:pt x="97" y="256"/>
                  <a:pt x="97" y="260"/>
                </a:cubicBezTo>
                <a:lnTo>
                  <a:pt x="97" y="262"/>
                </a:lnTo>
                <a:cubicBezTo>
                  <a:pt x="97" y="268"/>
                  <a:pt x="118" y="288"/>
                  <a:pt x="123" y="291"/>
                </a:cubicBezTo>
                <a:lnTo>
                  <a:pt x="156" y="266"/>
                </a:lnTo>
                <a:lnTo>
                  <a:pt x="156" y="302"/>
                </a:lnTo>
                <a:lnTo>
                  <a:pt x="94" y="302"/>
                </a:lnTo>
                <a:lnTo>
                  <a:pt x="94" y="242"/>
                </a:lnTo>
                <a:close/>
                <a:moveTo>
                  <a:pt x="170" y="234"/>
                </a:moveTo>
                <a:cubicBezTo>
                  <a:pt x="168" y="226"/>
                  <a:pt x="162" y="222"/>
                  <a:pt x="152" y="222"/>
                </a:cubicBezTo>
                <a:lnTo>
                  <a:pt x="98" y="222"/>
                </a:lnTo>
                <a:cubicBezTo>
                  <a:pt x="87" y="222"/>
                  <a:pt x="78" y="229"/>
                  <a:pt x="78" y="239"/>
                </a:cubicBezTo>
                <a:lnTo>
                  <a:pt x="78" y="300"/>
                </a:lnTo>
                <a:cubicBezTo>
                  <a:pt x="78" y="309"/>
                  <a:pt x="86" y="317"/>
                  <a:pt x="95" y="317"/>
                </a:cubicBezTo>
                <a:lnTo>
                  <a:pt x="155" y="317"/>
                </a:lnTo>
                <a:cubicBezTo>
                  <a:pt x="179" y="317"/>
                  <a:pt x="172" y="279"/>
                  <a:pt x="171" y="255"/>
                </a:cubicBezTo>
                <a:lnTo>
                  <a:pt x="210" y="222"/>
                </a:lnTo>
                <a:cubicBezTo>
                  <a:pt x="210" y="222"/>
                  <a:pt x="207" y="221"/>
                  <a:pt x="207" y="221"/>
                </a:cubicBezTo>
                <a:cubicBezTo>
                  <a:pt x="192" y="221"/>
                  <a:pt x="180" y="234"/>
                  <a:pt x="170" y="234"/>
                </a:cubicBezTo>
                <a:close/>
                <a:moveTo>
                  <a:pt x="94" y="349"/>
                </a:moveTo>
                <a:lnTo>
                  <a:pt x="156" y="349"/>
                </a:lnTo>
                <a:lnTo>
                  <a:pt x="156" y="357"/>
                </a:lnTo>
                <a:lnTo>
                  <a:pt x="127" y="375"/>
                </a:lnTo>
                <a:lnTo>
                  <a:pt x="108" y="361"/>
                </a:lnTo>
                <a:cubicBezTo>
                  <a:pt x="103" y="364"/>
                  <a:pt x="97" y="365"/>
                  <a:pt x="97" y="372"/>
                </a:cubicBezTo>
                <a:cubicBezTo>
                  <a:pt x="97" y="377"/>
                  <a:pt x="118" y="401"/>
                  <a:pt x="123" y="401"/>
                </a:cubicBezTo>
                <a:cubicBezTo>
                  <a:pt x="130" y="401"/>
                  <a:pt x="148" y="380"/>
                  <a:pt x="156" y="378"/>
                </a:cubicBezTo>
                <a:lnTo>
                  <a:pt x="156" y="412"/>
                </a:lnTo>
                <a:lnTo>
                  <a:pt x="94" y="412"/>
                </a:lnTo>
                <a:lnTo>
                  <a:pt x="94" y="349"/>
                </a:lnTo>
                <a:close/>
                <a:moveTo>
                  <a:pt x="171" y="345"/>
                </a:moveTo>
                <a:cubicBezTo>
                  <a:pt x="169" y="340"/>
                  <a:pt x="165" y="334"/>
                  <a:pt x="156" y="334"/>
                </a:cubicBezTo>
                <a:lnTo>
                  <a:pt x="94" y="334"/>
                </a:lnTo>
                <a:cubicBezTo>
                  <a:pt x="86" y="334"/>
                  <a:pt x="78" y="341"/>
                  <a:pt x="78" y="349"/>
                </a:cubicBezTo>
                <a:lnTo>
                  <a:pt x="78" y="412"/>
                </a:lnTo>
                <a:cubicBezTo>
                  <a:pt x="78" y="420"/>
                  <a:pt x="86" y="427"/>
                  <a:pt x="94" y="427"/>
                </a:cubicBezTo>
                <a:lnTo>
                  <a:pt x="156" y="427"/>
                </a:lnTo>
                <a:cubicBezTo>
                  <a:pt x="179" y="427"/>
                  <a:pt x="172" y="388"/>
                  <a:pt x="171" y="365"/>
                </a:cubicBezTo>
                <a:lnTo>
                  <a:pt x="210" y="333"/>
                </a:lnTo>
                <a:lnTo>
                  <a:pt x="205" y="330"/>
                </a:lnTo>
                <a:lnTo>
                  <a:pt x="171" y="345"/>
                </a:lnTo>
                <a:close/>
                <a:moveTo>
                  <a:pt x="227" y="508"/>
                </a:moveTo>
                <a:cubicBezTo>
                  <a:pt x="227" y="512"/>
                  <a:pt x="228" y="513"/>
                  <a:pt x="232" y="513"/>
                </a:cubicBezTo>
                <a:lnTo>
                  <a:pt x="351" y="513"/>
                </a:lnTo>
                <a:cubicBezTo>
                  <a:pt x="355" y="513"/>
                  <a:pt x="356" y="512"/>
                  <a:pt x="356" y="508"/>
                </a:cubicBezTo>
                <a:lnTo>
                  <a:pt x="356" y="475"/>
                </a:lnTo>
                <a:cubicBezTo>
                  <a:pt x="356" y="471"/>
                  <a:pt x="355" y="470"/>
                  <a:pt x="351" y="470"/>
                </a:cubicBezTo>
                <a:lnTo>
                  <a:pt x="227" y="470"/>
                </a:lnTo>
                <a:lnTo>
                  <a:pt x="227" y="508"/>
                </a:lnTo>
                <a:close/>
                <a:moveTo>
                  <a:pt x="227" y="401"/>
                </a:moveTo>
                <a:lnTo>
                  <a:pt x="356" y="401"/>
                </a:lnTo>
                <a:lnTo>
                  <a:pt x="356" y="360"/>
                </a:lnTo>
                <a:lnTo>
                  <a:pt x="227" y="360"/>
                </a:lnTo>
                <a:lnTo>
                  <a:pt x="227" y="401"/>
                </a:lnTo>
                <a:close/>
                <a:moveTo>
                  <a:pt x="227" y="291"/>
                </a:moveTo>
                <a:lnTo>
                  <a:pt x="321" y="291"/>
                </a:lnTo>
                <a:lnTo>
                  <a:pt x="321" y="250"/>
                </a:lnTo>
                <a:lnTo>
                  <a:pt x="227" y="250"/>
                </a:lnTo>
                <a:lnTo>
                  <a:pt x="227" y="291"/>
                </a:ln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0274" name="Freeform 26"/>
          <p:cNvSpPr>
            <a:spLocks noEditPoints="1" noChangeArrowheads="1"/>
          </p:cNvSpPr>
          <p:nvPr/>
        </p:nvSpPr>
        <p:spPr bwMode="auto">
          <a:xfrm>
            <a:off x="2644775" y="1271593"/>
            <a:ext cx="444500" cy="412751"/>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0275" name="Freeform 27"/>
          <p:cNvSpPr>
            <a:spLocks noEditPoints="1" noChangeArrowheads="1"/>
          </p:cNvSpPr>
          <p:nvPr/>
        </p:nvSpPr>
        <p:spPr bwMode="auto">
          <a:xfrm>
            <a:off x="4673601" y="1281118"/>
            <a:ext cx="447675" cy="395287"/>
          </a:xfrm>
          <a:custGeom>
            <a:avLst/>
            <a:gdLst>
              <a:gd name="T0" fmla="*/ 284 w 683"/>
              <a:gd name="T1" fmla="*/ 381 h 601"/>
              <a:gd name="T2" fmla="*/ 595 w 683"/>
              <a:gd name="T3" fmla="*/ 392 h 601"/>
              <a:gd name="T4" fmla="*/ 589 w 683"/>
              <a:gd name="T5" fmla="*/ 359 h 601"/>
              <a:gd name="T6" fmla="*/ 285 w 683"/>
              <a:gd name="T7" fmla="*/ 371 h 601"/>
              <a:gd name="T8" fmla="*/ 589 w 683"/>
              <a:gd name="T9" fmla="*/ 359 h 601"/>
              <a:gd name="T10" fmla="*/ 282 w 683"/>
              <a:gd name="T11" fmla="*/ 338 h 601"/>
              <a:gd name="T12" fmla="*/ 591 w 683"/>
              <a:gd name="T13" fmla="*/ 349 h 601"/>
              <a:gd name="T14" fmla="*/ 269 w 683"/>
              <a:gd name="T15" fmla="*/ 324 h 601"/>
              <a:gd name="T16" fmla="*/ 607 w 683"/>
              <a:gd name="T17" fmla="*/ 408 h 601"/>
              <a:gd name="T18" fmla="*/ 261 w 683"/>
              <a:gd name="T19" fmla="*/ 432 h 601"/>
              <a:gd name="T20" fmla="*/ 242 w 683"/>
              <a:gd name="T21" fmla="*/ 316 h 601"/>
              <a:gd name="T22" fmla="*/ 607 w 683"/>
              <a:gd name="T23" fmla="*/ 300 h 601"/>
              <a:gd name="T24" fmla="*/ 269 w 683"/>
              <a:gd name="T25" fmla="*/ 324 h 601"/>
              <a:gd name="T26" fmla="*/ 345 w 683"/>
              <a:gd name="T27" fmla="*/ 39 h 601"/>
              <a:gd name="T28" fmla="*/ 335 w 683"/>
              <a:gd name="T29" fmla="*/ 3 h 601"/>
              <a:gd name="T30" fmla="*/ 350 w 683"/>
              <a:gd name="T31" fmla="*/ 1 h 601"/>
              <a:gd name="T32" fmla="*/ 411 w 683"/>
              <a:gd name="T33" fmla="*/ 39 h 601"/>
              <a:gd name="T34" fmla="*/ 367 w 683"/>
              <a:gd name="T35" fmla="*/ 56 h 601"/>
              <a:gd name="T36" fmla="*/ 366 w 683"/>
              <a:gd name="T37" fmla="*/ 105 h 601"/>
              <a:gd name="T38" fmla="*/ 353 w 683"/>
              <a:gd name="T39" fmla="*/ 218 h 601"/>
              <a:gd name="T40" fmla="*/ 380 w 683"/>
              <a:gd name="T41" fmla="*/ 107 h 601"/>
              <a:gd name="T42" fmla="*/ 486 w 683"/>
              <a:gd name="T43" fmla="*/ 87 h 601"/>
              <a:gd name="T44" fmla="*/ 441 w 683"/>
              <a:gd name="T45" fmla="*/ 285 h 601"/>
              <a:gd name="T46" fmla="*/ 406 w 683"/>
              <a:gd name="T47" fmla="*/ 285 h 601"/>
              <a:gd name="T48" fmla="*/ 361 w 683"/>
              <a:gd name="T49" fmla="*/ 87 h 601"/>
              <a:gd name="T50" fmla="*/ 430 w 683"/>
              <a:gd name="T51" fmla="*/ 30 h 601"/>
              <a:gd name="T52" fmla="*/ 429 w 683"/>
              <a:gd name="T53" fmla="*/ 88 h 601"/>
              <a:gd name="T54" fmla="*/ 237 w 683"/>
              <a:gd name="T55" fmla="*/ 540 h 601"/>
              <a:gd name="T56" fmla="*/ 637 w 683"/>
              <a:gd name="T57" fmla="*/ 553 h 601"/>
              <a:gd name="T58" fmla="*/ 237 w 683"/>
              <a:gd name="T59" fmla="*/ 540 h 601"/>
              <a:gd name="T60" fmla="*/ 634 w 683"/>
              <a:gd name="T61" fmla="*/ 515 h 601"/>
              <a:gd name="T62" fmla="*/ 239 w 683"/>
              <a:gd name="T63" fmla="*/ 528 h 601"/>
              <a:gd name="T64" fmla="*/ 231 w 683"/>
              <a:gd name="T65" fmla="*/ 491 h 601"/>
              <a:gd name="T66" fmla="*/ 635 w 683"/>
              <a:gd name="T67" fmla="*/ 504 h 601"/>
              <a:gd name="T68" fmla="*/ 231 w 683"/>
              <a:gd name="T69" fmla="*/ 491 h 601"/>
              <a:gd name="T70" fmla="*/ 652 w 683"/>
              <a:gd name="T71" fmla="*/ 570 h 601"/>
              <a:gd name="T72" fmla="*/ 219 w 683"/>
              <a:gd name="T73" fmla="*/ 598 h 601"/>
              <a:gd name="T74" fmla="*/ 683 w 683"/>
              <a:gd name="T75" fmla="*/ 580 h 601"/>
              <a:gd name="T76" fmla="*/ 662 w 683"/>
              <a:gd name="T77" fmla="*/ 447 h 601"/>
              <a:gd name="T78" fmla="*/ 219 w 683"/>
              <a:gd name="T79" fmla="*/ 475 h 601"/>
              <a:gd name="T80" fmla="*/ 223 w 683"/>
              <a:gd name="T81" fmla="*/ 189 h 601"/>
              <a:gd name="T82" fmla="*/ 103 w 683"/>
              <a:gd name="T83" fmla="*/ 549 h 601"/>
              <a:gd name="T84" fmla="*/ 223 w 683"/>
              <a:gd name="T85" fmla="*/ 189 h 601"/>
              <a:gd name="T86" fmla="*/ 72 w 683"/>
              <a:gd name="T87" fmla="*/ 534 h 601"/>
              <a:gd name="T88" fmla="*/ 213 w 683"/>
              <a:gd name="T89" fmla="*/ 187 h 601"/>
              <a:gd name="T90" fmla="*/ 183 w 683"/>
              <a:gd name="T91" fmla="*/ 168 h 601"/>
              <a:gd name="T92" fmla="*/ 62 w 683"/>
              <a:gd name="T93" fmla="*/ 531 h 601"/>
              <a:gd name="T94" fmla="*/ 183 w 683"/>
              <a:gd name="T95" fmla="*/ 168 h 601"/>
              <a:gd name="T96" fmla="*/ 114 w 683"/>
              <a:gd name="T97" fmla="*/ 568 h 601"/>
              <a:gd name="T98" fmla="*/ 280 w 683"/>
              <a:gd name="T99" fmla="*/ 192 h 601"/>
              <a:gd name="T100" fmla="*/ 112 w 683"/>
              <a:gd name="T101" fmla="*/ 597 h 601"/>
              <a:gd name="T102" fmla="*/ 4 w 683"/>
              <a:gd name="T103" fmla="*/ 536 h 601"/>
              <a:gd name="T104" fmla="*/ 173 w 683"/>
              <a:gd name="T105" fmla="*/ 152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3" h="601">
                <a:moveTo>
                  <a:pt x="591" y="381"/>
                </a:moveTo>
                <a:lnTo>
                  <a:pt x="284" y="381"/>
                </a:lnTo>
                <a:cubicBezTo>
                  <a:pt x="284" y="385"/>
                  <a:pt x="283" y="389"/>
                  <a:pt x="282" y="392"/>
                </a:cubicBezTo>
                <a:lnTo>
                  <a:pt x="595" y="392"/>
                </a:lnTo>
                <a:cubicBezTo>
                  <a:pt x="593" y="389"/>
                  <a:pt x="592" y="385"/>
                  <a:pt x="591" y="381"/>
                </a:cubicBezTo>
                <a:close/>
                <a:moveTo>
                  <a:pt x="589" y="359"/>
                </a:moveTo>
                <a:lnTo>
                  <a:pt x="285" y="359"/>
                </a:lnTo>
                <a:cubicBezTo>
                  <a:pt x="285" y="363"/>
                  <a:pt x="285" y="367"/>
                  <a:pt x="285" y="371"/>
                </a:cubicBezTo>
                <a:lnTo>
                  <a:pt x="589" y="371"/>
                </a:lnTo>
                <a:cubicBezTo>
                  <a:pt x="588" y="367"/>
                  <a:pt x="588" y="363"/>
                  <a:pt x="589" y="359"/>
                </a:cubicBezTo>
                <a:close/>
                <a:moveTo>
                  <a:pt x="595" y="338"/>
                </a:moveTo>
                <a:lnTo>
                  <a:pt x="282" y="338"/>
                </a:lnTo>
                <a:cubicBezTo>
                  <a:pt x="283" y="342"/>
                  <a:pt x="284" y="345"/>
                  <a:pt x="284" y="349"/>
                </a:cubicBezTo>
                <a:lnTo>
                  <a:pt x="591" y="349"/>
                </a:lnTo>
                <a:cubicBezTo>
                  <a:pt x="592" y="345"/>
                  <a:pt x="593" y="341"/>
                  <a:pt x="595" y="338"/>
                </a:cubicBezTo>
                <a:close/>
                <a:moveTo>
                  <a:pt x="269" y="324"/>
                </a:moveTo>
                <a:lnTo>
                  <a:pt x="269" y="408"/>
                </a:lnTo>
                <a:lnTo>
                  <a:pt x="607" y="408"/>
                </a:lnTo>
                <a:lnTo>
                  <a:pt x="607" y="432"/>
                </a:lnTo>
                <a:lnTo>
                  <a:pt x="261" y="432"/>
                </a:lnTo>
                <a:cubicBezTo>
                  <a:pt x="251" y="432"/>
                  <a:pt x="242" y="425"/>
                  <a:pt x="242" y="416"/>
                </a:cubicBezTo>
                <a:lnTo>
                  <a:pt x="242" y="316"/>
                </a:lnTo>
                <a:cubicBezTo>
                  <a:pt x="242" y="307"/>
                  <a:pt x="251" y="300"/>
                  <a:pt x="261" y="300"/>
                </a:cubicBezTo>
                <a:lnTo>
                  <a:pt x="607" y="300"/>
                </a:lnTo>
                <a:lnTo>
                  <a:pt x="607" y="324"/>
                </a:lnTo>
                <a:lnTo>
                  <a:pt x="269" y="324"/>
                </a:lnTo>
                <a:close/>
                <a:moveTo>
                  <a:pt x="367" y="56"/>
                </a:moveTo>
                <a:cubicBezTo>
                  <a:pt x="354" y="55"/>
                  <a:pt x="348" y="48"/>
                  <a:pt x="345" y="39"/>
                </a:cubicBezTo>
                <a:cubicBezTo>
                  <a:pt x="342" y="31"/>
                  <a:pt x="343" y="26"/>
                  <a:pt x="343" y="18"/>
                </a:cubicBezTo>
                <a:cubicBezTo>
                  <a:pt x="342" y="8"/>
                  <a:pt x="336" y="5"/>
                  <a:pt x="335" y="3"/>
                </a:cubicBezTo>
                <a:cubicBezTo>
                  <a:pt x="335" y="2"/>
                  <a:pt x="337" y="1"/>
                  <a:pt x="341" y="1"/>
                </a:cubicBezTo>
                <a:cubicBezTo>
                  <a:pt x="344" y="1"/>
                  <a:pt x="347" y="0"/>
                  <a:pt x="350" y="1"/>
                </a:cubicBezTo>
                <a:cubicBezTo>
                  <a:pt x="356" y="1"/>
                  <a:pt x="365" y="2"/>
                  <a:pt x="366" y="2"/>
                </a:cubicBezTo>
                <a:cubicBezTo>
                  <a:pt x="385" y="6"/>
                  <a:pt x="409" y="16"/>
                  <a:pt x="411" y="39"/>
                </a:cubicBezTo>
                <a:cubicBezTo>
                  <a:pt x="413" y="49"/>
                  <a:pt x="412" y="61"/>
                  <a:pt x="402" y="65"/>
                </a:cubicBezTo>
                <a:cubicBezTo>
                  <a:pt x="395" y="55"/>
                  <a:pt x="378" y="57"/>
                  <a:pt x="367" y="56"/>
                </a:cubicBezTo>
                <a:close/>
                <a:moveTo>
                  <a:pt x="394" y="102"/>
                </a:moveTo>
                <a:cubicBezTo>
                  <a:pt x="385" y="99"/>
                  <a:pt x="378" y="99"/>
                  <a:pt x="366" y="105"/>
                </a:cubicBezTo>
                <a:cubicBezTo>
                  <a:pt x="342" y="116"/>
                  <a:pt x="331" y="144"/>
                  <a:pt x="333" y="169"/>
                </a:cubicBezTo>
                <a:cubicBezTo>
                  <a:pt x="334" y="186"/>
                  <a:pt x="341" y="205"/>
                  <a:pt x="353" y="218"/>
                </a:cubicBezTo>
                <a:cubicBezTo>
                  <a:pt x="349" y="207"/>
                  <a:pt x="346" y="195"/>
                  <a:pt x="345" y="184"/>
                </a:cubicBezTo>
                <a:cubicBezTo>
                  <a:pt x="343" y="154"/>
                  <a:pt x="354" y="121"/>
                  <a:pt x="380" y="107"/>
                </a:cubicBezTo>
                <a:cubicBezTo>
                  <a:pt x="385" y="105"/>
                  <a:pt x="390" y="103"/>
                  <a:pt x="394" y="102"/>
                </a:cubicBezTo>
                <a:close/>
                <a:moveTo>
                  <a:pt x="486" y="87"/>
                </a:moveTo>
                <a:cubicBezTo>
                  <a:pt x="519" y="102"/>
                  <a:pt x="539" y="139"/>
                  <a:pt x="537" y="182"/>
                </a:cubicBezTo>
                <a:cubicBezTo>
                  <a:pt x="533" y="239"/>
                  <a:pt x="490" y="285"/>
                  <a:pt x="441" y="285"/>
                </a:cubicBezTo>
                <a:cubicBezTo>
                  <a:pt x="435" y="285"/>
                  <a:pt x="429" y="280"/>
                  <a:pt x="424" y="278"/>
                </a:cubicBezTo>
                <a:cubicBezTo>
                  <a:pt x="418" y="280"/>
                  <a:pt x="412" y="285"/>
                  <a:pt x="406" y="285"/>
                </a:cubicBezTo>
                <a:cubicBezTo>
                  <a:pt x="357" y="285"/>
                  <a:pt x="315" y="239"/>
                  <a:pt x="311" y="182"/>
                </a:cubicBezTo>
                <a:cubicBezTo>
                  <a:pt x="308" y="139"/>
                  <a:pt x="329" y="102"/>
                  <a:pt x="361" y="87"/>
                </a:cubicBezTo>
                <a:cubicBezTo>
                  <a:pt x="385" y="75"/>
                  <a:pt x="397" y="79"/>
                  <a:pt x="417" y="88"/>
                </a:cubicBezTo>
                <a:cubicBezTo>
                  <a:pt x="415" y="72"/>
                  <a:pt x="414" y="48"/>
                  <a:pt x="430" y="30"/>
                </a:cubicBezTo>
                <a:cubicBezTo>
                  <a:pt x="434" y="28"/>
                  <a:pt x="443" y="32"/>
                  <a:pt x="443" y="40"/>
                </a:cubicBezTo>
                <a:cubicBezTo>
                  <a:pt x="430" y="55"/>
                  <a:pt x="429" y="76"/>
                  <a:pt x="429" y="88"/>
                </a:cubicBezTo>
                <a:cubicBezTo>
                  <a:pt x="450" y="79"/>
                  <a:pt x="462" y="75"/>
                  <a:pt x="486" y="87"/>
                </a:cubicBezTo>
                <a:close/>
                <a:moveTo>
                  <a:pt x="237" y="540"/>
                </a:moveTo>
                <a:lnTo>
                  <a:pt x="635" y="540"/>
                </a:lnTo>
                <a:cubicBezTo>
                  <a:pt x="635" y="544"/>
                  <a:pt x="636" y="549"/>
                  <a:pt x="637" y="553"/>
                </a:cubicBezTo>
                <a:lnTo>
                  <a:pt x="231" y="553"/>
                </a:lnTo>
                <a:cubicBezTo>
                  <a:pt x="234" y="549"/>
                  <a:pt x="236" y="545"/>
                  <a:pt x="237" y="540"/>
                </a:cubicBezTo>
                <a:close/>
                <a:moveTo>
                  <a:pt x="239" y="515"/>
                </a:moveTo>
                <a:lnTo>
                  <a:pt x="634" y="515"/>
                </a:lnTo>
                <a:cubicBezTo>
                  <a:pt x="634" y="520"/>
                  <a:pt x="634" y="524"/>
                  <a:pt x="634" y="528"/>
                </a:cubicBezTo>
                <a:lnTo>
                  <a:pt x="239" y="528"/>
                </a:lnTo>
                <a:cubicBezTo>
                  <a:pt x="240" y="524"/>
                  <a:pt x="240" y="520"/>
                  <a:pt x="239" y="515"/>
                </a:cubicBezTo>
                <a:close/>
                <a:moveTo>
                  <a:pt x="231" y="491"/>
                </a:moveTo>
                <a:lnTo>
                  <a:pt x="637" y="491"/>
                </a:lnTo>
                <a:cubicBezTo>
                  <a:pt x="636" y="495"/>
                  <a:pt x="635" y="499"/>
                  <a:pt x="635" y="504"/>
                </a:cubicBezTo>
                <a:lnTo>
                  <a:pt x="237" y="504"/>
                </a:lnTo>
                <a:cubicBezTo>
                  <a:pt x="236" y="499"/>
                  <a:pt x="234" y="495"/>
                  <a:pt x="231" y="491"/>
                </a:cubicBezTo>
                <a:close/>
                <a:moveTo>
                  <a:pt x="652" y="475"/>
                </a:moveTo>
                <a:lnTo>
                  <a:pt x="652" y="570"/>
                </a:lnTo>
                <a:lnTo>
                  <a:pt x="219" y="570"/>
                </a:lnTo>
                <a:lnTo>
                  <a:pt x="219" y="598"/>
                </a:lnTo>
                <a:lnTo>
                  <a:pt x="662" y="598"/>
                </a:lnTo>
                <a:cubicBezTo>
                  <a:pt x="674" y="598"/>
                  <a:pt x="683" y="590"/>
                  <a:pt x="683" y="580"/>
                </a:cubicBezTo>
                <a:lnTo>
                  <a:pt x="683" y="465"/>
                </a:lnTo>
                <a:cubicBezTo>
                  <a:pt x="683" y="455"/>
                  <a:pt x="674" y="447"/>
                  <a:pt x="662" y="447"/>
                </a:cubicBezTo>
                <a:lnTo>
                  <a:pt x="219" y="447"/>
                </a:lnTo>
                <a:lnTo>
                  <a:pt x="219" y="475"/>
                </a:lnTo>
                <a:lnTo>
                  <a:pt x="652" y="475"/>
                </a:lnTo>
                <a:close/>
                <a:moveTo>
                  <a:pt x="223" y="189"/>
                </a:moveTo>
                <a:lnTo>
                  <a:pt x="93" y="543"/>
                </a:lnTo>
                <a:cubicBezTo>
                  <a:pt x="97" y="545"/>
                  <a:pt x="100" y="547"/>
                  <a:pt x="103" y="549"/>
                </a:cubicBezTo>
                <a:lnTo>
                  <a:pt x="236" y="188"/>
                </a:lnTo>
                <a:cubicBezTo>
                  <a:pt x="232" y="189"/>
                  <a:pt x="228" y="189"/>
                  <a:pt x="223" y="189"/>
                </a:cubicBezTo>
                <a:close/>
                <a:moveTo>
                  <a:pt x="201" y="183"/>
                </a:moveTo>
                <a:lnTo>
                  <a:pt x="72" y="534"/>
                </a:lnTo>
                <a:cubicBezTo>
                  <a:pt x="76" y="535"/>
                  <a:pt x="79" y="537"/>
                  <a:pt x="83" y="538"/>
                </a:cubicBezTo>
                <a:lnTo>
                  <a:pt x="213" y="187"/>
                </a:lnTo>
                <a:cubicBezTo>
                  <a:pt x="209" y="186"/>
                  <a:pt x="205" y="185"/>
                  <a:pt x="201" y="183"/>
                </a:cubicBezTo>
                <a:close/>
                <a:moveTo>
                  <a:pt x="183" y="168"/>
                </a:moveTo>
                <a:lnTo>
                  <a:pt x="50" y="529"/>
                </a:lnTo>
                <a:cubicBezTo>
                  <a:pt x="53" y="530"/>
                  <a:pt x="57" y="531"/>
                  <a:pt x="62" y="531"/>
                </a:cubicBezTo>
                <a:lnTo>
                  <a:pt x="192" y="177"/>
                </a:lnTo>
                <a:cubicBezTo>
                  <a:pt x="189" y="175"/>
                  <a:pt x="185" y="172"/>
                  <a:pt x="183" y="168"/>
                </a:cubicBezTo>
                <a:close/>
                <a:moveTo>
                  <a:pt x="31" y="537"/>
                </a:moveTo>
                <a:lnTo>
                  <a:pt x="114" y="568"/>
                </a:lnTo>
                <a:lnTo>
                  <a:pt x="256" y="183"/>
                </a:lnTo>
                <a:lnTo>
                  <a:pt x="280" y="192"/>
                </a:lnTo>
                <a:lnTo>
                  <a:pt x="135" y="585"/>
                </a:lnTo>
                <a:cubicBezTo>
                  <a:pt x="131" y="595"/>
                  <a:pt x="121" y="601"/>
                  <a:pt x="112" y="597"/>
                </a:cubicBezTo>
                <a:lnTo>
                  <a:pt x="13" y="561"/>
                </a:lnTo>
                <a:cubicBezTo>
                  <a:pt x="4" y="558"/>
                  <a:pt x="0" y="547"/>
                  <a:pt x="4" y="536"/>
                </a:cubicBezTo>
                <a:lnTo>
                  <a:pt x="149" y="144"/>
                </a:lnTo>
                <a:lnTo>
                  <a:pt x="173" y="152"/>
                </a:lnTo>
                <a:lnTo>
                  <a:pt x="31" y="537"/>
                </a:ln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0276" name="Freeform 28"/>
          <p:cNvSpPr>
            <a:spLocks noEditPoints="1" noChangeArrowheads="1"/>
          </p:cNvSpPr>
          <p:nvPr/>
        </p:nvSpPr>
        <p:spPr bwMode="auto">
          <a:xfrm>
            <a:off x="3306767" y="4314825"/>
            <a:ext cx="387351" cy="388939"/>
          </a:xfrm>
          <a:custGeom>
            <a:avLst/>
            <a:gdLst>
              <a:gd name="T0" fmla="*/ 584 w 591"/>
              <a:gd name="T1" fmla="*/ 217 h 591"/>
              <a:gd name="T2" fmla="*/ 509 w 591"/>
              <a:gd name="T3" fmla="*/ 82 h 591"/>
              <a:gd name="T4" fmla="*/ 370 w 591"/>
              <a:gd name="T5" fmla="*/ 6 h 591"/>
              <a:gd name="T6" fmla="*/ 370 w 591"/>
              <a:gd name="T7" fmla="*/ 217 h 591"/>
              <a:gd name="T8" fmla="*/ 584 w 591"/>
              <a:gd name="T9" fmla="*/ 217 h 591"/>
              <a:gd name="T10" fmla="*/ 299 w 591"/>
              <a:gd name="T11" fmla="*/ 252 h 591"/>
              <a:gd name="T12" fmla="*/ 299 w 591"/>
              <a:gd name="T13" fmla="*/ 0 h 591"/>
              <a:gd name="T14" fmla="*/ 111 w 591"/>
              <a:gd name="T15" fmla="*/ 82 h 591"/>
              <a:gd name="T16" fmla="*/ 111 w 591"/>
              <a:gd name="T17" fmla="*/ 481 h 591"/>
              <a:gd name="T18" fmla="*/ 509 w 591"/>
              <a:gd name="T19" fmla="*/ 481 h 591"/>
              <a:gd name="T20" fmla="*/ 591 w 591"/>
              <a:gd name="T21" fmla="*/ 287 h 591"/>
              <a:gd name="T22" fmla="*/ 334 w 591"/>
              <a:gd name="T23" fmla="*/ 287 h 591"/>
              <a:gd name="T24" fmla="*/ 299 w 591"/>
              <a:gd name="T25" fmla="*/ 252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1" h="591">
                <a:moveTo>
                  <a:pt x="584" y="217"/>
                </a:moveTo>
                <a:cubicBezTo>
                  <a:pt x="572" y="167"/>
                  <a:pt x="547" y="121"/>
                  <a:pt x="509" y="82"/>
                </a:cubicBezTo>
                <a:cubicBezTo>
                  <a:pt x="469" y="43"/>
                  <a:pt x="421" y="17"/>
                  <a:pt x="370" y="6"/>
                </a:cubicBezTo>
                <a:lnTo>
                  <a:pt x="370" y="217"/>
                </a:lnTo>
                <a:lnTo>
                  <a:pt x="584" y="217"/>
                </a:lnTo>
                <a:close/>
                <a:moveTo>
                  <a:pt x="299" y="252"/>
                </a:moveTo>
                <a:lnTo>
                  <a:pt x="299" y="0"/>
                </a:lnTo>
                <a:cubicBezTo>
                  <a:pt x="231" y="3"/>
                  <a:pt x="163" y="30"/>
                  <a:pt x="111" y="82"/>
                </a:cubicBezTo>
                <a:cubicBezTo>
                  <a:pt x="0" y="192"/>
                  <a:pt x="0" y="371"/>
                  <a:pt x="111" y="481"/>
                </a:cubicBezTo>
                <a:cubicBezTo>
                  <a:pt x="220" y="591"/>
                  <a:pt x="399" y="591"/>
                  <a:pt x="509" y="481"/>
                </a:cubicBezTo>
                <a:cubicBezTo>
                  <a:pt x="563" y="427"/>
                  <a:pt x="590" y="357"/>
                  <a:pt x="591" y="287"/>
                </a:cubicBezTo>
                <a:lnTo>
                  <a:pt x="334" y="287"/>
                </a:lnTo>
                <a:cubicBezTo>
                  <a:pt x="315" y="287"/>
                  <a:pt x="299" y="271"/>
                  <a:pt x="299" y="252"/>
                </a:cubicBez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0277" name="Freeform 29"/>
          <p:cNvSpPr>
            <a:spLocks noChangeArrowheads="1"/>
          </p:cNvSpPr>
          <p:nvPr/>
        </p:nvSpPr>
        <p:spPr bwMode="auto">
          <a:xfrm>
            <a:off x="2178056" y="3092456"/>
            <a:ext cx="188913" cy="188913"/>
          </a:xfrm>
          <a:custGeom>
            <a:avLst/>
            <a:gdLst>
              <a:gd name="T0" fmla="*/ 97 w 290"/>
              <a:gd name="T1" fmla="*/ 287 h 288"/>
              <a:gd name="T2" fmla="*/ 101 w 290"/>
              <a:gd name="T3" fmla="*/ 288 h 288"/>
              <a:gd name="T4" fmla="*/ 104 w 290"/>
              <a:gd name="T5" fmla="*/ 287 h 288"/>
              <a:gd name="T6" fmla="*/ 170 w 290"/>
              <a:gd name="T7" fmla="*/ 221 h 288"/>
              <a:gd name="T8" fmla="*/ 213 w 290"/>
              <a:gd name="T9" fmla="*/ 265 h 288"/>
              <a:gd name="T10" fmla="*/ 217 w 290"/>
              <a:gd name="T11" fmla="*/ 266 h 288"/>
              <a:gd name="T12" fmla="*/ 218 w 290"/>
              <a:gd name="T13" fmla="*/ 266 h 288"/>
              <a:gd name="T14" fmla="*/ 221 w 290"/>
              <a:gd name="T15" fmla="*/ 263 h 288"/>
              <a:gd name="T16" fmla="*/ 290 w 290"/>
              <a:gd name="T17" fmla="*/ 6 h 288"/>
              <a:gd name="T18" fmla="*/ 290 w 290"/>
              <a:gd name="T19" fmla="*/ 4 h 288"/>
              <a:gd name="T20" fmla="*/ 286 w 290"/>
              <a:gd name="T21" fmla="*/ 0 h 288"/>
              <a:gd name="T22" fmla="*/ 285 w 290"/>
              <a:gd name="T23" fmla="*/ 0 h 288"/>
              <a:gd name="T24" fmla="*/ 284 w 290"/>
              <a:gd name="T25" fmla="*/ 0 h 288"/>
              <a:gd name="T26" fmla="*/ 27 w 290"/>
              <a:gd name="T27" fmla="*/ 69 h 288"/>
              <a:gd name="T28" fmla="*/ 23 w 290"/>
              <a:gd name="T29" fmla="*/ 72 h 288"/>
              <a:gd name="T30" fmla="*/ 25 w 290"/>
              <a:gd name="T31" fmla="*/ 77 h 288"/>
              <a:gd name="T32" fmla="*/ 67 w 290"/>
              <a:gd name="T33" fmla="*/ 119 h 288"/>
              <a:gd name="T34" fmla="*/ 2 w 290"/>
              <a:gd name="T35" fmla="*/ 185 h 288"/>
              <a:gd name="T36" fmla="*/ 2 w 290"/>
              <a:gd name="T37" fmla="*/ 191 h 288"/>
              <a:gd name="T38" fmla="*/ 97 w 290"/>
              <a:gd name="T39" fmla="*/ 287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0" h="288">
                <a:moveTo>
                  <a:pt x="97" y="287"/>
                </a:moveTo>
                <a:cubicBezTo>
                  <a:pt x="98" y="288"/>
                  <a:pt x="99" y="288"/>
                  <a:pt x="101" y="288"/>
                </a:cubicBezTo>
                <a:cubicBezTo>
                  <a:pt x="102" y="288"/>
                  <a:pt x="103" y="288"/>
                  <a:pt x="104" y="287"/>
                </a:cubicBezTo>
                <a:lnTo>
                  <a:pt x="170" y="221"/>
                </a:lnTo>
                <a:lnTo>
                  <a:pt x="213" y="265"/>
                </a:lnTo>
                <a:cubicBezTo>
                  <a:pt x="214" y="266"/>
                  <a:pt x="215" y="266"/>
                  <a:pt x="217" y="266"/>
                </a:cubicBezTo>
                <a:cubicBezTo>
                  <a:pt x="217" y="266"/>
                  <a:pt x="217" y="266"/>
                  <a:pt x="218" y="266"/>
                </a:cubicBezTo>
                <a:cubicBezTo>
                  <a:pt x="220" y="266"/>
                  <a:pt x="221" y="265"/>
                  <a:pt x="221" y="263"/>
                </a:cubicBezTo>
                <a:lnTo>
                  <a:pt x="290" y="6"/>
                </a:lnTo>
                <a:cubicBezTo>
                  <a:pt x="290" y="5"/>
                  <a:pt x="290" y="5"/>
                  <a:pt x="290" y="4"/>
                </a:cubicBezTo>
                <a:cubicBezTo>
                  <a:pt x="290" y="2"/>
                  <a:pt x="288" y="0"/>
                  <a:pt x="286" y="0"/>
                </a:cubicBezTo>
                <a:cubicBezTo>
                  <a:pt x="285" y="0"/>
                  <a:pt x="285" y="0"/>
                  <a:pt x="285" y="0"/>
                </a:cubicBezTo>
                <a:cubicBezTo>
                  <a:pt x="285" y="0"/>
                  <a:pt x="284" y="0"/>
                  <a:pt x="284" y="0"/>
                </a:cubicBezTo>
                <a:lnTo>
                  <a:pt x="27" y="69"/>
                </a:lnTo>
                <a:cubicBezTo>
                  <a:pt x="25" y="69"/>
                  <a:pt x="24" y="70"/>
                  <a:pt x="23" y="72"/>
                </a:cubicBezTo>
                <a:cubicBezTo>
                  <a:pt x="23" y="74"/>
                  <a:pt x="24" y="75"/>
                  <a:pt x="25" y="77"/>
                </a:cubicBezTo>
                <a:lnTo>
                  <a:pt x="67" y="119"/>
                </a:lnTo>
                <a:lnTo>
                  <a:pt x="2" y="185"/>
                </a:lnTo>
                <a:cubicBezTo>
                  <a:pt x="0" y="187"/>
                  <a:pt x="0" y="190"/>
                  <a:pt x="2" y="191"/>
                </a:cubicBezTo>
                <a:lnTo>
                  <a:pt x="97" y="287"/>
                </a:ln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0278" name="Freeform 30"/>
          <p:cNvSpPr>
            <a:spLocks noChangeArrowheads="1"/>
          </p:cNvSpPr>
          <p:nvPr/>
        </p:nvSpPr>
        <p:spPr bwMode="auto">
          <a:xfrm>
            <a:off x="1970091" y="3092456"/>
            <a:ext cx="190500" cy="188913"/>
          </a:xfrm>
          <a:custGeom>
            <a:avLst/>
            <a:gdLst>
              <a:gd name="T0" fmla="*/ 69 w 290"/>
              <a:gd name="T1" fmla="*/ 263 h 288"/>
              <a:gd name="T2" fmla="*/ 72 w 290"/>
              <a:gd name="T3" fmla="*/ 266 h 288"/>
              <a:gd name="T4" fmla="*/ 74 w 290"/>
              <a:gd name="T5" fmla="*/ 266 h 288"/>
              <a:gd name="T6" fmla="*/ 77 w 290"/>
              <a:gd name="T7" fmla="*/ 265 h 288"/>
              <a:gd name="T8" fmla="*/ 121 w 290"/>
              <a:gd name="T9" fmla="*/ 221 h 288"/>
              <a:gd name="T10" fmla="*/ 186 w 290"/>
              <a:gd name="T11" fmla="*/ 287 h 288"/>
              <a:gd name="T12" fmla="*/ 189 w 290"/>
              <a:gd name="T13" fmla="*/ 288 h 288"/>
              <a:gd name="T14" fmla="*/ 193 w 290"/>
              <a:gd name="T15" fmla="*/ 287 h 288"/>
              <a:gd name="T16" fmla="*/ 288 w 290"/>
              <a:gd name="T17" fmla="*/ 191 h 288"/>
              <a:gd name="T18" fmla="*/ 288 w 290"/>
              <a:gd name="T19" fmla="*/ 185 h 288"/>
              <a:gd name="T20" fmla="*/ 223 w 290"/>
              <a:gd name="T21" fmla="*/ 119 h 288"/>
              <a:gd name="T22" fmla="*/ 265 w 290"/>
              <a:gd name="T23" fmla="*/ 77 h 288"/>
              <a:gd name="T24" fmla="*/ 267 w 290"/>
              <a:gd name="T25" fmla="*/ 72 h 288"/>
              <a:gd name="T26" fmla="*/ 263 w 290"/>
              <a:gd name="T27" fmla="*/ 69 h 288"/>
              <a:gd name="T28" fmla="*/ 6 w 290"/>
              <a:gd name="T29" fmla="*/ 0 h 288"/>
              <a:gd name="T30" fmla="*/ 4 w 290"/>
              <a:gd name="T31" fmla="*/ 0 h 288"/>
              <a:gd name="T32" fmla="*/ 1 w 290"/>
              <a:gd name="T33" fmla="*/ 1 h 288"/>
              <a:gd name="T34" fmla="*/ 0 w 290"/>
              <a:gd name="T35" fmla="*/ 5 h 288"/>
              <a:gd name="T36" fmla="*/ 69 w 290"/>
              <a:gd name="T37" fmla="*/ 263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0" h="288">
                <a:moveTo>
                  <a:pt x="69" y="263"/>
                </a:moveTo>
                <a:cubicBezTo>
                  <a:pt x="69" y="265"/>
                  <a:pt x="71" y="266"/>
                  <a:pt x="72" y="266"/>
                </a:cubicBezTo>
                <a:cubicBezTo>
                  <a:pt x="73" y="266"/>
                  <a:pt x="73" y="266"/>
                  <a:pt x="74" y="266"/>
                </a:cubicBezTo>
                <a:cubicBezTo>
                  <a:pt x="75" y="266"/>
                  <a:pt x="76" y="266"/>
                  <a:pt x="77" y="265"/>
                </a:cubicBezTo>
                <a:lnTo>
                  <a:pt x="121" y="221"/>
                </a:lnTo>
                <a:lnTo>
                  <a:pt x="186" y="287"/>
                </a:lnTo>
                <a:cubicBezTo>
                  <a:pt x="187" y="288"/>
                  <a:pt x="188" y="288"/>
                  <a:pt x="189" y="288"/>
                </a:cubicBezTo>
                <a:cubicBezTo>
                  <a:pt x="191" y="288"/>
                  <a:pt x="192" y="288"/>
                  <a:pt x="193" y="287"/>
                </a:cubicBezTo>
                <a:lnTo>
                  <a:pt x="288" y="191"/>
                </a:lnTo>
                <a:cubicBezTo>
                  <a:pt x="290" y="190"/>
                  <a:pt x="290" y="187"/>
                  <a:pt x="288" y="185"/>
                </a:cubicBezTo>
                <a:lnTo>
                  <a:pt x="223" y="119"/>
                </a:lnTo>
                <a:lnTo>
                  <a:pt x="265" y="77"/>
                </a:lnTo>
                <a:cubicBezTo>
                  <a:pt x="267" y="75"/>
                  <a:pt x="267" y="74"/>
                  <a:pt x="267" y="72"/>
                </a:cubicBezTo>
                <a:cubicBezTo>
                  <a:pt x="266" y="70"/>
                  <a:pt x="265" y="69"/>
                  <a:pt x="263" y="69"/>
                </a:cubicBezTo>
                <a:lnTo>
                  <a:pt x="6" y="0"/>
                </a:lnTo>
                <a:cubicBezTo>
                  <a:pt x="5" y="0"/>
                  <a:pt x="5" y="0"/>
                  <a:pt x="4" y="0"/>
                </a:cubicBezTo>
                <a:cubicBezTo>
                  <a:pt x="3" y="0"/>
                  <a:pt x="2" y="0"/>
                  <a:pt x="1" y="1"/>
                </a:cubicBezTo>
                <a:cubicBezTo>
                  <a:pt x="0" y="2"/>
                  <a:pt x="0" y="4"/>
                  <a:pt x="0" y="5"/>
                </a:cubicBezTo>
                <a:lnTo>
                  <a:pt x="69" y="263"/>
                </a:ln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0279" name="Freeform 31"/>
          <p:cNvSpPr>
            <a:spLocks noChangeArrowheads="1"/>
          </p:cNvSpPr>
          <p:nvPr/>
        </p:nvSpPr>
        <p:spPr bwMode="auto">
          <a:xfrm>
            <a:off x="2178051" y="3298827"/>
            <a:ext cx="190500" cy="190500"/>
          </a:xfrm>
          <a:custGeom>
            <a:avLst/>
            <a:gdLst>
              <a:gd name="T0" fmla="*/ 221 w 291"/>
              <a:gd name="T1" fmla="*/ 25 h 289"/>
              <a:gd name="T2" fmla="*/ 218 w 291"/>
              <a:gd name="T3" fmla="*/ 22 h 289"/>
              <a:gd name="T4" fmla="*/ 217 w 291"/>
              <a:gd name="T5" fmla="*/ 22 h 289"/>
              <a:gd name="T6" fmla="*/ 213 w 291"/>
              <a:gd name="T7" fmla="*/ 23 h 289"/>
              <a:gd name="T8" fmla="*/ 170 w 291"/>
              <a:gd name="T9" fmla="*/ 67 h 289"/>
              <a:gd name="T10" fmla="*/ 104 w 291"/>
              <a:gd name="T11" fmla="*/ 2 h 289"/>
              <a:gd name="T12" fmla="*/ 101 w 291"/>
              <a:gd name="T13" fmla="*/ 0 h 289"/>
              <a:gd name="T14" fmla="*/ 97 w 291"/>
              <a:gd name="T15" fmla="*/ 2 h 289"/>
              <a:gd name="T16" fmla="*/ 2 w 291"/>
              <a:gd name="T17" fmla="*/ 97 h 289"/>
              <a:gd name="T18" fmla="*/ 2 w 291"/>
              <a:gd name="T19" fmla="*/ 104 h 289"/>
              <a:gd name="T20" fmla="*/ 67 w 291"/>
              <a:gd name="T21" fmla="*/ 169 h 289"/>
              <a:gd name="T22" fmla="*/ 25 w 291"/>
              <a:gd name="T23" fmla="*/ 212 h 289"/>
              <a:gd name="T24" fmla="*/ 23 w 291"/>
              <a:gd name="T25" fmla="*/ 216 h 289"/>
              <a:gd name="T26" fmla="*/ 27 w 291"/>
              <a:gd name="T27" fmla="*/ 220 h 289"/>
              <a:gd name="T28" fmla="*/ 284 w 291"/>
              <a:gd name="T29" fmla="*/ 289 h 289"/>
              <a:gd name="T30" fmla="*/ 286 w 291"/>
              <a:gd name="T31" fmla="*/ 289 h 289"/>
              <a:gd name="T32" fmla="*/ 289 w 291"/>
              <a:gd name="T33" fmla="*/ 288 h 289"/>
              <a:gd name="T34" fmla="*/ 290 w 291"/>
              <a:gd name="T35" fmla="*/ 283 h 289"/>
              <a:gd name="T36" fmla="*/ 221 w 291"/>
              <a:gd name="T37" fmla="*/ 25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1" h="289">
                <a:moveTo>
                  <a:pt x="221" y="25"/>
                </a:moveTo>
                <a:cubicBezTo>
                  <a:pt x="221" y="24"/>
                  <a:pt x="219" y="22"/>
                  <a:pt x="218" y="22"/>
                </a:cubicBezTo>
                <a:cubicBezTo>
                  <a:pt x="217" y="22"/>
                  <a:pt x="217" y="22"/>
                  <a:pt x="217" y="22"/>
                </a:cubicBezTo>
                <a:cubicBezTo>
                  <a:pt x="215" y="22"/>
                  <a:pt x="214" y="22"/>
                  <a:pt x="213" y="23"/>
                </a:cubicBezTo>
                <a:lnTo>
                  <a:pt x="170" y="67"/>
                </a:lnTo>
                <a:lnTo>
                  <a:pt x="104" y="2"/>
                </a:lnTo>
                <a:cubicBezTo>
                  <a:pt x="103" y="1"/>
                  <a:pt x="102" y="0"/>
                  <a:pt x="101" y="0"/>
                </a:cubicBezTo>
                <a:cubicBezTo>
                  <a:pt x="99" y="0"/>
                  <a:pt x="98" y="1"/>
                  <a:pt x="97" y="2"/>
                </a:cubicBezTo>
                <a:lnTo>
                  <a:pt x="2" y="97"/>
                </a:lnTo>
                <a:cubicBezTo>
                  <a:pt x="0" y="99"/>
                  <a:pt x="0" y="102"/>
                  <a:pt x="2" y="104"/>
                </a:cubicBezTo>
                <a:lnTo>
                  <a:pt x="67" y="169"/>
                </a:lnTo>
                <a:lnTo>
                  <a:pt x="25" y="212"/>
                </a:lnTo>
                <a:cubicBezTo>
                  <a:pt x="24" y="213"/>
                  <a:pt x="23" y="215"/>
                  <a:pt x="23" y="216"/>
                </a:cubicBezTo>
                <a:cubicBezTo>
                  <a:pt x="24" y="218"/>
                  <a:pt x="25" y="219"/>
                  <a:pt x="27" y="220"/>
                </a:cubicBezTo>
                <a:lnTo>
                  <a:pt x="284" y="289"/>
                </a:lnTo>
                <a:cubicBezTo>
                  <a:pt x="285" y="289"/>
                  <a:pt x="285" y="289"/>
                  <a:pt x="286" y="289"/>
                </a:cubicBezTo>
                <a:cubicBezTo>
                  <a:pt x="287" y="289"/>
                  <a:pt x="288" y="288"/>
                  <a:pt x="289" y="288"/>
                </a:cubicBezTo>
                <a:cubicBezTo>
                  <a:pt x="290" y="286"/>
                  <a:pt x="291" y="285"/>
                  <a:pt x="290" y="283"/>
                </a:cubicBezTo>
                <a:lnTo>
                  <a:pt x="221" y="25"/>
                </a:ln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0280" name="Freeform 32"/>
          <p:cNvSpPr>
            <a:spLocks noChangeArrowheads="1"/>
          </p:cNvSpPr>
          <p:nvPr/>
        </p:nvSpPr>
        <p:spPr bwMode="auto">
          <a:xfrm>
            <a:off x="1970091" y="3298827"/>
            <a:ext cx="190500" cy="190500"/>
          </a:xfrm>
          <a:custGeom>
            <a:avLst/>
            <a:gdLst>
              <a:gd name="T0" fmla="*/ 193 w 290"/>
              <a:gd name="T1" fmla="*/ 2 h 289"/>
              <a:gd name="T2" fmla="*/ 189 w 290"/>
              <a:gd name="T3" fmla="*/ 0 h 289"/>
              <a:gd name="T4" fmla="*/ 186 w 290"/>
              <a:gd name="T5" fmla="*/ 2 h 289"/>
              <a:gd name="T6" fmla="*/ 121 w 290"/>
              <a:gd name="T7" fmla="*/ 67 h 289"/>
              <a:gd name="T8" fmla="*/ 77 w 290"/>
              <a:gd name="T9" fmla="*/ 23 h 289"/>
              <a:gd name="T10" fmla="*/ 74 w 290"/>
              <a:gd name="T11" fmla="*/ 22 h 289"/>
              <a:gd name="T12" fmla="*/ 72 w 290"/>
              <a:gd name="T13" fmla="*/ 22 h 289"/>
              <a:gd name="T14" fmla="*/ 69 w 290"/>
              <a:gd name="T15" fmla="*/ 25 h 289"/>
              <a:gd name="T16" fmla="*/ 0 w 290"/>
              <a:gd name="T17" fmla="*/ 283 h 289"/>
              <a:gd name="T18" fmla="*/ 1 w 290"/>
              <a:gd name="T19" fmla="*/ 288 h 289"/>
              <a:gd name="T20" fmla="*/ 5 w 290"/>
              <a:gd name="T21" fmla="*/ 289 h 289"/>
              <a:gd name="T22" fmla="*/ 6 w 290"/>
              <a:gd name="T23" fmla="*/ 289 h 289"/>
              <a:gd name="T24" fmla="*/ 263 w 290"/>
              <a:gd name="T25" fmla="*/ 220 h 289"/>
              <a:gd name="T26" fmla="*/ 267 w 290"/>
              <a:gd name="T27" fmla="*/ 216 h 289"/>
              <a:gd name="T28" fmla="*/ 265 w 290"/>
              <a:gd name="T29" fmla="*/ 212 h 289"/>
              <a:gd name="T30" fmla="*/ 223 w 290"/>
              <a:gd name="T31" fmla="*/ 169 h 289"/>
              <a:gd name="T32" fmla="*/ 288 w 290"/>
              <a:gd name="T33" fmla="*/ 104 h 289"/>
              <a:gd name="T34" fmla="*/ 288 w 290"/>
              <a:gd name="T35" fmla="*/ 97 h 289"/>
              <a:gd name="T36" fmla="*/ 193 w 290"/>
              <a:gd name="T37" fmla="*/ 2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0" h="289">
                <a:moveTo>
                  <a:pt x="193" y="2"/>
                </a:moveTo>
                <a:cubicBezTo>
                  <a:pt x="192" y="1"/>
                  <a:pt x="191" y="0"/>
                  <a:pt x="189" y="0"/>
                </a:cubicBezTo>
                <a:cubicBezTo>
                  <a:pt x="188" y="0"/>
                  <a:pt x="187" y="1"/>
                  <a:pt x="186" y="2"/>
                </a:cubicBezTo>
                <a:lnTo>
                  <a:pt x="121" y="67"/>
                </a:lnTo>
                <a:lnTo>
                  <a:pt x="77" y="23"/>
                </a:lnTo>
                <a:cubicBezTo>
                  <a:pt x="76" y="22"/>
                  <a:pt x="75" y="22"/>
                  <a:pt x="74" y="22"/>
                </a:cubicBezTo>
                <a:cubicBezTo>
                  <a:pt x="73" y="22"/>
                  <a:pt x="73" y="22"/>
                  <a:pt x="72" y="22"/>
                </a:cubicBezTo>
                <a:cubicBezTo>
                  <a:pt x="71" y="22"/>
                  <a:pt x="69" y="24"/>
                  <a:pt x="69" y="25"/>
                </a:cubicBezTo>
                <a:lnTo>
                  <a:pt x="0" y="283"/>
                </a:lnTo>
                <a:cubicBezTo>
                  <a:pt x="0" y="285"/>
                  <a:pt x="0" y="286"/>
                  <a:pt x="1" y="288"/>
                </a:cubicBezTo>
                <a:cubicBezTo>
                  <a:pt x="2" y="288"/>
                  <a:pt x="3" y="289"/>
                  <a:pt x="5" y="289"/>
                </a:cubicBezTo>
                <a:cubicBezTo>
                  <a:pt x="5" y="289"/>
                  <a:pt x="5" y="289"/>
                  <a:pt x="6" y="289"/>
                </a:cubicBezTo>
                <a:lnTo>
                  <a:pt x="263" y="220"/>
                </a:lnTo>
                <a:cubicBezTo>
                  <a:pt x="265" y="219"/>
                  <a:pt x="266" y="218"/>
                  <a:pt x="267" y="216"/>
                </a:cubicBezTo>
                <a:cubicBezTo>
                  <a:pt x="267" y="215"/>
                  <a:pt x="267" y="213"/>
                  <a:pt x="265" y="212"/>
                </a:cubicBezTo>
                <a:lnTo>
                  <a:pt x="223" y="169"/>
                </a:lnTo>
                <a:lnTo>
                  <a:pt x="288" y="104"/>
                </a:lnTo>
                <a:cubicBezTo>
                  <a:pt x="290" y="102"/>
                  <a:pt x="290" y="99"/>
                  <a:pt x="288" y="97"/>
                </a:cubicBezTo>
                <a:lnTo>
                  <a:pt x="193" y="2"/>
                </a:ln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0281" name="Freeform 33"/>
          <p:cNvSpPr>
            <a:spLocks noChangeArrowheads="1"/>
          </p:cNvSpPr>
          <p:nvPr/>
        </p:nvSpPr>
        <p:spPr bwMode="auto">
          <a:xfrm>
            <a:off x="2662243" y="3719513"/>
            <a:ext cx="409575" cy="196851"/>
          </a:xfrm>
          <a:custGeom>
            <a:avLst/>
            <a:gdLst>
              <a:gd name="T0" fmla="*/ 530 w 626"/>
              <a:gd name="T1" fmla="*/ 0 h 300"/>
              <a:gd name="T2" fmla="*/ 97 w 626"/>
              <a:gd name="T3" fmla="*/ 0 h 300"/>
              <a:gd name="T4" fmla="*/ 0 w 626"/>
              <a:gd name="T5" fmla="*/ 73 h 300"/>
              <a:gd name="T6" fmla="*/ 313 w 626"/>
              <a:gd name="T7" fmla="*/ 300 h 300"/>
              <a:gd name="T8" fmla="*/ 626 w 626"/>
              <a:gd name="T9" fmla="*/ 73 h 300"/>
              <a:gd name="T10" fmla="*/ 530 w 626"/>
              <a:gd name="T11" fmla="*/ 0 h 300"/>
            </a:gdLst>
            <a:ahLst/>
            <a:cxnLst>
              <a:cxn ang="0">
                <a:pos x="T0" y="T1"/>
              </a:cxn>
              <a:cxn ang="0">
                <a:pos x="T2" y="T3"/>
              </a:cxn>
              <a:cxn ang="0">
                <a:pos x="T4" y="T5"/>
              </a:cxn>
              <a:cxn ang="0">
                <a:pos x="T6" y="T7"/>
              </a:cxn>
              <a:cxn ang="0">
                <a:pos x="T8" y="T9"/>
              </a:cxn>
              <a:cxn ang="0">
                <a:pos x="T10" y="T11"/>
              </a:cxn>
            </a:cxnLst>
            <a:rect l="0" t="0" r="r" b="b"/>
            <a:pathLst>
              <a:path w="626" h="300">
                <a:moveTo>
                  <a:pt x="530" y="0"/>
                </a:moveTo>
                <a:lnTo>
                  <a:pt x="97" y="0"/>
                </a:lnTo>
                <a:cubicBezTo>
                  <a:pt x="54" y="0"/>
                  <a:pt x="17" y="30"/>
                  <a:pt x="0" y="73"/>
                </a:cubicBezTo>
                <a:lnTo>
                  <a:pt x="313" y="300"/>
                </a:lnTo>
                <a:lnTo>
                  <a:pt x="626" y="73"/>
                </a:lnTo>
                <a:cubicBezTo>
                  <a:pt x="609" y="30"/>
                  <a:pt x="572" y="0"/>
                  <a:pt x="530" y="0"/>
                </a:cubicBez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0282" name="Freeform 34"/>
          <p:cNvSpPr>
            <a:spLocks noChangeArrowheads="1"/>
          </p:cNvSpPr>
          <p:nvPr/>
        </p:nvSpPr>
        <p:spPr bwMode="auto">
          <a:xfrm>
            <a:off x="2655889" y="3829052"/>
            <a:ext cx="422275" cy="288925"/>
          </a:xfrm>
          <a:custGeom>
            <a:avLst/>
            <a:gdLst>
              <a:gd name="T0" fmla="*/ 322 w 644"/>
              <a:gd name="T1" fmla="*/ 230 h 440"/>
              <a:gd name="T2" fmla="*/ 311 w 644"/>
              <a:gd name="T3" fmla="*/ 226 h 440"/>
              <a:gd name="T4" fmla="*/ 0 w 644"/>
              <a:gd name="T5" fmla="*/ 0 h 440"/>
              <a:gd name="T6" fmla="*/ 0 w 644"/>
              <a:gd name="T7" fmla="*/ 317 h 440"/>
              <a:gd name="T8" fmla="*/ 106 w 644"/>
              <a:gd name="T9" fmla="*/ 440 h 440"/>
              <a:gd name="T10" fmla="*/ 539 w 644"/>
              <a:gd name="T11" fmla="*/ 440 h 440"/>
              <a:gd name="T12" fmla="*/ 644 w 644"/>
              <a:gd name="T13" fmla="*/ 317 h 440"/>
              <a:gd name="T14" fmla="*/ 644 w 644"/>
              <a:gd name="T15" fmla="*/ 0 h 440"/>
              <a:gd name="T16" fmla="*/ 333 w 644"/>
              <a:gd name="T17" fmla="*/ 226 h 440"/>
              <a:gd name="T18" fmla="*/ 322 w 644"/>
              <a:gd name="T19" fmla="*/ 23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4" h="440">
                <a:moveTo>
                  <a:pt x="322" y="230"/>
                </a:moveTo>
                <a:cubicBezTo>
                  <a:pt x="318" y="230"/>
                  <a:pt x="315" y="229"/>
                  <a:pt x="311" y="226"/>
                </a:cubicBezTo>
                <a:lnTo>
                  <a:pt x="0" y="0"/>
                </a:lnTo>
                <a:lnTo>
                  <a:pt x="0" y="317"/>
                </a:lnTo>
                <a:cubicBezTo>
                  <a:pt x="0" y="385"/>
                  <a:pt x="47" y="440"/>
                  <a:pt x="106" y="440"/>
                </a:cubicBezTo>
                <a:lnTo>
                  <a:pt x="539" y="440"/>
                </a:lnTo>
                <a:cubicBezTo>
                  <a:pt x="597" y="440"/>
                  <a:pt x="644" y="385"/>
                  <a:pt x="644" y="317"/>
                </a:cubicBezTo>
                <a:lnTo>
                  <a:pt x="644" y="0"/>
                </a:lnTo>
                <a:lnTo>
                  <a:pt x="333" y="226"/>
                </a:lnTo>
                <a:cubicBezTo>
                  <a:pt x="330" y="229"/>
                  <a:pt x="326" y="230"/>
                  <a:pt x="322" y="230"/>
                </a:cubicBez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0283" name="Freeform 35"/>
          <p:cNvSpPr>
            <a:spLocks noEditPoints="1" noChangeArrowheads="1"/>
          </p:cNvSpPr>
          <p:nvPr/>
        </p:nvSpPr>
        <p:spPr bwMode="auto">
          <a:xfrm>
            <a:off x="4037018" y="3722688"/>
            <a:ext cx="319087" cy="392112"/>
          </a:xfrm>
          <a:custGeom>
            <a:avLst/>
            <a:gdLst>
              <a:gd name="T0" fmla="*/ 0 w 486"/>
              <a:gd name="T1" fmla="*/ 262 h 598"/>
              <a:gd name="T2" fmla="*/ 0 w 486"/>
              <a:gd name="T3" fmla="*/ 500 h 598"/>
              <a:gd name="T4" fmla="*/ 98 w 486"/>
              <a:gd name="T5" fmla="*/ 598 h 598"/>
              <a:gd name="T6" fmla="*/ 388 w 486"/>
              <a:gd name="T7" fmla="*/ 598 h 598"/>
              <a:gd name="T8" fmla="*/ 486 w 486"/>
              <a:gd name="T9" fmla="*/ 500 h 598"/>
              <a:gd name="T10" fmla="*/ 486 w 486"/>
              <a:gd name="T11" fmla="*/ 262 h 598"/>
              <a:gd name="T12" fmla="*/ 445 w 486"/>
              <a:gd name="T13" fmla="*/ 262 h 598"/>
              <a:gd name="T14" fmla="*/ 445 w 486"/>
              <a:gd name="T15" fmla="*/ 199 h 598"/>
              <a:gd name="T16" fmla="*/ 246 w 486"/>
              <a:gd name="T17" fmla="*/ 0 h 598"/>
              <a:gd name="T18" fmla="*/ 48 w 486"/>
              <a:gd name="T19" fmla="*/ 199 h 598"/>
              <a:gd name="T20" fmla="*/ 48 w 486"/>
              <a:gd name="T21" fmla="*/ 262 h 598"/>
              <a:gd name="T22" fmla="*/ 0 w 486"/>
              <a:gd name="T23" fmla="*/ 262 h 598"/>
              <a:gd name="T24" fmla="*/ 370 w 486"/>
              <a:gd name="T25" fmla="*/ 262 h 598"/>
              <a:gd name="T26" fmla="*/ 122 w 486"/>
              <a:gd name="T27" fmla="*/ 262 h 598"/>
              <a:gd name="T28" fmla="*/ 123 w 486"/>
              <a:gd name="T29" fmla="*/ 199 h 598"/>
              <a:gd name="T30" fmla="*/ 246 w 486"/>
              <a:gd name="T31" fmla="*/ 75 h 598"/>
              <a:gd name="T32" fmla="*/ 370 w 486"/>
              <a:gd name="T33" fmla="*/ 199 h 598"/>
              <a:gd name="T34" fmla="*/ 370 w 486"/>
              <a:gd name="T35" fmla="*/ 262 h 598"/>
              <a:gd name="T36" fmla="*/ 276 w 486"/>
              <a:gd name="T37" fmla="*/ 438 h 598"/>
              <a:gd name="T38" fmla="*/ 276 w 486"/>
              <a:gd name="T39" fmla="*/ 438 h 598"/>
              <a:gd name="T40" fmla="*/ 276 w 486"/>
              <a:gd name="T41" fmla="*/ 491 h 598"/>
              <a:gd name="T42" fmla="*/ 243 w 486"/>
              <a:gd name="T43" fmla="*/ 523 h 598"/>
              <a:gd name="T44" fmla="*/ 210 w 486"/>
              <a:gd name="T45" fmla="*/ 491 h 598"/>
              <a:gd name="T46" fmla="*/ 210 w 486"/>
              <a:gd name="T47" fmla="*/ 438 h 598"/>
              <a:gd name="T48" fmla="*/ 187 w 486"/>
              <a:gd name="T49" fmla="*/ 392 h 598"/>
              <a:gd name="T50" fmla="*/ 243 w 486"/>
              <a:gd name="T51" fmla="*/ 336 h 598"/>
              <a:gd name="T52" fmla="*/ 299 w 486"/>
              <a:gd name="T53" fmla="*/ 392 h 598"/>
              <a:gd name="T54" fmla="*/ 276 w 486"/>
              <a:gd name="T55" fmla="*/ 438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6" h="598">
                <a:moveTo>
                  <a:pt x="0" y="262"/>
                </a:moveTo>
                <a:lnTo>
                  <a:pt x="0" y="500"/>
                </a:lnTo>
                <a:cubicBezTo>
                  <a:pt x="0" y="554"/>
                  <a:pt x="44" y="598"/>
                  <a:pt x="98" y="598"/>
                </a:cubicBezTo>
                <a:lnTo>
                  <a:pt x="388" y="598"/>
                </a:lnTo>
                <a:cubicBezTo>
                  <a:pt x="442" y="598"/>
                  <a:pt x="486" y="554"/>
                  <a:pt x="486" y="500"/>
                </a:cubicBezTo>
                <a:lnTo>
                  <a:pt x="486" y="262"/>
                </a:lnTo>
                <a:lnTo>
                  <a:pt x="445" y="262"/>
                </a:lnTo>
                <a:lnTo>
                  <a:pt x="445" y="199"/>
                </a:lnTo>
                <a:cubicBezTo>
                  <a:pt x="445" y="89"/>
                  <a:pt x="356" y="0"/>
                  <a:pt x="246" y="0"/>
                </a:cubicBezTo>
                <a:cubicBezTo>
                  <a:pt x="137" y="0"/>
                  <a:pt x="48" y="89"/>
                  <a:pt x="48" y="199"/>
                </a:cubicBezTo>
                <a:lnTo>
                  <a:pt x="48" y="262"/>
                </a:lnTo>
                <a:lnTo>
                  <a:pt x="0" y="262"/>
                </a:lnTo>
                <a:close/>
                <a:moveTo>
                  <a:pt x="370" y="262"/>
                </a:moveTo>
                <a:lnTo>
                  <a:pt x="122" y="262"/>
                </a:lnTo>
                <a:lnTo>
                  <a:pt x="123" y="199"/>
                </a:lnTo>
                <a:cubicBezTo>
                  <a:pt x="123" y="131"/>
                  <a:pt x="178" y="75"/>
                  <a:pt x="246" y="75"/>
                </a:cubicBezTo>
                <a:cubicBezTo>
                  <a:pt x="315" y="75"/>
                  <a:pt x="370" y="131"/>
                  <a:pt x="370" y="199"/>
                </a:cubicBezTo>
                <a:lnTo>
                  <a:pt x="370" y="262"/>
                </a:lnTo>
                <a:close/>
                <a:moveTo>
                  <a:pt x="276" y="438"/>
                </a:moveTo>
                <a:lnTo>
                  <a:pt x="276" y="438"/>
                </a:lnTo>
                <a:lnTo>
                  <a:pt x="276" y="491"/>
                </a:lnTo>
                <a:cubicBezTo>
                  <a:pt x="276" y="509"/>
                  <a:pt x="261" y="523"/>
                  <a:pt x="243" y="523"/>
                </a:cubicBezTo>
                <a:cubicBezTo>
                  <a:pt x="225" y="523"/>
                  <a:pt x="210" y="509"/>
                  <a:pt x="210" y="491"/>
                </a:cubicBezTo>
                <a:lnTo>
                  <a:pt x="210" y="438"/>
                </a:lnTo>
                <a:cubicBezTo>
                  <a:pt x="196" y="428"/>
                  <a:pt x="187" y="411"/>
                  <a:pt x="187" y="392"/>
                </a:cubicBezTo>
                <a:cubicBezTo>
                  <a:pt x="187" y="362"/>
                  <a:pt x="212" y="336"/>
                  <a:pt x="243" y="336"/>
                </a:cubicBezTo>
                <a:cubicBezTo>
                  <a:pt x="274" y="336"/>
                  <a:pt x="299" y="362"/>
                  <a:pt x="299" y="392"/>
                </a:cubicBezTo>
                <a:cubicBezTo>
                  <a:pt x="299" y="411"/>
                  <a:pt x="290" y="428"/>
                  <a:pt x="276" y="438"/>
                </a:cubicBez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0284" name="Freeform 36"/>
          <p:cNvSpPr>
            <a:spLocks noEditPoints="1" noChangeArrowheads="1"/>
          </p:cNvSpPr>
          <p:nvPr/>
        </p:nvSpPr>
        <p:spPr bwMode="auto">
          <a:xfrm>
            <a:off x="1905001" y="1223963"/>
            <a:ext cx="527051" cy="444500"/>
          </a:xfrm>
          <a:custGeom>
            <a:avLst/>
            <a:gdLst>
              <a:gd name="T0" fmla="*/ 563 w 803"/>
              <a:gd name="T1" fmla="*/ 421 h 678"/>
              <a:gd name="T2" fmla="*/ 445 w 803"/>
              <a:gd name="T3" fmla="*/ 421 h 678"/>
              <a:gd name="T4" fmla="*/ 445 w 803"/>
              <a:gd name="T5" fmla="*/ 540 h 678"/>
              <a:gd name="T6" fmla="*/ 358 w 803"/>
              <a:gd name="T7" fmla="*/ 540 h 678"/>
              <a:gd name="T8" fmla="*/ 358 w 803"/>
              <a:gd name="T9" fmla="*/ 421 h 678"/>
              <a:gd name="T10" fmla="*/ 240 w 803"/>
              <a:gd name="T11" fmla="*/ 421 h 678"/>
              <a:gd name="T12" fmla="*/ 240 w 803"/>
              <a:gd name="T13" fmla="*/ 334 h 678"/>
              <a:gd name="T14" fmla="*/ 358 w 803"/>
              <a:gd name="T15" fmla="*/ 334 h 678"/>
              <a:gd name="T16" fmla="*/ 358 w 803"/>
              <a:gd name="T17" fmla="*/ 215 h 678"/>
              <a:gd name="T18" fmla="*/ 445 w 803"/>
              <a:gd name="T19" fmla="*/ 215 h 678"/>
              <a:gd name="T20" fmla="*/ 445 w 803"/>
              <a:gd name="T21" fmla="*/ 334 h 678"/>
              <a:gd name="T22" fmla="*/ 563 w 803"/>
              <a:gd name="T23" fmla="*/ 334 h 678"/>
              <a:gd name="T24" fmla="*/ 563 w 803"/>
              <a:gd name="T25" fmla="*/ 421 h 678"/>
              <a:gd name="T26" fmla="*/ 737 w 803"/>
              <a:gd name="T27" fmla="*/ 218 h 678"/>
              <a:gd name="T28" fmla="*/ 401 w 803"/>
              <a:gd name="T29" fmla="*/ 161 h 678"/>
              <a:gd name="T30" fmla="*/ 66 w 803"/>
              <a:gd name="T31" fmla="*/ 218 h 678"/>
              <a:gd name="T32" fmla="*/ 402 w 803"/>
              <a:gd name="T33" fmla="*/ 678 h 678"/>
              <a:gd name="T34" fmla="*/ 737 w 803"/>
              <a:gd name="T35" fmla="*/ 218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03" h="678">
                <a:moveTo>
                  <a:pt x="563" y="421"/>
                </a:moveTo>
                <a:lnTo>
                  <a:pt x="445" y="421"/>
                </a:lnTo>
                <a:lnTo>
                  <a:pt x="445" y="540"/>
                </a:lnTo>
                <a:lnTo>
                  <a:pt x="358" y="540"/>
                </a:lnTo>
                <a:lnTo>
                  <a:pt x="358" y="421"/>
                </a:lnTo>
                <a:lnTo>
                  <a:pt x="240" y="421"/>
                </a:lnTo>
                <a:lnTo>
                  <a:pt x="240" y="334"/>
                </a:lnTo>
                <a:lnTo>
                  <a:pt x="358" y="334"/>
                </a:lnTo>
                <a:lnTo>
                  <a:pt x="358" y="215"/>
                </a:lnTo>
                <a:lnTo>
                  <a:pt x="445" y="215"/>
                </a:lnTo>
                <a:lnTo>
                  <a:pt x="445" y="334"/>
                </a:lnTo>
                <a:lnTo>
                  <a:pt x="563" y="334"/>
                </a:lnTo>
                <a:lnTo>
                  <a:pt x="563" y="421"/>
                </a:lnTo>
                <a:close/>
                <a:moveTo>
                  <a:pt x="737" y="218"/>
                </a:moveTo>
                <a:cubicBezTo>
                  <a:pt x="680" y="0"/>
                  <a:pt x="440" y="138"/>
                  <a:pt x="401" y="161"/>
                </a:cubicBezTo>
                <a:cubicBezTo>
                  <a:pt x="360" y="136"/>
                  <a:pt x="123" y="1"/>
                  <a:pt x="66" y="218"/>
                </a:cubicBezTo>
                <a:cubicBezTo>
                  <a:pt x="0" y="469"/>
                  <a:pt x="400" y="676"/>
                  <a:pt x="402" y="678"/>
                </a:cubicBezTo>
                <a:cubicBezTo>
                  <a:pt x="402" y="678"/>
                  <a:pt x="803" y="466"/>
                  <a:pt x="737" y="218"/>
                </a:cubicBez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0285" name="Freeform 37"/>
          <p:cNvSpPr>
            <a:spLocks noEditPoints="1" noChangeArrowheads="1"/>
          </p:cNvSpPr>
          <p:nvPr/>
        </p:nvSpPr>
        <p:spPr bwMode="auto">
          <a:xfrm>
            <a:off x="4010025" y="2513018"/>
            <a:ext cx="371475" cy="403225"/>
          </a:xfrm>
          <a:custGeom>
            <a:avLst/>
            <a:gdLst>
              <a:gd name="T0" fmla="*/ 38 w 566"/>
              <a:gd name="T1" fmla="*/ 38 h 613"/>
              <a:gd name="T2" fmla="*/ 151 w 566"/>
              <a:gd name="T3" fmla="*/ 37 h 613"/>
              <a:gd name="T4" fmla="*/ 271 w 566"/>
              <a:gd name="T5" fmla="*/ 5 h 613"/>
              <a:gd name="T6" fmla="*/ 283 w 566"/>
              <a:gd name="T7" fmla="*/ 0 h 613"/>
              <a:gd name="T8" fmla="*/ 294 w 566"/>
              <a:gd name="T9" fmla="*/ 5 h 613"/>
              <a:gd name="T10" fmla="*/ 415 w 566"/>
              <a:gd name="T11" fmla="*/ 37 h 613"/>
              <a:gd name="T12" fmla="*/ 528 w 566"/>
              <a:gd name="T13" fmla="*/ 38 h 613"/>
              <a:gd name="T14" fmla="*/ 566 w 566"/>
              <a:gd name="T15" fmla="*/ 33 h 613"/>
              <a:gd name="T16" fmla="*/ 566 w 566"/>
              <a:gd name="T17" fmla="*/ 77 h 613"/>
              <a:gd name="T18" fmla="*/ 486 w 566"/>
              <a:gd name="T19" fmla="*/ 464 h 613"/>
              <a:gd name="T20" fmla="*/ 291 w 566"/>
              <a:gd name="T21" fmla="*/ 611 h 613"/>
              <a:gd name="T22" fmla="*/ 283 w 566"/>
              <a:gd name="T23" fmla="*/ 613 h 613"/>
              <a:gd name="T24" fmla="*/ 275 w 566"/>
              <a:gd name="T25" fmla="*/ 611 h 613"/>
              <a:gd name="T26" fmla="*/ 80 w 566"/>
              <a:gd name="T27" fmla="*/ 464 h 613"/>
              <a:gd name="T28" fmla="*/ 0 w 566"/>
              <a:gd name="T29" fmla="*/ 77 h 613"/>
              <a:gd name="T30" fmla="*/ 0 w 566"/>
              <a:gd name="T31" fmla="*/ 33 h 613"/>
              <a:gd name="T32" fmla="*/ 38 w 566"/>
              <a:gd name="T33" fmla="*/ 38 h 613"/>
              <a:gd name="T34" fmla="*/ 283 w 566"/>
              <a:gd name="T35" fmla="*/ 312 h 613"/>
              <a:gd name="T36" fmla="*/ 283 w 566"/>
              <a:gd name="T37" fmla="*/ 312 h 613"/>
              <a:gd name="T38" fmla="*/ 472 w 566"/>
              <a:gd name="T39" fmla="*/ 312 h 613"/>
              <a:gd name="T40" fmla="*/ 496 w 566"/>
              <a:gd name="T41" fmla="*/ 117 h 613"/>
              <a:gd name="T42" fmla="*/ 407 w 566"/>
              <a:gd name="T43" fmla="*/ 113 h 613"/>
              <a:gd name="T44" fmla="*/ 283 w 566"/>
              <a:gd name="T45" fmla="*/ 81 h 613"/>
              <a:gd name="T46" fmla="*/ 283 w 566"/>
              <a:gd name="T47" fmla="*/ 312 h 613"/>
              <a:gd name="T48" fmla="*/ 283 w 566"/>
              <a:gd name="T49" fmla="*/ 535 h 613"/>
              <a:gd name="T50" fmla="*/ 283 w 566"/>
              <a:gd name="T51" fmla="*/ 535 h 613"/>
              <a:gd name="T52" fmla="*/ 283 w 566"/>
              <a:gd name="T53" fmla="*/ 312 h 613"/>
              <a:gd name="T54" fmla="*/ 94 w 566"/>
              <a:gd name="T55" fmla="*/ 312 h 613"/>
              <a:gd name="T56" fmla="*/ 137 w 566"/>
              <a:gd name="T57" fmla="*/ 423 h 613"/>
              <a:gd name="T58" fmla="*/ 283 w 566"/>
              <a:gd name="T59" fmla="*/ 535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6" h="613">
                <a:moveTo>
                  <a:pt x="38" y="38"/>
                </a:moveTo>
                <a:cubicBezTo>
                  <a:pt x="74" y="43"/>
                  <a:pt x="112" y="42"/>
                  <a:pt x="151" y="37"/>
                </a:cubicBezTo>
                <a:cubicBezTo>
                  <a:pt x="190" y="32"/>
                  <a:pt x="230" y="21"/>
                  <a:pt x="271" y="5"/>
                </a:cubicBezTo>
                <a:lnTo>
                  <a:pt x="283" y="0"/>
                </a:lnTo>
                <a:lnTo>
                  <a:pt x="294" y="5"/>
                </a:lnTo>
                <a:cubicBezTo>
                  <a:pt x="336" y="21"/>
                  <a:pt x="376" y="32"/>
                  <a:pt x="415" y="37"/>
                </a:cubicBezTo>
                <a:cubicBezTo>
                  <a:pt x="454" y="42"/>
                  <a:pt x="491" y="43"/>
                  <a:pt x="528" y="38"/>
                </a:cubicBezTo>
                <a:lnTo>
                  <a:pt x="566" y="33"/>
                </a:lnTo>
                <a:lnTo>
                  <a:pt x="566" y="77"/>
                </a:lnTo>
                <a:cubicBezTo>
                  <a:pt x="564" y="260"/>
                  <a:pt x="534" y="382"/>
                  <a:pt x="486" y="464"/>
                </a:cubicBezTo>
                <a:cubicBezTo>
                  <a:pt x="436" y="550"/>
                  <a:pt x="368" y="591"/>
                  <a:pt x="291" y="611"/>
                </a:cubicBezTo>
                <a:lnTo>
                  <a:pt x="283" y="613"/>
                </a:lnTo>
                <a:lnTo>
                  <a:pt x="275" y="611"/>
                </a:lnTo>
                <a:cubicBezTo>
                  <a:pt x="198" y="591"/>
                  <a:pt x="130" y="550"/>
                  <a:pt x="80" y="464"/>
                </a:cubicBezTo>
                <a:cubicBezTo>
                  <a:pt x="32" y="382"/>
                  <a:pt x="2" y="260"/>
                  <a:pt x="0" y="77"/>
                </a:cubicBezTo>
                <a:lnTo>
                  <a:pt x="0" y="33"/>
                </a:lnTo>
                <a:lnTo>
                  <a:pt x="38" y="38"/>
                </a:lnTo>
                <a:close/>
                <a:moveTo>
                  <a:pt x="283" y="312"/>
                </a:moveTo>
                <a:lnTo>
                  <a:pt x="283" y="312"/>
                </a:lnTo>
                <a:lnTo>
                  <a:pt x="472" y="312"/>
                </a:lnTo>
                <a:cubicBezTo>
                  <a:pt x="485" y="259"/>
                  <a:pt x="493" y="195"/>
                  <a:pt x="496" y="117"/>
                </a:cubicBezTo>
                <a:cubicBezTo>
                  <a:pt x="467" y="119"/>
                  <a:pt x="437" y="117"/>
                  <a:pt x="407" y="113"/>
                </a:cubicBezTo>
                <a:cubicBezTo>
                  <a:pt x="367" y="108"/>
                  <a:pt x="325" y="97"/>
                  <a:pt x="283" y="81"/>
                </a:cubicBezTo>
                <a:lnTo>
                  <a:pt x="283" y="312"/>
                </a:lnTo>
                <a:close/>
                <a:moveTo>
                  <a:pt x="283" y="535"/>
                </a:moveTo>
                <a:lnTo>
                  <a:pt x="283" y="535"/>
                </a:lnTo>
                <a:lnTo>
                  <a:pt x="283" y="312"/>
                </a:lnTo>
                <a:lnTo>
                  <a:pt x="94" y="312"/>
                </a:lnTo>
                <a:cubicBezTo>
                  <a:pt x="105" y="357"/>
                  <a:pt x="120" y="393"/>
                  <a:pt x="137" y="423"/>
                </a:cubicBezTo>
                <a:cubicBezTo>
                  <a:pt x="174" y="486"/>
                  <a:pt x="225" y="518"/>
                  <a:pt x="283" y="535"/>
                </a:cubicBez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0286" name="Freeform 38"/>
          <p:cNvSpPr>
            <a:spLocks noEditPoints="1" noChangeArrowheads="1"/>
          </p:cNvSpPr>
          <p:nvPr/>
        </p:nvSpPr>
        <p:spPr bwMode="auto">
          <a:xfrm>
            <a:off x="2705106" y="2498725"/>
            <a:ext cx="322263" cy="414339"/>
          </a:xfrm>
          <a:custGeom>
            <a:avLst/>
            <a:gdLst>
              <a:gd name="T0" fmla="*/ 2 w 491"/>
              <a:gd name="T1" fmla="*/ 492 h 631"/>
              <a:gd name="T2" fmla="*/ 121 w 491"/>
              <a:gd name="T3" fmla="*/ 631 h 631"/>
              <a:gd name="T4" fmla="*/ 122 w 491"/>
              <a:gd name="T5" fmla="*/ 631 h 631"/>
              <a:gd name="T6" fmla="*/ 131 w 491"/>
              <a:gd name="T7" fmla="*/ 631 h 631"/>
              <a:gd name="T8" fmla="*/ 244 w 491"/>
              <a:gd name="T9" fmla="*/ 595 h 631"/>
              <a:gd name="T10" fmla="*/ 247 w 491"/>
              <a:gd name="T11" fmla="*/ 556 h 631"/>
              <a:gd name="T12" fmla="*/ 184 w 491"/>
              <a:gd name="T13" fmla="*/ 498 h 631"/>
              <a:gd name="T14" fmla="*/ 202 w 491"/>
              <a:gd name="T15" fmla="*/ 457 h 631"/>
              <a:gd name="T16" fmla="*/ 162 w 491"/>
              <a:gd name="T17" fmla="*/ 401 h 631"/>
              <a:gd name="T18" fmla="*/ 170 w 491"/>
              <a:gd name="T19" fmla="*/ 372 h 631"/>
              <a:gd name="T20" fmla="*/ 213 w 491"/>
              <a:gd name="T21" fmla="*/ 344 h 631"/>
              <a:gd name="T22" fmla="*/ 198 w 491"/>
              <a:gd name="T23" fmla="*/ 305 h 631"/>
              <a:gd name="T24" fmla="*/ 256 w 491"/>
              <a:gd name="T25" fmla="*/ 246 h 631"/>
              <a:gd name="T26" fmla="*/ 307 w 491"/>
              <a:gd name="T27" fmla="*/ 83 h 631"/>
              <a:gd name="T28" fmla="*/ 2 w 491"/>
              <a:gd name="T29" fmla="*/ 273 h 631"/>
              <a:gd name="T30" fmla="*/ 2 w 491"/>
              <a:gd name="T31" fmla="*/ 492 h 631"/>
              <a:gd name="T32" fmla="*/ 221 w 491"/>
              <a:gd name="T33" fmla="*/ 305 h 631"/>
              <a:gd name="T34" fmla="*/ 256 w 491"/>
              <a:gd name="T35" fmla="*/ 340 h 631"/>
              <a:gd name="T36" fmla="*/ 436 w 491"/>
              <a:gd name="T37" fmla="*/ 340 h 631"/>
              <a:gd name="T38" fmla="*/ 436 w 491"/>
              <a:gd name="T39" fmla="*/ 270 h 631"/>
              <a:gd name="T40" fmla="*/ 265 w 491"/>
              <a:gd name="T41" fmla="*/ 270 h 631"/>
              <a:gd name="T42" fmla="*/ 349 w 491"/>
              <a:gd name="T43" fmla="*/ 366 h 631"/>
              <a:gd name="T44" fmla="*/ 192 w 491"/>
              <a:gd name="T45" fmla="*/ 382 h 631"/>
              <a:gd name="T46" fmla="*/ 221 w 491"/>
              <a:gd name="T47" fmla="*/ 436 h 631"/>
              <a:gd name="T48" fmla="*/ 349 w 491"/>
              <a:gd name="T49" fmla="*/ 436 h 631"/>
              <a:gd name="T50" fmla="*/ 491 w 491"/>
              <a:gd name="T51" fmla="*/ 401 h 631"/>
              <a:gd name="T52" fmla="*/ 349 w 491"/>
              <a:gd name="T53" fmla="*/ 366 h 631"/>
              <a:gd name="T54" fmla="*/ 484 w 491"/>
              <a:gd name="T55" fmla="*/ 498 h 631"/>
              <a:gd name="T56" fmla="*/ 349 w 491"/>
              <a:gd name="T57" fmla="*/ 463 h 631"/>
              <a:gd name="T58" fmla="*/ 256 w 491"/>
              <a:gd name="T59" fmla="*/ 463 h 631"/>
              <a:gd name="T60" fmla="*/ 208 w 491"/>
              <a:gd name="T61" fmla="*/ 492 h 631"/>
              <a:gd name="T62" fmla="*/ 243 w 491"/>
              <a:gd name="T63" fmla="*/ 533 h 631"/>
              <a:gd name="T64" fmla="*/ 315 w 491"/>
              <a:gd name="T65" fmla="*/ 533 h 631"/>
              <a:gd name="T66" fmla="*/ 303 w 491"/>
              <a:gd name="T67" fmla="*/ 630 h 631"/>
              <a:gd name="T68" fmla="*/ 409 w 491"/>
              <a:gd name="T69" fmla="*/ 630 h 631"/>
              <a:gd name="T70" fmla="*/ 409 w 491"/>
              <a:gd name="T71" fmla="*/ 560 h 631"/>
              <a:gd name="T72" fmla="*/ 303 w 491"/>
              <a:gd name="T73" fmla="*/ 560 h 631"/>
              <a:gd name="T74" fmla="*/ 303 w 491"/>
              <a:gd name="T75" fmla="*/ 630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1" h="631">
                <a:moveTo>
                  <a:pt x="2" y="492"/>
                </a:moveTo>
                <a:lnTo>
                  <a:pt x="2" y="492"/>
                </a:lnTo>
                <a:cubicBezTo>
                  <a:pt x="2" y="494"/>
                  <a:pt x="2" y="496"/>
                  <a:pt x="2" y="498"/>
                </a:cubicBezTo>
                <a:cubicBezTo>
                  <a:pt x="2" y="570"/>
                  <a:pt x="51" y="628"/>
                  <a:pt x="121" y="631"/>
                </a:cubicBezTo>
                <a:lnTo>
                  <a:pt x="122" y="631"/>
                </a:lnTo>
                <a:cubicBezTo>
                  <a:pt x="124" y="631"/>
                  <a:pt x="125" y="631"/>
                  <a:pt x="127" y="631"/>
                </a:cubicBezTo>
                <a:cubicBezTo>
                  <a:pt x="128" y="631"/>
                  <a:pt x="130" y="631"/>
                  <a:pt x="131" y="631"/>
                </a:cubicBezTo>
                <a:lnTo>
                  <a:pt x="257" y="631"/>
                </a:lnTo>
                <a:cubicBezTo>
                  <a:pt x="249" y="621"/>
                  <a:pt x="244" y="609"/>
                  <a:pt x="244" y="595"/>
                </a:cubicBezTo>
                <a:cubicBezTo>
                  <a:pt x="244" y="580"/>
                  <a:pt x="250" y="567"/>
                  <a:pt x="259" y="556"/>
                </a:cubicBezTo>
                <a:lnTo>
                  <a:pt x="247" y="556"/>
                </a:lnTo>
                <a:lnTo>
                  <a:pt x="243" y="556"/>
                </a:lnTo>
                <a:cubicBezTo>
                  <a:pt x="211" y="556"/>
                  <a:pt x="184" y="530"/>
                  <a:pt x="184" y="498"/>
                </a:cubicBezTo>
                <a:cubicBezTo>
                  <a:pt x="184" y="496"/>
                  <a:pt x="184" y="494"/>
                  <a:pt x="185" y="492"/>
                </a:cubicBezTo>
                <a:cubicBezTo>
                  <a:pt x="186" y="478"/>
                  <a:pt x="192" y="466"/>
                  <a:pt x="202" y="457"/>
                </a:cubicBezTo>
                <a:cubicBezTo>
                  <a:pt x="197" y="455"/>
                  <a:pt x="192" y="453"/>
                  <a:pt x="188" y="450"/>
                </a:cubicBezTo>
                <a:cubicBezTo>
                  <a:pt x="172" y="439"/>
                  <a:pt x="162" y="421"/>
                  <a:pt x="162" y="401"/>
                </a:cubicBezTo>
                <a:cubicBezTo>
                  <a:pt x="162" y="391"/>
                  <a:pt x="165" y="381"/>
                  <a:pt x="170" y="373"/>
                </a:cubicBezTo>
                <a:cubicBezTo>
                  <a:pt x="170" y="372"/>
                  <a:pt x="170" y="372"/>
                  <a:pt x="170" y="372"/>
                </a:cubicBezTo>
                <a:cubicBezTo>
                  <a:pt x="178" y="358"/>
                  <a:pt x="192" y="348"/>
                  <a:pt x="207" y="345"/>
                </a:cubicBezTo>
                <a:cubicBezTo>
                  <a:pt x="209" y="344"/>
                  <a:pt x="211" y="344"/>
                  <a:pt x="213" y="344"/>
                </a:cubicBezTo>
                <a:cubicBezTo>
                  <a:pt x="212" y="343"/>
                  <a:pt x="211" y="342"/>
                  <a:pt x="211" y="342"/>
                </a:cubicBezTo>
                <a:cubicBezTo>
                  <a:pt x="203" y="332"/>
                  <a:pt x="198" y="319"/>
                  <a:pt x="198" y="305"/>
                </a:cubicBezTo>
                <a:cubicBezTo>
                  <a:pt x="198" y="288"/>
                  <a:pt x="205" y="272"/>
                  <a:pt x="217" y="262"/>
                </a:cubicBezTo>
                <a:cubicBezTo>
                  <a:pt x="227" y="252"/>
                  <a:pt x="241" y="246"/>
                  <a:pt x="256" y="246"/>
                </a:cubicBezTo>
                <a:lnTo>
                  <a:pt x="278" y="246"/>
                </a:lnTo>
                <a:cubicBezTo>
                  <a:pt x="306" y="185"/>
                  <a:pt x="316" y="120"/>
                  <a:pt x="307" y="83"/>
                </a:cubicBezTo>
                <a:cubicBezTo>
                  <a:pt x="286" y="0"/>
                  <a:pt x="217" y="20"/>
                  <a:pt x="212" y="67"/>
                </a:cubicBezTo>
                <a:cubicBezTo>
                  <a:pt x="195" y="209"/>
                  <a:pt x="7" y="231"/>
                  <a:pt x="2" y="273"/>
                </a:cubicBezTo>
                <a:cubicBezTo>
                  <a:pt x="2" y="273"/>
                  <a:pt x="0" y="289"/>
                  <a:pt x="2" y="309"/>
                </a:cubicBezTo>
                <a:lnTo>
                  <a:pt x="2" y="492"/>
                </a:lnTo>
                <a:close/>
                <a:moveTo>
                  <a:pt x="256" y="270"/>
                </a:moveTo>
                <a:cubicBezTo>
                  <a:pt x="237" y="270"/>
                  <a:pt x="221" y="286"/>
                  <a:pt x="221" y="305"/>
                </a:cubicBezTo>
                <a:cubicBezTo>
                  <a:pt x="221" y="312"/>
                  <a:pt x="223" y="319"/>
                  <a:pt x="227" y="324"/>
                </a:cubicBezTo>
                <a:cubicBezTo>
                  <a:pt x="233" y="334"/>
                  <a:pt x="244" y="340"/>
                  <a:pt x="256" y="340"/>
                </a:cubicBezTo>
                <a:lnTo>
                  <a:pt x="349" y="340"/>
                </a:lnTo>
                <a:lnTo>
                  <a:pt x="436" y="340"/>
                </a:lnTo>
                <a:cubicBezTo>
                  <a:pt x="455" y="340"/>
                  <a:pt x="471" y="324"/>
                  <a:pt x="471" y="305"/>
                </a:cubicBezTo>
                <a:cubicBezTo>
                  <a:pt x="471" y="286"/>
                  <a:pt x="455" y="270"/>
                  <a:pt x="436" y="270"/>
                </a:cubicBezTo>
                <a:lnTo>
                  <a:pt x="349" y="270"/>
                </a:lnTo>
                <a:lnTo>
                  <a:pt x="265" y="270"/>
                </a:lnTo>
                <a:lnTo>
                  <a:pt x="256" y="270"/>
                </a:lnTo>
                <a:close/>
                <a:moveTo>
                  <a:pt x="349" y="366"/>
                </a:moveTo>
                <a:lnTo>
                  <a:pt x="221" y="366"/>
                </a:lnTo>
                <a:cubicBezTo>
                  <a:pt x="209" y="366"/>
                  <a:pt x="198" y="372"/>
                  <a:pt x="192" y="382"/>
                </a:cubicBezTo>
                <a:cubicBezTo>
                  <a:pt x="188" y="387"/>
                  <a:pt x="186" y="394"/>
                  <a:pt x="186" y="401"/>
                </a:cubicBezTo>
                <a:cubicBezTo>
                  <a:pt x="186" y="421"/>
                  <a:pt x="201" y="436"/>
                  <a:pt x="221" y="436"/>
                </a:cubicBezTo>
                <a:lnTo>
                  <a:pt x="245" y="436"/>
                </a:lnTo>
                <a:lnTo>
                  <a:pt x="349" y="436"/>
                </a:lnTo>
                <a:lnTo>
                  <a:pt x="456" y="436"/>
                </a:lnTo>
                <a:cubicBezTo>
                  <a:pt x="475" y="436"/>
                  <a:pt x="491" y="421"/>
                  <a:pt x="491" y="401"/>
                </a:cubicBezTo>
                <a:cubicBezTo>
                  <a:pt x="491" y="382"/>
                  <a:pt x="475" y="366"/>
                  <a:pt x="456" y="366"/>
                </a:cubicBezTo>
                <a:lnTo>
                  <a:pt x="349" y="366"/>
                </a:lnTo>
                <a:close/>
                <a:moveTo>
                  <a:pt x="449" y="533"/>
                </a:moveTo>
                <a:cubicBezTo>
                  <a:pt x="469" y="533"/>
                  <a:pt x="484" y="517"/>
                  <a:pt x="484" y="498"/>
                </a:cubicBezTo>
                <a:cubicBezTo>
                  <a:pt x="484" y="479"/>
                  <a:pt x="469" y="463"/>
                  <a:pt x="449" y="463"/>
                </a:cubicBezTo>
                <a:lnTo>
                  <a:pt x="349" y="463"/>
                </a:lnTo>
                <a:lnTo>
                  <a:pt x="315" y="463"/>
                </a:lnTo>
                <a:lnTo>
                  <a:pt x="256" y="463"/>
                </a:lnTo>
                <a:lnTo>
                  <a:pt x="243" y="463"/>
                </a:lnTo>
                <a:cubicBezTo>
                  <a:pt x="225" y="463"/>
                  <a:pt x="211" y="476"/>
                  <a:pt x="208" y="492"/>
                </a:cubicBezTo>
                <a:cubicBezTo>
                  <a:pt x="208" y="494"/>
                  <a:pt x="208" y="496"/>
                  <a:pt x="208" y="498"/>
                </a:cubicBezTo>
                <a:cubicBezTo>
                  <a:pt x="208" y="517"/>
                  <a:pt x="223" y="533"/>
                  <a:pt x="243" y="533"/>
                </a:cubicBezTo>
                <a:lnTo>
                  <a:pt x="256" y="533"/>
                </a:lnTo>
                <a:lnTo>
                  <a:pt x="315" y="533"/>
                </a:lnTo>
                <a:lnTo>
                  <a:pt x="449" y="533"/>
                </a:lnTo>
                <a:close/>
                <a:moveTo>
                  <a:pt x="303" y="630"/>
                </a:moveTo>
                <a:lnTo>
                  <a:pt x="315" y="630"/>
                </a:lnTo>
                <a:lnTo>
                  <a:pt x="409" y="630"/>
                </a:lnTo>
                <a:cubicBezTo>
                  <a:pt x="429" y="630"/>
                  <a:pt x="444" y="614"/>
                  <a:pt x="444" y="595"/>
                </a:cubicBezTo>
                <a:cubicBezTo>
                  <a:pt x="444" y="575"/>
                  <a:pt x="429" y="560"/>
                  <a:pt x="409" y="560"/>
                </a:cubicBezTo>
                <a:lnTo>
                  <a:pt x="315" y="560"/>
                </a:lnTo>
                <a:lnTo>
                  <a:pt x="303" y="560"/>
                </a:lnTo>
                <a:cubicBezTo>
                  <a:pt x="283" y="560"/>
                  <a:pt x="268" y="575"/>
                  <a:pt x="268" y="595"/>
                </a:cubicBezTo>
                <a:cubicBezTo>
                  <a:pt x="268" y="614"/>
                  <a:pt x="283" y="630"/>
                  <a:pt x="303" y="630"/>
                </a:cubicBez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0287" name="Freeform 39"/>
          <p:cNvSpPr>
            <a:spLocks noEditPoints="1" noChangeArrowheads="1"/>
          </p:cNvSpPr>
          <p:nvPr/>
        </p:nvSpPr>
        <p:spPr bwMode="auto">
          <a:xfrm>
            <a:off x="2684464" y="3087691"/>
            <a:ext cx="365125" cy="404812"/>
          </a:xfrm>
          <a:custGeom>
            <a:avLst/>
            <a:gdLst>
              <a:gd name="T0" fmla="*/ 78 w 556"/>
              <a:gd name="T1" fmla="*/ 286 h 614"/>
              <a:gd name="T2" fmla="*/ 94 w 556"/>
              <a:gd name="T3" fmla="*/ 292 h 614"/>
              <a:gd name="T4" fmla="*/ 113 w 556"/>
              <a:gd name="T5" fmla="*/ 299 h 614"/>
              <a:gd name="T6" fmla="*/ 132 w 556"/>
              <a:gd name="T7" fmla="*/ 303 h 614"/>
              <a:gd name="T8" fmla="*/ 158 w 556"/>
              <a:gd name="T9" fmla="*/ 308 h 614"/>
              <a:gd name="T10" fmla="*/ 182 w 556"/>
              <a:gd name="T11" fmla="*/ 311 h 614"/>
              <a:gd name="T12" fmla="*/ 215 w 556"/>
              <a:gd name="T13" fmla="*/ 312 h 614"/>
              <a:gd name="T14" fmla="*/ 248 w 556"/>
              <a:gd name="T15" fmla="*/ 311 h 614"/>
              <a:gd name="T16" fmla="*/ 272 w 556"/>
              <a:gd name="T17" fmla="*/ 308 h 614"/>
              <a:gd name="T18" fmla="*/ 298 w 556"/>
              <a:gd name="T19" fmla="*/ 303 h 614"/>
              <a:gd name="T20" fmla="*/ 317 w 556"/>
              <a:gd name="T21" fmla="*/ 299 h 614"/>
              <a:gd name="T22" fmla="*/ 336 w 556"/>
              <a:gd name="T23" fmla="*/ 292 h 614"/>
              <a:gd name="T24" fmla="*/ 352 w 556"/>
              <a:gd name="T25" fmla="*/ 286 h 614"/>
              <a:gd name="T26" fmla="*/ 389 w 556"/>
              <a:gd name="T27" fmla="*/ 253 h 614"/>
              <a:gd name="T28" fmla="*/ 41 w 556"/>
              <a:gd name="T29" fmla="*/ 253 h 614"/>
              <a:gd name="T30" fmla="*/ 462 w 556"/>
              <a:gd name="T31" fmla="*/ 302 h 614"/>
              <a:gd name="T32" fmla="*/ 430 w 556"/>
              <a:gd name="T33" fmla="*/ 307 h 614"/>
              <a:gd name="T34" fmla="*/ 426 w 556"/>
              <a:gd name="T35" fmla="*/ 272 h 614"/>
              <a:gd name="T36" fmla="*/ 4 w 556"/>
              <a:gd name="T37" fmla="*/ 272 h 614"/>
              <a:gd name="T38" fmla="*/ 0 w 556"/>
              <a:gd name="T39" fmla="*/ 526 h 614"/>
              <a:gd name="T40" fmla="*/ 342 w 556"/>
              <a:gd name="T41" fmla="*/ 614 h 614"/>
              <a:gd name="T42" fmla="*/ 430 w 556"/>
              <a:gd name="T43" fmla="*/ 485 h 614"/>
              <a:gd name="T44" fmla="*/ 556 w 556"/>
              <a:gd name="T45" fmla="*/ 396 h 614"/>
              <a:gd name="T46" fmla="*/ 462 w 556"/>
              <a:gd name="T47" fmla="*/ 448 h 614"/>
              <a:gd name="T48" fmla="*/ 430 w 556"/>
              <a:gd name="T49" fmla="*/ 437 h 614"/>
              <a:gd name="T50" fmla="*/ 462 w 556"/>
              <a:gd name="T51" fmla="*/ 345 h 614"/>
              <a:gd name="T52" fmla="*/ 462 w 556"/>
              <a:gd name="T53" fmla="*/ 448 h 614"/>
              <a:gd name="T54" fmla="*/ 139 w 556"/>
              <a:gd name="T55" fmla="*/ 143 h 614"/>
              <a:gd name="T56" fmla="*/ 162 w 556"/>
              <a:gd name="T57" fmla="*/ 53 h 614"/>
              <a:gd name="T58" fmla="*/ 116 w 556"/>
              <a:gd name="T59" fmla="*/ 53 h 614"/>
              <a:gd name="T60" fmla="*/ 139 w 556"/>
              <a:gd name="T61" fmla="*/ 143 h 614"/>
              <a:gd name="T62" fmla="*/ 211 w 556"/>
              <a:gd name="T63" fmla="*/ 114 h 614"/>
              <a:gd name="T64" fmla="*/ 234 w 556"/>
              <a:gd name="T65" fmla="*/ 23 h 614"/>
              <a:gd name="T66" fmla="*/ 188 w 556"/>
              <a:gd name="T67" fmla="*/ 23 h 614"/>
              <a:gd name="T68" fmla="*/ 211 w 556"/>
              <a:gd name="T69" fmla="*/ 114 h 614"/>
              <a:gd name="T70" fmla="*/ 283 w 556"/>
              <a:gd name="T71" fmla="*/ 172 h 614"/>
              <a:gd name="T72" fmla="*/ 305 w 556"/>
              <a:gd name="T73" fmla="*/ 82 h 614"/>
              <a:gd name="T74" fmla="*/ 260 w 556"/>
              <a:gd name="T75" fmla="*/ 82 h 614"/>
              <a:gd name="T76" fmla="*/ 283 w 556"/>
              <a:gd name="T77" fmla="*/ 17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56" h="614">
                <a:moveTo>
                  <a:pt x="55" y="272"/>
                </a:moveTo>
                <a:cubicBezTo>
                  <a:pt x="61" y="276"/>
                  <a:pt x="69" y="281"/>
                  <a:pt x="78" y="286"/>
                </a:cubicBezTo>
                <a:cubicBezTo>
                  <a:pt x="79" y="286"/>
                  <a:pt x="79" y="286"/>
                  <a:pt x="80" y="286"/>
                </a:cubicBezTo>
                <a:cubicBezTo>
                  <a:pt x="84" y="288"/>
                  <a:pt x="89" y="290"/>
                  <a:pt x="94" y="292"/>
                </a:cubicBezTo>
                <a:cubicBezTo>
                  <a:pt x="94" y="292"/>
                  <a:pt x="95" y="293"/>
                  <a:pt x="95" y="293"/>
                </a:cubicBezTo>
                <a:cubicBezTo>
                  <a:pt x="101" y="295"/>
                  <a:pt x="107" y="297"/>
                  <a:pt x="113" y="299"/>
                </a:cubicBezTo>
                <a:cubicBezTo>
                  <a:pt x="114" y="299"/>
                  <a:pt x="115" y="299"/>
                  <a:pt x="116" y="299"/>
                </a:cubicBezTo>
                <a:cubicBezTo>
                  <a:pt x="121" y="301"/>
                  <a:pt x="126" y="302"/>
                  <a:pt x="132" y="303"/>
                </a:cubicBezTo>
                <a:cubicBezTo>
                  <a:pt x="134" y="304"/>
                  <a:pt x="135" y="304"/>
                  <a:pt x="137" y="304"/>
                </a:cubicBezTo>
                <a:cubicBezTo>
                  <a:pt x="144" y="306"/>
                  <a:pt x="151" y="307"/>
                  <a:pt x="158" y="308"/>
                </a:cubicBezTo>
                <a:cubicBezTo>
                  <a:pt x="159" y="308"/>
                  <a:pt x="161" y="309"/>
                  <a:pt x="162" y="309"/>
                </a:cubicBezTo>
                <a:cubicBezTo>
                  <a:pt x="168" y="310"/>
                  <a:pt x="175" y="310"/>
                  <a:pt x="182" y="311"/>
                </a:cubicBezTo>
                <a:cubicBezTo>
                  <a:pt x="184" y="311"/>
                  <a:pt x="187" y="311"/>
                  <a:pt x="189" y="311"/>
                </a:cubicBezTo>
                <a:cubicBezTo>
                  <a:pt x="197" y="312"/>
                  <a:pt x="206" y="312"/>
                  <a:pt x="215" y="312"/>
                </a:cubicBezTo>
                <a:cubicBezTo>
                  <a:pt x="224" y="312"/>
                  <a:pt x="233" y="312"/>
                  <a:pt x="241" y="311"/>
                </a:cubicBezTo>
                <a:cubicBezTo>
                  <a:pt x="243" y="311"/>
                  <a:pt x="246" y="311"/>
                  <a:pt x="248" y="311"/>
                </a:cubicBezTo>
                <a:cubicBezTo>
                  <a:pt x="255" y="310"/>
                  <a:pt x="262" y="310"/>
                  <a:pt x="268" y="309"/>
                </a:cubicBezTo>
                <a:cubicBezTo>
                  <a:pt x="269" y="309"/>
                  <a:pt x="271" y="308"/>
                  <a:pt x="272" y="308"/>
                </a:cubicBezTo>
                <a:cubicBezTo>
                  <a:pt x="279" y="307"/>
                  <a:pt x="286" y="306"/>
                  <a:pt x="293" y="304"/>
                </a:cubicBezTo>
                <a:cubicBezTo>
                  <a:pt x="295" y="304"/>
                  <a:pt x="296" y="304"/>
                  <a:pt x="298" y="303"/>
                </a:cubicBezTo>
                <a:cubicBezTo>
                  <a:pt x="304" y="302"/>
                  <a:pt x="309" y="301"/>
                  <a:pt x="314" y="299"/>
                </a:cubicBezTo>
                <a:cubicBezTo>
                  <a:pt x="315" y="299"/>
                  <a:pt x="316" y="299"/>
                  <a:pt x="317" y="299"/>
                </a:cubicBezTo>
                <a:cubicBezTo>
                  <a:pt x="323" y="297"/>
                  <a:pt x="329" y="295"/>
                  <a:pt x="335" y="293"/>
                </a:cubicBezTo>
                <a:cubicBezTo>
                  <a:pt x="335" y="293"/>
                  <a:pt x="336" y="292"/>
                  <a:pt x="336" y="292"/>
                </a:cubicBezTo>
                <a:cubicBezTo>
                  <a:pt x="341" y="290"/>
                  <a:pt x="346" y="288"/>
                  <a:pt x="350" y="286"/>
                </a:cubicBezTo>
                <a:cubicBezTo>
                  <a:pt x="351" y="286"/>
                  <a:pt x="351" y="286"/>
                  <a:pt x="352" y="286"/>
                </a:cubicBezTo>
                <a:cubicBezTo>
                  <a:pt x="361" y="281"/>
                  <a:pt x="369" y="276"/>
                  <a:pt x="375" y="272"/>
                </a:cubicBezTo>
                <a:cubicBezTo>
                  <a:pt x="384" y="264"/>
                  <a:pt x="389" y="258"/>
                  <a:pt x="389" y="253"/>
                </a:cubicBezTo>
                <a:cubicBezTo>
                  <a:pt x="389" y="236"/>
                  <a:pt x="328" y="194"/>
                  <a:pt x="215" y="194"/>
                </a:cubicBezTo>
                <a:cubicBezTo>
                  <a:pt x="102" y="194"/>
                  <a:pt x="41" y="236"/>
                  <a:pt x="41" y="253"/>
                </a:cubicBezTo>
                <a:cubicBezTo>
                  <a:pt x="41" y="258"/>
                  <a:pt x="46" y="264"/>
                  <a:pt x="55" y="272"/>
                </a:cubicBezTo>
                <a:close/>
                <a:moveTo>
                  <a:pt x="462" y="302"/>
                </a:moveTo>
                <a:lnTo>
                  <a:pt x="462" y="302"/>
                </a:lnTo>
                <a:cubicBezTo>
                  <a:pt x="451" y="302"/>
                  <a:pt x="440" y="304"/>
                  <a:pt x="430" y="307"/>
                </a:cubicBezTo>
                <a:lnTo>
                  <a:pt x="430" y="272"/>
                </a:lnTo>
                <a:lnTo>
                  <a:pt x="426" y="272"/>
                </a:lnTo>
                <a:cubicBezTo>
                  <a:pt x="407" y="318"/>
                  <a:pt x="320" y="353"/>
                  <a:pt x="215" y="353"/>
                </a:cubicBezTo>
                <a:cubicBezTo>
                  <a:pt x="110" y="353"/>
                  <a:pt x="23" y="318"/>
                  <a:pt x="4" y="272"/>
                </a:cubicBezTo>
                <a:lnTo>
                  <a:pt x="0" y="272"/>
                </a:lnTo>
                <a:lnTo>
                  <a:pt x="0" y="526"/>
                </a:lnTo>
                <a:cubicBezTo>
                  <a:pt x="0" y="575"/>
                  <a:pt x="39" y="614"/>
                  <a:pt x="88" y="614"/>
                </a:cubicBezTo>
                <a:lnTo>
                  <a:pt x="342" y="614"/>
                </a:lnTo>
                <a:cubicBezTo>
                  <a:pt x="391" y="614"/>
                  <a:pt x="430" y="575"/>
                  <a:pt x="430" y="526"/>
                </a:cubicBezTo>
                <a:lnTo>
                  <a:pt x="430" y="485"/>
                </a:lnTo>
                <a:cubicBezTo>
                  <a:pt x="440" y="489"/>
                  <a:pt x="451" y="491"/>
                  <a:pt x="462" y="491"/>
                </a:cubicBezTo>
                <a:cubicBezTo>
                  <a:pt x="514" y="491"/>
                  <a:pt x="556" y="449"/>
                  <a:pt x="556" y="396"/>
                </a:cubicBezTo>
                <a:cubicBezTo>
                  <a:pt x="556" y="344"/>
                  <a:pt x="514" y="302"/>
                  <a:pt x="462" y="302"/>
                </a:cubicBezTo>
                <a:close/>
                <a:moveTo>
                  <a:pt x="462" y="448"/>
                </a:moveTo>
                <a:lnTo>
                  <a:pt x="462" y="448"/>
                </a:lnTo>
                <a:cubicBezTo>
                  <a:pt x="450" y="448"/>
                  <a:pt x="439" y="444"/>
                  <a:pt x="430" y="437"/>
                </a:cubicBezTo>
                <a:lnTo>
                  <a:pt x="430" y="356"/>
                </a:lnTo>
                <a:cubicBezTo>
                  <a:pt x="439" y="349"/>
                  <a:pt x="450" y="345"/>
                  <a:pt x="462" y="345"/>
                </a:cubicBezTo>
                <a:cubicBezTo>
                  <a:pt x="490" y="345"/>
                  <a:pt x="513" y="368"/>
                  <a:pt x="513" y="396"/>
                </a:cubicBezTo>
                <a:cubicBezTo>
                  <a:pt x="513" y="425"/>
                  <a:pt x="490" y="448"/>
                  <a:pt x="462" y="448"/>
                </a:cubicBezTo>
                <a:close/>
                <a:moveTo>
                  <a:pt x="139" y="143"/>
                </a:moveTo>
                <a:lnTo>
                  <a:pt x="139" y="143"/>
                </a:lnTo>
                <a:cubicBezTo>
                  <a:pt x="152" y="143"/>
                  <a:pt x="162" y="133"/>
                  <a:pt x="162" y="120"/>
                </a:cubicBezTo>
                <a:lnTo>
                  <a:pt x="162" y="53"/>
                </a:lnTo>
                <a:cubicBezTo>
                  <a:pt x="162" y="40"/>
                  <a:pt x="152" y="30"/>
                  <a:pt x="139" y="30"/>
                </a:cubicBezTo>
                <a:cubicBezTo>
                  <a:pt x="126" y="30"/>
                  <a:pt x="116" y="40"/>
                  <a:pt x="116" y="53"/>
                </a:cubicBezTo>
                <a:lnTo>
                  <a:pt x="116" y="120"/>
                </a:lnTo>
                <a:cubicBezTo>
                  <a:pt x="116" y="133"/>
                  <a:pt x="126" y="143"/>
                  <a:pt x="139" y="143"/>
                </a:cubicBezTo>
                <a:close/>
                <a:moveTo>
                  <a:pt x="211" y="114"/>
                </a:moveTo>
                <a:lnTo>
                  <a:pt x="211" y="114"/>
                </a:lnTo>
                <a:cubicBezTo>
                  <a:pt x="223" y="114"/>
                  <a:pt x="234" y="104"/>
                  <a:pt x="234" y="91"/>
                </a:cubicBezTo>
                <a:lnTo>
                  <a:pt x="234" y="23"/>
                </a:lnTo>
                <a:cubicBezTo>
                  <a:pt x="234" y="11"/>
                  <a:pt x="223" y="0"/>
                  <a:pt x="211" y="0"/>
                </a:cubicBezTo>
                <a:cubicBezTo>
                  <a:pt x="198" y="0"/>
                  <a:pt x="188" y="11"/>
                  <a:pt x="188" y="23"/>
                </a:cubicBezTo>
                <a:lnTo>
                  <a:pt x="188" y="91"/>
                </a:lnTo>
                <a:cubicBezTo>
                  <a:pt x="188" y="104"/>
                  <a:pt x="198" y="114"/>
                  <a:pt x="211" y="114"/>
                </a:cubicBezTo>
                <a:close/>
                <a:moveTo>
                  <a:pt x="283" y="172"/>
                </a:moveTo>
                <a:lnTo>
                  <a:pt x="283" y="172"/>
                </a:lnTo>
                <a:cubicBezTo>
                  <a:pt x="295" y="172"/>
                  <a:pt x="305" y="162"/>
                  <a:pt x="305" y="150"/>
                </a:cubicBezTo>
                <a:lnTo>
                  <a:pt x="305" y="82"/>
                </a:lnTo>
                <a:cubicBezTo>
                  <a:pt x="305" y="69"/>
                  <a:pt x="295" y="59"/>
                  <a:pt x="283" y="59"/>
                </a:cubicBezTo>
                <a:cubicBezTo>
                  <a:pt x="270" y="59"/>
                  <a:pt x="260" y="69"/>
                  <a:pt x="260" y="82"/>
                </a:cubicBezTo>
                <a:lnTo>
                  <a:pt x="260" y="150"/>
                </a:lnTo>
                <a:cubicBezTo>
                  <a:pt x="260" y="162"/>
                  <a:pt x="270" y="172"/>
                  <a:pt x="283" y="172"/>
                </a:cubicBez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0288" name="Freeform 40"/>
          <p:cNvSpPr>
            <a:spLocks noChangeArrowheads="1"/>
          </p:cNvSpPr>
          <p:nvPr/>
        </p:nvSpPr>
        <p:spPr bwMode="auto">
          <a:xfrm>
            <a:off x="3984630" y="1917700"/>
            <a:ext cx="423863" cy="390525"/>
          </a:xfrm>
          <a:custGeom>
            <a:avLst/>
            <a:gdLst>
              <a:gd name="T0" fmla="*/ 646 w 646"/>
              <a:gd name="T1" fmla="*/ 149 h 595"/>
              <a:gd name="T2" fmla="*/ 601 w 646"/>
              <a:gd name="T3" fmla="*/ 98 h 595"/>
              <a:gd name="T4" fmla="*/ 282 w 646"/>
              <a:gd name="T5" fmla="*/ 54 h 595"/>
              <a:gd name="T6" fmla="*/ 282 w 646"/>
              <a:gd name="T7" fmla="*/ 42 h 595"/>
              <a:gd name="T8" fmla="*/ 259 w 646"/>
              <a:gd name="T9" fmla="*/ 11 h 595"/>
              <a:gd name="T10" fmla="*/ 173 w 646"/>
              <a:gd name="T11" fmla="*/ 0 h 595"/>
              <a:gd name="T12" fmla="*/ 150 w 646"/>
              <a:gd name="T13" fmla="*/ 12 h 595"/>
              <a:gd name="T14" fmla="*/ 204 w 646"/>
              <a:gd name="T15" fmla="*/ 18 h 595"/>
              <a:gd name="T16" fmla="*/ 240 w 646"/>
              <a:gd name="T17" fmla="*/ 47 h 595"/>
              <a:gd name="T18" fmla="*/ 248 w 646"/>
              <a:gd name="T19" fmla="*/ 74 h 595"/>
              <a:gd name="T20" fmla="*/ 569 w 646"/>
              <a:gd name="T21" fmla="*/ 115 h 595"/>
              <a:gd name="T22" fmla="*/ 617 w 646"/>
              <a:gd name="T23" fmla="*/ 164 h 595"/>
              <a:gd name="T24" fmla="*/ 609 w 646"/>
              <a:gd name="T25" fmla="*/ 530 h 595"/>
              <a:gd name="T26" fmla="*/ 575 w 646"/>
              <a:gd name="T27" fmla="*/ 206 h 595"/>
              <a:gd name="T28" fmla="*/ 534 w 646"/>
              <a:gd name="T29" fmla="*/ 159 h 595"/>
              <a:gd name="T30" fmla="*/ 226 w 646"/>
              <a:gd name="T31" fmla="*/ 118 h 595"/>
              <a:gd name="T32" fmla="*/ 184 w 646"/>
              <a:gd name="T33" fmla="*/ 59 h 595"/>
              <a:gd name="T34" fmla="*/ 76 w 646"/>
              <a:gd name="T35" fmla="*/ 45 h 595"/>
              <a:gd name="T36" fmla="*/ 68 w 646"/>
              <a:gd name="T37" fmla="*/ 105 h 595"/>
              <a:gd name="T38" fmla="*/ 0 w 646"/>
              <a:gd name="T39" fmla="*/ 99 h 595"/>
              <a:gd name="T40" fmla="*/ 60 w 646"/>
              <a:gd name="T41" fmla="*/ 508 h 595"/>
              <a:gd name="T42" fmla="*/ 622 w 646"/>
              <a:gd name="T43" fmla="*/ 595 h 595"/>
              <a:gd name="T44" fmla="*/ 646 w 646"/>
              <a:gd name="T45" fmla="*/ 149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6" h="595">
                <a:moveTo>
                  <a:pt x="646" y="149"/>
                </a:moveTo>
                <a:cubicBezTo>
                  <a:pt x="646" y="149"/>
                  <a:pt x="643" y="106"/>
                  <a:pt x="601" y="98"/>
                </a:cubicBezTo>
                <a:cubicBezTo>
                  <a:pt x="571" y="92"/>
                  <a:pt x="282" y="54"/>
                  <a:pt x="282" y="54"/>
                </a:cubicBezTo>
                <a:lnTo>
                  <a:pt x="282" y="42"/>
                </a:lnTo>
                <a:cubicBezTo>
                  <a:pt x="282" y="42"/>
                  <a:pt x="283" y="17"/>
                  <a:pt x="259" y="11"/>
                </a:cubicBezTo>
                <a:cubicBezTo>
                  <a:pt x="234" y="6"/>
                  <a:pt x="173" y="0"/>
                  <a:pt x="173" y="0"/>
                </a:cubicBezTo>
                <a:lnTo>
                  <a:pt x="150" y="12"/>
                </a:lnTo>
                <a:lnTo>
                  <a:pt x="204" y="18"/>
                </a:lnTo>
                <a:cubicBezTo>
                  <a:pt x="204" y="18"/>
                  <a:pt x="232" y="20"/>
                  <a:pt x="240" y="47"/>
                </a:cubicBezTo>
                <a:cubicBezTo>
                  <a:pt x="248" y="74"/>
                  <a:pt x="248" y="74"/>
                  <a:pt x="248" y="74"/>
                </a:cubicBezTo>
                <a:lnTo>
                  <a:pt x="569" y="115"/>
                </a:lnTo>
                <a:cubicBezTo>
                  <a:pt x="569" y="115"/>
                  <a:pt x="608" y="115"/>
                  <a:pt x="617" y="164"/>
                </a:cubicBezTo>
                <a:cubicBezTo>
                  <a:pt x="621" y="189"/>
                  <a:pt x="605" y="432"/>
                  <a:pt x="609" y="530"/>
                </a:cubicBezTo>
                <a:lnTo>
                  <a:pt x="575" y="206"/>
                </a:lnTo>
                <a:cubicBezTo>
                  <a:pt x="575" y="206"/>
                  <a:pt x="574" y="164"/>
                  <a:pt x="534" y="159"/>
                </a:cubicBezTo>
                <a:cubicBezTo>
                  <a:pt x="493" y="154"/>
                  <a:pt x="226" y="118"/>
                  <a:pt x="226" y="118"/>
                </a:cubicBezTo>
                <a:cubicBezTo>
                  <a:pt x="226" y="118"/>
                  <a:pt x="217" y="62"/>
                  <a:pt x="184" y="59"/>
                </a:cubicBezTo>
                <a:cubicBezTo>
                  <a:pt x="151" y="56"/>
                  <a:pt x="76" y="45"/>
                  <a:pt x="76" y="45"/>
                </a:cubicBezTo>
                <a:cubicBezTo>
                  <a:pt x="76" y="45"/>
                  <a:pt x="49" y="42"/>
                  <a:pt x="68" y="105"/>
                </a:cubicBezTo>
                <a:lnTo>
                  <a:pt x="0" y="99"/>
                </a:lnTo>
                <a:lnTo>
                  <a:pt x="60" y="508"/>
                </a:lnTo>
                <a:lnTo>
                  <a:pt x="622" y="595"/>
                </a:lnTo>
                <a:lnTo>
                  <a:pt x="646" y="149"/>
                </a:ln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0289" name="Freeform 41"/>
          <p:cNvSpPr>
            <a:spLocks noEditPoints="1" noChangeArrowheads="1"/>
          </p:cNvSpPr>
          <p:nvPr/>
        </p:nvSpPr>
        <p:spPr bwMode="auto">
          <a:xfrm>
            <a:off x="4692653" y="3721100"/>
            <a:ext cx="411163" cy="395288"/>
          </a:xfrm>
          <a:custGeom>
            <a:avLst/>
            <a:gdLst>
              <a:gd name="T0" fmla="*/ 419 w 628"/>
              <a:gd name="T1" fmla="*/ 232 h 600"/>
              <a:gd name="T2" fmla="*/ 411 w 628"/>
              <a:gd name="T3" fmla="*/ 249 h 600"/>
              <a:gd name="T4" fmla="*/ 408 w 628"/>
              <a:gd name="T5" fmla="*/ 261 h 600"/>
              <a:gd name="T6" fmla="*/ 409 w 628"/>
              <a:gd name="T7" fmla="*/ 283 h 600"/>
              <a:gd name="T8" fmla="*/ 417 w 628"/>
              <a:gd name="T9" fmla="*/ 305 h 600"/>
              <a:gd name="T10" fmla="*/ 424 w 628"/>
              <a:gd name="T11" fmla="*/ 315 h 600"/>
              <a:gd name="T12" fmla="*/ 441 w 628"/>
              <a:gd name="T13" fmla="*/ 330 h 600"/>
              <a:gd name="T14" fmla="*/ 453 w 628"/>
              <a:gd name="T15" fmla="*/ 335 h 600"/>
              <a:gd name="T16" fmla="*/ 478 w 628"/>
              <a:gd name="T17" fmla="*/ 200 h 600"/>
              <a:gd name="T18" fmla="*/ 449 w 628"/>
              <a:gd name="T19" fmla="*/ 207 h 600"/>
              <a:gd name="T20" fmla="*/ 433 w 628"/>
              <a:gd name="T21" fmla="*/ 216 h 600"/>
              <a:gd name="T22" fmla="*/ 425 w 628"/>
              <a:gd name="T23" fmla="*/ 224 h 600"/>
              <a:gd name="T24" fmla="*/ 384 w 628"/>
              <a:gd name="T25" fmla="*/ 70 h 600"/>
              <a:gd name="T26" fmla="*/ 314 w 628"/>
              <a:gd name="T27" fmla="*/ 140 h 600"/>
              <a:gd name="T28" fmla="*/ 379 w 628"/>
              <a:gd name="T29" fmla="*/ 283 h 600"/>
              <a:gd name="T30" fmla="*/ 379 w 628"/>
              <a:gd name="T31" fmla="*/ 254 h 600"/>
              <a:gd name="T32" fmla="*/ 359 w 628"/>
              <a:gd name="T33" fmla="*/ 154 h 600"/>
              <a:gd name="T34" fmla="*/ 249 w 628"/>
              <a:gd name="T35" fmla="*/ 270 h 600"/>
              <a:gd name="T36" fmla="*/ 314 w 628"/>
              <a:gd name="T37" fmla="*/ 396 h 600"/>
              <a:gd name="T38" fmla="*/ 282 w 628"/>
              <a:gd name="T39" fmla="*/ 400 h 600"/>
              <a:gd name="T40" fmla="*/ 267 w 628"/>
              <a:gd name="T41" fmla="*/ 382 h 600"/>
              <a:gd name="T42" fmla="*/ 257 w 628"/>
              <a:gd name="T43" fmla="*/ 374 h 600"/>
              <a:gd name="T44" fmla="*/ 214 w 628"/>
              <a:gd name="T45" fmla="*/ 356 h 600"/>
              <a:gd name="T46" fmla="*/ 195 w 628"/>
              <a:gd name="T47" fmla="*/ 354 h 600"/>
              <a:gd name="T48" fmla="*/ 0 w 628"/>
              <a:gd name="T49" fmla="*/ 600 h 600"/>
              <a:gd name="T50" fmla="*/ 83 w 628"/>
              <a:gd name="T51" fmla="*/ 454 h 600"/>
              <a:gd name="T52" fmla="*/ 216 w 628"/>
              <a:gd name="T53" fmla="*/ 454 h 600"/>
              <a:gd name="T54" fmla="*/ 301 w 628"/>
              <a:gd name="T55" fmla="*/ 600 h 600"/>
              <a:gd name="T56" fmla="*/ 282 w 628"/>
              <a:gd name="T57" fmla="*/ 400 h 600"/>
              <a:gd name="T58" fmla="*/ 433 w 628"/>
              <a:gd name="T59" fmla="*/ 354 h 600"/>
              <a:gd name="T60" fmla="*/ 413 w 628"/>
              <a:gd name="T61" fmla="*/ 356 h 600"/>
              <a:gd name="T62" fmla="*/ 361 w 628"/>
              <a:gd name="T63" fmla="*/ 382 h 600"/>
              <a:gd name="T64" fmla="*/ 353 w 628"/>
              <a:gd name="T65" fmla="*/ 391 h 600"/>
              <a:gd name="T66" fmla="*/ 389 w 628"/>
              <a:gd name="T67" fmla="*/ 600 h 600"/>
              <a:gd name="T68" fmla="*/ 410 w 628"/>
              <a:gd name="T69" fmla="*/ 600 h 600"/>
              <a:gd name="T70" fmla="*/ 564 w 628"/>
              <a:gd name="T71" fmla="*/ 454 h 600"/>
              <a:gd name="T72" fmla="*/ 628 w 628"/>
              <a:gd name="T73" fmla="*/ 460 h 600"/>
              <a:gd name="T74" fmla="*/ 150 w 628"/>
              <a:gd name="T75" fmla="*/ 340 h 600"/>
              <a:gd name="T76" fmla="*/ 186 w 628"/>
              <a:gd name="T77" fmla="*/ 330 h 600"/>
              <a:gd name="T78" fmla="*/ 196 w 628"/>
              <a:gd name="T79" fmla="*/ 323 h 600"/>
              <a:gd name="T80" fmla="*/ 216 w 628"/>
              <a:gd name="T81" fmla="*/ 295 h 600"/>
              <a:gd name="T82" fmla="*/ 219 w 628"/>
              <a:gd name="T83" fmla="*/ 282 h 600"/>
              <a:gd name="T84" fmla="*/ 219 w 628"/>
              <a:gd name="T85" fmla="*/ 258 h 600"/>
              <a:gd name="T86" fmla="*/ 214 w 628"/>
              <a:gd name="T87" fmla="*/ 241 h 600"/>
              <a:gd name="T88" fmla="*/ 208 w 628"/>
              <a:gd name="T89" fmla="*/ 231 h 600"/>
              <a:gd name="T90" fmla="*/ 195 w 628"/>
              <a:gd name="T91" fmla="*/ 217 h 600"/>
              <a:gd name="T92" fmla="*/ 186 w 628"/>
              <a:gd name="T93" fmla="*/ 210 h 600"/>
              <a:gd name="T94" fmla="*/ 150 w 628"/>
              <a:gd name="T95" fmla="*/ 20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28" h="600">
                <a:moveTo>
                  <a:pt x="425" y="224"/>
                </a:moveTo>
                <a:cubicBezTo>
                  <a:pt x="423" y="227"/>
                  <a:pt x="421" y="229"/>
                  <a:pt x="419" y="231"/>
                </a:cubicBezTo>
                <a:cubicBezTo>
                  <a:pt x="419" y="231"/>
                  <a:pt x="419" y="232"/>
                  <a:pt x="419" y="232"/>
                </a:cubicBezTo>
                <a:cubicBezTo>
                  <a:pt x="418" y="234"/>
                  <a:pt x="416" y="237"/>
                  <a:pt x="415" y="239"/>
                </a:cubicBezTo>
                <a:cubicBezTo>
                  <a:pt x="415" y="240"/>
                  <a:pt x="414" y="240"/>
                  <a:pt x="414" y="241"/>
                </a:cubicBezTo>
                <a:cubicBezTo>
                  <a:pt x="413" y="244"/>
                  <a:pt x="412" y="247"/>
                  <a:pt x="411" y="249"/>
                </a:cubicBezTo>
                <a:cubicBezTo>
                  <a:pt x="411" y="250"/>
                  <a:pt x="411" y="250"/>
                  <a:pt x="411" y="250"/>
                </a:cubicBezTo>
                <a:cubicBezTo>
                  <a:pt x="410" y="253"/>
                  <a:pt x="409" y="255"/>
                  <a:pt x="409" y="258"/>
                </a:cubicBezTo>
                <a:cubicBezTo>
                  <a:pt x="409" y="259"/>
                  <a:pt x="409" y="260"/>
                  <a:pt x="408" y="261"/>
                </a:cubicBezTo>
                <a:cubicBezTo>
                  <a:pt x="408" y="264"/>
                  <a:pt x="408" y="267"/>
                  <a:pt x="408" y="270"/>
                </a:cubicBezTo>
                <a:cubicBezTo>
                  <a:pt x="408" y="274"/>
                  <a:pt x="408" y="278"/>
                  <a:pt x="409" y="281"/>
                </a:cubicBezTo>
                <a:cubicBezTo>
                  <a:pt x="409" y="282"/>
                  <a:pt x="409" y="283"/>
                  <a:pt x="409" y="283"/>
                </a:cubicBezTo>
                <a:cubicBezTo>
                  <a:pt x="410" y="287"/>
                  <a:pt x="411" y="290"/>
                  <a:pt x="412" y="293"/>
                </a:cubicBezTo>
                <a:cubicBezTo>
                  <a:pt x="412" y="294"/>
                  <a:pt x="412" y="295"/>
                  <a:pt x="412" y="295"/>
                </a:cubicBezTo>
                <a:cubicBezTo>
                  <a:pt x="414" y="298"/>
                  <a:pt x="415" y="301"/>
                  <a:pt x="417" y="305"/>
                </a:cubicBezTo>
                <a:cubicBezTo>
                  <a:pt x="417" y="305"/>
                  <a:pt x="417" y="305"/>
                  <a:pt x="418" y="306"/>
                </a:cubicBezTo>
                <a:cubicBezTo>
                  <a:pt x="420" y="309"/>
                  <a:pt x="422" y="312"/>
                  <a:pt x="424" y="315"/>
                </a:cubicBezTo>
                <a:cubicBezTo>
                  <a:pt x="424" y="315"/>
                  <a:pt x="424" y="315"/>
                  <a:pt x="424" y="315"/>
                </a:cubicBezTo>
                <a:cubicBezTo>
                  <a:pt x="427" y="318"/>
                  <a:pt x="429" y="320"/>
                  <a:pt x="432" y="323"/>
                </a:cubicBezTo>
                <a:cubicBezTo>
                  <a:pt x="432" y="323"/>
                  <a:pt x="432" y="323"/>
                  <a:pt x="432" y="323"/>
                </a:cubicBezTo>
                <a:cubicBezTo>
                  <a:pt x="435" y="326"/>
                  <a:pt x="438" y="328"/>
                  <a:pt x="441" y="330"/>
                </a:cubicBezTo>
                <a:cubicBezTo>
                  <a:pt x="442" y="330"/>
                  <a:pt x="442" y="330"/>
                  <a:pt x="442" y="330"/>
                </a:cubicBezTo>
                <a:cubicBezTo>
                  <a:pt x="446" y="332"/>
                  <a:pt x="449" y="334"/>
                  <a:pt x="452" y="335"/>
                </a:cubicBezTo>
                <a:cubicBezTo>
                  <a:pt x="453" y="335"/>
                  <a:pt x="453" y="335"/>
                  <a:pt x="453" y="335"/>
                </a:cubicBezTo>
                <a:cubicBezTo>
                  <a:pt x="461" y="338"/>
                  <a:pt x="469" y="340"/>
                  <a:pt x="478" y="340"/>
                </a:cubicBezTo>
                <a:cubicBezTo>
                  <a:pt x="516" y="340"/>
                  <a:pt x="547" y="309"/>
                  <a:pt x="547" y="270"/>
                </a:cubicBezTo>
                <a:cubicBezTo>
                  <a:pt x="547" y="232"/>
                  <a:pt x="516" y="200"/>
                  <a:pt x="478" y="200"/>
                </a:cubicBezTo>
                <a:cubicBezTo>
                  <a:pt x="468" y="200"/>
                  <a:pt x="458" y="202"/>
                  <a:pt x="450" y="206"/>
                </a:cubicBezTo>
                <a:cubicBezTo>
                  <a:pt x="450" y="206"/>
                  <a:pt x="450" y="206"/>
                  <a:pt x="450" y="206"/>
                </a:cubicBezTo>
                <a:cubicBezTo>
                  <a:pt x="449" y="206"/>
                  <a:pt x="449" y="206"/>
                  <a:pt x="449" y="207"/>
                </a:cubicBezTo>
                <a:cubicBezTo>
                  <a:pt x="446" y="208"/>
                  <a:pt x="444" y="209"/>
                  <a:pt x="442" y="210"/>
                </a:cubicBezTo>
                <a:cubicBezTo>
                  <a:pt x="441" y="211"/>
                  <a:pt x="441" y="211"/>
                  <a:pt x="440" y="211"/>
                </a:cubicBezTo>
                <a:cubicBezTo>
                  <a:pt x="438" y="213"/>
                  <a:pt x="435" y="215"/>
                  <a:pt x="433" y="216"/>
                </a:cubicBezTo>
                <a:cubicBezTo>
                  <a:pt x="433" y="217"/>
                  <a:pt x="432" y="217"/>
                  <a:pt x="432" y="217"/>
                </a:cubicBezTo>
                <a:cubicBezTo>
                  <a:pt x="430" y="219"/>
                  <a:pt x="428" y="221"/>
                  <a:pt x="426" y="223"/>
                </a:cubicBezTo>
                <a:cubicBezTo>
                  <a:pt x="426" y="223"/>
                  <a:pt x="425" y="224"/>
                  <a:pt x="425" y="224"/>
                </a:cubicBezTo>
                <a:close/>
                <a:moveTo>
                  <a:pt x="314" y="140"/>
                </a:moveTo>
                <a:lnTo>
                  <a:pt x="314" y="140"/>
                </a:lnTo>
                <a:cubicBezTo>
                  <a:pt x="353" y="140"/>
                  <a:pt x="384" y="108"/>
                  <a:pt x="384" y="70"/>
                </a:cubicBezTo>
                <a:cubicBezTo>
                  <a:pt x="384" y="31"/>
                  <a:pt x="353" y="0"/>
                  <a:pt x="314" y="0"/>
                </a:cubicBezTo>
                <a:cubicBezTo>
                  <a:pt x="275" y="0"/>
                  <a:pt x="244" y="31"/>
                  <a:pt x="244" y="70"/>
                </a:cubicBezTo>
                <a:cubicBezTo>
                  <a:pt x="244" y="108"/>
                  <a:pt x="275" y="140"/>
                  <a:pt x="314" y="140"/>
                </a:cubicBezTo>
                <a:close/>
                <a:moveTo>
                  <a:pt x="379" y="336"/>
                </a:moveTo>
                <a:lnTo>
                  <a:pt x="379" y="336"/>
                </a:lnTo>
                <a:lnTo>
                  <a:pt x="379" y="283"/>
                </a:lnTo>
                <a:cubicBezTo>
                  <a:pt x="379" y="279"/>
                  <a:pt x="378" y="274"/>
                  <a:pt x="378" y="270"/>
                </a:cubicBezTo>
                <a:cubicBezTo>
                  <a:pt x="378" y="266"/>
                  <a:pt x="379" y="262"/>
                  <a:pt x="379" y="257"/>
                </a:cubicBezTo>
                <a:lnTo>
                  <a:pt x="379" y="254"/>
                </a:lnTo>
                <a:lnTo>
                  <a:pt x="380" y="254"/>
                </a:lnTo>
                <a:cubicBezTo>
                  <a:pt x="385" y="223"/>
                  <a:pt x="404" y="197"/>
                  <a:pt x="431" y="183"/>
                </a:cubicBezTo>
                <a:cubicBezTo>
                  <a:pt x="412" y="165"/>
                  <a:pt x="387" y="154"/>
                  <a:pt x="359" y="154"/>
                </a:cubicBezTo>
                <a:lnTo>
                  <a:pt x="269" y="154"/>
                </a:lnTo>
                <a:cubicBezTo>
                  <a:pt x="241" y="154"/>
                  <a:pt x="216" y="165"/>
                  <a:pt x="197" y="183"/>
                </a:cubicBezTo>
                <a:cubicBezTo>
                  <a:pt x="228" y="199"/>
                  <a:pt x="249" y="232"/>
                  <a:pt x="249" y="270"/>
                </a:cubicBezTo>
                <a:cubicBezTo>
                  <a:pt x="249" y="278"/>
                  <a:pt x="249" y="286"/>
                  <a:pt x="247" y="293"/>
                </a:cubicBezTo>
                <a:lnTo>
                  <a:pt x="247" y="335"/>
                </a:lnTo>
                <a:cubicBezTo>
                  <a:pt x="276" y="347"/>
                  <a:pt x="299" y="369"/>
                  <a:pt x="314" y="396"/>
                </a:cubicBezTo>
                <a:cubicBezTo>
                  <a:pt x="328" y="369"/>
                  <a:pt x="351" y="348"/>
                  <a:pt x="379" y="336"/>
                </a:cubicBezTo>
                <a:close/>
                <a:moveTo>
                  <a:pt x="282" y="400"/>
                </a:moveTo>
                <a:lnTo>
                  <a:pt x="282" y="400"/>
                </a:lnTo>
                <a:cubicBezTo>
                  <a:pt x="280" y="397"/>
                  <a:pt x="278" y="394"/>
                  <a:pt x="275" y="391"/>
                </a:cubicBezTo>
                <a:cubicBezTo>
                  <a:pt x="275" y="390"/>
                  <a:pt x="274" y="390"/>
                  <a:pt x="274" y="390"/>
                </a:cubicBezTo>
                <a:cubicBezTo>
                  <a:pt x="272" y="387"/>
                  <a:pt x="270" y="385"/>
                  <a:pt x="267" y="382"/>
                </a:cubicBezTo>
                <a:cubicBezTo>
                  <a:pt x="267" y="382"/>
                  <a:pt x="266" y="382"/>
                  <a:pt x="266" y="381"/>
                </a:cubicBezTo>
                <a:cubicBezTo>
                  <a:pt x="263" y="379"/>
                  <a:pt x="261" y="377"/>
                  <a:pt x="258" y="375"/>
                </a:cubicBezTo>
                <a:cubicBezTo>
                  <a:pt x="257" y="374"/>
                  <a:pt x="257" y="374"/>
                  <a:pt x="257" y="374"/>
                </a:cubicBezTo>
                <a:cubicBezTo>
                  <a:pt x="247" y="367"/>
                  <a:pt x="237" y="362"/>
                  <a:pt x="225" y="359"/>
                </a:cubicBezTo>
                <a:cubicBezTo>
                  <a:pt x="223" y="358"/>
                  <a:pt x="220" y="357"/>
                  <a:pt x="218" y="357"/>
                </a:cubicBezTo>
                <a:cubicBezTo>
                  <a:pt x="217" y="356"/>
                  <a:pt x="215" y="356"/>
                  <a:pt x="214" y="356"/>
                </a:cubicBezTo>
                <a:cubicBezTo>
                  <a:pt x="212" y="356"/>
                  <a:pt x="210" y="355"/>
                  <a:pt x="208" y="355"/>
                </a:cubicBezTo>
                <a:cubicBezTo>
                  <a:pt x="207" y="355"/>
                  <a:pt x="206" y="355"/>
                  <a:pt x="205" y="355"/>
                </a:cubicBezTo>
                <a:cubicBezTo>
                  <a:pt x="202" y="354"/>
                  <a:pt x="199" y="354"/>
                  <a:pt x="195" y="354"/>
                </a:cubicBezTo>
                <a:lnTo>
                  <a:pt x="105" y="354"/>
                </a:lnTo>
                <a:cubicBezTo>
                  <a:pt x="47" y="354"/>
                  <a:pt x="0" y="401"/>
                  <a:pt x="0" y="460"/>
                </a:cubicBezTo>
                <a:lnTo>
                  <a:pt x="0" y="600"/>
                </a:lnTo>
                <a:lnTo>
                  <a:pt x="62" y="600"/>
                </a:lnTo>
                <a:lnTo>
                  <a:pt x="62" y="454"/>
                </a:lnTo>
                <a:lnTo>
                  <a:pt x="83" y="454"/>
                </a:lnTo>
                <a:lnTo>
                  <a:pt x="83" y="600"/>
                </a:lnTo>
                <a:lnTo>
                  <a:pt x="216" y="600"/>
                </a:lnTo>
                <a:lnTo>
                  <a:pt x="216" y="454"/>
                </a:lnTo>
                <a:lnTo>
                  <a:pt x="237" y="454"/>
                </a:lnTo>
                <a:lnTo>
                  <a:pt x="237" y="600"/>
                </a:lnTo>
                <a:lnTo>
                  <a:pt x="301" y="600"/>
                </a:lnTo>
                <a:lnTo>
                  <a:pt x="301" y="460"/>
                </a:lnTo>
                <a:cubicBezTo>
                  <a:pt x="301" y="438"/>
                  <a:pt x="294" y="417"/>
                  <a:pt x="282" y="400"/>
                </a:cubicBezTo>
                <a:cubicBezTo>
                  <a:pt x="282" y="400"/>
                  <a:pt x="282" y="400"/>
                  <a:pt x="282" y="400"/>
                </a:cubicBezTo>
                <a:close/>
                <a:moveTo>
                  <a:pt x="523" y="354"/>
                </a:moveTo>
                <a:lnTo>
                  <a:pt x="523" y="354"/>
                </a:lnTo>
                <a:lnTo>
                  <a:pt x="433" y="354"/>
                </a:lnTo>
                <a:cubicBezTo>
                  <a:pt x="429" y="354"/>
                  <a:pt x="426" y="354"/>
                  <a:pt x="423" y="355"/>
                </a:cubicBezTo>
                <a:cubicBezTo>
                  <a:pt x="422" y="355"/>
                  <a:pt x="421" y="355"/>
                  <a:pt x="420" y="355"/>
                </a:cubicBezTo>
                <a:cubicBezTo>
                  <a:pt x="418" y="355"/>
                  <a:pt x="415" y="356"/>
                  <a:pt x="413" y="356"/>
                </a:cubicBezTo>
                <a:cubicBezTo>
                  <a:pt x="412" y="356"/>
                  <a:pt x="411" y="356"/>
                  <a:pt x="410" y="357"/>
                </a:cubicBezTo>
                <a:cubicBezTo>
                  <a:pt x="408" y="357"/>
                  <a:pt x="405" y="358"/>
                  <a:pt x="403" y="358"/>
                </a:cubicBezTo>
                <a:cubicBezTo>
                  <a:pt x="387" y="363"/>
                  <a:pt x="373" y="371"/>
                  <a:pt x="361" y="382"/>
                </a:cubicBezTo>
                <a:cubicBezTo>
                  <a:pt x="361" y="382"/>
                  <a:pt x="361" y="383"/>
                  <a:pt x="361" y="383"/>
                </a:cubicBezTo>
                <a:cubicBezTo>
                  <a:pt x="358" y="385"/>
                  <a:pt x="356" y="388"/>
                  <a:pt x="353" y="390"/>
                </a:cubicBezTo>
                <a:cubicBezTo>
                  <a:pt x="353" y="391"/>
                  <a:pt x="353" y="391"/>
                  <a:pt x="353" y="391"/>
                </a:cubicBezTo>
                <a:cubicBezTo>
                  <a:pt x="337" y="410"/>
                  <a:pt x="327" y="433"/>
                  <a:pt x="327" y="460"/>
                </a:cubicBezTo>
                <a:lnTo>
                  <a:pt x="327" y="600"/>
                </a:lnTo>
                <a:lnTo>
                  <a:pt x="389" y="600"/>
                </a:lnTo>
                <a:lnTo>
                  <a:pt x="389" y="454"/>
                </a:lnTo>
                <a:lnTo>
                  <a:pt x="410" y="454"/>
                </a:lnTo>
                <a:lnTo>
                  <a:pt x="410" y="600"/>
                </a:lnTo>
                <a:lnTo>
                  <a:pt x="543" y="600"/>
                </a:lnTo>
                <a:lnTo>
                  <a:pt x="543" y="454"/>
                </a:lnTo>
                <a:lnTo>
                  <a:pt x="564" y="454"/>
                </a:lnTo>
                <a:lnTo>
                  <a:pt x="564" y="600"/>
                </a:lnTo>
                <a:lnTo>
                  <a:pt x="628" y="600"/>
                </a:lnTo>
                <a:lnTo>
                  <a:pt x="628" y="460"/>
                </a:lnTo>
                <a:cubicBezTo>
                  <a:pt x="628" y="401"/>
                  <a:pt x="581" y="354"/>
                  <a:pt x="523" y="354"/>
                </a:cubicBezTo>
                <a:close/>
                <a:moveTo>
                  <a:pt x="150" y="340"/>
                </a:moveTo>
                <a:lnTo>
                  <a:pt x="150" y="340"/>
                </a:lnTo>
                <a:cubicBezTo>
                  <a:pt x="159" y="340"/>
                  <a:pt x="167" y="338"/>
                  <a:pt x="175" y="335"/>
                </a:cubicBezTo>
                <a:cubicBezTo>
                  <a:pt x="175" y="335"/>
                  <a:pt x="175" y="335"/>
                  <a:pt x="176" y="335"/>
                </a:cubicBezTo>
                <a:cubicBezTo>
                  <a:pt x="179" y="334"/>
                  <a:pt x="183" y="332"/>
                  <a:pt x="186" y="330"/>
                </a:cubicBezTo>
                <a:cubicBezTo>
                  <a:pt x="186" y="330"/>
                  <a:pt x="186" y="330"/>
                  <a:pt x="186" y="330"/>
                </a:cubicBezTo>
                <a:cubicBezTo>
                  <a:pt x="190" y="328"/>
                  <a:pt x="193" y="326"/>
                  <a:pt x="196" y="323"/>
                </a:cubicBezTo>
                <a:cubicBezTo>
                  <a:pt x="196" y="323"/>
                  <a:pt x="196" y="323"/>
                  <a:pt x="196" y="323"/>
                </a:cubicBezTo>
                <a:cubicBezTo>
                  <a:pt x="202" y="318"/>
                  <a:pt x="206" y="312"/>
                  <a:pt x="210" y="306"/>
                </a:cubicBezTo>
                <a:cubicBezTo>
                  <a:pt x="211" y="305"/>
                  <a:pt x="211" y="305"/>
                  <a:pt x="211" y="305"/>
                </a:cubicBezTo>
                <a:cubicBezTo>
                  <a:pt x="213" y="302"/>
                  <a:pt x="214" y="298"/>
                  <a:pt x="216" y="295"/>
                </a:cubicBezTo>
                <a:cubicBezTo>
                  <a:pt x="216" y="295"/>
                  <a:pt x="216" y="294"/>
                  <a:pt x="216" y="293"/>
                </a:cubicBezTo>
                <a:cubicBezTo>
                  <a:pt x="217" y="290"/>
                  <a:pt x="218" y="287"/>
                  <a:pt x="219" y="283"/>
                </a:cubicBezTo>
                <a:cubicBezTo>
                  <a:pt x="219" y="283"/>
                  <a:pt x="219" y="282"/>
                  <a:pt x="219" y="282"/>
                </a:cubicBezTo>
                <a:cubicBezTo>
                  <a:pt x="220" y="278"/>
                  <a:pt x="220" y="274"/>
                  <a:pt x="220" y="270"/>
                </a:cubicBezTo>
                <a:cubicBezTo>
                  <a:pt x="220" y="267"/>
                  <a:pt x="220" y="264"/>
                  <a:pt x="220" y="261"/>
                </a:cubicBezTo>
                <a:cubicBezTo>
                  <a:pt x="219" y="260"/>
                  <a:pt x="219" y="259"/>
                  <a:pt x="219" y="258"/>
                </a:cubicBezTo>
                <a:cubicBezTo>
                  <a:pt x="219" y="255"/>
                  <a:pt x="218" y="253"/>
                  <a:pt x="217" y="250"/>
                </a:cubicBezTo>
                <a:cubicBezTo>
                  <a:pt x="217" y="250"/>
                  <a:pt x="217" y="250"/>
                  <a:pt x="217" y="249"/>
                </a:cubicBezTo>
                <a:cubicBezTo>
                  <a:pt x="216" y="247"/>
                  <a:pt x="215" y="244"/>
                  <a:pt x="214" y="241"/>
                </a:cubicBezTo>
                <a:cubicBezTo>
                  <a:pt x="214" y="240"/>
                  <a:pt x="213" y="240"/>
                  <a:pt x="213" y="239"/>
                </a:cubicBezTo>
                <a:cubicBezTo>
                  <a:pt x="212" y="237"/>
                  <a:pt x="210" y="234"/>
                  <a:pt x="209" y="231"/>
                </a:cubicBezTo>
                <a:lnTo>
                  <a:pt x="208" y="231"/>
                </a:lnTo>
                <a:cubicBezTo>
                  <a:pt x="207" y="229"/>
                  <a:pt x="205" y="226"/>
                  <a:pt x="203" y="224"/>
                </a:cubicBezTo>
                <a:cubicBezTo>
                  <a:pt x="203" y="224"/>
                  <a:pt x="202" y="223"/>
                  <a:pt x="202" y="223"/>
                </a:cubicBezTo>
                <a:cubicBezTo>
                  <a:pt x="200" y="221"/>
                  <a:pt x="198" y="219"/>
                  <a:pt x="195" y="217"/>
                </a:cubicBezTo>
                <a:cubicBezTo>
                  <a:pt x="195" y="217"/>
                  <a:pt x="195" y="217"/>
                  <a:pt x="195" y="217"/>
                </a:cubicBezTo>
                <a:cubicBezTo>
                  <a:pt x="193" y="215"/>
                  <a:pt x="190" y="213"/>
                  <a:pt x="188" y="211"/>
                </a:cubicBezTo>
                <a:cubicBezTo>
                  <a:pt x="187" y="211"/>
                  <a:pt x="187" y="211"/>
                  <a:pt x="186" y="210"/>
                </a:cubicBezTo>
                <a:cubicBezTo>
                  <a:pt x="184" y="209"/>
                  <a:pt x="181" y="208"/>
                  <a:pt x="179" y="206"/>
                </a:cubicBezTo>
                <a:cubicBezTo>
                  <a:pt x="179" y="206"/>
                  <a:pt x="178" y="206"/>
                  <a:pt x="178" y="206"/>
                </a:cubicBezTo>
                <a:cubicBezTo>
                  <a:pt x="170" y="202"/>
                  <a:pt x="160" y="200"/>
                  <a:pt x="150" y="200"/>
                </a:cubicBezTo>
                <a:cubicBezTo>
                  <a:pt x="112" y="200"/>
                  <a:pt x="81" y="232"/>
                  <a:pt x="81" y="270"/>
                </a:cubicBezTo>
                <a:cubicBezTo>
                  <a:pt x="81" y="309"/>
                  <a:pt x="112" y="340"/>
                  <a:pt x="150" y="340"/>
                </a:cubicBez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0290" name="Freeform 42"/>
          <p:cNvSpPr>
            <a:spLocks noEditPoints="1" noChangeArrowheads="1"/>
          </p:cNvSpPr>
          <p:nvPr/>
        </p:nvSpPr>
        <p:spPr bwMode="auto">
          <a:xfrm>
            <a:off x="3314700" y="4930775"/>
            <a:ext cx="390525" cy="382588"/>
          </a:xfrm>
          <a:custGeom>
            <a:avLst/>
            <a:gdLst>
              <a:gd name="T0" fmla="*/ 25 w 596"/>
              <a:gd name="T1" fmla="*/ 345 h 583"/>
              <a:gd name="T2" fmla="*/ 25 w 596"/>
              <a:gd name="T3" fmla="*/ 62 h 583"/>
              <a:gd name="T4" fmla="*/ 61 w 596"/>
              <a:gd name="T5" fmla="*/ 26 h 583"/>
              <a:gd name="T6" fmla="*/ 534 w 596"/>
              <a:gd name="T7" fmla="*/ 26 h 583"/>
              <a:gd name="T8" fmla="*/ 570 w 596"/>
              <a:gd name="T9" fmla="*/ 62 h 583"/>
              <a:gd name="T10" fmla="*/ 570 w 596"/>
              <a:gd name="T11" fmla="*/ 345 h 583"/>
              <a:gd name="T12" fmla="*/ 534 w 596"/>
              <a:gd name="T13" fmla="*/ 381 h 583"/>
              <a:gd name="T14" fmla="*/ 61 w 596"/>
              <a:gd name="T15" fmla="*/ 381 h 583"/>
              <a:gd name="T16" fmla="*/ 25 w 596"/>
              <a:gd name="T17" fmla="*/ 345 h 583"/>
              <a:gd name="T18" fmla="*/ 534 w 596"/>
              <a:gd name="T19" fmla="*/ 406 h 583"/>
              <a:gd name="T20" fmla="*/ 596 w 596"/>
              <a:gd name="T21" fmla="*/ 345 h 583"/>
              <a:gd name="T22" fmla="*/ 596 w 596"/>
              <a:gd name="T23" fmla="*/ 62 h 583"/>
              <a:gd name="T24" fmla="*/ 534 w 596"/>
              <a:gd name="T25" fmla="*/ 0 h 583"/>
              <a:gd name="T26" fmla="*/ 61 w 596"/>
              <a:gd name="T27" fmla="*/ 0 h 583"/>
              <a:gd name="T28" fmla="*/ 0 w 596"/>
              <a:gd name="T29" fmla="*/ 62 h 583"/>
              <a:gd name="T30" fmla="*/ 0 w 596"/>
              <a:gd name="T31" fmla="*/ 345 h 583"/>
              <a:gd name="T32" fmla="*/ 61 w 596"/>
              <a:gd name="T33" fmla="*/ 406 h 583"/>
              <a:gd name="T34" fmla="*/ 245 w 596"/>
              <a:gd name="T35" fmla="*/ 406 h 583"/>
              <a:gd name="T36" fmla="*/ 245 w 596"/>
              <a:gd name="T37" fmla="*/ 462 h 583"/>
              <a:gd name="T38" fmla="*/ 61 w 596"/>
              <a:gd name="T39" fmla="*/ 462 h 583"/>
              <a:gd name="T40" fmla="*/ 0 w 596"/>
              <a:gd name="T41" fmla="*/ 524 h 583"/>
              <a:gd name="T42" fmla="*/ 0 w 596"/>
              <a:gd name="T43" fmla="*/ 570 h 583"/>
              <a:gd name="T44" fmla="*/ 12 w 596"/>
              <a:gd name="T45" fmla="*/ 583 h 583"/>
              <a:gd name="T46" fmla="*/ 583 w 596"/>
              <a:gd name="T47" fmla="*/ 583 h 583"/>
              <a:gd name="T48" fmla="*/ 596 w 596"/>
              <a:gd name="T49" fmla="*/ 570 h 583"/>
              <a:gd name="T50" fmla="*/ 596 w 596"/>
              <a:gd name="T51" fmla="*/ 524 h 583"/>
              <a:gd name="T52" fmla="*/ 534 w 596"/>
              <a:gd name="T53" fmla="*/ 462 h 583"/>
              <a:gd name="T54" fmla="*/ 351 w 596"/>
              <a:gd name="T55" fmla="*/ 462 h 583"/>
              <a:gd name="T56" fmla="*/ 351 w 596"/>
              <a:gd name="T57" fmla="*/ 406 h 583"/>
              <a:gd name="T58" fmla="*/ 534 w 596"/>
              <a:gd name="T59" fmla="*/ 406 h 583"/>
              <a:gd name="T60" fmla="*/ 544 w 596"/>
              <a:gd name="T61" fmla="*/ 345 h 583"/>
              <a:gd name="T62" fmla="*/ 544 w 596"/>
              <a:gd name="T63" fmla="*/ 62 h 583"/>
              <a:gd name="T64" fmla="*/ 534 w 596"/>
              <a:gd name="T65" fmla="*/ 52 h 583"/>
              <a:gd name="T66" fmla="*/ 61 w 596"/>
              <a:gd name="T67" fmla="*/ 52 h 583"/>
              <a:gd name="T68" fmla="*/ 51 w 596"/>
              <a:gd name="T69" fmla="*/ 62 h 583"/>
              <a:gd name="T70" fmla="*/ 51 w 596"/>
              <a:gd name="T71" fmla="*/ 345 h 583"/>
              <a:gd name="T72" fmla="*/ 61 w 596"/>
              <a:gd name="T73" fmla="*/ 355 h 583"/>
              <a:gd name="T74" fmla="*/ 534 w 596"/>
              <a:gd name="T75" fmla="*/ 355 h 583"/>
              <a:gd name="T76" fmla="*/ 544 w 596"/>
              <a:gd name="T77" fmla="*/ 345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6" h="583">
                <a:moveTo>
                  <a:pt x="25" y="345"/>
                </a:moveTo>
                <a:lnTo>
                  <a:pt x="25" y="62"/>
                </a:lnTo>
                <a:cubicBezTo>
                  <a:pt x="25" y="42"/>
                  <a:pt x="41" y="26"/>
                  <a:pt x="61" y="26"/>
                </a:cubicBezTo>
                <a:lnTo>
                  <a:pt x="534" y="26"/>
                </a:lnTo>
                <a:cubicBezTo>
                  <a:pt x="554" y="26"/>
                  <a:pt x="570" y="42"/>
                  <a:pt x="570" y="62"/>
                </a:cubicBezTo>
                <a:lnTo>
                  <a:pt x="570" y="345"/>
                </a:lnTo>
                <a:cubicBezTo>
                  <a:pt x="570" y="365"/>
                  <a:pt x="554" y="381"/>
                  <a:pt x="534" y="381"/>
                </a:cubicBezTo>
                <a:lnTo>
                  <a:pt x="61" y="381"/>
                </a:lnTo>
                <a:cubicBezTo>
                  <a:pt x="41" y="381"/>
                  <a:pt x="25" y="365"/>
                  <a:pt x="25" y="345"/>
                </a:cubicBezTo>
                <a:close/>
                <a:moveTo>
                  <a:pt x="534" y="406"/>
                </a:moveTo>
                <a:cubicBezTo>
                  <a:pt x="568" y="406"/>
                  <a:pt x="596" y="379"/>
                  <a:pt x="596" y="345"/>
                </a:cubicBezTo>
                <a:lnTo>
                  <a:pt x="596" y="62"/>
                </a:lnTo>
                <a:cubicBezTo>
                  <a:pt x="596" y="28"/>
                  <a:pt x="568" y="0"/>
                  <a:pt x="534" y="0"/>
                </a:cubicBezTo>
                <a:lnTo>
                  <a:pt x="61" y="0"/>
                </a:lnTo>
                <a:cubicBezTo>
                  <a:pt x="27" y="0"/>
                  <a:pt x="0" y="28"/>
                  <a:pt x="0" y="62"/>
                </a:cubicBezTo>
                <a:lnTo>
                  <a:pt x="0" y="345"/>
                </a:lnTo>
                <a:cubicBezTo>
                  <a:pt x="0" y="379"/>
                  <a:pt x="27" y="406"/>
                  <a:pt x="61" y="406"/>
                </a:cubicBezTo>
                <a:lnTo>
                  <a:pt x="245" y="406"/>
                </a:lnTo>
                <a:lnTo>
                  <a:pt x="245" y="462"/>
                </a:lnTo>
                <a:lnTo>
                  <a:pt x="61" y="462"/>
                </a:lnTo>
                <a:cubicBezTo>
                  <a:pt x="27" y="462"/>
                  <a:pt x="0" y="490"/>
                  <a:pt x="0" y="524"/>
                </a:cubicBezTo>
                <a:lnTo>
                  <a:pt x="0" y="570"/>
                </a:lnTo>
                <a:cubicBezTo>
                  <a:pt x="0" y="577"/>
                  <a:pt x="5" y="583"/>
                  <a:pt x="12" y="583"/>
                </a:cubicBezTo>
                <a:lnTo>
                  <a:pt x="583" y="583"/>
                </a:lnTo>
                <a:cubicBezTo>
                  <a:pt x="590" y="583"/>
                  <a:pt x="596" y="577"/>
                  <a:pt x="596" y="570"/>
                </a:cubicBezTo>
                <a:lnTo>
                  <a:pt x="596" y="524"/>
                </a:lnTo>
                <a:cubicBezTo>
                  <a:pt x="596" y="490"/>
                  <a:pt x="568" y="462"/>
                  <a:pt x="534" y="462"/>
                </a:cubicBezTo>
                <a:lnTo>
                  <a:pt x="351" y="462"/>
                </a:lnTo>
                <a:lnTo>
                  <a:pt x="351" y="406"/>
                </a:lnTo>
                <a:lnTo>
                  <a:pt x="534" y="406"/>
                </a:lnTo>
                <a:close/>
                <a:moveTo>
                  <a:pt x="544" y="345"/>
                </a:moveTo>
                <a:lnTo>
                  <a:pt x="544" y="62"/>
                </a:lnTo>
                <a:cubicBezTo>
                  <a:pt x="544" y="56"/>
                  <a:pt x="540" y="52"/>
                  <a:pt x="534" y="52"/>
                </a:cubicBezTo>
                <a:lnTo>
                  <a:pt x="61" y="52"/>
                </a:lnTo>
                <a:cubicBezTo>
                  <a:pt x="56" y="52"/>
                  <a:pt x="51" y="56"/>
                  <a:pt x="51" y="62"/>
                </a:cubicBezTo>
                <a:lnTo>
                  <a:pt x="51" y="345"/>
                </a:lnTo>
                <a:cubicBezTo>
                  <a:pt x="51" y="350"/>
                  <a:pt x="56" y="355"/>
                  <a:pt x="61" y="355"/>
                </a:cubicBezTo>
                <a:lnTo>
                  <a:pt x="534" y="355"/>
                </a:lnTo>
                <a:cubicBezTo>
                  <a:pt x="540" y="355"/>
                  <a:pt x="544" y="350"/>
                  <a:pt x="544" y="345"/>
                </a:cubicBez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grpSp>
        <p:nvGrpSpPr>
          <p:cNvPr id="10291" name="组合 108"/>
          <p:cNvGrpSpPr/>
          <p:nvPr/>
        </p:nvGrpSpPr>
        <p:grpSpPr bwMode="auto">
          <a:xfrm>
            <a:off x="3962401" y="4906963"/>
            <a:ext cx="465139" cy="430212"/>
            <a:chOff x="0" y="0"/>
            <a:chExt cx="465137" cy="430213"/>
          </a:xfrm>
        </p:grpSpPr>
        <p:sp>
          <p:nvSpPr>
            <p:cNvPr id="10292" name="Freeform 43"/>
            <p:cNvSpPr>
              <a:spLocks noEditPoints="1" noChangeArrowheads="1"/>
            </p:cNvSpPr>
            <p:nvPr/>
          </p:nvSpPr>
          <p:spPr bwMode="auto">
            <a:xfrm>
              <a:off x="0" y="173038"/>
              <a:ext cx="230187" cy="231775"/>
            </a:xfrm>
            <a:custGeom>
              <a:avLst/>
              <a:gdLst>
                <a:gd name="T0" fmla="*/ 101 w 351"/>
                <a:gd name="T1" fmla="*/ 239 h 353"/>
                <a:gd name="T2" fmla="*/ 172 w 351"/>
                <a:gd name="T3" fmla="*/ 119 h 353"/>
                <a:gd name="T4" fmla="*/ 234 w 351"/>
                <a:gd name="T5" fmla="*/ 151 h 353"/>
                <a:gd name="T6" fmla="*/ 188 w 351"/>
                <a:gd name="T7" fmla="*/ 0 h 353"/>
                <a:gd name="T8" fmla="*/ 1 w 351"/>
                <a:gd name="T9" fmla="*/ 31 h 353"/>
                <a:gd name="T10" fmla="*/ 56 w 351"/>
                <a:gd name="T11" fmla="*/ 60 h 353"/>
                <a:gd name="T12" fmla="*/ 14 w 351"/>
                <a:gd name="T13" fmla="*/ 123 h 353"/>
                <a:gd name="T14" fmla="*/ 29 w 351"/>
                <a:gd name="T15" fmla="*/ 201 h 353"/>
                <a:gd name="T16" fmla="*/ 120 w 351"/>
                <a:gd name="T17" fmla="*/ 332 h 353"/>
                <a:gd name="T18" fmla="*/ 101 w 351"/>
                <a:gd name="T19" fmla="*/ 239 h 353"/>
                <a:gd name="T20" fmla="*/ 334 w 351"/>
                <a:gd name="T21" fmla="*/ 214 h 353"/>
                <a:gd name="T22" fmla="*/ 334 w 351"/>
                <a:gd name="T23" fmla="*/ 214 h 353"/>
                <a:gd name="T24" fmla="*/ 132 w 351"/>
                <a:gd name="T25" fmla="*/ 221 h 353"/>
                <a:gd name="T26" fmla="*/ 125 w 351"/>
                <a:gd name="T27" fmla="*/ 282 h 353"/>
                <a:gd name="T28" fmla="*/ 144 w 351"/>
                <a:gd name="T29" fmla="*/ 340 h 353"/>
                <a:gd name="T30" fmla="*/ 185 w 351"/>
                <a:gd name="T31" fmla="*/ 353 h 353"/>
                <a:gd name="T32" fmla="*/ 351 w 351"/>
                <a:gd name="T33" fmla="*/ 345 h 353"/>
                <a:gd name="T34" fmla="*/ 334 w 351"/>
                <a:gd name="T35" fmla="*/ 21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1" h="353">
                  <a:moveTo>
                    <a:pt x="101" y="239"/>
                  </a:moveTo>
                  <a:cubicBezTo>
                    <a:pt x="102" y="212"/>
                    <a:pt x="149" y="149"/>
                    <a:pt x="172" y="119"/>
                  </a:cubicBezTo>
                  <a:lnTo>
                    <a:pt x="234" y="151"/>
                  </a:lnTo>
                  <a:lnTo>
                    <a:pt x="188" y="0"/>
                  </a:lnTo>
                  <a:lnTo>
                    <a:pt x="1" y="31"/>
                  </a:lnTo>
                  <a:lnTo>
                    <a:pt x="56" y="60"/>
                  </a:lnTo>
                  <a:cubicBezTo>
                    <a:pt x="43" y="77"/>
                    <a:pt x="24" y="104"/>
                    <a:pt x="14" y="123"/>
                  </a:cubicBezTo>
                  <a:cubicBezTo>
                    <a:pt x="0" y="154"/>
                    <a:pt x="14" y="172"/>
                    <a:pt x="29" y="201"/>
                  </a:cubicBezTo>
                  <a:cubicBezTo>
                    <a:pt x="44" y="230"/>
                    <a:pt x="120" y="332"/>
                    <a:pt x="120" y="332"/>
                  </a:cubicBezTo>
                  <a:cubicBezTo>
                    <a:pt x="120" y="332"/>
                    <a:pt x="100" y="276"/>
                    <a:pt x="101" y="239"/>
                  </a:cubicBezTo>
                  <a:close/>
                  <a:moveTo>
                    <a:pt x="334" y="214"/>
                  </a:moveTo>
                  <a:lnTo>
                    <a:pt x="334" y="214"/>
                  </a:lnTo>
                  <a:lnTo>
                    <a:pt x="132" y="221"/>
                  </a:lnTo>
                  <a:cubicBezTo>
                    <a:pt x="132" y="221"/>
                    <a:pt x="115" y="229"/>
                    <a:pt x="125" y="282"/>
                  </a:cubicBezTo>
                  <a:cubicBezTo>
                    <a:pt x="133" y="322"/>
                    <a:pt x="144" y="340"/>
                    <a:pt x="144" y="340"/>
                  </a:cubicBezTo>
                  <a:cubicBezTo>
                    <a:pt x="144" y="340"/>
                    <a:pt x="151" y="352"/>
                    <a:pt x="185" y="353"/>
                  </a:cubicBezTo>
                  <a:cubicBezTo>
                    <a:pt x="214" y="353"/>
                    <a:pt x="351" y="345"/>
                    <a:pt x="351" y="345"/>
                  </a:cubicBezTo>
                  <a:lnTo>
                    <a:pt x="334" y="214"/>
                  </a:ln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a:lstStyle/>
            <a:p>
              <a:pPr eaLnBrk="0" hangingPunct="0"/>
              <a:endParaRPr lang="zh-CN" altLang="en-US"/>
            </a:p>
          </p:txBody>
        </p:sp>
        <p:sp>
          <p:nvSpPr>
            <p:cNvPr id="10293" name="Freeform 44"/>
            <p:cNvSpPr>
              <a:spLocks noEditPoints="1" noChangeArrowheads="1"/>
            </p:cNvSpPr>
            <p:nvPr/>
          </p:nvSpPr>
          <p:spPr bwMode="auto">
            <a:xfrm>
              <a:off x="84138" y="0"/>
              <a:ext cx="295275" cy="161925"/>
            </a:xfrm>
            <a:custGeom>
              <a:avLst/>
              <a:gdLst>
                <a:gd name="T0" fmla="*/ 222 w 450"/>
                <a:gd name="T1" fmla="*/ 42 h 247"/>
                <a:gd name="T2" fmla="*/ 285 w 450"/>
                <a:gd name="T3" fmla="*/ 170 h 247"/>
                <a:gd name="T4" fmla="*/ 226 w 450"/>
                <a:gd name="T5" fmla="*/ 202 h 247"/>
                <a:gd name="T6" fmla="*/ 401 w 450"/>
                <a:gd name="T7" fmla="*/ 226 h 247"/>
                <a:gd name="T8" fmla="*/ 450 w 450"/>
                <a:gd name="T9" fmla="*/ 81 h 247"/>
                <a:gd name="T10" fmla="*/ 397 w 450"/>
                <a:gd name="T11" fmla="*/ 110 h 247"/>
                <a:gd name="T12" fmla="*/ 366 w 450"/>
                <a:gd name="T13" fmla="*/ 38 h 247"/>
                <a:gd name="T14" fmla="*/ 293 w 450"/>
                <a:gd name="T15" fmla="*/ 5 h 247"/>
                <a:gd name="T16" fmla="*/ 134 w 450"/>
                <a:gd name="T17" fmla="*/ 3 h 247"/>
                <a:gd name="T18" fmla="*/ 222 w 450"/>
                <a:gd name="T19" fmla="*/ 42 h 247"/>
                <a:gd name="T20" fmla="*/ 119 w 450"/>
                <a:gd name="T21" fmla="*/ 247 h 247"/>
                <a:gd name="T22" fmla="*/ 119 w 450"/>
                <a:gd name="T23" fmla="*/ 247 h 247"/>
                <a:gd name="T24" fmla="*/ 221 w 450"/>
                <a:gd name="T25" fmla="*/ 78 h 247"/>
                <a:gd name="T26" fmla="*/ 173 w 450"/>
                <a:gd name="T27" fmla="*/ 37 h 247"/>
                <a:gd name="T28" fmla="*/ 115 w 450"/>
                <a:gd name="T29" fmla="*/ 18 h 247"/>
                <a:gd name="T30" fmla="*/ 82 w 450"/>
                <a:gd name="T31" fmla="*/ 44 h 247"/>
                <a:gd name="T32" fmla="*/ 0 w 450"/>
                <a:gd name="T33" fmla="*/ 185 h 247"/>
                <a:gd name="T34" fmla="*/ 119 w 450"/>
                <a:gd name="T35" fmla="*/ 24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0" h="247">
                  <a:moveTo>
                    <a:pt x="222" y="42"/>
                  </a:moveTo>
                  <a:cubicBezTo>
                    <a:pt x="245" y="58"/>
                    <a:pt x="273" y="134"/>
                    <a:pt x="285" y="170"/>
                  </a:cubicBezTo>
                  <a:lnTo>
                    <a:pt x="226" y="202"/>
                  </a:lnTo>
                  <a:lnTo>
                    <a:pt x="401" y="226"/>
                  </a:lnTo>
                  <a:lnTo>
                    <a:pt x="450" y="81"/>
                  </a:lnTo>
                  <a:lnTo>
                    <a:pt x="397" y="110"/>
                  </a:lnTo>
                  <a:cubicBezTo>
                    <a:pt x="389" y="89"/>
                    <a:pt x="377" y="57"/>
                    <a:pt x="366" y="38"/>
                  </a:cubicBezTo>
                  <a:cubicBezTo>
                    <a:pt x="347" y="8"/>
                    <a:pt x="325" y="10"/>
                    <a:pt x="293" y="5"/>
                  </a:cubicBezTo>
                  <a:cubicBezTo>
                    <a:pt x="260" y="0"/>
                    <a:pt x="134" y="3"/>
                    <a:pt x="134" y="3"/>
                  </a:cubicBezTo>
                  <a:cubicBezTo>
                    <a:pt x="134" y="3"/>
                    <a:pt x="192" y="19"/>
                    <a:pt x="222" y="42"/>
                  </a:cubicBezTo>
                  <a:close/>
                  <a:moveTo>
                    <a:pt x="119" y="247"/>
                  </a:moveTo>
                  <a:lnTo>
                    <a:pt x="119" y="247"/>
                  </a:lnTo>
                  <a:lnTo>
                    <a:pt x="221" y="78"/>
                  </a:lnTo>
                  <a:cubicBezTo>
                    <a:pt x="221" y="78"/>
                    <a:pt x="223" y="60"/>
                    <a:pt x="173" y="37"/>
                  </a:cubicBezTo>
                  <a:cubicBezTo>
                    <a:pt x="136" y="19"/>
                    <a:pt x="115" y="18"/>
                    <a:pt x="115" y="18"/>
                  </a:cubicBezTo>
                  <a:cubicBezTo>
                    <a:pt x="115" y="18"/>
                    <a:pt x="100" y="17"/>
                    <a:pt x="82" y="44"/>
                  </a:cubicBezTo>
                  <a:cubicBezTo>
                    <a:pt x="66" y="68"/>
                    <a:pt x="0" y="185"/>
                    <a:pt x="0" y="185"/>
                  </a:cubicBezTo>
                  <a:lnTo>
                    <a:pt x="119" y="247"/>
                  </a:ln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a:lstStyle/>
            <a:p>
              <a:pPr eaLnBrk="0" hangingPunct="0"/>
              <a:endParaRPr lang="zh-CN" altLang="en-US"/>
            </a:p>
          </p:txBody>
        </p:sp>
        <p:sp>
          <p:nvSpPr>
            <p:cNvPr id="10294" name="Freeform 45"/>
            <p:cNvSpPr>
              <a:spLocks noEditPoints="1" noChangeArrowheads="1"/>
            </p:cNvSpPr>
            <p:nvPr/>
          </p:nvSpPr>
          <p:spPr bwMode="auto">
            <a:xfrm>
              <a:off x="254000" y="131763"/>
              <a:ext cx="211137" cy="298450"/>
            </a:xfrm>
            <a:custGeom>
              <a:avLst/>
              <a:gdLst>
                <a:gd name="T0" fmla="*/ 256 w 324"/>
                <a:gd name="T1" fmla="*/ 262 h 453"/>
                <a:gd name="T2" fmla="*/ 114 w 324"/>
                <a:gd name="T3" fmla="*/ 265 h 453"/>
                <a:gd name="T4" fmla="*/ 105 w 324"/>
                <a:gd name="T5" fmla="*/ 198 h 453"/>
                <a:gd name="T6" fmla="*/ 0 w 324"/>
                <a:gd name="T7" fmla="*/ 331 h 453"/>
                <a:gd name="T8" fmla="*/ 137 w 324"/>
                <a:gd name="T9" fmla="*/ 453 h 453"/>
                <a:gd name="T10" fmla="*/ 130 w 324"/>
                <a:gd name="T11" fmla="*/ 392 h 453"/>
                <a:gd name="T12" fmla="*/ 207 w 324"/>
                <a:gd name="T13" fmla="*/ 394 h 453"/>
                <a:gd name="T14" fmla="*/ 265 w 324"/>
                <a:gd name="T15" fmla="*/ 341 h 453"/>
                <a:gd name="T16" fmla="*/ 324 w 324"/>
                <a:gd name="T17" fmla="*/ 198 h 453"/>
                <a:gd name="T18" fmla="*/ 256 w 324"/>
                <a:gd name="T19" fmla="*/ 262 h 453"/>
                <a:gd name="T20" fmla="*/ 102 w 324"/>
                <a:gd name="T21" fmla="*/ 82 h 453"/>
                <a:gd name="T22" fmla="*/ 102 w 324"/>
                <a:gd name="T23" fmla="*/ 82 h 453"/>
                <a:gd name="T24" fmla="*/ 223 w 324"/>
                <a:gd name="T25" fmla="*/ 246 h 453"/>
                <a:gd name="T26" fmla="*/ 279 w 324"/>
                <a:gd name="T27" fmla="*/ 219 h 453"/>
                <a:gd name="T28" fmla="*/ 317 w 324"/>
                <a:gd name="T29" fmla="*/ 174 h 453"/>
                <a:gd name="T30" fmla="*/ 305 w 324"/>
                <a:gd name="T31" fmla="*/ 134 h 453"/>
                <a:gd name="T32" fmla="*/ 203 w 324"/>
                <a:gd name="T33" fmla="*/ 0 h 453"/>
                <a:gd name="T34" fmla="*/ 102 w 324"/>
                <a:gd name="T35" fmla="*/ 8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4" h="453">
                  <a:moveTo>
                    <a:pt x="256" y="262"/>
                  </a:moveTo>
                  <a:cubicBezTo>
                    <a:pt x="232" y="276"/>
                    <a:pt x="152" y="269"/>
                    <a:pt x="114" y="265"/>
                  </a:cubicBezTo>
                  <a:lnTo>
                    <a:pt x="105" y="198"/>
                  </a:lnTo>
                  <a:lnTo>
                    <a:pt x="0" y="331"/>
                  </a:lnTo>
                  <a:lnTo>
                    <a:pt x="137" y="453"/>
                  </a:lnTo>
                  <a:lnTo>
                    <a:pt x="130" y="392"/>
                  </a:lnTo>
                  <a:cubicBezTo>
                    <a:pt x="152" y="394"/>
                    <a:pt x="186" y="396"/>
                    <a:pt x="207" y="394"/>
                  </a:cubicBezTo>
                  <a:cubicBezTo>
                    <a:pt x="242" y="390"/>
                    <a:pt x="249" y="369"/>
                    <a:pt x="265" y="341"/>
                  </a:cubicBezTo>
                  <a:cubicBezTo>
                    <a:pt x="281" y="314"/>
                    <a:pt x="324" y="198"/>
                    <a:pt x="324" y="198"/>
                  </a:cubicBezTo>
                  <a:cubicBezTo>
                    <a:pt x="324" y="198"/>
                    <a:pt x="288" y="243"/>
                    <a:pt x="256" y="262"/>
                  </a:cubicBezTo>
                  <a:close/>
                  <a:moveTo>
                    <a:pt x="102" y="82"/>
                  </a:moveTo>
                  <a:lnTo>
                    <a:pt x="102" y="82"/>
                  </a:lnTo>
                  <a:lnTo>
                    <a:pt x="223" y="246"/>
                  </a:lnTo>
                  <a:cubicBezTo>
                    <a:pt x="223" y="246"/>
                    <a:pt x="239" y="255"/>
                    <a:pt x="279" y="219"/>
                  </a:cubicBezTo>
                  <a:cubicBezTo>
                    <a:pt x="308" y="192"/>
                    <a:pt x="317" y="174"/>
                    <a:pt x="317" y="174"/>
                  </a:cubicBezTo>
                  <a:cubicBezTo>
                    <a:pt x="317" y="174"/>
                    <a:pt x="323" y="161"/>
                    <a:pt x="305" y="134"/>
                  </a:cubicBezTo>
                  <a:cubicBezTo>
                    <a:pt x="288" y="108"/>
                    <a:pt x="203" y="0"/>
                    <a:pt x="203" y="0"/>
                  </a:cubicBezTo>
                  <a:lnTo>
                    <a:pt x="102" y="82"/>
                  </a:ln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a:lstStyle/>
            <a:p>
              <a:pPr eaLnBrk="0" hangingPunct="0"/>
              <a:endParaRPr lang="zh-CN" altLang="en-US"/>
            </a:p>
          </p:txBody>
        </p:sp>
      </p:grpSp>
      <p:sp>
        <p:nvSpPr>
          <p:cNvPr id="10295" name="Freeform 46"/>
          <p:cNvSpPr>
            <a:spLocks noEditPoints="1" noChangeArrowheads="1"/>
          </p:cNvSpPr>
          <p:nvPr/>
        </p:nvSpPr>
        <p:spPr bwMode="auto">
          <a:xfrm>
            <a:off x="4727577" y="4895851"/>
            <a:ext cx="346075" cy="446088"/>
          </a:xfrm>
          <a:custGeom>
            <a:avLst/>
            <a:gdLst>
              <a:gd name="T0" fmla="*/ 394 w 527"/>
              <a:gd name="T1" fmla="*/ 362 h 679"/>
              <a:gd name="T2" fmla="*/ 340 w 527"/>
              <a:gd name="T3" fmla="*/ 239 h 679"/>
              <a:gd name="T4" fmla="*/ 276 w 527"/>
              <a:gd name="T5" fmla="*/ 270 h 679"/>
              <a:gd name="T6" fmla="*/ 257 w 527"/>
              <a:gd name="T7" fmla="*/ 247 h 679"/>
              <a:gd name="T8" fmla="*/ 256 w 527"/>
              <a:gd name="T9" fmla="*/ 242 h 679"/>
              <a:gd name="T10" fmla="*/ 255 w 527"/>
              <a:gd name="T11" fmla="*/ 237 h 679"/>
              <a:gd name="T12" fmla="*/ 255 w 527"/>
              <a:gd name="T13" fmla="*/ 231 h 679"/>
              <a:gd name="T14" fmla="*/ 255 w 527"/>
              <a:gd name="T15" fmla="*/ 227 h 679"/>
              <a:gd name="T16" fmla="*/ 256 w 527"/>
              <a:gd name="T17" fmla="*/ 222 h 679"/>
              <a:gd name="T18" fmla="*/ 258 w 527"/>
              <a:gd name="T19" fmla="*/ 217 h 679"/>
              <a:gd name="T20" fmla="*/ 261 w 527"/>
              <a:gd name="T21" fmla="*/ 211 h 679"/>
              <a:gd name="T22" fmla="*/ 275 w 527"/>
              <a:gd name="T23" fmla="*/ 196 h 679"/>
              <a:gd name="T24" fmla="*/ 437 w 527"/>
              <a:gd name="T25" fmla="*/ 174 h 679"/>
              <a:gd name="T26" fmla="*/ 349 w 527"/>
              <a:gd name="T27" fmla="*/ 69 h 679"/>
              <a:gd name="T28" fmla="*/ 274 w 527"/>
              <a:gd name="T29" fmla="*/ 138 h 679"/>
              <a:gd name="T30" fmla="*/ 254 w 527"/>
              <a:gd name="T31" fmla="*/ 138 h 679"/>
              <a:gd name="T32" fmla="*/ 225 w 527"/>
              <a:gd name="T33" fmla="*/ 144 h 679"/>
              <a:gd name="T34" fmla="*/ 207 w 527"/>
              <a:gd name="T35" fmla="*/ 150 h 679"/>
              <a:gd name="T36" fmla="*/ 198 w 527"/>
              <a:gd name="T37" fmla="*/ 155 h 679"/>
              <a:gd name="T38" fmla="*/ 189 w 527"/>
              <a:gd name="T39" fmla="*/ 159 h 679"/>
              <a:gd name="T40" fmla="*/ 181 w 527"/>
              <a:gd name="T41" fmla="*/ 165 h 679"/>
              <a:gd name="T42" fmla="*/ 165 w 527"/>
              <a:gd name="T43" fmla="*/ 177 h 679"/>
              <a:gd name="T44" fmla="*/ 158 w 527"/>
              <a:gd name="T45" fmla="*/ 184 h 679"/>
              <a:gd name="T46" fmla="*/ 151 w 527"/>
              <a:gd name="T47" fmla="*/ 193 h 679"/>
              <a:gd name="T48" fmla="*/ 145 w 527"/>
              <a:gd name="T49" fmla="*/ 200 h 679"/>
              <a:gd name="T50" fmla="*/ 138 w 527"/>
              <a:gd name="T51" fmla="*/ 211 h 679"/>
              <a:gd name="T52" fmla="*/ 181 w 527"/>
              <a:gd name="T53" fmla="*/ 430 h 679"/>
              <a:gd name="T54" fmla="*/ 17 w 527"/>
              <a:gd name="T55" fmla="*/ 580 h 679"/>
              <a:gd name="T56" fmla="*/ 44 w 527"/>
              <a:gd name="T57" fmla="*/ 667 h 679"/>
              <a:gd name="T58" fmla="*/ 91 w 527"/>
              <a:gd name="T59" fmla="*/ 614 h 679"/>
              <a:gd name="T60" fmla="*/ 140 w 527"/>
              <a:gd name="T61" fmla="*/ 532 h 679"/>
              <a:gd name="T62" fmla="*/ 253 w 527"/>
              <a:gd name="T63" fmla="*/ 434 h 679"/>
              <a:gd name="T64" fmla="*/ 256 w 527"/>
              <a:gd name="T65" fmla="*/ 434 h 679"/>
              <a:gd name="T66" fmla="*/ 264 w 527"/>
              <a:gd name="T67" fmla="*/ 435 h 679"/>
              <a:gd name="T68" fmla="*/ 272 w 527"/>
              <a:gd name="T69" fmla="*/ 435 h 679"/>
              <a:gd name="T70" fmla="*/ 280 w 527"/>
              <a:gd name="T71" fmla="*/ 434 h 679"/>
              <a:gd name="T72" fmla="*/ 301 w 527"/>
              <a:gd name="T73" fmla="*/ 198 h 679"/>
              <a:gd name="T74" fmla="*/ 298 w 527"/>
              <a:gd name="T75" fmla="*/ 190 h 679"/>
              <a:gd name="T76" fmla="*/ 329 w 527"/>
              <a:gd name="T77" fmla="*/ 203 h 679"/>
              <a:gd name="T78" fmla="*/ 364 w 527"/>
              <a:gd name="T79" fmla="*/ 87 h 679"/>
              <a:gd name="T80" fmla="*/ 485 w 527"/>
              <a:gd name="T81" fmla="*/ 44 h 679"/>
              <a:gd name="T82" fmla="*/ 376 w 527"/>
              <a:gd name="T83" fmla="*/ 187 h 679"/>
              <a:gd name="T84" fmla="*/ 366 w 527"/>
              <a:gd name="T85" fmla="*/ 176 h 679"/>
              <a:gd name="T86" fmla="*/ 364 w 527"/>
              <a:gd name="T87" fmla="*/ 175 h 679"/>
              <a:gd name="T88" fmla="*/ 358 w 527"/>
              <a:gd name="T89" fmla="*/ 170 h 679"/>
              <a:gd name="T90" fmla="*/ 351 w 527"/>
              <a:gd name="T91" fmla="*/ 165 h 679"/>
              <a:gd name="T92" fmla="*/ 342 w 527"/>
              <a:gd name="T93" fmla="*/ 159 h 679"/>
              <a:gd name="T94" fmla="*/ 333 w 527"/>
              <a:gd name="T95" fmla="*/ 154 h 679"/>
              <a:gd name="T96" fmla="*/ 313 w 527"/>
              <a:gd name="T97" fmla="*/ 145 h 679"/>
              <a:gd name="T98" fmla="*/ 37 w 527"/>
              <a:gd name="T99" fmla="*/ 592 h 679"/>
              <a:gd name="T100" fmla="*/ 125 w 527"/>
              <a:gd name="T101" fmla="*/ 444 h 679"/>
              <a:gd name="T102" fmla="*/ 41 w 527"/>
              <a:gd name="T103" fmla="*/ 613 h 679"/>
              <a:gd name="T104" fmla="*/ 37 w 527"/>
              <a:gd name="T105" fmla="*/ 592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27" h="679">
                <a:moveTo>
                  <a:pt x="320" y="425"/>
                </a:moveTo>
                <a:cubicBezTo>
                  <a:pt x="350" y="413"/>
                  <a:pt x="376" y="392"/>
                  <a:pt x="394" y="362"/>
                </a:cubicBezTo>
                <a:cubicBezTo>
                  <a:pt x="421" y="316"/>
                  <a:pt x="421" y="262"/>
                  <a:pt x="398" y="217"/>
                </a:cubicBezTo>
                <a:cubicBezTo>
                  <a:pt x="378" y="228"/>
                  <a:pt x="358" y="236"/>
                  <a:pt x="340" y="239"/>
                </a:cubicBezTo>
                <a:cubicBezTo>
                  <a:pt x="339" y="245"/>
                  <a:pt x="338" y="250"/>
                  <a:pt x="335" y="255"/>
                </a:cubicBezTo>
                <a:cubicBezTo>
                  <a:pt x="322" y="275"/>
                  <a:pt x="296" y="282"/>
                  <a:pt x="276" y="270"/>
                </a:cubicBezTo>
                <a:cubicBezTo>
                  <a:pt x="268" y="265"/>
                  <a:pt x="262" y="259"/>
                  <a:pt x="259" y="251"/>
                </a:cubicBezTo>
                <a:cubicBezTo>
                  <a:pt x="258" y="250"/>
                  <a:pt x="257" y="248"/>
                  <a:pt x="257" y="247"/>
                </a:cubicBezTo>
                <a:cubicBezTo>
                  <a:pt x="257" y="246"/>
                  <a:pt x="257" y="246"/>
                  <a:pt x="257" y="246"/>
                </a:cubicBezTo>
                <a:cubicBezTo>
                  <a:pt x="256" y="245"/>
                  <a:pt x="256" y="243"/>
                  <a:pt x="256" y="242"/>
                </a:cubicBezTo>
                <a:cubicBezTo>
                  <a:pt x="256" y="242"/>
                  <a:pt x="256" y="241"/>
                  <a:pt x="255" y="241"/>
                </a:cubicBezTo>
                <a:cubicBezTo>
                  <a:pt x="255" y="240"/>
                  <a:pt x="255" y="238"/>
                  <a:pt x="255" y="237"/>
                </a:cubicBezTo>
                <a:cubicBezTo>
                  <a:pt x="255" y="237"/>
                  <a:pt x="255" y="236"/>
                  <a:pt x="255" y="236"/>
                </a:cubicBezTo>
                <a:cubicBezTo>
                  <a:pt x="255" y="235"/>
                  <a:pt x="255" y="233"/>
                  <a:pt x="255" y="231"/>
                </a:cubicBezTo>
                <a:cubicBezTo>
                  <a:pt x="255" y="231"/>
                  <a:pt x="255" y="231"/>
                  <a:pt x="255" y="231"/>
                </a:cubicBezTo>
                <a:cubicBezTo>
                  <a:pt x="255" y="230"/>
                  <a:pt x="255" y="228"/>
                  <a:pt x="255" y="227"/>
                </a:cubicBezTo>
                <a:cubicBezTo>
                  <a:pt x="255" y="226"/>
                  <a:pt x="255" y="226"/>
                  <a:pt x="255" y="225"/>
                </a:cubicBezTo>
                <a:cubicBezTo>
                  <a:pt x="256" y="224"/>
                  <a:pt x="256" y="223"/>
                  <a:pt x="256" y="222"/>
                </a:cubicBezTo>
                <a:cubicBezTo>
                  <a:pt x="256" y="221"/>
                  <a:pt x="257" y="221"/>
                  <a:pt x="257" y="220"/>
                </a:cubicBezTo>
                <a:cubicBezTo>
                  <a:pt x="257" y="219"/>
                  <a:pt x="257" y="218"/>
                  <a:pt x="258" y="217"/>
                </a:cubicBezTo>
                <a:cubicBezTo>
                  <a:pt x="258" y="217"/>
                  <a:pt x="258" y="216"/>
                  <a:pt x="258" y="216"/>
                </a:cubicBezTo>
                <a:cubicBezTo>
                  <a:pt x="259" y="214"/>
                  <a:pt x="260" y="213"/>
                  <a:pt x="261" y="211"/>
                </a:cubicBezTo>
                <a:cubicBezTo>
                  <a:pt x="262" y="210"/>
                  <a:pt x="263" y="208"/>
                  <a:pt x="264" y="207"/>
                </a:cubicBezTo>
                <a:cubicBezTo>
                  <a:pt x="267" y="203"/>
                  <a:pt x="271" y="199"/>
                  <a:pt x="275" y="196"/>
                </a:cubicBezTo>
                <a:cubicBezTo>
                  <a:pt x="277" y="203"/>
                  <a:pt x="279" y="209"/>
                  <a:pt x="283" y="213"/>
                </a:cubicBezTo>
                <a:cubicBezTo>
                  <a:pt x="307" y="242"/>
                  <a:pt x="376" y="225"/>
                  <a:pt x="437" y="174"/>
                </a:cubicBezTo>
                <a:cubicBezTo>
                  <a:pt x="498" y="123"/>
                  <a:pt x="527" y="58"/>
                  <a:pt x="503" y="29"/>
                </a:cubicBezTo>
                <a:cubicBezTo>
                  <a:pt x="479" y="0"/>
                  <a:pt x="410" y="18"/>
                  <a:pt x="349" y="69"/>
                </a:cubicBezTo>
                <a:cubicBezTo>
                  <a:pt x="322" y="91"/>
                  <a:pt x="302" y="116"/>
                  <a:pt x="289" y="140"/>
                </a:cubicBezTo>
                <a:cubicBezTo>
                  <a:pt x="284" y="139"/>
                  <a:pt x="279" y="138"/>
                  <a:pt x="274" y="138"/>
                </a:cubicBezTo>
                <a:cubicBezTo>
                  <a:pt x="268" y="138"/>
                  <a:pt x="261" y="138"/>
                  <a:pt x="254" y="138"/>
                </a:cubicBezTo>
                <a:cubicBezTo>
                  <a:pt x="254" y="138"/>
                  <a:pt x="254" y="138"/>
                  <a:pt x="254" y="138"/>
                </a:cubicBezTo>
                <a:cubicBezTo>
                  <a:pt x="244" y="139"/>
                  <a:pt x="235" y="141"/>
                  <a:pt x="225" y="144"/>
                </a:cubicBezTo>
                <a:cubicBezTo>
                  <a:pt x="225" y="144"/>
                  <a:pt x="225" y="144"/>
                  <a:pt x="225" y="144"/>
                </a:cubicBezTo>
                <a:cubicBezTo>
                  <a:pt x="219" y="145"/>
                  <a:pt x="213" y="148"/>
                  <a:pt x="207" y="150"/>
                </a:cubicBezTo>
                <a:cubicBezTo>
                  <a:pt x="206" y="150"/>
                  <a:pt x="206" y="151"/>
                  <a:pt x="206" y="151"/>
                </a:cubicBezTo>
                <a:cubicBezTo>
                  <a:pt x="203" y="152"/>
                  <a:pt x="200" y="153"/>
                  <a:pt x="198" y="155"/>
                </a:cubicBezTo>
                <a:cubicBezTo>
                  <a:pt x="197" y="155"/>
                  <a:pt x="197" y="155"/>
                  <a:pt x="197" y="155"/>
                </a:cubicBezTo>
                <a:cubicBezTo>
                  <a:pt x="194" y="156"/>
                  <a:pt x="191" y="158"/>
                  <a:pt x="189" y="159"/>
                </a:cubicBezTo>
                <a:cubicBezTo>
                  <a:pt x="188" y="160"/>
                  <a:pt x="188" y="160"/>
                  <a:pt x="188" y="160"/>
                </a:cubicBezTo>
                <a:cubicBezTo>
                  <a:pt x="185" y="162"/>
                  <a:pt x="183" y="163"/>
                  <a:pt x="181" y="165"/>
                </a:cubicBezTo>
                <a:cubicBezTo>
                  <a:pt x="180" y="165"/>
                  <a:pt x="180" y="165"/>
                  <a:pt x="179" y="166"/>
                </a:cubicBezTo>
                <a:cubicBezTo>
                  <a:pt x="174" y="169"/>
                  <a:pt x="170" y="173"/>
                  <a:pt x="165" y="177"/>
                </a:cubicBezTo>
                <a:cubicBezTo>
                  <a:pt x="165" y="178"/>
                  <a:pt x="164" y="178"/>
                  <a:pt x="163" y="179"/>
                </a:cubicBezTo>
                <a:cubicBezTo>
                  <a:pt x="162" y="181"/>
                  <a:pt x="160" y="183"/>
                  <a:pt x="158" y="184"/>
                </a:cubicBezTo>
                <a:cubicBezTo>
                  <a:pt x="158" y="185"/>
                  <a:pt x="157" y="185"/>
                  <a:pt x="157" y="186"/>
                </a:cubicBezTo>
                <a:cubicBezTo>
                  <a:pt x="155" y="188"/>
                  <a:pt x="153" y="190"/>
                  <a:pt x="151" y="193"/>
                </a:cubicBezTo>
                <a:cubicBezTo>
                  <a:pt x="150" y="193"/>
                  <a:pt x="150" y="194"/>
                  <a:pt x="149" y="194"/>
                </a:cubicBezTo>
                <a:cubicBezTo>
                  <a:pt x="148" y="196"/>
                  <a:pt x="146" y="198"/>
                  <a:pt x="145" y="200"/>
                </a:cubicBezTo>
                <a:cubicBezTo>
                  <a:pt x="144" y="201"/>
                  <a:pt x="144" y="202"/>
                  <a:pt x="143" y="203"/>
                </a:cubicBezTo>
                <a:cubicBezTo>
                  <a:pt x="142" y="205"/>
                  <a:pt x="140" y="208"/>
                  <a:pt x="138" y="211"/>
                </a:cubicBezTo>
                <a:cubicBezTo>
                  <a:pt x="96" y="281"/>
                  <a:pt x="120" y="372"/>
                  <a:pt x="190" y="414"/>
                </a:cubicBezTo>
                <a:lnTo>
                  <a:pt x="181" y="430"/>
                </a:lnTo>
                <a:cubicBezTo>
                  <a:pt x="161" y="418"/>
                  <a:pt x="145" y="403"/>
                  <a:pt x="132" y="386"/>
                </a:cubicBezTo>
                <a:lnTo>
                  <a:pt x="17" y="580"/>
                </a:lnTo>
                <a:cubicBezTo>
                  <a:pt x="0" y="609"/>
                  <a:pt x="9" y="647"/>
                  <a:pt x="39" y="664"/>
                </a:cubicBezTo>
                <a:lnTo>
                  <a:pt x="44" y="667"/>
                </a:lnTo>
                <a:cubicBezTo>
                  <a:pt x="64" y="679"/>
                  <a:pt x="88" y="678"/>
                  <a:pt x="106" y="667"/>
                </a:cubicBezTo>
                <a:lnTo>
                  <a:pt x="91" y="614"/>
                </a:lnTo>
                <a:lnTo>
                  <a:pt x="158" y="595"/>
                </a:lnTo>
                <a:lnTo>
                  <a:pt x="140" y="532"/>
                </a:lnTo>
                <a:lnTo>
                  <a:pt x="204" y="519"/>
                </a:lnTo>
                <a:lnTo>
                  <a:pt x="253" y="434"/>
                </a:lnTo>
                <a:cubicBezTo>
                  <a:pt x="254" y="434"/>
                  <a:pt x="254" y="434"/>
                  <a:pt x="255" y="434"/>
                </a:cubicBezTo>
                <a:cubicBezTo>
                  <a:pt x="255" y="434"/>
                  <a:pt x="256" y="434"/>
                  <a:pt x="256" y="434"/>
                </a:cubicBezTo>
                <a:cubicBezTo>
                  <a:pt x="258" y="435"/>
                  <a:pt x="260" y="435"/>
                  <a:pt x="263" y="435"/>
                </a:cubicBezTo>
                <a:cubicBezTo>
                  <a:pt x="263" y="435"/>
                  <a:pt x="264" y="435"/>
                  <a:pt x="264" y="435"/>
                </a:cubicBezTo>
                <a:cubicBezTo>
                  <a:pt x="266" y="435"/>
                  <a:pt x="269" y="435"/>
                  <a:pt x="271" y="435"/>
                </a:cubicBezTo>
                <a:cubicBezTo>
                  <a:pt x="271" y="435"/>
                  <a:pt x="272" y="435"/>
                  <a:pt x="272" y="435"/>
                </a:cubicBezTo>
                <a:cubicBezTo>
                  <a:pt x="275" y="435"/>
                  <a:pt x="277" y="434"/>
                  <a:pt x="280" y="434"/>
                </a:cubicBezTo>
                <a:cubicBezTo>
                  <a:pt x="280" y="434"/>
                  <a:pt x="280" y="434"/>
                  <a:pt x="280" y="434"/>
                </a:cubicBezTo>
                <a:cubicBezTo>
                  <a:pt x="294" y="433"/>
                  <a:pt x="307" y="430"/>
                  <a:pt x="320" y="425"/>
                </a:cubicBezTo>
                <a:close/>
                <a:moveTo>
                  <a:pt x="301" y="198"/>
                </a:moveTo>
                <a:lnTo>
                  <a:pt x="301" y="198"/>
                </a:lnTo>
                <a:cubicBezTo>
                  <a:pt x="299" y="196"/>
                  <a:pt x="298" y="194"/>
                  <a:pt x="298" y="190"/>
                </a:cubicBezTo>
                <a:cubicBezTo>
                  <a:pt x="305" y="190"/>
                  <a:pt x="313" y="192"/>
                  <a:pt x="320" y="196"/>
                </a:cubicBezTo>
                <a:cubicBezTo>
                  <a:pt x="323" y="198"/>
                  <a:pt x="326" y="201"/>
                  <a:pt x="329" y="203"/>
                </a:cubicBezTo>
                <a:cubicBezTo>
                  <a:pt x="315" y="205"/>
                  <a:pt x="305" y="203"/>
                  <a:pt x="301" y="198"/>
                </a:cubicBezTo>
                <a:close/>
                <a:moveTo>
                  <a:pt x="364" y="87"/>
                </a:moveTo>
                <a:lnTo>
                  <a:pt x="364" y="87"/>
                </a:lnTo>
                <a:cubicBezTo>
                  <a:pt x="419" y="40"/>
                  <a:pt x="474" y="30"/>
                  <a:pt x="485" y="44"/>
                </a:cubicBezTo>
                <a:cubicBezTo>
                  <a:pt x="497" y="58"/>
                  <a:pt x="477" y="110"/>
                  <a:pt x="422" y="156"/>
                </a:cubicBezTo>
                <a:cubicBezTo>
                  <a:pt x="406" y="169"/>
                  <a:pt x="391" y="179"/>
                  <a:pt x="376" y="187"/>
                </a:cubicBezTo>
                <a:cubicBezTo>
                  <a:pt x="373" y="183"/>
                  <a:pt x="370" y="180"/>
                  <a:pt x="366" y="176"/>
                </a:cubicBezTo>
                <a:cubicBezTo>
                  <a:pt x="366" y="176"/>
                  <a:pt x="366" y="176"/>
                  <a:pt x="366" y="176"/>
                </a:cubicBezTo>
                <a:cubicBezTo>
                  <a:pt x="366" y="176"/>
                  <a:pt x="366" y="176"/>
                  <a:pt x="366" y="176"/>
                </a:cubicBezTo>
                <a:cubicBezTo>
                  <a:pt x="365" y="176"/>
                  <a:pt x="365" y="175"/>
                  <a:pt x="364" y="175"/>
                </a:cubicBezTo>
                <a:cubicBezTo>
                  <a:pt x="363" y="174"/>
                  <a:pt x="362" y="173"/>
                  <a:pt x="360" y="171"/>
                </a:cubicBezTo>
                <a:cubicBezTo>
                  <a:pt x="360" y="171"/>
                  <a:pt x="359" y="170"/>
                  <a:pt x="358" y="170"/>
                </a:cubicBezTo>
                <a:cubicBezTo>
                  <a:pt x="357" y="169"/>
                  <a:pt x="356" y="168"/>
                  <a:pt x="354" y="167"/>
                </a:cubicBezTo>
                <a:cubicBezTo>
                  <a:pt x="353" y="166"/>
                  <a:pt x="352" y="165"/>
                  <a:pt x="351" y="165"/>
                </a:cubicBezTo>
                <a:cubicBezTo>
                  <a:pt x="350" y="164"/>
                  <a:pt x="349" y="163"/>
                  <a:pt x="348" y="163"/>
                </a:cubicBezTo>
                <a:cubicBezTo>
                  <a:pt x="346" y="161"/>
                  <a:pt x="344" y="160"/>
                  <a:pt x="342" y="159"/>
                </a:cubicBezTo>
                <a:cubicBezTo>
                  <a:pt x="339" y="157"/>
                  <a:pt x="337" y="156"/>
                  <a:pt x="334" y="154"/>
                </a:cubicBezTo>
                <a:cubicBezTo>
                  <a:pt x="334" y="154"/>
                  <a:pt x="334" y="154"/>
                  <a:pt x="333" y="154"/>
                </a:cubicBezTo>
                <a:cubicBezTo>
                  <a:pt x="331" y="153"/>
                  <a:pt x="328" y="151"/>
                  <a:pt x="326" y="150"/>
                </a:cubicBezTo>
                <a:cubicBezTo>
                  <a:pt x="321" y="148"/>
                  <a:pt x="317" y="147"/>
                  <a:pt x="313" y="145"/>
                </a:cubicBezTo>
                <a:cubicBezTo>
                  <a:pt x="323" y="127"/>
                  <a:pt x="340" y="106"/>
                  <a:pt x="364" y="87"/>
                </a:cubicBezTo>
                <a:close/>
                <a:moveTo>
                  <a:pt x="37" y="592"/>
                </a:moveTo>
                <a:lnTo>
                  <a:pt x="37" y="592"/>
                </a:lnTo>
                <a:lnTo>
                  <a:pt x="125" y="444"/>
                </a:lnTo>
                <a:lnTo>
                  <a:pt x="136" y="451"/>
                </a:lnTo>
                <a:lnTo>
                  <a:pt x="41" y="613"/>
                </a:lnTo>
                <a:cubicBezTo>
                  <a:pt x="38" y="618"/>
                  <a:pt x="36" y="623"/>
                  <a:pt x="36" y="628"/>
                </a:cubicBezTo>
                <a:cubicBezTo>
                  <a:pt x="30" y="617"/>
                  <a:pt x="30" y="603"/>
                  <a:pt x="37" y="592"/>
                </a:cubicBez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Tree>
  </p:cSld>
  <p:clrMapOvr>
    <a:masterClrMapping/>
  </p:clrMapOvr>
  <p:transition spd="slow" advTm="5769">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0242"/>
                                        </p:tgtEl>
                                        <p:attrNameLst>
                                          <p:attrName>style.visibility</p:attrName>
                                        </p:attrNameLst>
                                      </p:cBhvr>
                                      <p:to>
                                        <p:strVal val="visible"/>
                                      </p:to>
                                    </p:set>
                                    <p:anim calcmode="lin" valueType="num">
                                      <p:cBhvr>
                                        <p:cTn id="7" dur="400" fill="hold"/>
                                        <p:tgtEl>
                                          <p:spTgt spid="1024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10242"/>
                                        </p:tgtEl>
                                        <p:attrNameLst>
                                          <p:attrName>ppt_y</p:attrName>
                                        </p:attrNameLst>
                                      </p:cBhvr>
                                      <p:tavLst>
                                        <p:tav tm="0">
                                          <p:val>
                                            <p:strVal val="#ppt_y"/>
                                          </p:val>
                                        </p:tav>
                                        <p:tav tm="100000">
                                          <p:val>
                                            <p:strVal val="#ppt_y"/>
                                          </p:val>
                                        </p:tav>
                                      </p:tavLst>
                                    </p:anim>
                                    <p:anim calcmode="lin" valueType="num">
                                      <p:cBhvr>
                                        <p:cTn id="9" dur="400" fill="hold"/>
                                        <p:tgtEl>
                                          <p:spTgt spid="1024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1024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10242"/>
                                        </p:tgtEl>
                                      </p:cBhvr>
                                    </p:animEffect>
                                  </p:childTnLst>
                                </p:cTn>
                              </p:par>
                            </p:childTnLst>
                          </p:cTn>
                        </p:par>
                        <p:par>
                          <p:cTn id="12" fill="hold">
                            <p:stCondLst>
                              <p:cond delay="720"/>
                            </p:stCondLst>
                            <p:childTnLst>
                              <p:par>
                                <p:cTn id="13" presetID="10" presetClass="entr" presetSubtype="0" fill="hold" grpId="0" nodeType="afterEffect">
                                  <p:stCondLst>
                                    <p:cond delay="0"/>
                                  </p:stCondLst>
                                  <p:childTnLst>
                                    <p:set>
                                      <p:cBhvr>
                                        <p:cTn id="14" dur="1" fill="hold">
                                          <p:stCondLst>
                                            <p:cond delay="0"/>
                                          </p:stCondLst>
                                        </p:cTn>
                                        <p:tgtEl>
                                          <p:spTgt spid="10244"/>
                                        </p:tgtEl>
                                        <p:attrNameLst>
                                          <p:attrName>style.visibility</p:attrName>
                                        </p:attrNameLst>
                                      </p:cBhvr>
                                      <p:to>
                                        <p:strVal val="visible"/>
                                      </p:to>
                                    </p:set>
                                    <p:anim calcmode="lin" valueType="num">
                                      <p:cBhvr>
                                        <p:cTn id="15" dur="500" fill="hold"/>
                                        <p:tgtEl>
                                          <p:spTgt spid="10244"/>
                                        </p:tgtEl>
                                        <p:attrNameLst>
                                          <p:attrName>ppt_w</p:attrName>
                                        </p:attrNameLst>
                                      </p:cBhvr>
                                      <p:tavLst>
                                        <p:tav tm="0">
                                          <p:val>
                                            <p:fltVal val="0"/>
                                          </p:val>
                                        </p:tav>
                                        <p:tav tm="100000">
                                          <p:val>
                                            <p:strVal val="#ppt_w"/>
                                          </p:val>
                                        </p:tav>
                                      </p:tavLst>
                                    </p:anim>
                                    <p:anim calcmode="lin" valueType="num">
                                      <p:cBhvr>
                                        <p:cTn id="16" dur="500" fill="hold"/>
                                        <p:tgtEl>
                                          <p:spTgt spid="10244"/>
                                        </p:tgtEl>
                                        <p:attrNameLst>
                                          <p:attrName>ppt_h</p:attrName>
                                        </p:attrNameLst>
                                      </p:cBhvr>
                                      <p:tavLst>
                                        <p:tav tm="0">
                                          <p:val>
                                            <p:fltVal val="0"/>
                                          </p:val>
                                        </p:tav>
                                        <p:tav tm="100000">
                                          <p:val>
                                            <p:strVal val="#ppt_h"/>
                                          </p:val>
                                        </p:tav>
                                      </p:tavLst>
                                    </p:anim>
                                    <p:animEffect transition="in" filter="fade">
                                      <p:cBhvr>
                                        <p:cTn id="17" dur="500"/>
                                        <p:tgtEl>
                                          <p:spTgt spid="10244"/>
                                        </p:tgtEl>
                                      </p:cBhvr>
                                    </p:animEffect>
                                  </p:childTnLst>
                                </p:cTn>
                              </p:par>
                              <p:par>
                                <p:cTn id="18" presetID="31" presetClass="entr" presetSubtype="0" fill="hold" grpId="0" nodeType="withEffect">
                                  <p:stCondLst>
                                    <p:cond delay="0"/>
                                  </p:stCondLst>
                                  <p:childTnLst>
                                    <p:set>
                                      <p:cBhvr>
                                        <p:cTn id="19" dur="1" fill="hold">
                                          <p:stCondLst>
                                            <p:cond delay="0"/>
                                          </p:stCondLst>
                                        </p:cTn>
                                        <p:tgtEl>
                                          <p:spTgt spid="10247"/>
                                        </p:tgtEl>
                                        <p:attrNameLst>
                                          <p:attrName>style.visibility</p:attrName>
                                        </p:attrNameLst>
                                      </p:cBhvr>
                                      <p:to>
                                        <p:strVal val="visible"/>
                                      </p:to>
                                    </p:set>
                                    <p:anim calcmode="lin" valueType="num">
                                      <p:cBhvr>
                                        <p:cTn id="20" dur="500" fill="hold"/>
                                        <p:tgtEl>
                                          <p:spTgt spid="10247"/>
                                        </p:tgtEl>
                                        <p:attrNameLst>
                                          <p:attrName>ppt_w</p:attrName>
                                        </p:attrNameLst>
                                      </p:cBhvr>
                                      <p:tavLst>
                                        <p:tav tm="0">
                                          <p:val>
                                            <p:fltVal val="0"/>
                                          </p:val>
                                        </p:tav>
                                        <p:tav tm="100000">
                                          <p:val>
                                            <p:strVal val="#ppt_w"/>
                                          </p:val>
                                        </p:tav>
                                      </p:tavLst>
                                    </p:anim>
                                    <p:anim calcmode="lin" valueType="num">
                                      <p:cBhvr>
                                        <p:cTn id="21" dur="500" fill="hold"/>
                                        <p:tgtEl>
                                          <p:spTgt spid="10247"/>
                                        </p:tgtEl>
                                        <p:attrNameLst>
                                          <p:attrName>ppt_h</p:attrName>
                                        </p:attrNameLst>
                                      </p:cBhvr>
                                      <p:tavLst>
                                        <p:tav tm="0">
                                          <p:val>
                                            <p:fltVal val="0"/>
                                          </p:val>
                                        </p:tav>
                                        <p:tav tm="100000">
                                          <p:val>
                                            <p:strVal val="#ppt_h"/>
                                          </p:val>
                                        </p:tav>
                                      </p:tavLst>
                                    </p:anim>
                                    <p:anim calcmode="lin" valueType="num">
                                      <p:cBhvr>
                                        <p:cTn id="22" dur="500" fill="hold"/>
                                        <p:tgtEl>
                                          <p:spTgt spid="10247"/>
                                        </p:tgtEl>
                                        <p:attrNameLst>
                                          <p:attrName>style.rotation</p:attrName>
                                        </p:attrNameLst>
                                      </p:cBhvr>
                                      <p:tavLst>
                                        <p:tav tm="0">
                                          <p:val>
                                            <p:fltVal val="90"/>
                                          </p:val>
                                        </p:tav>
                                        <p:tav tm="100000">
                                          <p:val>
                                            <p:fltVal val="0"/>
                                          </p:val>
                                        </p:tav>
                                      </p:tavLst>
                                    </p:anim>
                                    <p:animEffect transition="in" filter="fade">
                                      <p:cBhvr>
                                        <p:cTn id="23" dur="500"/>
                                        <p:tgtEl>
                                          <p:spTgt spid="10247"/>
                                        </p:tgtEl>
                                      </p:cBhvr>
                                    </p:animEffect>
                                  </p:childTnLst>
                                </p:cTn>
                              </p:par>
                            </p:childTnLst>
                          </p:cTn>
                        </p:par>
                        <p:par>
                          <p:cTn id="24" fill="hold">
                            <p:stCondLst>
                              <p:cond delay="1220"/>
                            </p:stCondLst>
                            <p:childTnLst>
                              <p:par>
                                <p:cTn id="25" presetID="22" presetClass="entr" presetSubtype="1" fill="hold" grpId="0" nodeType="afterEffect">
                                  <p:stCondLst>
                                    <p:cond delay="0"/>
                                  </p:stCondLst>
                                  <p:childTnLst>
                                    <p:set>
                                      <p:cBhvr>
                                        <p:cTn id="26" dur="1" fill="hold">
                                          <p:stCondLst>
                                            <p:cond delay="0"/>
                                          </p:stCondLst>
                                        </p:cTn>
                                        <p:tgtEl>
                                          <p:spTgt spid="10248"/>
                                        </p:tgtEl>
                                        <p:attrNameLst>
                                          <p:attrName>style.visibility</p:attrName>
                                        </p:attrNameLst>
                                      </p:cBhvr>
                                      <p:to>
                                        <p:strVal val="visible"/>
                                      </p:to>
                                    </p:set>
                                    <p:animEffect transition="in" filter="wipe(up)">
                                      <p:cBhvr>
                                        <p:cTn id="27" dur="500"/>
                                        <p:tgtEl>
                                          <p:spTgt spid="10248"/>
                                        </p:tgtEl>
                                      </p:cBhvr>
                                    </p:animEffect>
                                  </p:childTnLst>
                                </p:cTn>
                              </p:par>
                            </p:childTnLst>
                          </p:cTn>
                        </p:par>
                        <p:par>
                          <p:cTn id="28" fill="hold">
                            <p:stCondLst>
                              <p:cond delay="1720"/>
                            </p:stCondLst>
                            <p:childTnLst>
                              <p:par>
                                <p:cTn id="29" presetID="10" presetClass="entr" presetSubtype="0" fill="hold" grpId="0" nodeType="afterEffect">
                                  <p:stCondLst>
                                    <p:cond delay="0"/>
                                  </p:stCondLst>
                                  <p:childTnLst>
                                    <p:set>
                                      <p:cBhvr>
                                        <p:cTn id="30" dur="1" fill="hold">
                                          <p:stCondLst>
                                            <p:cond delay="0"/>
                                          </p:stCondLst>
                                        </p:cTn>
                                        <p:tgtEl>
                                          <p:spTgt spid="10245"/>
                                        </p:tgtEl>
                                        <p:attrNameLst>
                                          <p:attrName>style.visibility</p:attrName>
                                        </p:attrNameLst>
                                      </p:cBhvr>
                                      <p:to>
                                        <p:strVal val="visible"/>
                                      </p:to>
                                    </p:set>
                                    <p:anim calcmode="lin" valueType="num">
                                      <p:cBhvr>
                                        <p:cTn id="31" dur="500" fill="hold"/>
                                        <p:tgtEl>
                                          <p:spTgt spid="10245"/>
                                        </p:tgtEl>
                                        <p:attrNameLst>
                                          <p:attrName>ppt_w</p:attrName>
                                        </p:attrNameLst>
                                      </p:cBhvr>
                                      <p:tavLst>
                                        <p:tav tm="0">
                                          <p:val>
                                            <p:fltVal val="0"/>
                                          </p:val>
                                        </p:tav>
                                        <p:tav tm="100000">
                                          <p:val>
                                            <p:strVal val="#ppt_w"/>
                                          </p:val>
                                        </p:tav>
                                      </p:tavLst>
                                    </p:anim>
                                    <p:anim calcmode="lin" valueType="num">
                                      <p:cBhvr>
                                        <p:cTn id="32" dur="500" fill="hold"/>
                                        <p:tgtEl>
                                          <p:spTgt spid="10245"/>
                                        </p:tgtEl>
                                        <p:attrNameLst>
                                          <p:attrName>ppt_h</p:attrName>
                                        </p:attrNameLst>
                                      </p:cBhvr>
                                      <p:tavLst>
                                        <p:tav tm="0">
                                          <p:val>
                                            <p:fltVal val="0"/>
                                          </p:val>
                                        </p:tav>
                                        <p:tav tm="100000">
                                          <p:val>
                                            <p:strVal val="#ppt_h"/>
                                          </p:val>
                                        </p:tav>
                                      </p:tavLst>
                                    </p:anim>
                                    <p:animEffect transition="in" filter="fade">
                                      <p:cBhvr>
                                        <p:cTn id="33" dur="500"/>
                                        <p:tgtEl>
                                          <p:spTgt spid="10245"/>
                                        </p:tgtEl>
                                      </p:cBhvr>
                                    </p:animEffect>
                                  </p:childTnLst>
                                </p:cTn>
                              </p:par>
                              <p:par>
                                <p:cTn id="34" presetID="31" presetClass="entr" presetSubtype="0" fill="hold" grpId="0" nodeType="withEffect">
                                  <p:stCondLst>
                                    <p:cond delay="0"/>
                                  </p:stCondLst>
                                  <p:childTnLst>
                                    <p:set>
                                      <p:cBhvr>
                                        <p:cTn id="35" dur="1" fill="hold">
                                          <p:stCondLst>
                                            <p:cond delay="0"/>
                                          </p:stCondLst>
                                        </p:cTn>
                                        <p:tgtEl>
                                          <p:spTgt spid="10249"/>
                                        </p:tgtEl>
                                        <p:attrNameLst>
                                          <p:attrName>style.visibility</p:attrName>
                                        </p:attrNameLst>
                                      </p:cBhvr>
                                      <p:to>
                                        <p:strVal val="visible"/>
                                      </p:to>
                                    </p:set>
                                    <p:anim calcmode="lin" valueType="num">
                                      <p:cBhvr>
                                        <p:cTn id="36" dur="500" fill="hold"/>
                                        <p:tgtEl>
                                          <p:spTgt spid="10249"/>
                                        </p:tgtEl>
                                        <p:attrNameLst>
                                          <p:attrName>ppt_w</p:attrName>
                                        </p:attrNameLst>
                                      </p:cBhvr>
                                      <p:tavLst>
                                        <p:tav tm="0">
                                          <p:val>
                                            <p:fltVal val="0"/>
                                          </p:val>
                                        </p:tav>
                                        <p:tav tm="100000">
                                          <p:val>
                                            <p:strVal val="#ppt_w"/>
                                          </p:val>
                                        </p:tav>
                                      </p:tavLst>
                                    </p:anim>
                                    <p:anim calcmode="lin" valueType="num">
                                      <p:cBhvr>
                                        <p:cTn id="37" dur="500" fill="hold"/>
                                        <p:tgtEl>
                                          <p:spTgt spid="10249"/>
                                        </p:tgtEl>
                                        <p:attrNameLst>
                                          <p:attrName>ppt_h</p:attrName>
                                        </p:attrNameLst>
                                      </p:cBhvr>
                                      <p:tavLst>
                                        <p:tav tm="0">
                                          <p:val>
                                            <p:fltVal val="0"/>
                                          </p:val>
                                        </p:tav>
                                        <p:tav tm="100000">
                                          <p:val>
                                            <p:strVal val="#ppt_h"/>
                                          </p:val>
                                        </p:tav>
                                      </p:tavLst>
                                    </p:anim>
                                    <p:anim calcmode="lin" valueType="num">
                                      <p:cBhvr>
                                        <p:cTn id="38" dur="500" fill="hold"/>
                                        <p:tgtEl>
                                          <p:spTgt spid="10249"/>
                                        </p:tgtEl>
                                        <p:attrNameLst>
                                          <p:attrName>style.rotation</p:attrName>
                                        </p:attrNameLst>
                                      </p:cBhvr>
                                      <p:tavLst>
                                        <p:tav tm="0">
                                          <p:val>
                                            <p:fltVal val="90"/>
                                          </p:val>
                                        </p:tav>
                                        <p:tav tm="100000">
                                          <p:val>
                                            <p:fltVal val="0"/>
                                          </p:val>
                                        </p:tav>
                                      </p:tavLst>
                                    </p:anim>
                                    <p:animEffect transition="in" filter="fade">
                                      <p:cBhvr>
                                        <p:cTn id="39" dur="500"/>
                                        <p:tgtEl>
                                          <p:spTgt spid="10249"/>
                                        </p:tgtEl>
                                      </p:cBhvr>
                                    </p:animEffect>
                                  </p:childTnLst>
                                </p:cTn>
                              </p:par>
                            </p:childTnLst>
                          </p:cTn>
                        </p:par>
                        <p:par>
                          <p:cTn id="40" fill="hold">
                            <p:stCondLst>
                              <p:cond delay="2220"/>
                            </p:stCondLst>
                            <p:childTnLst>
                              <p:par>
                                <p:cTn id="41" presetID="22" presetClass="entr" presetSubtype="1" fill="hold" grpId="0" nodeType="afterEffect">
                                  <p:stCondLst>
                                    <p:cond delay="0"/>
                                  </p:stCondLst>
                                  <p:childTnLst>
                                    <p:set>
                                      <p:cBhvr>
                                        <p:cTn id="42" dur="1" fill="hold">
                                          <p:stCondLst>
                                            <p:cond delay="0"/>
                                          </p:stCondLst>
                                        </p:cTn>
                                        <p:tgtEl>
                                          <p:spTgt spid="10250"/>
                                        </p:tgtEl>
                                        <p:attrNameLst>
                                          <p:attrName>style.visibility</p:attrName>
                                        </p:attrNameLst>
                                      </p:cBhvr>
                                      <p:to>
                                        <p:strVal val="visible"/>
                                      </p:to>
                                    </p:set>
                                    <p:animEffect transition="in" filter="wipe(up)">
                                      <p:cBhvr>
                                        <p:cTn id="43" dur="500"/>
                                        <p:tgtEl>
                                          <p:spTgt spid="10250"/>
                                        </p:tgtEl>
                                      </p:cBhvr>
                                    </p:animEffect>
                                  </p:childTnLst>
                                </p:cTn>
                              </p:par>
                            </p:childTnLst>
                          </p:cTn>
                        </p:par>
                        <p:par>
                          <p:cTn id="44" fill="hold">
                            <p:stCondLst>
                              <p:cond delay="2720"/>
                            </p:stCondLst>
                            <p:childTnLst>
                              <p:par>
                                <p:cTn id="45" presetID="10" presetClass="entr" presetSubtype="0" fill="hold" grpId="0" nodeType="afterEffect">
                                  <p:stCondLst>
                                    <p:cond delay="0"/>
                                  </p:stCondLst>
                                  <p:childTnLst>
                                    <p:set>
                                      <p:cBhvr>
                                        <p:cTn id="46" dur="1" fill="hold">
                                          <p:stCondLst>
                                            <p:cond delay="0"/>
                                          </p:stCondLst>
                                        </p:cTn>
                                        <p:tgtEl>
                                          <p:spTgt spid="10246"/>
                                        </p:tgtEl>
                                        <p:attrNameLst>
                                          <p:attrName>style.visibility</p:attrName>
                                        </p:attrNameLst>
                                      </p:cBhvr>
                                      <p:to>
                                        <p:strVal val="visible"/>
                                      </p:to>
                                    </p:set>
                                    <p:anim calcmode="lin" valueType="num">
                                      <p:cBhvr>
                                        <p:cTn id="47" dur="500" fill="hold"/>
                                        <p:tgtEl>
                                          <p:spTgt spid="10246"/>
                                        </p:tgtEl>
                                        <p:attrNameLst>
                                          <p:attrName>ppt_w</p:attrName>
                                        </p:attrNameLst>
                                      </p:cBhvr>
                                      <p:tavLst>
                                        <p:tav tm="0">
                                          <p:val>
                                            <p:fltVal val="0"/>
                                          </p:val>
                                        </p:tav>
                                        <p:tav tm="100000">
                                          <p:val>
                                            <p:strVal val="#ppt_w"/>
                                          </p:val>
                                        </p:tav>
                                      </p:tavLst>
                                    </p:anim>
                                    <p:anim calcmode="lin" valueType="num">
                                      <p:cBhvr>
                                        <p:cTn id="48" dur="500" fill="hold"/>
                                        <p:tgtEl>
                                          <p:spTgt spid="10246"/>
                                        </p:tgtEl>
                                        <p:attrNameLst>
                                          <p:attrName>ppt_h</p:attrName>
                                        </p:attrNameLst>
                                      </p:cBhvr>
                                      <p:tavLst>
                                        <p:tav tm="0">
                                          <p:val>
                                            <p:fltVal val="0"/>
                                          </p:val>
                                        </p:tav>
                                        <p:tav tm="100000">
                                          <p:val>
                                            <p:strVal val="#ppt_h"/>
                                          </p:val>
                                        </p:tav>
                                      </p:tavLst>
                                    </p:anim>
                                    <p:animEffect transition="in" filter="fade">
                                      <p:cBhvr>
                                        <p:cTn id="49" dur="500"/>
                                        <p:tgtEl>
                                          <p:spTgt spid="10246"/>
                                        </p:tgtEl>
                                      </p:cBhvr>
                                    </p:animEffect>
                                  </p:childTnLst>
                                </p:cTn>
                              </p:par>
                              <p:par>
                                <p:cTn id="50" presetID="31" presetClass="entr" presetSubtype="0" fill="hold" grpId="0" nodeType="withEffect">
                                  <p:stCondLst>
                                    <p:cond delay="0"/>
                                  </p:stCondLst>
                                  <p:childTnLst>
                                    <p:set>
                                      <p:cBhvr>
                                        <p:cTn id="51" dur="1" fill="hold">
                                          <p:stCondLst>
                                            <p:cond delay="0"/>
                                          </p:stCondLst>
                                        </p:cTn>
                                        <p:tgtEl>
                                          <p:spTgt spid="10251"/>
                                        </p:tgtEl>
                                        <p:attrNameLst>
                                          <p:attrName>style.visibility</p:attrName>
                                        </p:attrNameLst>
                                      </p:cBhvr>
                                      <p:to>
                                        <p:strVal val="visible"/>
                                      </p:to>
                                    </p:set>
                                    <p:anim calcmode="lin" valueType="num">
                                      <p:cBhvr>
                                        <p:cTn id="52" dur="500" fill="hold"/>
                                        <p:tgtEl>
                                          <p:spTgt spid="10251"/>
                                        </p:tgtEl>
                                        <p:attrNameLst>
                                          <p:attrName>ppt_w</p:attrName>
                                        </p:attrNameLst>
                                      </p:cBhvr>
                                      <p:tavLst>
                                        <p:tav tm="0">
                                          <p:val>
                                            <p:fltVal val="0"/>
                                          </p:val>
                                        </p:tav>
                                        <p:tav tm="100000">
                                          <p:val>
                                            <p:strVal val="#ppt_w"/>
                                          </p:val>
                                        </p:tav>
                                      </p:tavLst>
                                    </p:anim>
                                    <p:anim calcmode="lin" valueType="num">
                                      <p:cBhvr>
                                        <p:cTn id="53" dur="500" fill="hold"/>
                                        <p:tgtEl>
                                          <p:spTgt spid="10251"/>
                                        </p:tgtEl>
                                        <p:attrNameLst>
                                          <p:attrName>ppt_h</p:attrName>
                                        </p:attrNameLst>
                                      </p:cBhvr>
                                      <p:tavLst>
                                        <p:tav tm="0">
                                          <p:val>
                                            <p:fltVal val="0"/>
                                          </p:val>
                                        </p:tav>
                                        <p:tav tm="100000">
                                          <p:val>
                                            <p:strVal val="#ppt_h"/>
                                          </p:val>
                                        </p:tav>
                                      </p:tavLst>
                                    </p:anim>
                                    <p:anim calcmode="lin" valueType="num">
                                      <p:cBhvr>
                                        <p:cTn id="54" dur="500" fill="hold"/>
                                        <p:tgtEl>
                                          <p:spTgt spid="10251"/>
                                        </p:tgtEl>
                                        <p:attrNameLst>
                                          <p:attrName>style.rotation</p:attrName>
                                        </p:attrNameLst>
                                      </p:cBhvr>
                                      <p:tavLst>
                                        <p:tav tm="0">
                                          <p:val>
                                            <p:fltVal val="90"/>
                                          </p:val>
                                        </p:tav>
                                        <p:tav tm="100000">
                                          <p:val>
                                            <p:fltVal val="0"/>
                                          </p:val>
                                        </p:tav>
                                      </p:tavLst>
                                    </p:anim>
                                    <p:animEffect transition="in" filter="fade">
                                      <p:cBhvr>
                                        <p:cTn id="55" dur="500"/>
                                        <p:tgtEl>
                                          <p:spTgt spid="10251"/>
                                        </p:tgtEl>
                                      </p:cBhvr>
                                    </p:animEffect>
                                  </p:childTnLst>
                                </p:cTn>
                              </p:par>
                            </p:childTnLst>
                          </p:cTn>
                        </p:par>
                        <p:par>
                          <p:cTn id="56" fill="hold">
                            <p:stCondLst>
                              <p:cond delay="3220"/>
                            </p:stCondLst>
                            <p:childTnLst>
                              <p:par>
                                <p:cTn id="57" presetID="22" presetClass="entr" presetSubtype="1" fill="hold" grpId="0" nodeType="afterEffect">
                                  <p:stCondLst>
                                    <p:cond delay="0"/>
                                  </p:stCondLst>
                                  <p:childTnLst>
                                    <p:set>
                                      <p:cBhvr>
                                        <p:cTn id="58" dur="1" fill="hold">
                                          <p:stCondLst>
                                            <p:cond delay="0"/>
                                          </p:stCondLst>
                                        </p:cTn>
                                        <p:tgtEl>
                                          <p:spTgt spid="10252"/>
                                        </p:tgtEl>
                                        <p:attrNameLst>
                                          <p:attrName>style.visibility</p:attrName>
                                        </p:attrNameLst>
                                      </p:cBhvr>
                                      <p:to>
                                        <p:strVal val="visible"/>
                                      </p:to>
                                    </p:set>
                                    <p:animEffect transition="in" filter="wipe(up)">
                                      <p:cBhvr>
                                        <p:cTn id="59" dur="500"/>
                                        <p:tgtEl>
                                          <p:spTgt spid="10252"/>
                                        </p:tgtEl>
                                      </p:cBhvr>
                                    </p:animEffect>
                                  </p:childTnLst>
                                </p:cTn>
                              </p:par>
                              <p:par>
                                <p:cTn id="60" presetID="42" presetClass="entr" presetSubtype="0" fill="hold" grpId="0" nodeType="withEffect">
                                  <p:stCondLst>
                                    <p:cond delay="0"/>
                                  </p:stCondLst>
                                  <p:childTnLst>
                                    <p:set>
                                      <p:cBhvr>
                                        <p:cTn id="61" dur="1" fill="hold">
                                          <p:stCondLst>
                                            <p:cond delay="0"/>
                                          </p:stCondLst>
                                        </p:cTn>
                                        <p:tgtEl>
                                          <p:spTgt spid="10253"/>
                                        </p:tgtEl>
                                        <p:attrNameLst>
                                          <p:attrName>style.visibility</p:attrName>
                                        </p:attrNameLst>
                                      </p:cBhvr>
                                      <p:to>
                                        <p:strVal val="visible"/>
                                      </p:to>
                                    </p:set>
                                    <p:animEffect transition="in" filter="fade">
                                      <p:cBhvr>
                                        <p:cTn id="62" dur="1000"/>
                                        <p:tgtEl>
                                          <p:spTgt spid="10253"/>
                                        </p:tgtEl>
                                      </p:cBhvr>
                                    </p:animEffect>
                                    <p:anim calcmode="lin" valueType="num">
                                      <p:cBhvr>
                                        <p:cTn id="63" dur="1000" fill="hold"/>
                                        <p:tgtEl>
                                          <p:spTgt spid="10253"/>
                                        </p:tgtEl>
                                        <p:attrNameLst>
                                          <p:attrName>ppt_x</p:attrName>
                                        </p:attrNameLst>
                                      </p:cBhvr>
                                      <p:tavLst>
                                        <p:tav tm="0">
                                          <p:val>
                                            <p:strVal val="#ppt_x"/>
                                          </p:val>
                                        </p:tav>
                                        <p:tav tm="100000">
                                          <p:val>
                                            <p:strVal val="#ppt_x"/>
                                          </p:val>
                                        </p:tav>
                                      </p:tavLst>
                                    </p:anim>
                                    <p:anim calcmode="lin" valueType="num">
                                      <p:cBhvr>
                                        <p:cTn id="64" dur="1000" fill="hold"/>
                                        <p:tgtEl>
                                          <p:spTgt spid="102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4" grpId="0" bldLvl="0" animBg="1"/>
      <p:bldP spid="10245" grpId="0" bldLvl="0" animBg="1"/>
      <p:bldP spid="10246" grpId="0" bldLvl="0" animBg="1"/>
      <p:bldP spid="10247" grpId="0"/>
      <p:bldP spid="10248" grpId="0"/>
      <p:bldP spid="10249" grpId="0"/>
      <p:bldP spid="10250" grpId="0"/>
      <p:bldP spid="10251" grpId="0"/>
      <p:bldP spid="10252" grpId="0"/>
      <p:bldP spid="10253"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31"/>
          <p:cNvSpPr txBox="1">
            <a:spLocks noChangeArrowheads="1"/>
          </p:cNvSpPr>
          <p:nvPr/>
        </p:nvSpPr>
        <p:spPr bwMode="auto">
          <a:xfrm>
            <a:off x="2854325" y="87315"/>
            <a:ext cx="4387723" cy="5232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2" tIns="45718" rIns="91432" bIns="45718">
            <a:spAutoFit/>
          </a:bodyPr>
          <a:lstStyle/>
          <a:p>
            <a:r>
              <a:rPr lang="en-US" altLang="zh-CN" sz="2800" dirty="0">
                <a:solidFill>
                  <a:schemeClr val="accent2"/>
                </a:solidFill>
                <a:latin typeface="微软雅黑" panose="020B0503020204020204" pitchFamily="34" charset="-122"/>
                <a:ea typeface="微软雅黑" panose="020B0503020204020204" pitchFamily="34" charset="-122"/>
              </a:rPr>
              <a:t>1.2 </a:t>
            </a:r>
            <a:r>
              <a:rPr lang="zh-CN" altLang="en-US" sz="2800" dirty="0" smtClean="0">
                <a:solidFill>
                  <a:schemeClr val="accent2"/>
                </a:solidFill>
                <a:latin typeface="微软雅黑" panose="020B0503020204020204" pitchFamily="34" charset="-122"/>
                <a:ea typeface="微软雅黑" panose="020B0503020204020204" pitchFamily="34" charset="-122"/>
              </a:rPr>
              <a:t>对翻转课堂的历史溯源</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2" name="TextBox 2"/>
          <p:cNvSpPr txBox="1">
            <a:spLocks noChangeArrowheads="1"/>
          </p:cNvSpPr>
          <p:nvPr/>
        </p:nvSpPr>
        <p:spPr bwMode="auto">
          <a:xfrm>
            <a:off x="1663700" y="149230"/>
            <a:ext cx="1065213" cy="400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r"/>
            <a:r>
              <a:rPr lang="en-US" altLang="zh-CN" sz="2000">
                <a:solidFill>
                  <a:schemeClr val="accent2"/>
                </a:solidFill>
              </a:rPr>
              <a:t>Part</a:t>
            </a:r>
            <a:r>
              <a:rPr lang="en-US" altLang="zh-CN">
                <a:solidFill>
                  <a:schemeClr val="accent2"/>
                </a:solidFill>
              </a:rPr>
              <a:t> 1</a:t>
            </a:r>
            <a:endParaRPr lang="zh-CN" altLang="en-US">
              <a:solidFill>
                <a:schemeClr val="accent2"/>
              </a:solidFill>
            </a:endParaRPr>
          </a:p>
        </p:txBody>
      </p:sp>
      <p:sp>
        <p:nvSpPr>
          <p:cNvPr id="11268" name="Line 5"/>
          <p:cNvSpPr>
            <a:spLocks noChangeShapeType="1"/>
          </p:cNvSpPr>
          <p:nvPr/>
        </p:nvSpPr>
        <p:spPr bwMode="auto">
          <a:xfrm>
            <a:off x="3722688" y="1133480"/>
            <a:ext cx="0" cy="5260975"/>
          </a:xfrm>
          <a:prstGeom prst="line">
            <a:avLst/>
          </a:prstGeom>
          <a:noFill/>
          <a:ln w="28575">
            <a:solidFill>
              <a:schemeClr val="accent1"/>
            </a:solidFill>
            <a:round/>
          </a:ln>
          <a:extLst>
            <a:ext uri="{909E8E84-426E-40DD-AFC4-6F175D3DCCD1}">
              <a14:hiddenFill xmlns="" xmlns:a14="http://schemas.microsoft.com/office/drawing/2010/main">
                <a:noFill/>
              </a14:hiddenFill>
            </a:ext>
          </a:extLst>
        </p:spPr>
        <p:txBody>
          <a:bodyPr lIns="91432" tIns="45718" rIns="91432" bIns="45718"/>
          <a:lstStyle/>
          <a:p>
            <a:pPr eaLnBrk="0" hangingPunct="0"/>
            <a:endParaRPr lang="zh-CN" altLang="en-US"/>
          </a:p>
        </p:txBody>
      </p:sp>
      <p:sp>
        <p:nvSpPr>
          <p:cNvPr id="11269" name="Oval 6"/>
          <p:cNvSpPr>
            <a:spLocks noChangeArrowheads="1"/>
          </p:cNvSpPr>
          <p:nvPr/>
        </p:nvSpPr>
        <p:spPr bwMode="auto">
          <a:xfrm>
            <a:off x="3606806" y="1057279"/>
            <a:ext cx="220663" cy="209551"/>
          </a:xfrm>
          <a:prstGeom prst="ellipse">
            <a:avLst/>
          </a:prstGeom>
          <a:solidFill>
            <a:schemeClr val="bg1"/>
          </a:solidFill>
          <a:ln w="7">
            <a:solidFill>
              <a:schemeClr val="accent1"/>
            </a:solidFill>
            <a:round/>
          </a:ln>
        </p:spPr>
        <p:txBody>
          <a:bodyPr lIns="91432" tIns="45718" rIns="91432" bIns="45718"/>
          <a:lstStyle/>
          <a:p>
            <a:endParaRPr lang="zh-CN" altLang="en-US">
              <a:solidFill>
                <a:schemeClr val="accent1"/>
              </a:solidFill>
            </a:endParaRPr>
          </a:p>
        </p:txBody>
      </p:sp>
      <p:sp>
        <p:nvSpPr>
          <p:cNvPr id="11270" name="Oval 7"/>
          <p:cNvSpPr>
            <a:spLocks noChangeArrowheads="1"/>
          </p:cNvSpPr>
          <p:nvPr/>
        </p:nvSpPr>
        <p:spPr bwMode="auto">
          <a:xfrm>
            <a:off x="3606806" y="2039942"/>
            <a:ext cx="220663" cy="209551"/>
          </a:xfrm>
          <a:prstGeom prst="ellipse">
            <a:avLst/>
          </a:prstGeom>
          <a:solidFill>
            <a:schemeClr val="bg1"/>
          </a:solidFill>
          <a:ln w="7">
            <a:solidFill>
              <a:schemeClr val="accent1"/>
            </a:solidFill>
            <a:round/>
          </a:ln>
        </p:spPr>
        <p:txBody>
          <a:bodyPr lIns="91432" tIns="45718" rIns="91432" bIns="45718"/>
          <a:lstStyle/>
          <a:p>
            <a:endParaRPr lang="zh-CN" altLang="en-US">
              <a:solidFill>
                <a:schemeClr val="accent1"/>
              </a:solidFill>
            </a:endParaRPr>
          </a:p>
        </p:txBody>
      </p:sp>
      <p:sp>
        <p:nvSpPr>
          <p:cNvPr id="11271" name="Oval 8"/>
          <p:cNvSpPr>
            <a:spLocks noChangeArrowheads="1"/>
          </p:cNvSpPr>
          <p:nvPr/>
        </p:nvSpPr>
        <p:spPr bwMode="auto">
          <a:xfrm>
            <a:off x="3606806" y="2881318"/>
            <a:ext cx="220663" cy="209551"/>
          </a:xfrm>
          <a:prstGeom prst="ellipse">
            <a:avLst/>
          </a:prstGeom>
          <a:solidFill>
            <a:schemeClr val="bg1"/>
          </a:solidFill>
          <a:ln w="7">
            <a:solidFill>
              <a:schemeClr val="accent1"/>
            </a:solidFill>
            <a:round/>
          </a:ln>
        </p:spPr>
        <p:txBody>
          <a:bodyPr lIns="91432" tIns="45718" rIns="91432" bIns="45718"/>
          <a:lstStyle/>
          <a:p>
            <a:endParaRPr lang="zh-CN" altLang="en-US">
              <a:solidFill>
                <a:schemeClr val="accent1"/>
              </a:solidFill>
            </a:endParaRPr>
          </a:p>
        </p:txBody>
      </p:sp>
      <p:sp>
        <p:nvSpPr>
          <p:cNvPr id="11273" name="Oval 10"/>
          <p:cNvSpPr>
            <a:spLocks noChangeArrowheads="1"/>
          </p:cNvSpPr>
          <p:nvPr/>
        </p:nvSpPr>
        <p:spPr bwMode="auto">
          <a:xfrm>
            <a:off x="3606806" y="4665664"/>
            <a:ext cx="220663" cy="207963"/>
          </a:xfrm>
          <a:prstGeom prst="ellipse">
            <a:avLst/>
          </a:prstGeom>
          <a:solidFill>
            <a:schemeClr val="bg1"/>
          </a:solidFill>
          <a:ln w="7">
            <a:solidFill>
              <a:schemeClr val="accent1"/>
            </a:solidFill>
            <a:round/>
          </a:ln>
        </p:spPr>
        <p:txBody>
          <a:bodyPr lIns="91432" tIns="45718" rIns="91432" bIns="45718"/>
          <a:lstStyle/>
          <a:p>
            <a:endParaRPr lang="zh-CN" altLang="en-US">
              <a:solidFill>
                <a:schemeClr val="accent1"/>
              </a:solidFill>
            </a:endParaRPr>
          </a:p>
        </p:txBody>
      </p:sp>
      <p:sp>
        <p:nvSpPr>
          <p:cNvPr id="11274" name="Oval 11"/>
          <p:cNvSpPr>
            <a:spLocks noChangeArrowheads="1"/>
          </p:cNvSpPr>
          <p:nvPr/>
        </p:nvSpPr>
        <p:spPr bwMode="auto">
          <a:xfrm>
            <a:off x="3606806" y="5516567"/>
            <a:ext cx="220663" cy="209551"/>
          </a:xfrm>
          <a:prstGeom prst="ellipse">
            <a:avLst/>
          </a:prstGeom>
          <a:solidFill>
            <a:schemeClr val="bg1"/>
          </a:solidFill>
          <a:ln w="7">
            <a:solidFill>
              <a:schemeClr val="accent1"/>
            </a:solidFill>
            <a:round/>
          </a:ln>
        </p:spPr>
        <p:txBody>
          <a:bodyPr lIns="91432" tIns="45718" rIns="91432" bIns="45718"/>
          <a:lstStyle/>
          <a:p>
            <a:endParaRPr lang="zh-CN" altLang="en-US">
              <a:solidFill>
                <a:schemeClr val="accent1"/>
              </a:solidFill>
            </a:endParaRPr>
          </a:p>
        </p:txBody>
      </p:sp>
      <p:sp>
        <p:nvSpPr>
          <p:cNvPr id="3" name="Oval 12"/>
          <p:cNvSpPr>
            <a:spLocks noChangeArrowheads="1"/>
          </p:cNvSpPr>
          <p:nvPr/>
        </p:nvSpPr>
        <p:spPr bwMode="auto">
          <a:xfrm>
            <a:off x="3684589" y="6383344"/>
            <a:ext cx="77787" cy="73025"/>
          </a:xfrm>
          <a:prstGeom prst="ellipse">
            <a:avLst/>
          </a:prstGeom>
          <a:solidFill>
            <a:srgbClr val="7C6400"/>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endParaRPr lang="zh-CN" altLang="en-US">
              <a:solidFill>
                <a:schemeClr val="accent1"/>
              </a:solidFill>
            </a:endParaRPr>
          </a:p>
        </p:txBody>
      </p:sp>
      <p:sp>
        <p:nvSpPr>
          <p:cNvPr id="11276" name="TextBox 11"/>
          <p:cNvSpPr txBox="1">
            <a:spLocks noChangeArrowheads="1"/>
          </p:cNvSpPr>
          <p:nvPr/>
        </p:nvSpPr>
        <p:spPr bwMode="auto">
          <a:xfrm>
            <a:off x="3970342" y="977902"/>
            <a:ext cx="1800477" cy="369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2" tIns="45718" rIns="91432" bIns="45718">
            <a:spAutoFit/>
          </a:bodyPr>
          <a:lstStyle/>
          <a:p>
            <a:r>
              <a:rPr lang="zh-CN" altLang="en-US" b="1" dirty="0" smtClean="0">
                <a:solidFill>
                  <a:schemeClr val="accent1"/>
                </a:solidFill>
                <a:latin typeface="微软雅黑" panose="020B0503020204020204" pitchFamily="34" charset="-122"/>
                <a:ea typeface="微软雅黑" panose="020B0503020204020204" pitchFamily="34" charset="-122"/>
              </a:rPr>
              <a:t>翻转课堂的出现</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11277" name="TextBox 12"/>
          <p:cNvSpPr txBox="1">
            <a:spLocks noChangeArrowheads="1"/>
          </p:cNvSpPr>
          <p:nvPr/>
        </p:nvSpPr>
        <p:spPr bwMode="auto">
          <a:xfrm>
            <a:off x="4006855" y="1289051"/>
            <a:ext cx="6265863"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r>
              <a:rPr lang="zh-CN" altLang="zh-CN" sz="1600" dirty="0" smtClean="0"/>
              <a:t>美国科罗拉多州落基山林地公园高中，这所高中的两位化学老师乔纳森·伯尔曼和亚伦·萨姆斯</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11278" name="TextBox 13"/>
          <p:cNvSpPr txBox="1">
            <a:spLocks noChangeArrowheads="1"/>
          </p:cNvSpPr>
          <p:nvPr/>
        </p:nvSpPr>
        <p:spPr bwMode="auto">
          <a:xfrm>
            <a:off x="3990976" y="1960567"/>
            <a:ext cx="4108801" cy="369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2" tIns="45718" rIns="91432" bIns="45718">
            <a:spAutoFit/>
          </a:bodyPr>
          <a:lstStyle/>
          <a:p>
            <a:r>
              <a:rPr lang="zh-CN" altLang="en-US" b="1" dirty="0" smtClean="0">
                <a:solidFill>
                  <a:schemeClr val="accent1"/>
                </a:solidFill>
                <a:latin typeface="微软雅黑" panose="020B0503020204020204" pitchFamily="34" charset="-122"/>
                <a:ea typeface="微软雅黑" panose="020B0503020204020204" pitchFamily="34" charset="-122"/>
              </a:rPr>
              <a:t>可汗学院网络平台推动翻转课堂的发展</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11279" name="TextBox 14"/>
          <p:cNvSpPr txBox="1">
            <a:spLocks noChangeArrowheads="1"/>
          </p:cNvSpPr>
          <p:nvPr/>
        </p:nvSpPr>
        <p:spPr bwMode="auto">
          <a:xfrm>
            <a:off x="3990980" y="2801943"/>
            <a:ext cx="2632436" cy="369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2" tIns="45718" rIns="91432" bIns="45718">
            <a:spAutoFit/>
          </a:bodyPr>
          <a:lstStyle/>
          <a:p>
            <a:r>
              <a:rPr lang="en-US" altLang="zh-CN" b="1" dirty="0" smtClean="0">
                <a:solidFill>
                  <a:schemeClr val="accent1"/>
                </a:solidFill>
                <a:latin typeface="微软雅黑" panose="020B0503020204020204" pitchFamily="34" charset="-122"/>
                <a:ea typeface="微软雅黑" panose="020B0503020204020204" pitchFamily="34" charset="-122"/>
              </a:rPr>
              <a:t>2011</a:t>
            </a:r>
            <a:r>
              <a:rPr lang="zh-CN" altLang="en-US" b="1" dirty="0" smtClean="0">
                <a:solidFill>
                  <a:schemeClr val="accent1"/>
                </a:solidFill>
                <a:latin typeface="微软雅黑" panose="020B0503020204020204" pitchFamily="34" charset="-122"/>
                <a:ea typeface="微软雅黑" panose="020B0503020204020204" pitchFamily="34" charset="-122"/>
              </a:rPr>
              <a:t>年 </a:t>
            </a:r>
            <a:r>
              <a:rPr lang="en-US" altLang="zh-CN" b="1" dirty="0" smtClean="0">
                <a:solidFill>
                  <a:schemeClr val="accent1"/>
                </a:solidFill>
                <a:latin typeface="微软雅黑" panose="020B0503020204020204" pitchFamily="34" charset="-122"/>
                <a:ea typeface="微软雅黑" panose="020B0503020204020204" pitchFamily="34" charset="-122"/>
              </a:rPr>
              <a:t>MOOCs</a:t>
            </a:r>
            <a:r>
              <a:rPr lang="zh-CN" altLang="en-US" b="1" dirty="0" smtClean="0">
                <a:solidFill>
                  <a:schemeClr val="accent1"/>
                </a:solidFill>
                <a:latin typeface="微软雅黑" panose="020B0503020204020204" pitchFamily="34" charset="-122"/>
                <a:ea typeface="微软雅黑" panose="020B0503020204020204" pitchFamily="34" charset="-122"/>
              </a:rPr>
              <a:t>的出现</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11281" name="TextBox 16"/>
          <p:cNvSpPr txBox="1">
            <a:spLocks noChangeArrowheads="1"/>
          </p:cNvSpPr>
          <p:nvPr/>
        </p:nvSpPr>
        <p:spPr bwMode="auto">
          <a:xfrm>
            <a:off x="3970342" y="4215375"/>
            <a:ext cx="4570466" cy="369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2" tIns="45718" rIns="91432" bIns="45718">
            <a:spAutoFit/>
          </a:bodyPr>
          <a:lstStyle/>
          <a:p>
            <a:r>
              <a:rPr lang="zh-CN" altLang="en-US" b="1" dirty="0" smtClean="0">
                <a:solidFill>
                  <a:schemeClr val="accent1"/>
                </a:solidFill>
                <a:latin typeface="微软雅黑" panose="020B0503020204020204" pitchFamily="34" charset="-122"/>
                <a:ea typeface="微软雅黑" panose="020B0503020204020204" pitchFamily="34" charset="-122"/>
              </a:rPr>
              <a:t>对翻转课堂在初级中学实施的效果进行反思</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11283" name="TextBox 18"/>
          <p:cNvSpPr txBox="1">
            <a:spLocks noChangeArrowheads="1"/>
          </p:cNvSpPr>
          <p:nvPr/>
        </p:nvSpPr>
        <p:spPr bwMode="auto">
          <a:xfrm>
            <a:off x="4006852" y="2298701"/>
            <a:ext cx="6867525" cy="3385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免费的网络空间及制作视频等学习软件的免费使用</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11284" name="TextBox 19"/>
          <p:cNvSpPr txBox="1">
            <a:spLocks noChangeArrowheads="1"/>
          </p:cNvSpPr>
          <p:nvPr/>
        </p:nvSpPr>
        <p:spPr bwMode="auto">
          <a:xfrm>
            <a:off x="4006855" y="3171271"/>
            <a:ext cx="6867525" cy="830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r>
              <a:rPr lang="en-US" altLang="zh-CN" sz="1600" dirty="0" smtClean="0"/>
              <a:t>MOOCs</a:t>
            </a:r>
            <a:r>
              <a:rPr lang="zh-CN" altLang="zh-CN" sz="1600" dirty="0" smtClean="0"/>
              <a:t>更加强调互动与反馈，强调在线学习社区，</a:t>
            </a:r>
            <a:r>
              <a:rPr lang="en-US" altLang="zh-CN" sz="1600" dirty="0" smtClean="0"/>
              <a:t>MOOCs</a:t>
            </a:r>
            <a:r>
              <a:rPr lang="zh-CN" altLang="zh-CN" sz="1600" dirty="0" smtClean="0"/>
              <a:t>在翻转课堂的基础上，在授课视频中带有提问，课堂测验和开展讨论专题，并鼓励学生就当前学习的内容主动去获取更多的相关资料和知识。</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11286" name="TextBox 21"/>
          <p:cNvSpPr txBox="1">
            <a:spLocks noChangeArrowheads="1"/>
          </p:cNvSpPr>
          <p:nvPr/>
        </p:nvSpPr>
        <p:spPr bwMode="auto">
          <a:xfrm>
            <a:off x="3970342" y="4723244"/>
            <a:ext cx="6904035"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2" tIns="45718" rIns="91432" bIns="45718">
            <a:spAutoFit/>
          </a:bodyPr>
          <a:lstStyle/>
          <a:p>
            <a:r>
              <a:rPr lang="zh-CN" altLang="zh-CN" sz="1600" dirty="0" smtClean="0"/>
              <a:t>但很少有人探究在初级中学中实施翻转课堂教学，效果如何，因此是否应该在初级中学实施翻转课堂授课模式，我们需要更多的实验和尝试。</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11288" name="矩形 23"/>
          <p:cNvSpPr>
            <a:spLocks noChangeArrowheads="1"/>
          </p:cNvSpPr>
          <p:nvPr/>
        </p:nvSpPr>
        <p:spPr bwMode="auto">
          <a:xfrm>
            <a:off x="1776413" y="1266830"/>
            <a:ext cx="1728787" cy="1063625"/>
          </a:xfrm>
          <a:prstGeom prst="rect">
            <a:avLst/>
          </a:prstGeom>
          <a:blipFill dpi="0" rotWithShape="1">
            <a:blip r:embed="rId2" cstate="print"/>
            <a:srcRect/>
            <a:stretch>
              <a:fillRect/>
            </a:stretch>
          </a:blipFill>
          <a:ln w="9525">
            <a:solidFill>
              <a:srgbClr val="DADADB"/>
            </a:solidFill>
            <a:bevel/>
          </a:ln>
        </p:spPr>
        <p:txBody>
          <a:bodyPr lIns="91432" tIns="45718" rIns="91432" bIns="45718"/>
          <a:lstStyle/>
          <a:p>
            <a:endParaRPr lang="zh-CN" altLang="en-US">
              <a:solidFill>
                <a:schemeClr val="accent1"/>
              </a:solidFill>
            </a:endParaRPr>
          </a:p>
        </p:txBody>
      </p:sp>
      <p:sp>
        <p:nvSpPr>
          <p:cNvPr id="11289" name="矩形 24"/>
          <p:cNvSpPr>
            <a:spLocks noChangeArrowheads="1"/>
          </p:cNvSpPr>
          <p:nvPr/>
        </p:nvSpPr>
        <p:spPr bwMode="auto">
          <a:xfrm>
            <a:off x="1776413" y="3251205"/>
            <a:ext cx="1728787" cy="1063625"/>
          </a:xfrm>
          <a:prstGeom prst="rect">
            <a:avLst/>
          </a:prstGeom>
          <a:blipFill dpi="0" rotWithShape="1">
            <a:blip r:embed="rId3" cstate="print"/>
            <a:srcRect/>
            <a:stretch>
              <a:fillRect/>
            </a:stretch>
          </a:blipFill>
          <a:ln w="9525">
            <a:solidFill>
              <a:srgbClr val="DADADB"/>
            </a:solidFill>
            <a:bevel/>
          </a:ln>
        </p:spPr>
        <p:txBody>
          <a:bodyPr lIns="91432" tIns="45718" rIns="91432" bIns="45718"/>
          <a:lstStyle/>
          <a:p>
            <a:endParaRPr lang="zh-CN" altLang="en-US">
              <a:solidFill>
                <a:schemeClr val="accent1"/>
              </a:solidFill>
            </a:endParaRPr>
          </a:p>
        </p:txBody>
      </p:sp>
      <p:sp>
        <p:nvSpPr>
          <p:cNvPr id="11290" name="矩形 25"/>
          <p:cNvSpPr>
            <a:spLocks noChangeArrowheads="1"/>
          </p:cNvSpPr>
          <p:nvPr/>
        </p:nvSpPr>
        <p:spPr bwMode="auto">
          <a:xfrm>
            <a:off x="1776413" y="5138740"/>
            <a:ext cx="1728787" cy="1062037"/>
          </a:xfrm>
          <a:prstGeom prst="rect">
            <a:avLst/>
          </a:prstGeom>
          <a:blipFill dpi="0" rotWithShape="1">
            <a:blip r:embed="rId4" cstate="print"/>
            <a:srcRect/>
            <a:stretch>
              <a:fillRect/>
            </a:stretch>
          </a:blipFill>
          <a:ln w="9525">
            <a:solidFill>
              <a:srgbClr val="DADADB"/>
            </a:solidFill>
            <a:bevel/>
          </a:ln>
        </p:spPr>
        <p:txBody>
          <a:bodyPr lIns="91432" tIns="45718" rIns="91432" bIns="45718"/>
          <a:lstStyle/>
          <a:p>
            <a:endParaRPr lang="zh-CN" altLang="en-US">
              <a:solidFill>
                <a:schemeClr val="accent1"/>
              </a:solidFill>
            </a:endParaRPr>
          </a:p>
        </p:txBody>
      </p:sp>
    </p:spTree>
  </p:cSld>
  <p:clrMapOvr>
    <a:masterClrMapping/>
  </p:clrMapOvr>
  <p:transition spd="slow" advTm="5769">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1266"/>
                                        </p:tgtEl>
                                        <p:attrNameLst>
                                          <p:attrName>style.visibility</p:attrName>
                                        </p:attrNameLst>
                                      </p:cBhvr>
                                      <p:to>
                                        <p:strVal val="visible"/>
                                      </p:to>
                                    </p:set>
                                    <p:anim calcmode="lin" valueType="num">
                                      <p:cBhvr>
                                        <p:cTn id="7" dur="400" fill="hold"/>
                                        <p:tgtEl>
                                          <p:spTgt spid="11266"/>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11266"/>
                                        </p:tgtEl>
                                        <p:attrNameLst>
                                          <p:attrName>ppt_y</p:attrName>
                                        </p:attrNameLst>
                                      </p:cBhvr>
                                      <p:tavLst>
                                        <p:tav tm="0">
                                          <p:val>
                                            <p:strVal val="#ppt_y"/>
                                          </p:val>
                                        </p:tav>
                                        <p:tav tm="100000">
                                          <p:val>
                                            <p:strVal val="#ppt_y"/>
                                          </p:val>
                                        </p:tav>
                                      </p:tavLst>
                                    </p:anim>
                                    <p:anim calcmode="lin" valueType="num">
                                      <p:cBhvr>
                                        <p:cTn id="9" dur="400" fill="hold"/>
                                        <p:tgtEl>
                                          <p:spTgt spid="11266"/>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1126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11266"/>
                                        </p:tgtEl>
                                      </p:cBhvr>
                                    </p:animEffect>
                                  </p:childTnLst>
                                </p:cTn>
                              </p:par>
                            </p:childTnLst>
                          </p:cTn>
                        </p:par>
                        <p:par>
                          <p:cTn id="12" fill="hold">
                            <p:stCondLst>
                              <p:cond delay="880"/>
                            </p:stCondLst>
                            <p:childTnLst>
                              <p:par>
                                <p:cTn id="13" presetID="22" presetClass="entr" presetSubtype="1" fill="hold" nodeType="afterEffect">
                                  <p:stCondLst>
                                    <p:cond delay="0"/>
                                  </p:stCondLst>
                                  <p:childTnLst>
                                    <p:set>
                                      <p:cBhvr>
                                        <p:cTn id="14" dur="1" fill="hold">
                                          <p:stCondLst>
                                            <p:cond delay="0"/>
                                          </p:stCondLst>
                                        </p:cTn>
                                        <p:tgtEl>
                                          <p:spTgt spid="11268"/>
                                        </p:tgtEl>
                                        <p:attrNameLst>
                                          <p:attrName>style.visibility</p:attrName>
                                        </p:attrNameLst>
                                      </p:cBhvr>
                                      <p:to>
                                        <p:strVal val="visible"/>
                                      </p:to>
                                    </p:set>
                                    <p:animEffect transition="in" filter="wipe(up)">
                                      <p:cBhvr>
                                        <p:cTn id="15" dur="500"/>
                                        <p:tgtEl>
                                          <p:spTgt spid="11268"/>
                                        </p:tgtEl>
                                      </p:cBhvr>
                                    </p:animEffect>
                                  </p:childTnLst>
                                </p:cTn>
                              </p:par>
                            </p:childTnLst>
                          </p:cTn>
                        </p:par>
                        <p:par>
                          <p:cTn id="16" fill="hold">
                            <p:stCondLst>
                              <p:cond delay="1380"/>
                            </p:stCondLst>
                            <p:childTnLst>
                              <p:par>
                                <p:cTn id="17" presetID="10" presetClass="entr" presetSubtype="0" fill="hold" grpId="0" nodeType="afterEffect">
                                  <p:stCondLst>
                                    <p:cond delay="0"/>
                                  </p:stCondLst>
                                  <p:childTnLst>
                                    <p:set>
                                      <p:cBhvr>
                                        <p:cTn id="18" dur="1" fill="hold">
                                          <p:stCondLst>
                                            <p:cond delay="0"/>
                                          </p:stCondLst>
                                        </p:cTn>
                                        <p:tgtEl>
                                          <p:spTgt spid="11269"/>
                                        </p:tgtEl>
                                        <p:attrNameLst>
                                          <p:attrName>style.visibility</p:attrName>
                                        </p:attrNameLst>
                                      </p:cBhvr>
                                      <p:to>
                                        <p:strVal val="visible"/>
                                      </p:to>
                                    </p:set>
                                    <p:anim calcmode="lin" valueType="num">
                                      <p:cBhvr>
                                        <p:cTn id="19" dur="500" fill="hold"/>
                                        <p:tgtEl>
                                          <p:spTgt spid="11269"/>
                                        </p:tgtEl>
                                        <p:attrNameLst>
                                          <p:attrName>ppt_w</p:attrName>
                                        </p:attrNameLst>
                                      </p:cBhvr>
                                      <p:tavLst>
                                        <p:tav tm="0">
                                          <p:val>
                                            <p:fltVal val="0"/>
                                          </p:val>
                                        </p:tav>
                                        <p:tav tm="100000">
                                          <p:val>
                                            <p:strVal val="#ppt_w"/>
                                          </p:val>
                                        </p:tav>
                                      </p:tavLst>
                                    </p:anim>
                                    <p:anim calcmode="lin" valueType="num">
                                      <p:cBhvr>
                                        <p:cTn id="20" dur="500" fill="hold"/>
                                        <p:tgtEl>
                                          <p:spTgt spid="11269"/>
                                        </p:tgtEl>
                                        <p:attrNameLst>
                                          <p:attrName>ppt_h</p:attrName>
                                        </p:attrNameLst>
                                      </p:cBhvr>
                                      <p:tavLst>
                                        <p:tav tm="0">
                                          <p:val>
                                            <p:fltVal val="0"/>
                                          </p:val>
                                        </p:tav>
                                        <p:tav tm="100000">
                                          <p:val>
                                            <p:strVal val="#ppt_h"/>
                                          </p:val>
                                        </p:tav>
                                      </p:tavLst>
                                    </p:anim>
                                    <p:animEffect transition="in" filter="fade">
                                      <p:cBhvr>
                                        <p:cTn id="21" dur="500"/>
                                        <p:tgtEl>
                                          <p:spTgt spid="11269"/>
                                        </p:tgtEl>
                                      </p:cBhvr>
                                    </p:animEffect>
                                  </p:childTnLst>
                                </p:cTn>
                              </p:par>
                            </p:childTnLst>
                          </p:cTn>
                        </p:par>
                        <p:par>
                          <p:cTn id="22" fill="hold">
                            <p:stCondLst>
                              <p:cond delay="1880"/>
                            </p:stCondLst>
                            <p:childTnLst>
                              <p:par>
                                <p:cTn id="23" presetID="31" presetClass="entr" presetSubtype="0" fill="hold" grpId="0" nodeType="afterEffect">
                                  <p:stCondLst>
                                    <p:cond delay="0"/>
                                  </p:stCondLst>
                                  <p:childTnLst>
                                    <p:set>
                                      <p:cBhvr>
                                        <p:cTn id="24" dur="1" fill="hold">
                                          <p:stCondLst>
                                            <p:cond delay="0"/>
                                          </p:stCondLst>
                                        </p:cTn>
                                        <p:tgtEl>
                                          <p:spTgt spid="11276"/>
                                        </p:tgtEl>
                                        <p:attrNameLst>
                                          <p:attrName>style.visibility</p:attrName>
                                        </p:attrNameLst>
                                      </p:cBhvr>
                                      <p:to>
                                        <p:strVal val="visible"/>
                                      </p:to>
                                    </p:set>
                                    <p:anim calcmode="lin" valueType="num">
                                      <p:cBhvr>
                                        <p:cTn id="25" dur="400" fill="hold"/>
                                        <p:tgtEl>
                                          <p:spTgt spid="11276"/>
                                        </p:tgtEl>
                                        <p:attrNameLst>
                                          <p:attrName>ppt_w</p:attrName>
                                        </p:attrNameLst>
                                      </p:cBhvr>
                                      <p:tavLst>
                                        <p:tav tm="0">
                                          <p:val>
                                            <p:fltVal val="0"/>
                                          </p:val>
                                        </p:tav>
                                        <p:tav tm="100000">
                                          <p:val>
                                            <p:strVal val="#ppt_w"/>
                                          </p:val>
                                        </p:tav>
                                      </p:tavLst>
                                    </p:anim>
                                    <p:anim calcmode="lin" valueType="num">
                                      <p:cBhvr>
                                        <p:cTn id="26" dur="400" fill="hold"/>
                                        <p:tgtEl>
                                          <p:spTgt spid="11276"/>
                                        </p:tgtEl>
                                        <p:attrNameLst>
                                          <p:attrName>ppt_h</p:attrName>
                                        </p:attrNameLst>
                                      </p:cBhvr>
                                      <p:tavLst>
                                        <p:tav tm="0">
                                          <p:val>
                                            <p:fltVal val="0"/>
                                          </p:val>
                                        </p:tav>
                                        <p:tav tm="100000">
                                          <p:val>
                                            <p:strVal val="#ppt_h"/>
                                          </p:val>
                                        </p:tav>
                                      </p:tavLst>
                                    </p:anim>
                                    <p:anim calcmode="lin" valueType="num">
                                      <p:cBhvr>
                                        <p:cTn id="27" dur="400" fill="hold"/>
                                        <p:tgtEl>
                                          <p:spTgt spid="11276"/>
                                        </p:tgtEl>
                                        <p:attrNameLst>
                                          <p:attrName>style.rotation</p:attrName>
                                        </p:attrNameLst>
                                      </p:cBhvr>
                                      <p:tavLst>
                                        <p:tav tm="0">
                                          <p:val>
                                            <p:fltVal val="90"/>
                                          </p:val>
                                        </p:tav>
                                        <p:tav tm="100000">
                                          <p:val>
                                            <p:fltVal val="0"/>
                                          </p:val>
                                        </p:tav>
                                      </p:tavLst>
                                    </p:anim>
                                    <p:animEffect transition="in" filter="fade">
                                      <p:cBhvr>
                                        <p:cTn id="28" dur="400"/>
                                        <p:tgtEl>
                                          <p:spTgt spid="11276"/>
                                        </p:tgtEl>
                                      </p:cBhvr>
                                    </p:animEffect>
                                  </p:childTnLst>
                                </p:cTn>
                              </p:par>
                            </p:childTnLst>
                          </p:cTn>
                        </p:par>
                        <p:par>
                          <p:cTn id="29" fill="hold">
                            <p:stCondLst>
                              <p:cond delay="2280"/>
                            </p:stCondLst>
                            <p:childTnLst>
                              <p:par>
                                <p:cTn id="30" presetID="22" presetClass="entr" presetSubtype="8" fill="hold" grpId="0" nodeType="afterEffect">
                                  <p:stCondLst>
                                    <p:cond delay="0"/>
                                  </p:stCondLst>
                                  <p:childTnLst>
                                    <p:set>
                                      <p:cBhvr>
                                        <p:cTn id="31" dur="1" fill="hold">
                                          <p:stCondLst>
                                            <p:cond delay="0"/>
                                          </p:stCondLst>
                                        </p:cTn>
                                        <p:tgtEl>
                                          <p:spTgt spid="11277"/>
                                        </p:tgtEl>
                                        <p:attrNameLst>
                                          <p:attrName>style.visibility</p:attrName>
                                        </p:attrNameLst>
                                      </p:cBhvr>
                                      <p:to>
                                        <p:strVal val="visible"/>
                                      </p:to>
                                    </p:set>
                                    <p:animEffect transition="in" filter="wipe(left)">
                                      <p:cBhvr>
                                        <p:cTn id="32" dur="500"/>
                                        <p:tgtEl>
                                          <p:spTgt spid="11277"/>
                                        </p:tgtEl>
                                      </p:cBhvr>
                                    </p:animEffect>
                                  </p:childTnLst>
                                </p:cTn>
                              </p:par>
                            </p:childTnLst>
                          </p:cTn>
                        </p:par>
                        <p:par>
                          <p:cTn id="33" fill="hold">
                            <p:stCondLst>
                              <p:cond delay="2780"/>
                            </p:stCondLst>
                            <p:childTnLst>
                              <p:par>
                                <p:cTn id="34" presetID="10" presetClass="entr" presetSubtype="0" fill="hold" grpId="0" nodeType="afterEffect">
                                  <p:stCondLst>
                                    <p:cond delay="0"/>
                                  </p:stCondLst>
                                  <p:childTnLst>
                                    <p:set>
                                      <p:cBhvr>
                                        <p:cTn id="35" dur="1" fill="hold">
                                          <p:stCondLst>
                                            <p:cond delay="0"/>
                                          </p:stCondLst>
                                        </p:cTn>
                                        <p:tgtEl>
                                          <p:spTgt spid="11270"/>
                                        </p:tgtEl>
                                        <p:attrNameLst>
                                          <p:attrName>style.visibility</p:attrName>
                                        </p:attrNameLst>
                                      </p:cBhvr>
                                      <p:to>
                                        <p:strVal val="visible"/>
                                      </p:to>
                                    </p:set>
                                    <p:anim calcmode="lin" valueType="num">
                                      <p:cBhvr>
                                        <p:cTn id="36" dur="500" fill="hold"/>
                                        <p:tgtEl>
                                          <p:spTgt spid="11270"/>
                                        </p:tgtEl>
                                        <p:attrNameLst>
                                          <p:attrName>ppt_w</p:attrName>
                                        </p:attrNameLst>
                                      </p:cBhvr>
                                      <p:tavLst>
                                        <p:tav tm="0">
                                          <p:val>
                                            <p:fltVal val="0"/>
                                          </p:val>
                                        </p:tav>
                                        <p:tav tm="100000">
                                          <p:val>
                                            <p:strVal val="#ppt_w"/>
                                          </p:val>
                                        </p:tav>
                                      </p:tavLst>
                                    </p:anim>
                                    <p:anim calcmode="lin" valueType="num">
                                      <p:cBhvr>
                                        <p:cTn id="37" dur="500" fill="hold"/>
                                        <p:tgtEl>
                                          <p:spTgt spid="11270"/>
                                        </p:tgtEl>
                                        <p:attrNameLst>
                                          <p:attrName>ppt_h</p:attrName>
                                        </p:attrNameLst>
                                      </p:cBhvr>
                                      <p:tavLst>
                                        <p:tav tm="0">
                                          <p:val>
                                            <p:fltVal val="0"/>
                                          </p:val>
                                        </p:tav>
                                        <p:tav tm="100000">
                                          <p:val>
                                            <p:strVal val="#ppt_h"/>
                                          </p:val>
                                        </p:tav>
                                      </p:tavLst>
                                    </p:anim>
                                    <p:animEffect transition="in" filter="fade">
                                      <p:cBhvr>
                                        <p:cTn id="38" dur="500"/>
                                        <p:tgtEl>
                                          <p:spTgt spid="11270"/>
                                        </p:tgtEl>
                                      </p:cBhvr>
                                    </p:animEffect>
                                  </p:childTnLst>
                                </p:cTn>
                              </p:par>
                            </p:childTnLst>
                          </p:cTn>
                        </p:par>
                        <p:par>
                          <p:cTn id="39" fill="hold">
                            <p:stCondLst>
                              <p:cond delay="3280"/>
                            </p:stCondLst>
                            <p:childTnLst>
                              <p:par>
                                <p:cTn id="40" presetID="31" presetClass="entr" presetSubtype="0" fill="hold" grpId="0" nodeType="afterEffect">
                                  <p:stCondLst>
                                    <p:cond delay="0"/>
                                  </p:stCondLst>
                                  <p:childTnLst>
                                    <p:set>
                                      <p:cBhvr>
                                        <p:cTn id="41" dur="1" fill="hold">
                                          <p:stCondLst>
                                            <p:cond delay="0"/>
                                          </p:stCondLst>
                                        </p:cTn>
                                        <p:tgtEl>
                                          <p:spTgt spid="11278"/>
                                        </p:tgtEl>
                                        <p:attrNameLst>
                                          <p:attrName>style.visibility</p:attrName>
                                        </p:attrNameLst>
                                      </p:cBhvr>
                                      <p:to>
                                        <p:strVal val="visible"/>
                                      </p:to>
                                    </p:set>
                                    <p:anim calcmode="lin" valueType="num">
                                      <p:cBhvr>
                                        <p:cTn id="42" dur="400" fill="hold"/>
                                        <p:tgtEl>
                                          <p:spTgt spid="11278"/>
                                        </p:tgtEl>
                                        <p:attrNameLst>
                                          <p:attrName>ppt_w</p:attrName>
                                        </p:attrNameLst>
                                      </p:cBhvr>
                                      <p:tavLst>
                                        <p:tav tm="0">
                                          <p:val>
                                            <p:fltVal val="0"/>
                                          </p:val>
                                        </p:tav>
                                        <p:tav tm="100000">
                                          <p:val>
                                            <p:strVal val="#ppt_w"/>
                                          </p:val>
                                        </p:tav>
                                      </p:tavLst>
                                    </p:anim>
                                    <p:anim calcmode="lin" valueType="num">
                                      <p:cBhvr>
                                        <p:cTn id="43" dur="400" fill="hold"/>
                                        <p:tgtEl>
                                          <p:spTgt spid="11278"/>
                                        </p:tgtEl>
                                        <p:attrNameLst>
                                          <p:attrName>ppt_h</p:attrName>
                                        </p:attrNameLst>
                                      </p:cBhvr>
                                      <p:tavLst>
                                        <p:tav tm="0">
                                          <p:val>
                                            <p:fltVal val="0"/>
                                          </p:val>
                                        </p:tav>
                                        <p:tav tm="100000">
                                          <p:val>
                                            <p:strVal val="#ppt_h"/>
                                          </p:val>
                                        </p:tav>
                                      </p:tavLst>
                                    </p:anim>
                                    <p:anim calcmode="lin" valueType="num">
                                      <p:cBhvr>
                                        <p:cTn id="44" dur="400" fill="hold"/>
                                        <p:tgtEl>
                                          <p:spTgt spid="11278"/>
                                        </p:tgtEl>
                                        <p:attrNameLst>
                                          <p:attrName>style.rotation</p:attrName>
                                        </p:attrNameLst>
                                      </p:cBhvr>
                                      <p:tavLst>
                                        <p:tav tm="0">
                                          <p:val>
                                            <p:fltVal val="90"/>
                                          </p:val>
                                        </p:tav>
                                        <p:tav tm="100000">
                                          <p:val>
                                            <p:fltVal val="0"/>
                                          </p:val>
                                        </p:tav>
                                      </p:tavLst>
                                    </p:anim>
                                    <p:animEffect transition="in" filter="fade">
                                      <p:cBhvr>
                                        <p:cTn id="45" dur="400"/>
                                        <p:tgtEl>
                                          <p:spTgt spid="11278"/>
                                        </p:tgtEl>
                                      </p:cBhvr>
                                    </p:animEffect>
                                  </p:childTnLst>
                                </p:cTn>
                              </p:par>
                            </p:childTnLst>
                          </p:cTn>
                        </p:par>
                        <p:par>
                          <p:cTn id="46" fill="hold">
                            <p:stCondLst>
                              <p:cond delay="3680"/>
                            </p:stCondLst>
                            <p:childTnLst>
                              <p:par>
                                <p:cTn id="47" presetID="22" presetClass="entr" presetSubtype="8" fill="hold" grpId="0" nodeType="afterEffect">
                                  <p:stCondLst>
                                    <p:cond delay="0"/>
                                  </p:stCondLst>
                                  <p:childTnLst>
                                    <p:set>
                                      <p:cBhvr>
                                        <p:cTn id="48" dur="1" fill="hold">
                                          <p:stCondLst>
                                            <p:cond delay="0"/>
                                          </p:stCondLst>
                                        </p:cTn>
                                        <p:tgtEl>
                                          <p:spTgt spid="11283"/>
                                        </p:tgtEl>
                                        <p:attrNameLst>
                                          <p:attrName>style.visibility</p:attrName>
                                        </p:attrNameLst>
                                      </p:cBhvr>
                                      <p:to>
                                        <p:strVal val="visible"/>
                                      </p:to>
                                    </p:set>
                                    <p:animEffect transition="in" filter="wipe(left)">
                                      <p:cBhvr>
                                        <p:cTn id="49" dur="500"/>
                                        <p:tgtEl>
                                          <p:spTgt spid="11283"/>
                                        </p:tgtEl>
                                      </p:cBhvr>
                                    </p:animEffect>
                                  </p:childTnLst>
                                </p:cTn>
                              </p:par>
                            </p:childTnLst>
                          </p:cTn>
                        </p:par>
                        <p:par>
                          <p:cTn id="50" fill="hold">
                            <p:stCondLst>
                              <p:cond delay="4180"/>
                            </p:stCondLst>
                            <p:childTnLst>
                              <p:par>
                                <p:cTn id="51" presetID="10" presetClass="entr" presetSubtype="0" fill="hold" grpId="0" nodeType="afterEffect">
                                  <p:stCondLst>
                                    <p:cond delay="0"/>
                                  </p:stCondLst>
                                  <p:childTnLst>
                                    <p:set>
                                      <p:cBhvr>
                                        <p:cTn id="52" dur="1" fill="hold">
                                          <p:stCondLst>
                                            <p:cond delay="0"/>
                                          </p:stCondLst>
                                        </p:cTn>
                                        <p:tgtEl>
                                          <p:spTgt spid="11271"/>
                                        </p:tgtEl>
                                        <p:attrNameLst>
                                          <p:attrName>style.visibility</p:attrName>
                                        </p:attrNameLst>
                                      </p:cBhvr>
                                      <p:to>
                                        <p:strVal val="visible"/>
                                      </p:to>
                                    </p:set>
                                    <p:anim calcmode="lin" valueType="num">
                                      <p:cBhvr>
                                        <p:cTn id="53" dur="500" fill="hold"/>
                                        <p:tgtEl>
                                          <p:spTgt spid="11271"/>
                                        </p:tgtEl>
                                        <p:attrNameLst>
                                          <p:attrName>ppt_w</p:attrName>
                                        </p:attrNameLst>
                                      </p:cBhvr>
                                      <p:tavLst>
                                        <p:tav tm="0">
                                          <p:val>
                                            <p:fltVal val="0"/>
                                          </p:val>
                                        </p:tav>
                                        <p:tav tm="100000">
                                          <p:val>
                                            <p:strVal val="#ppt_w"/>
                                          </p:val>
                                        </p:tav>
                                      </p:tavLst>
                                    </p:anim>
                                    <p:anim calcmode="lin" valueType="num">
                                      <p:cBhvr>
                                        <p:cTn id="54" dur="500" fill="hold"/>
                                        <p:tgtEl>
                                          <p:spTgt spid="11271"/>
                                        </p:tgtEl>
                                        <p:attrNameLst>
                                          <p:attrName>ppt_h</p:attrName>
                                        </p:attrNameLst>
                                      </p:cBhvr>
                                      <p:tavLst>
                                        <p:tav tm="0">
                                          <p:val>
                                            <p:fltVal val="0"/>
                                          </p:val>
                                        </p:tav>
                                        <p:tav tm="100000">
                                          <p:val>
                                            <p:strVal val="#ppt_h"/>
                                          </p:val>
                                        </p:tav>
                                      </p:tavLst>
                                    </p:anim>
                                    <p:animEffect transition="in" filter="fade">
                                      <p:cBhvr>
                                        <p:cTn id="55" dur="500"/>
                                        <p:tgtEl>
                                          <p:spTgt spid="11271"/>
                                        </p:tgtEl>
                                      </p:cBhvr>
                                    </p:animEffect>
                                  </p:childTnLst>
                                </p:cTn>
                              </p:par>
                            </p:childTnLst>
                          </p:cTn>
                        </p:par>
                        <p:par>
                          <p:cTn id="56" fill="hold">
                            <p:stCondLst>
                              <p:cond delay="4680"/>
                            </p:stCondLst>
                            <p:childTnLst>
                              <p:par>
                                <p:cTn id="57" presetID="31" presetClass="entr" presetSubtype="0" fill="hold" grpId="0" nodeType="afterEffect">
                                  <p:stCondLst>
                                    <p:cond delay="0"/>
                                  </p:stCondLst>
                                  <p:childTnLst>
                                    <p:set>
                                      <p:cBhvr>
                                        <p:cTn id="58" dur="1" fill="hold">
                                          <p:stCondLst>
                                            <p:cond delay="0"/>
                                          </p:stCondLst>
                                        </p:cTn>
                                        <p:tgtEl>
                                          <p:spTgt spid="11279"/>
                                        </p:tgtEl>
                                        <p:attrNameLst>
                                          <p:attrName>style.visibility</p:attrName>
                                        </p:attrNameLst>
                                      </p:cBhvr>
                                      <p:to>
                                        <p:strVal val="visible"/>
                                      </p:to>
                                    </p:set>
                                    <p:anim calcmode="lin" valueType="num">
                                      <p:cBhvr>
                                        <p:cTn id="59" dur="400" fill="hold"/>
                                        <p:tgtEl>
                                          <p:spTgt spid="11279"/>
                                        </p:tgtEl>
                                        <p:attrNameLst>
                                          <p:attrName>ppt_w</p:attrName>
                                        </p:attrNameLst>
                                      </p:cBhvr>
                                      <p:tavLst>
                                        <p:tav tm="0">
                                          <p:val>
                                            <p:fltVal val="0"/>
                                          </p:val>
                                        </p:tav>
                                        <p:tav tm="100000">
                                          <p:val>
                                            <p:strVal val="#ppt_w"/>
                                          </p:val>
                                        </p:tav>
                                      </p:tavLst>
                                    </p:anim>
                                    <p:anim calcmode="lin" valueType="num">
                                      <p:cBhvr>
                                        <p:cTn id="60" dur="400" fill="hold"/>
                                        <p:tgtEl>
                                          <p:spTgt spid="11279"/>
                                        </p:tgtEl>
                                        <p:attrNameLst>
                                          <p:attrName>ppt_h</p:attrName>
                                        </p:attrNameLst>
                                      </p:cBhvr>
                                      <p:tavLst>
                                        <p:tav tm="0">
                                          <p:val>
                                            <p:fltVal val="0"/>
                                          </p:val>
                                        </p:tav>
                                        <p:tav tm="100000">
                                          <p:val>
                                            <p:strVal val="#ppt_h"/>
                                          </p:val>
                                        </p:tav>
                                      </p:tavLst>
                                    </p:anim>
                                    <p:anim calcmode="lin" valueType="num">
                                      <p:cBhvr>
                                        <p:cTn id="61" dur="400" fill="hold"/>
                                        <p:tgtEl>
                                          <p:spTgt spid="11279"/>
                                        </p:tgtEl>
                                        <p:attrNameLst>
                                          <p:attrName>style.rotation</p:attrName>
                                        </p:attrNameLst>
                                      </p:cBhvr>
                                      <p:tavLst>
                                        <p:tav tm="0">
                                          <p:val>
                                            <p:fltVal val="90"/>
                                          </p:val>
                                        </p:tav>
                                        <p:tav tm="100000">
                                          <p:val>
                                            <p:fltVal val="0"/>
                                          </p:val>
                                        </p:tav>
                                      </p:tavLst>
                                    </p:anim>
                                    <p:animEffect transition="in" filter="fade">
                                      <p:cBhvr>
                                        <p:cTn id="62" dur="400"/>
                                        <p:tgtEl>
                                          <p:spTgt spid="11279"/>
                                        </p:tgtEl>
                                      </p:cBhvr>
                                    </p:animEffect>
                                  </p:childTnLst>
                                </p:cTn>
                              </p:par>
                            </p:childTnLst>
                          </p:cTn>
                        </p:par>
                        <p:par>
                          <p:cTn id="63" fill="hold">
                            <p:stCondLst>
                              <p:cond delay="5080"/>
                            </p:stCondLst>
                            <p:childTnLst>
                              <p:par>
                                <p:cTn id="64" presetID="22" presetClass="entr" presetSubtype="8" fill="hold" grpId="0" nodeType="afterEffect">
                                  <p:stCondLst>
                                    <p:cond delay="0"/>
                                  </p:stCondLst>
                                  <p:childTnLst>
                                    <p:set>
                                      <p:cBhvr>
                                        <p:cTn id="65" dur="1" fill="hold">
                                          <p:stCondLst>
                                            <p:cond delay="0"/>
                                          </p:stCondLst>
                                        </p:cTn>
                                        <p:tgtEl>
                                          <p:spTgt spid="11284"/>
                                        </p:tgtEl>
                                        <p:attrNameLst>
                                          <p:attrName>style.visibility</p:attrName>
                                        </p:attrNameLst>
                                      </p:cBhvr>
                                      <p:to>
                                        <p:strVal val="visible"/>
                                      </p:to>
                                    </p:set>
                                    <p:animEffect transition="in" filter="wipe(left)">
                                      <p:cBhvr>
                                        <p:cTn id="66" dur="500"/>
                                        <p:tgtEl>
                                          <p:spTgt spid="11284"/>
                                        </p:tgtEl>
                                      </p:cBhvr>
                                    </p:animEffect>
                                  </p:childTnLst>
                                </p:cTn>
                              </p:par>
                            </p:childTnLst>
                          </p:cTn>
                        </p:par>
                        <p:par>
                          <p:cTn id="67" fill="hold">
                            <p:stCondLst>
                              <p:cond delay="5580"/>
                            </p:stCondLst>
                            <p:childTnLst>
                              <p:par>
                                <p:cTn id="68" presetID="10" presetClass="entr" presetSubtype="0" fill="hold" grpId="0" nodeType="afterEffect">
                                  <p:stCondLst>
                                    <p:cond delay="0"/>
                                  </p:stCondLst>
                                  <p:childTnLst>
                                    <p:set>
                                      <p:cBhvr>
                                        <p:cTn id="69" dur="1" fill="hold">
                                          <p:stCondLst>
                                            <p:cond delay="0"/>
                                          </p:stCondLst>
                                        </p:cTn>
                                        <p:tgtEl>
                                          <p:spTgt spid="11273"/>
                                        </p:tgtEl>
                                        <p:attrNameLst>
                                          <p:attrName>style.visibility</p:attrName>
                                        </p:attrNameLst>
                                      </p:cBhvr>
                                      <p:to>
                                        <p:strVal val="visible"/>
                                      </p:to>
                                    </p:set>
                                    <p:anim calcmode="lin" valueType="num">
                                      <p:cBhvr>
                                        <p:cTn id="70" dur="500" fill="hold"/>
                                        <p:tgtEl>
                                          <p:spTgt spid="11273"/>
                                        </p:tgtEl>
                                        <p:attrNameLst>
                                          <p:attrName>ppt_w</p:attrName>
                                        </p:attrNameLst>
                                      </p:cBhvr>
                                      <p:tavLst>
                                        <p:tav tm="0">
                                          <p:val>
                                            <p:fltVal val="0"/>
                                          </p:val>
                                        </p:tav>
                                        <p:tav tm="100000">
                                          <p:val>
                                            <p:strVal val="#ppt_w"/>
                                          </p:val>
                                        </p:tav>
                                      </p:tavLst>
                                    </p:anim>
                                    <p:anim calcmode="lin" valueType="num">
                                      <p:cBhvr>
                                        <p:cTn id="71" dur="500" fill="hold"/>
                                        <p:tgtEl>
                                          <p:spTgt spid="11273"/>
                                        </p:tgtEl>
                                        <p:attrNameLst>
                                          <p:attrName>ppt_h</p:attrName>
                                        </p:attrNameLst>
                                      </p:cBhvr>
                                      <p:tavLst>
                                        <p:tav tm="0">
                                          <p:val>
                                            <p:fltVal val="0"/>
                                          </p:val>
                                        </p:tav>
                                        <p:tav tm="100000">
                                          <p:val>
                                            <p:strVal val="#ppt_h"/>
                                          </p:val>
                                        </p:tav>
                                      </p:tavLst>
                                    </p:anim>
                                    <p:animEffect transition="in" filter="fade">
                                      <p:cBhvr>
                                        <p:cTn id="72" dur="500"/>
                                        <p:tgtEl>
                                          <p:spTgt spid="11273"/>
                                        </p:tgtEl>
                                      </p:cBhvr>
                                    </p:animEffect>
                                  </p:childTnLst>
                                </p:cTn>
                              </p:par>
                            </p:childTnLst>
                          </p:cTn>
                        </p:par>
                        <p:par>
                          <p:cTn id="73" fill="hold">
                            <p:stCondLst>
                              <p:cond delay="6080"/>
                            </p:stCondLst>
                            <p:childTnLst>
                              <p:par>
                                <p:cTn id="74" presetID="31" presetClass="entr" presetSubtype="0" fill="hold" grpId="0" nodeType="afterEffect">
                                  <p:stCondLst>
                                    <p:cond delay="0"/>
                                  </p:stCondLst>
                                  <p:childTnLst>
                                    <p:set>
                                      <p:cBhvr>
                                        <p:cTn id="75" dur="1" fill="hold">
                                          <p:stCondLst>
                                            <p:cond delay="0"/>
                                          </p:stCondLst>
                                        </p:cTn>
                                        <p:tgtEl>
                                          <p:spTgt spid="11281"/>
                                        </p:tgtEl>
                                        <p:attrNameLst>
                                          <p:attrName>style.visibility</p:attrName>
                                        </p:attrNameLst>
                                      </p:cBhvr>
                                      <p:to>
                                        <p:strVal val="visible"/>
                                      </p:to>
                                    </p:set>
                                    <p:anim calcmode="lin" valueType="num">
                                      <p:cBhvr>
                                        <p:cTn id="76" dur="400" fill="hold"/>
                                        <p:tgtEl>
                                          <p:spTgt spid="11281"/>
                                        </p:tgtEl>
                                        <p:attrNameLst>
                                          <p:attrName>ppt_w</p:attrName>
                                        </p:attrNameLst>
                                      </p:cBhvr>
                                      <p:tavLst>
                                        <p:tav tm="0">
                                          <p:val>
                                            <p:fltVal val="0"/>
                                          </p:val>
                                        </p:tav>
                                        <p:tav tm="100000">
                                          <p:val>
                                            <p:strVal val="#ppt_w"/>
                                          </p:val>
                                        </p:tav>
                                      </p:tavLst>
                                    </p:anim>
                                    <p:anim calcmode="lin" valueType="num">
                                      <p:cBhvr>
                                        <p:cTn id="77" dur="400" fill="hold"/>
                                        <p:tgtEl>
                                          <p:spTgt spid="11281"/>
                                        </p:tgtEl>
                                        <p:attrNameLst>
                                          <p:attrName>ppt_h</p:attrName>
                                        </p:attrNameLst>
                                      </p:cBhvr>
                                      <p:tavLst>
                                        <p:tav tm="0">
                                          <p:val>
                                            <p:fltVal val="0"/>
                                          </p:val>
                                        </p:tav>
                                        <p:tav tm="100000">
                                          <p:val>
                                            <p:strVal val="#ppt_h"/>
                                          </p:val>
                                        </p:tav>
                                      </p:tavLst>
                                    </p:anim>
                                    <p:anim calcmode="lin" valueType="num">
                                      <p:cBhvr>
                                        <p:cTn id="78" dur="400" fill="hold"/>
                                        <p:tgtEl>
                                          <p:spTgt spid="11281"/>
                                        </p:tgtEl>
                                        <p:attrNameLst>
                                          <p:attrName>style.rotation</p:attrName>
                                        </p:attrNameLst>
                                      </p:cBhvr>
                                      <p:tavLst>
                                        <p:tav tm="0">
                                          <p:val>
                                            <p:fltVal val="90"/>
                                          </p:val>
                                        </p:tav>
                                        <p:tav tm="100000">
                                          <p:val>
                                            <p:fltVal val="0"/>
                                          </p:val>
                                        </p:tav>
                                      </p:tavLst>
                                    </p:anim>
                                    <p:animEffect transition="in" filter="fade">
                                      <p:cBhvr>
                                        <p:cTn id="79" dur="400"/>
                                        <p:tgtEl>
                                          <p:spTgt spid="11281"/>
                                        </p:tgtEl>
                                      </p:cBhvr>
                                    </p:animEffect>
                                  </p:childTnLst>
                                </p:cTn>
                              </p:par>
                            </p:childTnLst>
                          </p:cTn>
                        </p:par>
                        <p:par>
                          <p:cTn id="80" fill="hold">
                            <p:stCondLst>
                              <p:cond delay="6480"/>
                            </p:stCondLst>
                            <p:childTnLst>
                              <p:par>
                                <p:cTn id="81" presetID="22" presetClass="entr" presetSubtype="8" fill="hold" grpId="0" nodeType="afterEffect">
                                  <p:stCondLst>
                                    <p:cond delay="0"/>
                                  </p:stCondLst>
                                  <p:childTnLst>
                                    <p:set>
                                      <p:cBhvr>
                                        <p:cTn id="82" dur="1" fill="hold">
                                          <p:stCondLst>
                                            <p:cond delay="0"/>
                                          </p:stCondLst>
                                        </p:cTn>
                                        <p:tgtEl>
                                          <p:spTgt spid="11286"/>
                                        </p:tgtEl>
                                        <p:attrNameLst>
                                          <p:attrName>style.visibility</p:attrName>
                                        </p:attrNameLst>
                                      </p:cBhvr>
                                      <p:to>
                                        <p:strVal val="visible"/>
                                      </p:to>
                                    </p:set>
                                    <p:animEffect transition="in" filter="wipe(left)">
                                      <p:cBhvr>
                                        <p:cTn id="83" dur="500"/>
                                        <p:tgtEl>
                                          <p:spTgt spid="11286"/>
                                        </p:tgtEl>
                                      </p:cBhvr>
                                    </p:animEffect>
                                  </p:childTnLst>
                                </p:cTn>
                              </p:par>
                            </p:childTnLst>
                          </p:cTn>
                        </p:par>
                        <p:par>
                          <p:cTn id="84" fill="hold">
                            <p:stCondLst>
                              <p:cond delay="6980"/>
                            </p:stCondLst>
                            <p:childTnLst>
                              <p:par>
                                <p:cTn id="85" presetID="10" presetClass="entr" presetSubtype="0" fill="hold" grpId="0" nodeType="afterEffect">
                                  <p:stCondLst>
                                    <p:cond delay="0"/>
                                  </p:stCondLst>
                                  <p:childTnLst>
                                    <p:set>
                                      <p:cBhvr>
                                        <p:cTn id="86" dur="1" fill="hold">
                                          <p:stCondLst>
                                            <p:cond delay="0"/>
                                          </p:stCondLst>
                                        </p:cTn>
                                        <p:tgtEl>
                                          <p:spTgt spid="11274"/>
                                        </p:tgtEl>
                                        <p:attrNameLst>
                                          <p:attrName>style.visibility</p:attrName>
                                        </p:attrNameLst>
                                      </p:cBhvr>
                                      <p:to>
                                        <p:strVal val="visible"/>
                                      </p:to>
                                    </p:set>
                                    <p:anim calcmode="lin" valueType="num">
                                      <p:cBhvr>
                                        <p:cTn id="87" dur="500" fill="hold"/>
                                        <p:tgtEl>
                                          <p:spTgt spid="11274"/>
                                        </p:tgtEl>
                                        <p:attrNameLst>
                                          <p:attrName>ppt_w</p:attrName>
                                        </p:attrNameLst>
                                      </p:cBhvr>
                                      <p:tavLst>
                                        <p:tav tm="0">
                                          <p:val>
                                            <p:fltVal val="0"/>
                                          </p:val>
                                        </p:tav>
                                        <p:tav tm="100000">
                                          <p:val>
                                            <p:strVal val="#ppt_w"/>
                                          </p:val>
                                        </p:tav>
                                      </p:tavLst>
                                    </p:anim>
                                    <p:anim calcmode="lin" valueType="num">
                                      <p:cBhvr>
                                        <p:cTn id="88" dur="500" fill="hold"/>
                                        <p:tgtEl>
                                          <p:spTgt spid="11274"/>
                                        </p:tgtEl>
                                        <p:attrNameLst>
                                          <p:attrName>ppt_h</p:attrName>
                                        </p:attrNameLst>
                                      </p:cBhvr>
                                      <p:tavLst>
                                        <p:tav tm="0">
                                          <p:val>
                                            <p:fltVal val="0"/>
                                          </p:val>
                                        </p:tav>
                                        <p:tav tm="100000">
                                          <p:val>
                                            <p:strVal val="#ppt_h"/>
                                          </p:val>
                                        </p:tav>
                                      </p:tavLst>
                                    </p:anim>
                                    <p:animEffect transition="in" filter="fade">
                                      <p:cBhvr>
                                        <p:cTn id="89" dur="500"/>
                                        <p:tgtEl>
                                          <p:spTgt spid="11274"/>
                                        </p:tgtEl>
                                      </p:cBhvr>
                                    </p:animEffect>
                                  </p:childTnLst>
                                </p:cTn>
                              </p:par>
                            </p:childTnLst>
                          </p:cTn>
                        </p:par>
                        <p:par>
                          <p:cTn id="90" fill="hold">
                            <p:stCondLst>
                              <p:cond delay="7480"/>
                            </p:stCondLst>
                            <p:childTnLst>
                              <p:par>
                                <p:cTn id="91" presetID="2" presetClass="entr" presetSubtype="12" fill="hold" grpId="0" nodeType="afterEffect">
                                  <p:stCondLst>
                                    <p:cond delay="0"/>
                                  </p:stCondLst>
                                  <p:childTnLst>
                                    <p:set>
                                      <p:cBhvr>
                                        <p:cTn id="92" dur="1" fill="hold">
                                          <p:stCondLst>
                                            <p:cond delay="0"/>
                                          </p:stCondLst>
                                        </p:cTn>
                                        <p:tgtEl>
                                          <p:spTgt spid="11288"/>
                                        </p:tgtEl>
                                        <p:attrNameLst>
                                          <p:attrName>style.visibility</p:attrName>
                                        </p:attrNameLst>
                                      </p:cBhvr>
                                      <p:to>
                                        <p:strVal val="visible"/>
                                      </p:to>
                                    </p:set>
                                    <p:anim calcmode="lin" valueType="num">
                                      <p:cBhvr additive="base">
                                        <p:cTn id="93" dur="500" fill="hold"/>
                                        <p:tgtEl>
                                          <p:spTgt spid="11288"/>
                                        </p:tgtEl>
                                        <p:attrNameLst>
                                          <p:attrName>ppt_x</p:attrName>
                                        </p:attrNameLst>
                                      </p:cBhvr>
                                      <p:tavLst>
                                        <p:tav tm="0">
                                          <p:val>
                                            <p:strVal val="0-#ppt_w/2"/>
                                          </p:val>
                                        </p:tav>
                                        <p:tav tm="100000">
                                          <p:val>
                                            <p:strVal val="#ppt_x"/>
                                          </p:val>
                                        </p:tav>
                                      </p:tavLst>
                                    </p:anim>
                                    <p:anim calcmode="lin" valueType="num">
                                      <p:cBhvr additive="base">
                                        <p:cTn id="94" dur="500" fill="hold"/>
                                        <p:tgtEl>
                                          <p:spTgt spid="11288"/>
                                        </p:tgtEl>
                                        <p:attrNameLst>
                                          <p:attrName>ppt_y</p:attrName>
                                        </p:attrNameLst>
                                      </p:cBhvr>
                                      <p:tavLst>
                                        <p:tav tm="0">
                                          <p:val>
                                            <p:strVal val="1+#ppt_h/2"/>
                                          </p:val>
                                        </p:tav>
                                        <p:tav tm="100000">
                                          <p:val>
                                            <p:strVal val="#ppt_y"/>
                                          </p:val>
                                        </p:tav>
                                      </p:tavLst>
                                    </p:anim>
                                  </p:childTnLst>
                                </p:cTn>
                              </p:par>
                              <p:par>
                                <p:cTn id="95" presetID="2" presetClass="entr" presetSubtype="12" fill="hold" grpId="0" nodeType="withEffect">
                                  <p:stCondLst>
                                    <p:cond delay="200"/>
                                  </p:stCondLst>
                                  <p:childTnLst>
                                    <p:set>
                                      <p:cBhvr>
                                        <p:cTn id="96" dur="1" fill="hold">
                                          <p:stCondLst>
                                            <p:cond delay="0"/>
                                          </p:stCondLst>
                                        </p:cTn>
                                        <p:tgtEl>
                                          <p:spTgt spid="11289"/>
                                        </p:tgtEl>
                                        <p:attrNameLst>
                                          <p:attrName>style.visibility</p:attrName>
                                        </p:attrNameLst>
                                      </p:cBhvr>
                                      <p:to>
                                        <p:strVal val="visible"/>
                                      </p:to>
                                    </p:set>
                                    <p:anim calcmode="lin" valueType="num">
                                      <p:cBhvr additive="base">
                                        <p:cTn id="97" dur="500" fill="hold"/>
                                        <p:tgtEl>
                                          <p:spTgt spid="11289"/>
                                        </p:tgtEl>
                                        <p:attrNameLst>
                                          <p:attrName>ppt_x</p:attrName>
                                        </p:attrNameLst>
                                      </p:cBhvr>
                                      <p:tavLst>
                                        <p:tav tm="0">
                                          <p:val>
                                            <p:strVal val="0-#ppt_w/2"/>
                                          </p:val>
                                        </p:tav>
                                        <p:tav tm="100000">
                                          <p:val>
                                            <p:strVal val="#ppt_x"/>
                                          </p:val>
                                        </p:tav>
                                      </p:tavLst>
                                    </p:anim>
                                    <p:anim calcmode="lin" valueType="num">
                                      <p:cBhvr additive="base">
                                        <p:cTn id="98" dur="500" fill="hold"/>
                                        <p:tgtEl>
                                          <p:spTgt spid="11289"/>
                                        </p:tgtEl>
                                        <p:attrNameLst>
                                          <p:attrName>ppt_y</p:attrName>
                                        </p:attrNameLst>
                                      </p:cBhvr>
                                      <p:tavLst>
                                        <p:tav tm="0">
                                          <p:val>
                                            <p:strVal val="1+#ppt_h/2"/>
                                          </p:val>
                                        </p:tav>
                                        <p:tav tm="100000">
                                          <p:val>
                                            <p:strVal val="#ppt_y"/>
                                          </p:val>
                                        </p:tav>
                                      </p:tavLst>
                                    </p:anim>
                                  </p:childTnLst>
                                </p:cTn>
                              </p:par>
                              <p:par>
                                <p:cTn id="99" presetID="2" presetClass="entr" presetSubtype="12" fill="hold" grpId="0" nodeType="withEffect">
                                  <p:stCondLst>
                                    <p:cond delay="400"/>
                                  </p:stCondLst>
                                  <p:childTnLst>
                                    <p:set>
                                      <p:cBhvr>
                                        <p:cTn id="100" dur="1" fill="hold">
                                          <p:stCondLst>
                                            <p:cond delay="0"/>
                                          </p:stCondLst>
                                        </p:cTn>
                                        <p:tgtEl>
                                          <p:spTgt spid="11290"/>
                                        </p:tgtEl>
                                        <p:attrNameLst>
                                          <p:attrName>style.visibility</p:attrName>
                                        </p:attrNameLst>
                                      </p:cBhvr>
                                      <p:to>
                                        <p:strVal val="visible"/>
                                      </p:to>
                                    </p:set>
                                    <p:anim calcmode="lin" valueType="num">
                                      <p:cBhvr additive="base">
                                        <p:cTn id="101" dur="500" fill="hold"/>
                                        <p:tgtEl>
                                          <p:spTgt spid="11290"/>
                                        </p:tgtEl>
                                        <p:attrNameLst>
                                          <p:attrName>ppt_x</p:attrName>
                                        </p:attrNameLst>
                                      </p:cBhvr>
                                      <p:tavLst>
                                        <p:tav tm="0">
                                          <p:val>
                                            <p:strVal val="0-#ppt_w/2"/>
                                          </p:val>
                                        </p:tav>
                                        <p:tav tm="100000">
                                          <p:val>
                                            <p:strVal val="#ppt_x"/>
                                          </p:val>
                                        </p:tav>
                                      </p:tavLst>
                                    </p:anim>
                                    <p:anim calcmode="lin" valueType="num">
                                      <p:cBhvr additive="base">
                                        <p:cTn id="102" dur="500" fill="hold"/>
                                        <p:tgtEl>
                                          <p:spTgt spid="112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69" grpId="0" bldLvl="0" animBg="1"/>
      <p:bldP spid="11270" grpId="0" bldLvl="0" animBg="1"/>
      <p:bldP spid="11271" grpId="0" bldLvl="0" animBg="1"/>
      <p:bldP spid="11273" grpId="0" bldLvl="0" animBg="1"/>
      <p:bldP spid="11274" grpId="0" bldLvl="0" animBg="1"/>
      <p:bldP spid="11276" grpId="0"/>
      <p:bldP spid="11277" grpId="0"/>
      <p:bldP spid="11278" grpId="0"/>
      <p:bldP spid="11279" grpId="0"/>
      <p:bldP spid="11281" grpId="0"/>
      <p:bldP spid="11283" grpId="0"/>
      <p:bldP spid="11284" grpId="0"/>
      <p:bldP spid="11286" grpId="0"/>
      <p:bldP spid="11288" grpId="0" bldLvl="0" animBg="1"/>
      <p:bldP spid="11289" grpId="0" bldLvl="0" animBg="1"/>
      <p:bldP spid="11290"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1"/>
          <p:cNvSpPr txBox="1">
            <a:spLocks noChangeArrowheads="1"/>
          </p:cNvSpPr>
          <p:nvPr/>
        </p:nvSpPr>
        <p:spPr bwMode="auto">
          <a:xfrm>
            <a:off x="2854327" y="87315"/>
            <a:ext cx="5718216" cy="5232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2" tIns="45718" rIns="91432" bIns="45718">
            <a:spAutoFit/>
          </a:bodyPr>
          <a:lstStyle/>
          <a:p>
            <a:r>
              <a:rPr lang="en-US" altLang="zh-CN" sz="2800" dirty="0" smtClean="0">
                <a:solidFill>
                  <a:schemeClr val="accent2"/>
                </a:solidFill>
                <a:latin typeface="微软雅黑" panose="020B0503020204020204" pitchFamily="34" charset="-122"/>
                <a:ea typeface="微软雅黑" panose="020B0503020204020204" pitchFamily="34" charset="-122"/>
              </a:rPr>
              <a:t>1.3</a:t>
            </a:r>
            <a:r>
              <a:rPr lang="zh-CN" altLang="en-US" sz="2800" dirty="0" smtClean="0">
                <a:solidFill>
                  <a:schemeClr val="accent2"/>
                </a:solidFill>
                <a:latin typeface="微软雅黑" panose="020B0503020204020204" pitchFamily="34" charset="-122"/>
                <a:ea typeface="微软雅黑" panose="020B0503020204020204" pitchFamily="34" charset="-122"/>
              </a:rPr>
              <a:t>微信的功能及在中国的普遍使用</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2" name="TextBox 2"/>
          <p:cNvSpPr txBox="1">
            <a:spLocks noChangeArrowheads="1"/>
          </p:cNvSpPr>
          <p:nvPr/>
        </p:nvSpPr>
        <p:spPr bwMode="auto">
          <a:xfrm>
            <a:off x="1663700" y="149230"/>
            <a:ext cx="1065213" cy="400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r"/>
            <a:r>
              <a:rPr lang="en-US" altLang="zh-CN" sz="2000">
                <a:solidFill>
                  <a:schemeClr val="accent2"/>
                </a:solidFill>
              </a:rPr>
              <a:t>Part</a:t>
            </a:r>
            <a:r>
              <a:rPr lang="en-US" altLang="zh-CN">
                <a:solidFill>
                  <a:schemeClr val="accent2"/>
                </a:solidFill>
              </a:rPr>
              <a:t> 1</a:t>
            </a:r>
            <a:endParaRPr lang="zh-CN" altLang="en-US">
              <a:solidFill>
                <a:schemeClr val="accent2"/>
              </a:solidFill>
            </a:endParaRPr>
          </a:p>
        </p:txBody>
      </p:sp>
      <p:sp>
        <p:nvSpPr>
          <p:cNvPr id="12292" name="椭圆 22"/>
          <p:cNvSpPr>
            <a:spLocks noChangeArrowheads="1"/>
          </p:cNvSpPr>
          <p:nvPr/>
        </p:nvSpPr>
        <p:spPr bwMode="auto">
          <a:xfrm>
            <a:off x="2092330" y="1644655"/>
            <a:ext cx="3940175" cy="3940175"/>
          </a:xfrm>
          <a:prstGeom prst="ellipse">
            <a:avLst/>
          </a:prstGeom>
          <a:noFill/>
          <a:ln w="9525">
            <a:solidFill>
              <a:srgbClr val="969696"/>
            </a:solidFill>
            <a:prstDash val="dash"/>
            <a:round/>
          </a:ln>
          <a:extLst>
            <a:ext uri="{909E8E84-426E-40DD-AFC4-6F175D3DCCD1}">
              <a14:hiddenFill xmlns="" xmlns:a14="http://schemas.microsoft.com/office/drawing/2010/main">
                <a:solidFill>
                  <a:srgbClr val="FFFFFF"/>
                </a:solidFill>
              </a14:hiddenFill>
            </a:ext>
          </a:extLst>
        </p:spPr>
        <p:txBody>
          <a:bodyPr lIns="91432" tIns="45718" rIns="91432" bIns="45718"/>
          <a:lstStyle/>
          <a:p>
            <a:endParaRPr lang="zh-CN" altLang="en-US"/>
          </a:p>
        </p:txBody>
      </p:sp>
      <p:sp>
        <p:nvSpPr>
          <p:cNvPr id="12293" name="Oval 13"/>
          <p:cNvSpPr>
            <a:spLocks noChangeArrowheads="1"/>
          </p:cNvSpPr>
          <p:nvPr/>
        </p:nvSpPr>
        <p:spPr bwMode="auto">
          <a:xfrm>
            <a:off x="2528893" y="3403605"/>
            <a:ext cx="1606551" cy="1606551"/>
          </a:xfrm>
          <a:prstGeom prst="ellipse">
            <a:avLst/>
          </a:prstGeom>
          <a:solidFill>
            <a:srgbClr val="DADADB"/>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endParaRPr lang="zh-CN" altLang="en-US"/>
          </a:p>
        </p:txBody>
      </p:sp>
      <p:sp>
        <p:nvSpPr>
          <p:cNvPr id="12294" name="Oval 14"/>
          <p:cNvSpPr>
            <a:spLocks noChangeArrowheads="1"/>
          </p:cNvSpPr>
          <p:nvPr/>
        </p:nvSpPr>
        <p:spPr bwMode="auto">
          <a:xfrm>
            <a:off x="2670175" y="3544889"/>
            <a:ext cx="1322388" cy="1322387"/>
          </a:xfrm>
          <a:prstGeom prst="ellipse">
            <a:avLst/>
          </a:prstGeom>
          <a:solidFill>
            <a:schemeClr val="bg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endParaRPr lang="zh-CN" altLang="en-US"/>
          </a:p>
        </p:txBody>
      </p:sp>
      <p:sp>
        <p:nvSpPr>
          <p:cNvPr id="12295" name="Oval 18"/>
          <p:cNvSpPr>
            <a:spLocks noChangeArrowheads="1"/>
          </p:cNvSpPr>
          <p:nvPr/>
        </p:nvSpPr>
        <p:spPr bwMode="auto">
          <a:xfrm>
            <a:off x="4203705" y="3127374"/>
            <a:ext cx="1606551" cy="1608139"/>
          </a:xfrm>
          <a:prstGeom prst="ellipse">
            <a:avLst/>
          </a:prstGeom>
          <a:solidFill>
            <a:srgbClr val="DADADB"/>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endParaRPr lang="zh-CN" altLang="en-US"/>
          </a:p>
        </p:txBody>
      </p:sp>
      <p:sp>
        <p:nvSpPr>
          <p:cNvPr id="12296" name="Oval 19"/>
          <p:cNvSpPr>
            <a:spLocks noChangeArrowheads="1"/>
          </p:cNvSpPr>
          <p:nvPr/>
        </p:nvSpPr>
        <p:spPr bwMode="auto">
          <a:xfrm>
            <a:off x="4344989" y="3268665"/>
            <a:ext cx="1322387" cy="1322387"/>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endParaRPr lang="zh-CN" altLang="en-US"/>
          </a:p>
        </p:txBody>
      </p:sp>
      <p:sp>
        <p:nvSpPr>
          <p:cNvPr id="12297" name="Oval 23"/>
          <p:cNvSpPr>
            <a:spLocks noChangeArrowheads="1"/>
          </p:cNvSpPr>
          <p:nvPr/>
        </p:nvSpPr>
        <p:spPr bwMode="auto">
          <a:xfrm>
            <a:off x="3081344" y="1849442"/>
            <a:ext cx="1608137" cy="1606551"/>
          </a:xfrm>
          <a:prstGeom prst="ellipse">
            <a:avLst/>
          </a:prstGeom>
          <a:solidFill>
            <a:srgbClr val="DADADB"/>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endParaRPr lang="zh-CN" altLang="en-US"/>
          </a:p>
        </p:txBody>
      </p:sp>
      <p:sp>
        <p:nvSpPr>
          <p:cNvPr id="12298" name="Oval 24"/>
          <p:cNvSpPr>
            <a:spLocks noChangeArrowheads="1"/>
          </p:cNvSpPr>
          <p:nvPr/>
        </p:nvSpPr>
        <p:spPr bwMode="auto">
          <a:xfrm>
            <a:off x="3224213" y="1990727"/>
            <a:ext cx="1322387" cy="1322388"/>
          </a:xfrm>
          <a:prstGeom prst="ellipse">
            <a:avLst/>
          </a:prstGeom>
          <a:solidFill>
            <a:schemeClr val="bg2"/>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endParaRPr lang="zh-CN" altLang="en-US"/>
          </a:p>
        </p:txBody>
      </p:sp>
      <p:sp>
        <p:nvSpPr>
          <p:cNvPr id="12299" name="TextBox 29"/>
          <p:cNvSpPr txBox="1">
            <a:spLocks noChangeArrowheads="1"/>
          </p:cNvSpPr>
          <p:nvPr/>
        </p:nvSpPr>
        <p:spPr bwMode="auto">
          <a:xfrm>
            <a:off x="6656389" y="1335091"/>
            <a:ext cx="1569644" cy="369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2" tIns="45718" rIns="91432" bIns="45718">
            <a:spAutoFit/>
          </a:bodyPr>
          <a:lstStyle/>
          <a:p>
            <a:r>
              <a:rPr lang="zh-CN" altLang="en-US" b="1" dirty="0" smtClean="0">
                <a:solidFill>
                  <a:schemeClr val="accent1"/>
                </a:solidFill>
                <a:latin typeface="微软雅黑" panose="020B0503020204020204" pitchFamily="34" charset="-122"/>
                <a:ea typeface="微软雅黑" panose="020B0503020204020204" pitchFamily="34" charset="-122"/>
              </a:rPr>
              <a:t>信息传播功能</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12300" name="TextBox 30"/>
          <p:cNvSpPr txBox="1">
            <a:spLocks noChangeArrowheads="1"/>
          </p:cNvSpPr>
          <p:nvPr/>
        </p:nvSpPr>
        <p:spPr bwMode="auto">
          <a:xfrm>
            <a:off x="6656393" y="1700213"/>
            <a:ext cx="2968625"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微信可以发送文字、语音、视频、文件，可以实时聊天。</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12301" name="TextBox 32"/>
          <p:cNvSpPr txBox="1">
            <a:spLocks noChangeArrowheads="1"/>
          </p:cNvSpPr>
          <p:nvPr/>
        </p:nvSpPr>
        <p:spPr bwMode="auto">
          <a:xfrm>
            <a:off x="3332163" y="2330455"/>
            <a:ext cx="1155700" cy="646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ctr"/>
            <a:r>
              <a:rPr lang="zh-CN" altLang="en-US" dirty="0" smtClean="0">
                <a:solidFill>
                  <a:srgbClr val="F8F8F8"/>
                </a:solidFill>
                <a:latin typeface="微软雅黑" panose="020B0503020204020204" pitchFamily="34" charset="-122"/>
                <a:ea typeface="微软雅黑" panose="020B0503020204020204" pitchFamily="34" charset="-122"/>
              </a:rPr>
              <a:t>信息传播功能</a:t>
            </a:r>
            <a:endParaRPr lang="zh-CN" altLang="en-US" dirty="0">
              <a:solidFill>
                <a:srgbClr val="F8F8F8"/>
              </a:solidFill>
              <a:latin typeface="微软雅黑" panose="020B0503020204020204" pitchFamily="34" charset="-122"/>
              <a:ea typeface="微软雅黑" panose="020B0503020204020204" pitchFamily="34" charset="-122"/>
            </a:endParaRPr>
          </a:p>
        </p:txBody>
      </p:sp>
      <p:sp>
        <p:nvSpPr>
          <p:cNvPr id="12302" name="TextBox 33"/>
          <p:cNvSpPr txBox="1">
            <a:spLocks noChangeArrowheads="1"/>
          </p:cNvSpPr>
          <p:nvPr/>
        </p:nvSpPr>
        <p:spPr bwMode="auto">
          <a:xfrm>
            <a:off x="2811463" y="3927479"/>
            <a:ext cx="1041400" cy="646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ctr"/>
            <a:r>
              <a:rPr lang="zh-CN" altLang="en-US" dirty="0" smtClean="0">
                <a:solidFill>
                  <a:srgbClr val="F8F8F8"/>
                </a:solidFill>
                <a:latin typeface="微软雅黑" panose="020B0503020204020204" pitchFamily="34" charset="-122"/>
                <a:ea typeface="微软雅黑" panose="020B0503020204020204" pitchFamily="34" charset="-122"/>
              </a:rPr>
              <a:t>跨平台优势</a:t>
            </a:r>
            <a:endParaRPr lang="zh-CN" altLang="en-US" dirty="0">
              <a:solidFill>
                <a:srgbClr val="F8F8F8"/>
              </a:solidFill>
              <a:latin typeface="微软雅黑" panose="020B0503020204020204" pitchFamily="34" charset="-122"/>
              <a:ea typeface="微软雅黑" panose="020B0503020204020204" pitchFamily="34" charset="-122"/>
            </a:endParaRPr>
          </a:p>
        </p:txBody>
      </p:sp>
      <p:sp>
        <p:nvSpPr>
          <p:cNvPr id="12303" name="TextBox 34"/>
          <p:cNvSpPr txBox="1">
            <a:spLocks noChangeArrowheads="1"/>
          </p:cNvSpPr>
          <p:nvPr/>
        </p:nvSpPr>
        <p:spPr bwMode="auto">
          <a:xfrm>
            <a:off x="4487867" y="3616329"/>
            <a:ext cx="1109663" cy="646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ctr"/>
            <a:r>
              <a:rPr lang="zh-CN" altLang="en-US" dirty="0" smtClean="0">
                <a:solidFill>
                  <a:srgbClr val="F8F8F8"/>
                </a:solidFill>
                <a:latin typeface="微软雅黑" panose="020B0503020204020204" pitchFamily="34" charset="-122"/>
                <a:ea typeface="微软雅黑" panose="020B0503020204020204" pitchFamily="34" charset="-122"/>
              </a:rPr>
              <a:t>微信的普及</a:t>
            </a:r>
            <a:endParaRPr lang="zh-CN" altLang="en-US" dirty="0">
              <a:solidFill>
                <a:srgbClr val="F8F8F8"/>
              </a:solidFill>
              <a:latin typeface="微软雅黑" panose="020B0503020204020204" pitchFamily="34" charset="-122"/>
              <a:ea typeface="微软雅黑" panose="020B0503020204020204" pitchFamily="34" charset="-122"/>
            </a:endParaRPr>
          </a:p>
        </p:txBody>
      </p:sp>
      <p:sp>
        <p:nvSpPr>
          <p:cNvPr id="12304" name="TextBox 35"/>
          <p:cNvSpPr txBox="1">
            <a:spLocks noChangeArrowheads="1"/>
          </p:cNvSpPr>
          <p:nvPr/>
        </p:nvSpPr>
        <p:spPr bwMode="auto">
          <a:xfrm>
            <a:off x="6656389" y="2903543"/>
            <a:ext cx="2262142" cy="369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2" tIns="45718" rIns="91432" bIns="45718">
            <a:spAutoFit/>
          </a:bodyPr>
          <a:lstStyle/>
          <a:p>
            <a:r>
              <a:rPr lang="zh-CN" altLang="en-US" b="1" dirty="0" smtClean="0">
                <a:solidFill>
                  <a:schemeClr val="accent1"/>
                </a:solidFill>
                <a:latin typeface="微软雅黑" panose="020B0503020204020204" pitchFamily="34" charset="-122"/>
                <a:ea typeface="微软雅黑" panose="020B0503020204020204" pitchFamily="34" charset="-122"/>
              </a:rPr>
              <a:t>微信具有跨平台优势</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12305" name="TextBox 36"/>
          <p:cNvSpPr txBox="1">
            <a:spLocks noChangeArrowheads="1"/>
          </p:cNvSpPr>
          <p:nvPr/>
        </p:nvSpPr>
        <p:spPr bwMode="auto">
          <a:xfrm>
            <a:off x="6656393" y="3268665"/>
            <a:ext cx="2968625" cy="830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微信可以在多种操作系统上良好运行，统一信息格式及使用接口</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12306" name="TextBox 37"/>
          <p:cNvSpPr txBox="1">
            <a:spLocks noChangeArrowheads="1"/>
          </p:cNvSpPr>
          <p:nvPr/>
        </p:nvSpPr>
        <p:spPr bwMode="auto">
          <a:xfrm>
            <a:off x="6656389" y="4459291"/>
            <a:ext cx="1338812" cy="369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2" tIns="45718" rIns="91432" bIns="45718">
            <a:spAutoFit/>
          </a:bodyPr>
          <a:lstStyle/>
          <a:p>
            <a:r>
              <a:rPr lang="zh-CN" altLang="en-US" b="1" dirty="0" smtClean="0">
                <a:solidFill>
                  <a:schemeClr val="accent1"/>
                </a:solidFill>
                <a:latin typeface="微软雅黑" panose="020B0503020204020204" pitchFamily="34" charset="-122"/>
                <a:ea typeface="微软雅黑" panose="020B0503020204020204" pitchFamily="34" charset="-122"/>
              </a:rPr>
              <a:t>微信的普及</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12307" name="TextBox 38"/>
          <p:cNvSpPr txBox="1">
            <a:spLocks noChangeArrowheads="1"/>
          </p:cNvSpPr>
          <p:nvPr/>
        </p:nvSpPr>
        <p:spPr bwMode="auto">
          <a:xfrm>
            <a:off x="6656393" y="4824413"/>
            <a:ext cx="2968625"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自</a:t>
            </a:r>
            <a:r>
              <a:rPr lang="en-US" altLang="zh-CN" sz="1600" dirty="0" smtClean="0">
                <a:solidFill>
                  <a:schemeClr val="accent1"/>
                </a:solidFill>
                <a:latin typeface="微软雅黑" panose="020B0503020204020204" pitchFamily="34" charset="-122"/>
                <a:ea typeface="微软雅黑" panose="020B0503020204020204" pitchFamily="34" charset="-122"/>
              </a:rPr>
              <a:t>2018</a:t>
            </a:r>
            <a:r>
              <a:rPr lang="zh-CN" altLang="en-US" sz="1600" dirty="0" smtClean="0">
                <a:solidFill>
                  <a:schemeClr val="accent1"/>
                </a:solidFill>
                <a:latin typeface="微软雅黑" panose="020B0503020204020204" pitchFamily="34" charset="-122"/>
                <a:ea typeface="微软雅黑" panose="020B0503020204020204" pitchFamily="34" charset="-122"/>
              </a:rPr>
              <a:t>年春季以来，微信使用量超过</a:t>
            </a:r>
            <a:r>
              <a:rPr lang="en-US" altLang="zh-CN" sz="1600" dirty="0" smtClean="0">
                <a:solidFill>
                  <a:schemeClr val="accent1"/>
                </a:solidFill>
                <a:latin typeface="微软雅黑" panose="020B0503020204020204" pitchFamily="34" charset="-122"/>
                <a:ea typeface="微软雅黑" panose="020B0503020204020204" pitchFamily="34" charset="-122"/>
              </a:rPr>
              <a:t>10</a:t>
            </a:r>
            <a:r>
              <a:rPr lang="zh-CN" altLang="en-US" sz="1600" dirty="0" smtClean="0">
                <a:solidFill>
                  <a:schemeClr val="accent1"/>
                </a:solidFill>
                <a:latin typeface="微软雅黑" panose="020B0503020204020204" pitchFamily="34" charset="-122"/>
                <a:ea typeface="微软雅黑" panose="020B0503020204020204" pitchFamily="34" charset="-122"/>
              </a:rPr>
              <a:t>亿</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Tm="5769">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2290"/>
                                        </p:tgtEl>
                                        <p:attrNameLst>
                                          <p:attrName>style.visibility</p:attrName>
                                        </p:attrNameLst>
                                      </p:cBhvr>
                                      <p:to>
                                        <p:strVal val="visible"/>
                                      </p:to>
                                    </p:set>
                                    <p:anim calcmode="lin" valueType="num">
                                      <p:cBhvr>
                                        <p:cTn id="7" dur="400" fill="hold"/>
                                        <p:tgtEl>
                                          <p:spTgt spid="12290"/>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12290"/>
                                        </p:tgtEl>
                                        <p:attrNameLst>
                                          <p:attrName>ppt_y</p:attrName>
                                        </p:attrNameLst>
                                      </p:cBhvr>
                                      <p:tavLst>
                                        <p:tav tm="0">
                                          <p:val>
                                            <p:strVal val="#ppt_y"/>
                                          </p:val>
                                        </p:tav>
                                        <p:tav tm="100000">
                                          <p:val>
                                            <p:strVal val="#ppt_y"/>
                                          </p:val>
                                        </p:tav>
                                      </p:tavLst>
                                    </p:anim>
                                    <p:anim calcmode="lin" valueType="num">
                                      <p:cBhvr>
                                        <p:cTn id="9" dur="400" fill="hold"/>
                                        <p:tgtEl>
                                          <p:spTgt spid="12290"/>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1229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12290"/>
                                        </p:tgtEl>
                                      </p:cBhvr>
                                    </p:animEffect>
                                  </p:childTnLst>
                                </p:cTn>
                              </p:par>
                            </p:childTnLst>
                          </p:cTn>
                        </p:par>
                        <p:par>
                          <p:cTn id="12" fill="hold">
                            <p:stCondLst>
                              <p:cond delay="1040"/>
                            </p:stCondLst>
                            <p:childTnLst>
                              <p:par>
                                <p:cTn id="13" presetID="21" presetClass="entr" presetSubtype="1" fill="hold" grpId="0" nodeType="afterEffect">
                                  <p:stCondLst>
                                    <p:cond delay="0"/>
                                  </p:stCondLst>
                                  <p:childTnLst>
                                    <p:set>
                                      <p:cBhvr>
                                        <p:cTn id="14" dur="1" fill="hold">
                                          <p:stCondLst>
                                            <p:cond delay="0"/>
                                          </p:stCondLst>
                                        </p:cTn>
                                        <p:tgtEl>
                                          <p:spTgt spid="12292"/>
                                        </p:tgtEl>
                                        <p:attrNameLst>
                                          <p:attrName>style.visibility</p:attrName>
                                        </p:attrNameLst>
                                      </p:cBhvr>
                                      <p:to>
                                        <p:strVal val="visible"/>
                                      </p:to>
                                    </p:set>
                                    <p:animEffect transition="in" filter="wheel(1)">
                                      <p:cBhvr>
                                        <p:cTn id="15" dur="1000"/>
                                        <p:tgtEl>
                                          <p:spTgt spid="12292"/>
                                        </p:tgtEl>
                                      </p:cBhvr>
                                    </p:animEffect>
                                  </p:childTnLst>
                                </p:cTn>
                              </p:par>
                            </p:childTnLst>
                          </p:cTn>
                        </p:par>
                        <p:par>
                          <p:cTn id="16" fill="hold">
                            <p:stCondLst>
                              <p:cond delay="2040"/>
                            </p:stCondLst>
                            <p:childTnLst>
                              <p:par>
                                <p:cTn id="17" presetID="52" presetClass="entr" presetSubtype="0" fill="hold" grpId="0" nodeType="afterEffect">
                                  <p:stCondLst>
                                    <p:cond delay="0"/>
                                  </p:stCondLst>
                                  <p:childTnLst>
                                    <p:set>
                                      <p:cBhvr>
                                        <p:cTn id="18" dur="1" fill="hold">
                                          <p:stCondLst>
                                            <p:cond delay="0"/>
                                          </p:stCondLst>
                                        </p:cTn>
                                        <p:tgtEl>
                                          <p:spTgt spid="12297"/>
                                        </p:tgtEl>
                                        <p:attrNameLst>
                                          <p:attrName>style.visibility</p:attrName>
                                        </p:attrNameLst>
                                      </p:cBhvr>
                                      <p:to>
                                        <p:strVal val="visible"/>
                                      </p:to>
                                    </p:set>
                                    <p:animScale>
                                      <p:cBhvr>
                                        <p:cTn id="19" dur="1000" decel="50000" fill="hold">
                                          <p:stCondLst>
                                            <p:cond delay="0"/>
                                          </p:stCondLst>
                                        </p:cTn>
                                        <p:tgtEl>
                                          <p:spTgt spid="1229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0" dur="1000" decel="50000" fill="hold">
                                          <p:stCondLst>
                                            <p:cond delay="0"/>
                                          </p:stCondLst>
                                        </p:cTn>
                                        <p:tgtEl>
                                          <p:spTgt spid="12297"/>
                                        </p:tgtEl>
                                        <p:attrNameLst>
                                          <p:attrName>ppt_x</p:attrName>
                                          <p:attrName>ppt_y</p:attrName>
                                        </p:attrNameLst>
                                      </p:cBhvr>
                                      <p:rCtr x="0" y="0"/>
                                    </p:animMotion>
                                    <p:animEffect transition="in" filter="fade">
                                      <p:cBhvr>
                                        <p:cTn id="21" dur="1000"/>
                                        <p:tgtEl>
                                          <p:spTgt spid="12297"/>
                                        </p:tgtEl>
                                      </p:cBhvr>
                                    </p:animEffect>
                                  </p:childTnLst>
                                </p:cTn>
                              </p:par>
                              <p:par>
                                <p:cTn id="22" presetID="52" presetClass="entr" presetSubtype="0" fill="hold" grpId="0" nodeType="withEffect">
                                  <p:stCondLst>
                                    <p:cond delay="0"/>
                                  </p:stCondLst>
                                  <p:childTnLst>
                                    <p:set>
                                      <p:cBhvr>
                                        <p:cTn id="23" dur="1" fill="hold">
                                          <p:stCondLst>
                                            <p:cond delay="0"/>
                                          </p:stCondLst>
                                        </p:cTn>
                                        <p:tgtEl>
                                          <p:spTgt spid="12298"/>
                                        </p:tgtEl>
                                        <p:attrNameLst>
                                          <p:attrName>style.visibility</p:attrName>
                                        </p:attrNameLst>
                                      </p:cBhvr>
                                      <p:to>
                                        <p:strVal val="visible"/>
                                      </p:to>
                                    </p:set>
                                    <p:animScale>
                                      <p:cBhvr>
                                        <p:cTn id="24" dur="1000" decel="50000" fill="hold">
                                          <p:stCondLst>
                                            <p:cond delay="0"/>
                                          </p:stCondLst>
                                        </p:cTn>
                                        <p:tgtEl>
                                          <p:spTgt spid="1229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5" dur="1000" decel="50000" fill="hold">
                                          <p:stCondLst>
                                            <p:cond delay="0"/>
                                          </p:stCondLst>
                                        </p:cTn>
                                        <p:tgtEl>
                                          <p:spTgt spid="12298"/>
                                        </p:tgtEl>
                                        <p:attrNameLst>
                                          <p:attrName>ppt_x</p:attrName>
                                          <p:attrName>ppt_y</p:attrName>
                                        </p:attrNameLst>
                                      </p:cBhvr>
                                      <p:rCtr x="0" y="0"/>
                                    </p:animMotion>
                                    <p:animEffect transition="in" filter="fade">
                                      <p:cBhvr>
                                        <p:cTn id="26" dur="1000"/>
                                        <p:tgtEl>
                                          <p:spTgt spid="12298"/>
                                        </p:tgtEl>
                                      </p:cBhvr>
                                    </p:animEffect>
                                  </p:childTnLst>
                                </p:cTn>
                              </p:par>
                              <p:par>
                                <p:cTn id="27" presetID="52" presetClass="entr" presetSubtype="0" fill="hold" grpId="0" nodeType="withEffect">
                                  <p:stCondLst>
                                    <p:cond delay="0"/>
                                  </p:stCondLst>
                                  <p:childTnLst>
                                    <p:set>
                                      <p:cBhvr>
                                        <p:cTn id="28" dur="1" fill="hold">
                                          <p:stCondLst>
                                            <p:cond delay="0"/>
                                          </p:stCondLst>
                                        </p:cTn>
                                        <p:tgtEl>
                                          <p:spTgt spid="12301"/>
                                        </p:tgtEl>
                                        <p:attrNameLst>
                                          <p:attrName>style.visibility</p:attrName>
                                        </p:attrNameLst>
                                      </p:cBhvr>
                                      <p:to>
                                        <p:strVal val="visible"/>
                                      </p:to>
                                    </p:set>
                                    <p:animScale>
                                      <p:cBhvr>
                                        <p:cTn id="29" dur="1000" decel="50000" fill="hold">
                                          <p:stCondLst>
                                            <p:cond delay="0"/>
                                          </p:stCondLst>
                                        </p:cTn>
                                        <p:tgtEl>
                                          <p:spTgt spid="1230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0" dur="1000" decel="50000" fill="hold">
                                          <p:stCondLst>
                                            <p:cond delay="0"/>
                                          </p:stCondLst>
                                        </p:cTn>
                                        <p:tgtEl>
                                          <p:spTgt spid="12301"/>
                                        </p:tgtEl>
                                        <p:attrNameLst>
                                          <p:attrName>ppt_x</p:attrName>
                                          <p:attrName>ppt_y</p:attrName>
                                        </p:attrNameLst>
                                      </p:cBhvr>
                                      <p:rCtr x="0" y="0"/>
                                    </p:animMotion>
                                    <p:animEffect transition="in" filter="fade">
                                      <p:cBhvr>
                                        <p:cTn id="31" dur="1000"/>
                                        <p:tgtEl>
                                          <p:spTgt spid="12301"/>
                                        </p:tgtEl>
                                      </p:cBhvr>
                                    </p:animEffect>
                                  </p:childTnLst>
                                </p:cTn>
                              </p:par>
                            </p:childTnLst>
                          </p:cTn>
                        </p:par>
                        <p:par>
                          <p:cTn id="32" fill="hold">
                            <p:stCondLst>
                              <p:cond delay="3040"/>
                            </p:stCondLst>
                            <p:childTnLst>
                              <p:par>
                                <p:cTn id="33" presetID="52" presetClass="entr" presetSubtype="0" fill="hold" grpId="0" nodeType="afterEffect">
                                  <p:stCondLst>
                                    <p:cond delay="0"/>
                                  </p:stCondLst>
                                  <p:childTnLst>
                                    <p:set>
                                      <p:cBhvr>
                                        <p:cTn id="34" dur="1" fill="hold">
                                          <p:stCondLst>
                                            <p:cond delay="0"/>
                                          </p:stCondLst>
                                        </p:cTn>
                                        <p:tgtEl>
                                          <p:spTgt spid="12293"/>
                                        </p:tgtEl>
                                        <p:attrNameLst>
                                          <p:attrName>style.visibility</p:attrName>
                                        </p:attrNameLst>
                                      </p:cBhvr>
                                      <p:to>
                                        <p:strVal val="visible"/>
                                      </p:to>
                                    </p:set>
                                    <p:animScale>
                                      <p:cBhvr>
                                        <p:cTn id="35" dur="1000" decel="50000" fill="hold">
                                          <p:stCondLst>
                                            <p:cond delay="0"/>
                                          </p:stCondLst>
                                        </p:cTn>
                                        <p:tgtEl>
                                          <p:spTgt spid="1229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6" dur="1000" decel="50000" fill="hold">
                                          <p:stCondLst>
                                            <p:cond delay="0"/>
                                          </p:stCondLst>
                                        </p:cTn>
                                        <p:tgtEl>
                                          <p:spTgt spid="12293"/>
                                        </p:tgtEl>
                                        <p:attrNameLst>
                                          <p:attrName>ppt_x</p:attrName>
                                          <p:attrName>ppt_y</p:attrName>
                                        </p:attrNameLst>
                                      </p:cBhvr>
                                      <p:rCtr x="0" y="0"/>
                                    </p:animMotion>
                                    <p:animEffect transition="in" filter="fade">
                                      <p:cBhvr>
                                        <p:cTn id="37" dur="1000"/>
                                        <p:tgtEl>
                                          <p:spTgt spid="12293"/>
                                        </p:tgtEl>
                                      </p:cBhvr>
                                    </p:animEffect>
                                  </p:childTnLst>
                                </p:cTn>
                              </p:par>
                              <p:par>
                                <p:cTn id="38" presetID="52" presetClass="entr" presetSubtype="0" fill="hold" grpId="0" nodeType="withEffect">
                                  <p:stCondLst>
                                    <p:cond delay="0"/>
                                  </p:stCondLst>
                                  <p:childTnLst>
                                    <p:set>
                                      <p:cBhvr>
                                        <p:cTn id="39" dur="1" fill="hold">
                                          <p:stCondLst>
                                            <p:cond delay="0"/>
                                          </p:stCondLst>
                                        </p:cTn>
                                        <p:tgtEl>
                                          <p:spTgt spid="12294"/>
                                        </p:tgtEl>
                                        <p:attrNameLst>
                                          <p:attrName>style.visibility</p:attrName>
                                        </p:attrNameLst>
                                      </p:cBhvr>
                                      <p:to>
                                        <p:strVal val="visible"/>
                                      </p:to>
                                    </p:set>
                                    <p:animScale>
                                      <p:cBhvr>
                                        <p:cTn id="40" dur="1000" decel="50000" fill="hold">
                                          <p:stCondLst>
                                            <p:cond delay="0"/>
                                          </p:stCondLst>
                                        </p:cTn>
                                        <p:tgtEl>
                                          <p:spTgt spid="1229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1" dur="1000" decel="50000" fill="hold">
                                          <p:stCondLst>
                                            <p:cond delay="0"/>
                                          </p:stCondLst>
                                        </p:cTn>
                                        <p:tgtEl>
                                          <p:spTgt spid="12294"/>
                                        </p:tgtEl>
                                        <p:attrNameLst>
                                          <p:attrName>ppt_x</p:attrName>
                                          <p:attrName>ppt_y</p:attrName>
                                        </p:attrNameLst>
                                      </p:cBhvr>
                                      <p:rCtr x="0" y="0"/>
                                    </p:animMotion>
                                    <p:animEffect transition="in" filter="fade">
                                      <p:cBhvr>
                                        <p:cTn id="42" dur="1000"/>
                                        <p:tgtEl>
                                          <p:spTgt spid="12294"/>
                                        </p:tgtEl>
                                      </p:cBhvr>
                                    </p:animEffect>
                                  </p:childTnLst>
                                </p:cTn>
                              </p:par>
                              <p:par>
                                <p:cTn id="43" presetID="52" presetClass="entr" presetSubtype="0" fill="hold" grpId="0" nodeType="withEffect">
                                  <p:stCondLst>
                                    <p:cond delay="0"/>
                                  </p:stCondLst>
                                  <p:childTnLst>
                                    <p:set>
                                      <p:cBhvr>
                                        <p:cTn id="44" dur="1" fill="hold">
                                          <p:stCondLst>
                                            <p:cond delay="0"/>
                                          </p:stCondLst>
                                        </p:cTn>
                                        <p:tgtEl>
                                          <p:spTgt spid="12302"/>
                                        </p:tgtEl>
                                        <p:attrNameLst>
                                          <p:attrName>style.visibility</p:attrName>
                                        </p:attrNameLst>
                                      </p:cBhvr>
                                      <p:to>
                                        <p:strVal val="visible"/>
                                      </p:to>
                                    </p:set>
                                    <p:animScale>
                                      <p:cBhvr>
                                        <p:cTn id="45" dur="1000" decel="50000" fill="hold">
                                          <p:stCondLst>
                                            <p:cond delay="0"/>
                                          </p:stCondLst>
                                        </p:cTn>
                                        <p:tgtEl>
                                          <p:spTgt spid="1230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6" dur="1000" decel="50000" fill="hold">
                                          <p:stCondLst>
                                            <p:cond delay="0"/>
                                          </p:stCondLst>
                                        </p:cTn>
                                        <p:tgtEl>
                                          <p:spTgt spid="12302"/>
                                        </p:tgtEl>
                                        <p:attrNameLst>
                                          <p:attrName>ppt_x</p:attrName>
                                          <p:attrName>ppt_y</p:attrName>
                                        </p:attrNameLst>
                                      </p:cBhvr>
                                      <p:rCtr x="0" y="0"/>
                                    </p:animMotion>
                                    <p:animEffect transition="in" filter="fade">
                                      <p:cBhvr>
                                        <p:cTn id="47" dur="1000"/>
                                        <p:tgtEl>
                                          <p:spTgt spid="12302"/>
                                        </p:tgtEl>
                                      </p:cBhvr>
                                    </p:animEffect>
                                  </p:childTnLst>
                                </p:cTn>
                              </p:par>
                            </p:childTnLst>
                          </p:cTn>
                        </p:par>
                        <p:par>
                          <p:cTn id="48" fill="hold">
                            <p:stCondLst>
                              <p:cond delay="4040"/>
                            </p:stCondLst>
                            <p:childTnLst>
                              <p:par>
                                <p:cTn id="49" presetID="52" presetClass="entr" presetSubtype="0" fill="hold" grpId="0" nodeType="afterEffect">
                                  <p:stCondLst>
                                    <p:cond delay="0"/>
                                  </p:stCondLst>
                                  <p:childTnLst>
                                    <p:set>
                                      <p:cBhvr>
                                        <p:cTn id="50" dur="1" fill="hold">
                                          <p:stCondLst>
                                            <p:cond delay="0"/>
                                          </p:stCondLst>
                                        </p:cTn>
                                        <p:tgtEl>
                                          <p:spTgt spid="12295"/>
                                        </p:tgtEl>
                                        <p:attrNameLst>
                                          <p:attrName>style.visibility</p:attrName>
                                        </p:attrNameLst>
                                      </p:cBhvr>
                                      <p:to>
                                        <p:strVal val="visible"/>
                                      </p:to>
                                    </p:set>
                                    <p:animScale>
                                      <p:cBhvr>
                                        <p:cTn id="51" dur="1000" decel="50000" fill="hold">
                                          <p:stCondLst>
                                            <p:cond delay="0"/>
                                          </p:stCondLst>
                                        </p:cTn>
                                        <p:tgtEl>
                                          <p:spTgt spid="1229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2" dur="1000" decel="50000" fill="hold">
                                          <p:stCondLst>
                                            <p:cond delay="0"/>
                                          </p:stCondLst>
                                        </p:cTn>
                                        <p:tgtEl>
                                          <p:spTgt spid="12295"/>
                                        </p:tgtEl>
                                        <p:attrNameLst>
                                          <p:attrName>ppt_x</p:attrName>
                                          <p:attrName>ppt_y</p:attrName>
                                        </p:attrNameLst>
                                      </p:cBhvr>
                                      <p:rCtr x="0" y="0"/>
                                    </p:animMotion>
                                    <p:animEffect transition="in" filter="fade">
                                      <p:cBhvr>
                                        <p:cTn id="53" dur="1000"/>
                                        <p:tgtEl>
                                          <p:spTgt spid="12295"/>
                                        </p:tgtEl>
                                      </p:cBhvr>
                                    </p:animEffect>
                                  </p:childTnLst>
                                </p:cTn>
                              </p:par>
                              <p:par>
                                <p:cTn id="54" presetID="52" presetClass="entr" presetSubtype="0" fill="hold" grpId="0" nodeType="withEffect">
                                  <p:stCondLst>
                                    <p:cond delay="0"/>
                                  </p:stCondLst>
                                  <p:childTnLst>
                                    <p:set>
                                      <p:cBhvr>
                                        <p:cTn id="55" dur="1" fill="hold">
                                          <p:stCondLst>
                                            <p:cond delay="0"/>
                                          </p:stCondLst>
                                        </p:cTn>
                                        <p:tgtEl>
                                          <p:spTgt spid="12296"/>
                                        </p:tgtEl>
                                        <p:attrNameLst>
                                          <p:attrName>style.visibility</p:attrName>
                                        </p:attrNameLst>
                                      </p:cBhvr>
                                      <p:to>
                                        <p:strVal val="visible"/>
                                      </p:to>
                                    </p:set>
                                    <p:animScale>
                                      <p:cBhvr>
                                        <p:cTn id="56" dur="1000" decel="50000" fill="hold">
                                          <p:stCondLst>
                                            <p:cond delay="0"/>
                                          </p:stCondLst>
                                        </p:cTn>
                                        <p:tgtEl>
                                          <p:spTgt spid="1229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7" dur="1000" decel="50000" fill="hold">
                                          <p:stCondLst>
                                            <p:cond delay="0"/>
                                          </p:stCondLst>
                                        </p:cTn>
                                        <p:tgtEl>
                                          <p:spTgt spid="12296"/>
                                        </p:tgtEl>
                                        <p:attrNameLst>
                                          <p:attrName>ppt_x</p:attrName>
                                          <p:attrName>ppt_y</p:attrName>
                                        </p:attrNameLst>
                                      </p:cBhvr>
                                      <p:rCtr x="0" y="0"/>
                                    </p:animMotion>
                                    <p:animEffect transition="in" filter="fade">
                                      <p:cBhvr>
                                        <p:cTn id="58" dur="1000"/>
                                        <p:tgtEl>
                                          <p:spTgt spid="12296"/>
                                        </p:tgtEl>
                                      </p:cBhvr>
                                    </p:animEffect>
                                  </p:childTnLst>
                                </p:cTn>
                              </p:par>
                              <p:par>
                                <p:cTn id="59" presetID="52" presetClass="entr" presetSubtype="0" fill="hold" grpId="0" nodeType="withEffect">
                                  <p:stCondLst>
                                    <p:cond delay="0"/>
                                  </p:stCondLst>
                                  <p:childTnLst>
                                    <p:set>
                                      <p:cBhvr>
                                        <p:cTn id="60" dur="1" fill="hold">
                                          <p:stCondLst>
                                            <p:cond delay="0"/>
                                          </p:stCondLst>
                                        </p:cTn>
                                        <p:tgtEl>
                                          <p:spTgt spid="12303"/>
                                        </p:tgtEl>
                                        <p:attrNameLst>
                                          <p:attrName>style.visibility</p:attrName>
                                        </p:attrNameLst>
                                      </p:cBhvr>
                                      <p:to>
                                        <p:strVal val="visible"/>
                                      </p:to>
                                    </p:set>
                                    <p:animScale>
                                      <p:cBhvr>
                                        <p:cTn id="61" dur="1000" decel="50000" fill="hold">
                                          <p:stCondLst>
                                            <p:cond delay="0"/>
                                          </p:stCondLst>
                                        </p:cTn>
                                        <p:tgtEl>
                                          <p:spTgt spid="1230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62" dur="1000" decel="50000" fill="hold">
                                          <p:stCondLst>
                                            <p:cond delay="0"/>
                                          </p:stCondLst>
                                        </p:cTn>
                                        <p:tgtEl>
                                          <p:spTgt spid="12303"/>
                                        </p:tgtEl>
                                        <p:attrNameLst>
                                          <p:attrName>ppt_x</p:attrName>
                                          <p:attrName>ppt_y</p:attrName>
                                        </p:attrNameLst>
                                      </p:cBhvr>
                                      <p:rCtr x="0" y="0"/>
                                    </p:animMotion>
                                    <p:animEffect transition="in" filter="fade">
                                      <p:cBhvr>
                                        <p:cTn id="63" dur="1000"/>
                                        <p:tgtEl>
                                          <p:spTgt spid="12303"/>
                                        </p:tgtEl>
                                      </p:cBhvr>
                                    </p:animEffect>
                                  </p:childTnLst>
                                </p:cTn>
                              </p:par>
                            </p:childTnLst>
                          </p:cTn>
                        </p:par>
                        <p:par>
                          <p:cTn id="64" fill="hold">
                            <p:stCondLst>
                              <p:cond delay="5040"/>
                            </p:stCondLst>
                            <p:childTnLst>
                              <p:par>
                                <p:cTn id="65" presetID="2" presetClass="entr" presetSubtype="6" fill="hold" grpId="0" nodeType="afterEffect">
                                  <p:stCondLst>
                                    <p:cond delay="0"/>
                                  </p:stCondLst>
                                  <p:childTnLst>
                                    <p:set>
                                      <p:cBhvr>
                                        <p:cTn id="66" dur="1" fill="hold">
                                          <p:stCondLst>
                                            <p:cond delay="0"/>
                                          </p:stCondLst>
                                        </p:cTn>
                                        <p:tgtEl>
                                          <p:spTgt spid="12299"/>
                                        </p:tgtEl>
                                        <p:attrNameLst>
                                          <p:attrName>style.visibility</p:attrName>
                                        </p:attrNameLst>
                                      </p:cBhvr>
                                      <p:to>
                                        <p:strVal val="visible"/>
                                      </p:to>
                                    </p:set>
                                    <p:anim calcmode="lin" valueType="num">
                                      <p:cBhvr additive="base">
                                        <p:cTn id="67" dur="500" fill="hold"/>
                                        <p:tgtEl>
                                          <p:spTgt spid="12299"/>
                                        </p:tgtEl>
                                        <p:attrNameLst>
                                          <p:attrName>ppt_x</p:attrName>
                                        </p:attrNameLst>
                                      </p:cBhvr>
                                      <p:tavLst>
                                        <p:tav tm="0">
                                          <p:val>
                                            <p:strVal val="1+#ppt_w/2"/>
                                          </p:val>
                                        </p:tav>
                                        <p:tav tm="100000">
                                          <p:val>
                                            <p:strVal val="#ppt_x"/>
                                          </p:val>
                                        </p:tav>
                                      </p:tavLst>
                                    </p:anim>
                                    <p:anim calcmode="lin" valueType="num">
                                      <p:cBhvr additive="base">
                                        <p:cTn id="68" dur="500" fill="hold"/>
                                        <p:tgtEl>
                                          <p:spTgt spid="12299"/>
                                        </p:tgtEl>
                                        <p:attrNameLst>
                                          <p:attrName>ppt_y</p:attrName>
                                        </p:attrNameLst>
                                      </p:cBhvr>
                                      <p:tavLst>
                                        <p:tav tm="0">
                                          <p:val>
                                            <p:strVal val="1+#ppt_h/2"/>
                                          </p:val>
                                        </p:tav>
                                        <p:tav tm="100000">
                                          <p:val>
                                            <p:strVal val="#ppt_y"/>
                                          </p:val>
                                        </p:tav>
                                      </p:tavLst>
                                    </p:anim>
                                  </p:childTnLst>
                                </p:cTn>
                              </p:par>
                              <p:par>
                                <p:cTn id="69" presetID="2" presetClass="entr" presetSubtype="6" fill="hold" grpId="0" nodeType="withEffect">
                                  <p:stCondLst>
                                    <p:cond delay="0"/>
                                  </p:stCondLst>
                                  <p:childTnLst>
                                    <p:set>
                                      <p:cBhvr>
                                        <p:cTn id="70" dur="1" fill="hold">
                                          <p:stCondLst>
                                            <p:cond delay="0"/>
                                          </p:stCondLst>
                                        </p:cTn>
                                        <p:tgtEl>
                                          <p:spTgt spid="12304"/>
                                        </p:tgtEl>
                                        <p:attrNameLst>
                                          <p:attrName>style.visibility</p:attrName>
                                        </p:attrNameLst>
                                      </p:cBhvr>
                                      <p:to>
                                        <p:strVal val="visible"/>
                                      </p:to>
                                    </p:set>
                                    <p:anim calcmode="lin" valueType="num">
                                      <p:cBhvr additive="base">
                                        <p:cTn id="71" dur="500" fill="hold"/>
                                        <p:tgtEl>
                                          <p:spTgt spid="12304"/>
                                        </p:tgtEl>
                                        <p:attrNameLst>
                                          <p:attrName>ppt_x</p:attrName>
                                        </p:attrNameLst>
                                      </p:cBhvr>
                                      <p:tavLst>
                                        <p:tav tm="0">
                                          <p:val>
                                            <p:strVal val="1+#ppt_w/2"/>
                                          </p:val>
                                        </p:tav>
                                        <p:tav tm="100000">
                                          <p:val>
                                            <p:strVal val="#ppt_x"/>
                                          </p:val>
                                        </p:tav>
                                      </p:tavLst>
                                    </p:anim>
                                    <p:anim calcmode="lin" valueType="num">
                                      <p:cBhvr additive="base">
                                        <p:cTn id="72" dur="500" fill="hold"/>
                                        <p:tgtEl>
                                          <p:spTgt spid="12304"/>
                                        </p:tgtEl>
                                        <p:attrNameLst>
                                          <p:attrName>ppt_y</p:attrName>
                                        </p:attrNameLst>
                                      </p:cBhvr>
                                      <p:tavLst>
                                        <p:tav tm="0">
                                          <p:val>
                                            <p:strVal val="1+#ppt_h/2"/>
                                          </p:val>
                                        </p:tav>
                                        <p:tav tm="100000">
                                          <p:val>
                                            <p:strVal val="#ppt_y"/>
                                          </p:val>
                                        </p:tav>
                                      </p:tavLst>
                                    </p:anim>
                                  </p:childTnLst>
                                </p:cTn>
                              </p:par>
                              <p:par>
                                <p:cTn id="73" presetID="2" presetClass="entr" presetSubtype="6" fill="hold" grpId="0" nodeType="withEffect">
                                  <p:stCondLst>
                                    <p:cond delay="0"/>
                                  </p:stCondLst>
                                  <p:childTnLst>
                                    <p:set>
                                      <p:cBhvr>
                                        <p:cTn id="74" dur="1" fill="hold">
                                          <p:stCondLst>
                                            <p:cond delay="0"/>
                                          </p:stCondLst>
                                        </p:cTn>
                                        <p:tgtEl>
                                          <p:spTgt spid="12306"/>
                                        </p:tgtEl>
                                        <p:attrNameLst>
                                          <p:attrName>style.visibility</p:attrName>
                                        </p:attrNameLst>
                                      </p:cBhvr>
                                      <p:to>
                                        <p:strVal val="visible"/>
                                      </p:to>
                                    </p:set>
                                    <p:anim calcmode="lin" valueType="num">
                                      <p:cBhvr additive="base">
                                        <p:cTn id="75" dur="500" fill="hold"/>
                                        <p:tgtEl>
                                          <p:spTgt spid="12306"/>
                                        </p:tgtEl>
                                        <p:attrNameLst>
                                          <p:attrName>ppt_x</p:attrName>
                                        </p:attrNameLst>
                                      </p:cBhvr>
                                      <p:tavLst>
                                        <p:tav tm="0">
                                          <p:val>
                                            <p:strVal val="1+#ppt_w/2"/>
                                          </p:val>
                                        </p:tav>
                                        <p:tav tm="100000">
                                          <p:val>
                                            <p:strVal val="#ppt_x"/>
                                          </p:val>
                                        </p:tav>
                                      </p:tavLst>
                                    </p:anim>
                                    <p:anim calcmode="lin" valueType="num">
                                      <p:cBhvr additive="base">
                                        <p:cTn id="76" dur="500" fill="hold"/>
                                        <p:tgtEl>
                                          <p:spTgt spid="12306"/>
                                        </p:tgtEl>
                                        <p:attrNameLst>
                                          <p:attrName>ppt_y</p:attrName>
                                        </p:attrNameLst>
                                      </p:cBhvr>
                                      <p:tavLst>
                                        <p:tav tm="0">
                                          <p:val>
                                            <p:strVal val="1+#ppt_h/2"/>
                                          </p:val>
                                        </p:tav>
                                        <p:tav tm="100000">
                                          <p:val>
                                            <p:strVal val="#ppt_y"/>
                                          </p:val>
                                        </p:tav>
                                      </p:tavLst>
                                    </p:anim>
                                  </p:childTnLst>
                                </p:cTn>
                              </p:par>
                            </p:childTnLst>
                          </p:cTn>
                        </p:par>
                        <p:par>
                          <p:cTn id="77" fill="hold">
                            <p:stCondLst>
                              <p:cond delay="5540"/>
                            </p:stCondLst>
                            <p:childTnLst>
                              <p:par>
                                <p:cTn id="78" presetID="22" presetClass="entr" presetSubtype="1" fill="hold" grpId="0" nodeType="afterEffect">
                                  <p:stCondLst>
                                    <p:cond delay="0"/>
                                  </p:stCondLst>
                                  <p:childTnLst>
                                    <p:set>
                                      <p:cBhvr>
                                        <p:cTn id="79" dur="1" fill="hold">
                                          <p:stCondLst>
                                            <p:cond delay="0"/>
                                          </p:stCondLst>
                                        </p:cTn>
                                        <p:tgtEl>
                                          <p:spTgt spid="12300"/>
                                        </p:tgtEl>
                                        <p:attrNameLst>
                                          <p:attrName>style.visibility</p:attrName>
                                        </p:attrNameLst>
                                      </p:cBhvr>
                                      <p:to>
                                        <p:strVal val="visible"/>
                                      </p:to>
                                    </p:set>
                                    <p:animEffect transition="in" filter="wipe(up)">
                                      <p:cBhvr>
                                        <p:cTn id="80" dur="500"/>
                                        <p:tgtEl>
                                          <p:spTgt spid="12300"/>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12305"/>
                                        </p:tgtEl>
                                        <p:attrNameLst>
                                          <p:attrName>style.visibility</p:attrName>
                                        </p:attrNameLst>
                                      </p:cBhvr>
                                      <p:to>
                                        <p:strVal val="visible"/>
                                      </p:to>
                                    </p:set>
                                    <p:animEffect transition="in" filter="wipe(up)">
                                      <p:cBhvr>
                                        <p:cTn id="83" dur="500"/>
                                        <p:tgtEl>
                                          <p:spTgt spid="12305"/>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12307"/>
                                        </p:tgtEl>
                                        <p:attrNameLst>
                                          <p:attrName>style.visibility</p:attrName>
                                        </p:attrNameLst>
                                      </p:cBhvr>
                                      <p:to>
                                        <p:strVal val="visible"/>
                                      </p:to>
                                    </p:set>
                                    <p:animEffect transition="in" filter="wipe(up)">
                                      <p:cBhvr>
                                        <p:cTn id="86" dur="500"/>
                                        <p:tgtEl>
                                          <p:spTgt spid="12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bldLvl="0" animBg="1"/>
      <p:bldP spid="12293" grpId="0" bldLvl="0" animBg="1"/>
      <p:bldP spid="12294" grpId="0" bldLvl="0" animBg="1"/>
      <p:bldP spid="12295" grpId="0" bldLvl="0" animBg="1"/>
      <p:bldP spid="12296" grpId="0" bldLvl="0" animBg="1"/>
      <p:bldP spid="12297" grpId="0" bldLvl="0" animBg="1"/>
      <p:bldP spid="12298" grpId="0" bldLvl="0" animBg="1"/>
      <p:bldP spid="12299" grpId="0"/>
      <p:bldP spid="12300" grpId="0"/>
      <p:bldP spid="12301" grpId="0"/>
      <p:bldP spid="12302" grpId="0"/>
      <p:bldP spid="12303" grpId="0"/>
      <p:bldP spid="12304" grpId="0"/>
      <p:bldP spid="12305" grpId="0"/>
      <p:bldP spid="12306" grpId="0"/>
      <p:bldP spid="1230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31"/>
          <p:cNvSpPr txBox="1">
            <a:spLocks noChangeArrowheads="1"/>
          </p:cNvSpPr>
          <p:nvPr/>
        </p:nvSpPr>
        <p:spPr bwMode="auto">
          <a:xfrm>
            <a:off x="2854327" y="87315"/>
            <a:ext cx="2236509"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2" tIns="45718" rIns="91432" bIns="45718">
            <a:spAutoFit/>
          </a:bodyPr>
          <a:lstStyle/>
          <a:p>
            <a:r>
              <a:rPr lang="en-US" altLang="zh-CN" sz="2800">
                <a:solidFill>
                  <a:schemeClr val="accent2"/>
                </a:solidFill>
                <a:latin typeface="微软雅黑" panose="020B0503020204020204" pitchFamily="34" charset="-122"/>
                <a:ea typeface="微软雅黑" panose="020B0503020204020204" pitchFamily="34" charset="-122"/>
              </a:rPr>
              <a:t>1.4 </a:t>
            </a:r>
            <a:r>
              <a:rPr lang="zh-CN" altLang="en-US" sz="2800">
                <a:solidFill>
                  <a:schemeClr val="accent2"/>
                </a:solidFill>
                <a:latin typeface="微软雅黑" panose="020B0503020204020204" pitchFamily="34" charset="-122"/>
                <a:ea typeface="微软雅黑" panose="020B0503020204020204" pitchFamily="34" charset="-122"/>
              </a:rPr>
              <a:t>研究意义</a:t>
            </a:r>
          </a:p>
        </p:txBody>
      </p:sp>
      <p:sp>
        <p:nvSpPr>
          <p:cNvPr id="2" name="TextBox 2"/>
          <p:cNvSpPr txBox="1">
            <a:spLocks noChangeArrowheads="1"/>
          </p:cNvSpPr>
          <p:nvPr/>
        </p:nvSpPr>
        <p:spPr bwMode="auto">
          <a:xfrm>
            <a:off x="1663700" y="149230"/>
            <a:ext cx="1065213" cy="400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r"/>
            <a:r>
              <a:rPr lang="en-US" altLang="zh-CN" sz="2000">
                <a:solidFill>
                  <a:schemeClr val="accent2"/>
                </a:solidFill>
              </a:rPr>
              <a:t>Part</a:t>
            </a:r>
            <a:r>
              <a:rPr lang="en-US" altLang="zh-CN">
                <a:solidFill>
                  <a:schemeClr val="accent2"/>
                </a:solidFill>
              </a:rPr>
              <a:t> 1</a:t>
            </a:r>
            <a:endParaRPr lang="zh-CN" altLang="en-US">
              <a:solidFill>
                <a:schemeClr val="accent2"/>
              </a:solidFill>
            </a:endParaRPr>
          </a:p>
        </p:txBody>
      </p:sp>
      <p:sp>
        <p:nvSpPr>
          <p:cNvPr id="13316" name="Freeform 5"/>
          <p:cNvSpPr>
            <a:spLocks noChangeArrowheads="1"/>
          </p:cNvSpPr>
          <p:nvPr/>
        </p:nvSpPr>
        <p:spPr bwMode="auto">
          <a:xfrm>
            <a:off x="4773613" y="2724151"/>
            <a:ext cx="1219200" cy="977900"/>
          </a:xfrm>
          <a:custGeom>
            <a:avLst/>
            <a:gdLst>
              <a:gd name="T0" fmla="*/ 1048 w 2209"/>
              <a:gd name="T1" fmla="*/ 132 h 1776"/>
              <a:gd name="T2" fmla="*/ 2209 w 2209"/>
              <a:gd name="T3" fmla="*/ 324 h 1776"/>
              <a:gd name="T4" fmla="*/ 2018 w 2209"/>
              <a:gd name="T5" fmla="*/ 581 h 1776"/>
              <a:gd name="T6" fmla="*/ 1146 w 2209"/>
              <a:gd name="T7" fmla="*/ 437 h 1776"/>
              <a:gd name="T8" fmla="*/ 523 w 2209"/>
              <a:gd name="T9" fmla="*/ 1653 h 1776"/>
              <a:gd name="T10" fmla="*/ 529 w 2209"/>
              <a:gd name="T11" fmla="*/ 1671 h 1776"/>
              <a:gd name="T12" fmla="*/ 227 w 2209"/>
              <a:gd name="T13" fmla="*/ 1776 h 1776"/>
              <a:gd name="T14" fmla="*/ 218 w 2209"/>
              <a:gd name="T15" fmla="*/ 1751 h 1776"/>
              <a:gd name="T16" fmla="*/ 1048 w 2209"/>
              <a:gd name="T17" fmla="*/ 132 h 1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9" h="1776">
                <a:moveTo>
                  <a:pt x="1048" y="132"/>
                </a:moveTo>
                <a:cubicBezTo>
                  <a:pt x="1458" y="0"/>
                  <a:pt x="1887" y="85"/>
                  <a:pt x="2209" y="324"/>
                </a:cubicBezTo>
                <a:lnTo>
                  <a:pt x="2018" y="581"/>
                </a:lnTo>
                <a:cubicBezTo>
                  <a:pt x="1776" y="402"/>
                  <a:pt x="1454" y="338"/>
                  <a:pt x="1146" y="437"/>
                </a:cubicBezTo>
                <a:cubicBezTo>
                  <a:pt x="639" y="601"/>
                  <a:pt x="360" y="1145"/>
                  <a:pt x="523" y="1653"/>
                </a:cubicBezTo>
                <a:cubicBezTo>
                  <a:pt x="525" y="1659"/>
                  <a:pt x="527" y="1665"/>
                  <a:pt x="529" y="1671"/>
                </a:cubicBezTo>
                <a:lnTo>
                  <a:pt x="227" y="1776"/>
                </a:lnTo>
                <a:cubicBezTo>
                  <a:pt x="224" y="1767"/>
                  <a:pt x="221" y="1759"/>
                  <a:pt x="218" y="1751"/>
                </a:cubicBezTo>
                <a:cubicBezTo>
                  <a:pt x="0" y="1075"/>
                  <a:pt x="372" y="350"/>
                  <a:pt x="1048" y="132"/>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3317" name="Freeform 6"/>
          <p:cNvSpPr>
            <a:spLocks noChangeArrowheads="1"/>
          </p:cNvSpPr>
          <p:nvPr/>
        </p:nvSpPr>
        <p:spPr bwMode="auto">
          <a:xfrm>
            <a:off x="5886456" y="2901956"/>
            <a:ext cx="428625" cy="976313"/>
          </a:xfrm>
          <a:custGeom>
            <a:avLst/>
            <a:gdLst>
              <a:gd name="T0" fmla="*/ 191 w 777"/>
              <a:gd name="T1" fmla="*/ 0 h 1772"/>
              <a:gd name="T2" fmla="*/ 649 w 777"/>
              <a:gd name="T3" fmla="*/ 638 h 1772"/>
              <a:gd name="T4" fmla="*/ 477 w 777"/>
              <a:gd name="T5" fmla="*/ 1772 h 1772"/>
              <a:gd name="T6" fmla="*/ 215 w 777"/>
              <a:gd name="T7" fmla="*/ 1588 h 1772"/>
              <a:gd name="T8" fmla="*/ 344 w 777"/>
              <a:gd name="T9" fmla="*/ 736 h 1772"/>
              <a:gd name="T10" fmla="*/ 0 w 777"/>
              <a:gd name="T11" fmla="*/ 257 h 1772"/>
              <a:gd name="T12" fmla="*/ 191 w 777"/>
              <a:gd name="T13" fmla="*/ 0 h 1772"/>
            </a:gdLst>
            <a:ahLst/>
            <a:cxnLst>
              <a:cxn ang="0">
                <a:pos x="T0" y="T1"/>
              </a:cxn>
              <a:cxn ang="0">
                <a:pos x="T2" y="T3"/>
              </a:cxn>
              <a:cxn ang="0">
                <a:pos x="T4" y="T5"/>
              </a:cxn>
              <a:cxn ang="0">
                <a:pos x="T6" y="T7"/>
              </a:cxn>
              <a:cxn ang="0">
                <a:pos x="T8" y="T9"/>
              </a:cxn>
              <a:cxn ang="0">
                <a:pos x="T10" y="T11"/>
              </a:cxn>
              <a:cxn ang="0">
                <a:pos x="T12" y="T13"/>
              </a:cxn>
            </a:cxnLst>
            <a:rect l="0" t="0" r="r" b="b"/>
            <a:pathLst>
              <a:path w="777" h="1772">
                <a:moveTo>
                  <a:pt x="191" y="0"/>
                </a:moveTo>
                <a:cubicBezTo>
                  <a:pt x="399" y="154"/>
                  <a:pt x="563" y="373"/>
                  <a:pt x="649" y="638"/>
                </a:cubicBezTo>
                <a:cubicBezTo>
                  <a:pt x="777" y="1037"/>
                  <a:pt x="700" y="1453"/>
                  <a:pt x="477" y="1772"/>
                </a:cubicBezTo>
                <a:lnTo>
                  <a:pt x="215" y="1588"/>
                </a:lnTo>
                <a:cubicBezTo>
                  <a:pt x="383" y="1348"/>
                  <a:pt x="440" y="1036"/>
                  <a:pt x="344" y="736"/>
                </a:cubicBezTo>
                <a:cubicBezTo>
                  <a:pt x="279" y="537"/>
                  <a:pt x="157" y="373"/>
                  <a:pt x="0" y="257"/>
                </a:cubicBezTo>
                <a:lnTo>
                  <a:pt x="191" y="0"/>
                </a:lnTo>
                <a:close/>
              </a:path>
            </a:pathLst>
          </a:custGeom>
          <a:solidFill>
            <a:schemeClr val="bg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3318" name="Freeform 7"/>
          <p:cNvSpPr>
            <a:spLocks noChangeArrowheads="1"/>
          </p:cNvSpPr>
          <p:nvPr/>
        </p:nvSpPr>
        <p:spPr bwMode="auto">
          <a:xfrm>
            <a:off x="4899030" y="3644900"/>
            <a:ext cx="1250951" cy="619125"/>
          </a:xfrm>
          <a:custGeom>
            <a:avLst/>
            <a:gdLst>
              <a:gd name="T0" fmla="*/ 2268 w 2268"/>
              <a:gd name="T1" fmla="*/ 425 h 1125"/>
              <a:gd name="T2" fmla="*/ 1610 w 2268"/>
              <a:gd name="T3" fmla="*/ 910 h 1125"/>
              <a:gd name="T4" fmla="*/ 0 w 2268"/>
              <a:gd name="T5" fmla="*/ 105 h 1125"/>
              <a:gd name="T6" fmla="*/ 302 w 2268"/>
              <a:gd name="T7" fmla="*/ 0 h 1125"/>
              <a:gd name="T8" fmla="*/ 1512 w 2268"/>
              <a:gd name="T9" fmla="*/ 605 h 1125"/>
              <a:gd name="T10" fmla="*/ 2006 w 2268"/>
              <a:gd name="T11" fmla="*/ 241 h 1125"/>
              <a:gd name="T12" fmla="*/ 2268 w 2268"/>
              <a:gd name="T13" fmla="*/ 425 h 1125"/>
            </a:gdLst>
            <a:ahLst/>
            <a:cxnLst>
              <a:cxn ang="0">
                <a:pos x="T0" y="T1"/>
              </a:cxn>
              <a:cxn ang="0">
                <a:pos x="T2" y="T3"/>
              </a:cxn>
              <a:cxn ang="0">
                <a:pos x="T4" y="T5"/>
              </a:cxn>
              <a:cxn ang="0">
                <a:pos x="T6" y="T7"/>
              </a:cxn>
              <a:cxn ang="0">
                <a:pos x="T8" y="T9"/>
              </a:cxn>
              <a:cxn ang="0">
                <a:pos x="T10" y="T11"/>
              </a:cxn>
              <a:cxn ang="0">
                <a:pos x="T12" y="T13"/>
              </a:cxn>
            </a:cxnLst>
            <a:rect l="0" t="0" r="r" b="b"/>
            <a:pathLst>
              <a:path w="2268" h="1125">
                <a:moveTo>
                  <a:pt x="2268" y="425"/>
                </a:moveTo>
                <a:cubicBezTo>
                  <a:pt x="2113" y="646"/>
                  <a:pt x="1887" y="820"/>
                  <a:pt x="1610" y="910"/>
                </a:cubicBezTo>
                <a:cubicBezTo>
                  <a:pt x="942" y="1125"/>
                  <a:pt x="227" y="765"/>
                  <a:pt x="0" y="105"/>
                </a:cubicBezTo>
                <a:lnTo>
                  <a:pt x="302" y="0"/>
                </a:lnTo>
                <a:cubicBezTo>
                  <a:pt x="473" y="496"/>
                  <a:pt x="1010" y="766"/>
                  <a:pt x="1512" y="605"/>
                </a:cubicBezTo>
                <a:cubicBezTo>
                  <a:pt x="1720" y="538"/>
                  <a:pt x="1889" y="407"/>
                  <a:pt x="2006" y="241"/>
                </a:cubicBezTo>
                <a:lnTo>
                  <a:pt x="2268" y="425"/>
                </a:lnTo>
                <a:close/>
              </a:path>
            </a:pathLst>
          </a:custGeom>
          <a:solidFill>
            <a:schemeClr val="bg2"/>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3319" name="Oval 23"/>
          <p:cNvSpPr>
            <a:spLocks noChangeArrowheads="1"/>
          </p:cNvSpPr>
          <p:nvPr/>
        </p:nvSpPr>
        <p:spPr bwMode="auto">
          <a:xfrm>
            <a:off x="3160713" y="1023939"/>
            <a:ext cx="1322387" cy="1320800"/>
          </a:xfrm>
          <a:prstGeom prst="ellipse">
            <a:avLst/>
          </a:prstGeom>
          <a:solidFill>
            <a:srgbClr val="DADADB"/>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endParaRPr lang="zh-CN" altLang="en-US">
              <a:solidFill>
                <a:schemeClr val="accent1"/>
              </a:solidFill>
            </a:endParaRPr>
          </a:p>
        </p:txBody>
      </p:sp>
      <p:sp>
        <p:nvSpPr>
          <p:cNvPr id="13320" name="Oval 24"/>
          <p:cNvSpPr>
            <a:spLocks noChangeArrowheads="1"/>
          </p:cNvSpPr>
          <p:nvPr/>
        </p:nvSpPr>
        <p:spPr bwMode="auto">
          <a:xfrm>
            <a:off x="3278188" y="1139830"/>
            <a:ext cx="1087437" cy="1087439"/>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endParaRPr lang="zh-CN" altLang="en-US">
              <a:solidFill>
                <a:schemeClr val="accent1"/>
              </a:solidFill>
            </a:endParaRPr>
          </a:p>
        </p:txBody>
      </p:sp>
      <p:sp>
        <p:nvSpPr>
          <p:cNvPr id="13321" name="TextBox 8"/>
          <p:cNvSpPr txBox="1">
            <a:spLocks noChangeArrowheads="1"/>
          </p:cNvSpPr>
          <p:nvPr/>
        </p:nvSpPr>
        <p:spPr bwMode="auto">
          <a:xfrm>
            <a:off x="3462340" y="1360494"/>
            <a:ext cx="903290" cy="646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2" tIns="45718" rIns="91432" bIns="45718">
            <a:spAutoFit/>
          </a:bodyPr>
          <a:lstStyle/>
          <a:p>
            <a:pPr algn="ctr"/>
            <a:r>
              <a:rPr lang="zh-CN" altLang="en-US" dirty="0" smtClean="0">
                <a:solidFill>
                  <a:schemeClr val="accent2"/>
                </a:solidFill>
                <a:latin typeface="微软雅黑" panose="020B0503020204020204" pitchFamily="34" charset="-122"/>
                <a:ea typeface="微软雅黑" panose="020B0503020204020204" pitchFamily="34" charset="-122"/>
              </a:rPr>
              <a:t>丰富教学模式</a:t>
            </a:r>
            <a:endParaRPr lang="zh-CN" altLang="en-US" dirty="0">
              <a:solidFill>
                <a:schemeClr val="accent2"/>
              </a:solidFill>
              <a:latin typeface="微软雅黑" panose="020B0503020204020204" pitchFamily="34" charset="-122"/>
              <a:ea typeface="微软雅黑" panose="020B0503020204020204" pitchFamily="34" charset="-122"/>
            </a:endParaRPr>
          </a:p>
        </p:txBody>
      </p:sp>
      <p:sp>
        <p:nvSpPr>
          <p:cNvPr id="13322" name="Oval 23"/>
          <p:cNvSpPr>
            <a:spLocks noChangeArrowheads="1"/>
          </p:cNvSpPr>
          <p:nvPr/>
        </p:nvSpPr>
        <p:spPr bwMode="auto">
          <a:xfrm>
            <a:off x="4881563" y="5033963"/>
            <a:ext cx="1320800" cy="1320800"/>
          </a:xfrm>
          <a:prstGeom prst="ellipse">
            <a:avLst/>
          </a:prstGeom>
          <a:solidFill>
            <a:srgbClr val="DADADB"/>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endParaRPr lang="zh-CN" altLang="en-US">
              <a:solidFill>
                <a:schemeClr val="accent1"/>
              </a:solidFill>
            </a:endParaRPr>
          </a:p>
        </p:txBody>
      </p:sp>
      <p:sp>
        <p:nvSpPr>
          <p:cNvPr id="13323" name="Oval 24"/>
          <p:cNvSpPr>
            <a:spLocks noChangeArrowheads="1"/>
          </p:cNvSpPr>
          <p:nvPr/>
        </p:nvSpPr>
        <p:spPr bwMode="auto">
          <a:xfrm>
            <a:off x="4997456" y="5151440"/>
            <a:ext cx="1089025" cy="1087437"/>
          </a:xfrm>
          <a:prstGeom prst="ellipse">
            <a:avLst/>
          </a:prstGeom>
          <a:solidFill>
            <a:schemeClr val="bg2"/>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endParaRPr lang="zh-CN" altLang="en-US">
              <a:solidFill>
                <a:schemeClr val="accent1"/>
              </a:solidFill>
            </a:endParaRPr>
          </a:p>
        </p:txBody>
      </p:sp>
      <p:sp>
        <p:nvSpPr>
          <p:cNvPr id="13324" name="TextBox 11"/>
          <p:cNvSpPr txBox="1">
            <a:spLocks noChangeArrowheads="1"/>
          </p:cNvSpPr>
          <p:nvPr/>
        </p:nvSpPr>
        <p:spPr bwMode="auto">
          <a:xfrm>
            <a:off x="5181600" y="5372106"/>
            <a:ext cx="720725" cy="923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ctr"/>
            <a:r>
              <a:rPr lang="zh-CN" altLang="en-US" dirty="0" smtClean="0">
                <a:solidFill>
                  <a:schemeClr val="accent2"/>
                </a:solidFill>
                <a:latin typeface="微软雅黑" panose="020B0503020204020204" pitchFamily="34" charset="-122"/>
                <a:ea typeface="微软雅黑" panose="020B0503020204020204" pitchFamily="34" charset="-122"/>
              </a:rPr>
              <a:t>农村初中教育</a:t>
            </a:r>
            <a:endParaRPr lang="zh-CN" altLang="en-US" dirty="0">
              <a:solidFill>
                <a:schemeClr val="accent2"/>
              </a:solidFill>
              <a:latin typeface="微软雅黑" panose="020B0503020204020204" pitchFamily="34" charset="-122"/>
              <a:ea typeface="微软雅黑" panose="020B0503020204020204" pitchFamily="34" charset="-122"/>
            </a:endParaRPr>
          </a:p>
        </p:txBody>
      </p:sp>
      <p:sp>
        <p:nvSpPr>
          <p:cNvPr id="13325" name="Oval 23"/>
          <p:cNvSpPr>
            <a:spLocks noChangeArrowheads="1"/>
          </p:cNvSpPr>
          <p:nvPr/>
        </p:nvSpPr>
        <p:spPr bwMode="auto">
          <a:xfrm>
            <a:off x="7732713" y="2716213"/>
            <a:ext cx="1322387" cy="1320800"/>
          </a:xfrm>
          <a:prstGeom prst="ellipse">
            <a:avLst/>
          </a:prstGeom>
          <a:solidFill>
            <a:srgbClr val="DADADB"/>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endParaRPr lang="zh-CN" altLang="en-US">
              <a:solidFill>
                <a:schemeClr val="accent1"/>
              </a:solidFill>
            </a:endParaRPr>
          </a:p>
        </p:txBody>
      </p:sp>
      <p:sp>
        <p:nvSpPr>
          <p:cNvPr id="13326" name="Oval 24"/>
          <p:cNvSpPr>
            <a:spLocks noChangeArrowheads="1"/>
          </p:cNvSpPr>
          <p:nvPr/>
        </p:nvSpPr>
        <p:spPr bwMode="auto">
          <a:xfrm>
            <a:off x="7850188" y="2832105"/>
            <a:ext cx="1087437" cy="1087439"/>
          </a:xfrm>
          <a:prstGeom prst="ellipse">
            <a:avLst/>
          </a:prstGeom>
          <a:solidFill>
            <a:schemeClr val="bg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endParaRPr lang="zh-CN" altLang="en-US">
              <a:solidFill>
                <a:schemeClr val="accent1"/>
              </a:solidFill>
            </a:endParaRPr>
          </a:p>
        </p:txBody>
      </p:sp>
      <p:sp>
        <p:nvSpPr>
          <p:cNvPr id="13327" name="TextBox 14"/>
          <p:cNvSpPr txBox="1">
            <a:spLocks noChangeArrowheads="1"/>
          </p:cNvSpPr>
          <p:nvPr/>
        </p:nvSpPr>
        <p:spPr bwMode="auto">
          <a:xfrm>
            <a:off x="8034340" y="3052767"/>
            <a:ext cx="903285" cy="646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2" tIns="45718" rIns="91432" bIns="45718">
            <a:spAutoFit/>
          </a:bodyPr>
          <a:lstStyle/>
          <a:p>
            <a:pPr algn="ctr"/>
            <a:r>
              <a:rPr lang="zh-CN" altLang="en-US" dirty="0" smtClean="0">
                <a:solidFill>
                  <a:schemeClr val="accent2"/>
                </a:solidFill>
                <a:latin typeface="微软雅黑" panose="020B0503020204020204" pitchFamily="34" charset="-122"/>
                <a:ea typeface="微软雅黑" panose="020B0503020204020204" pitchFamily="34" charset="-122"/>
              </a:rPr>
              <a:t>教学实践意义</a:t>
            </a:r>
            <a:endParaRPr lang="zh-CN" altLang="en-US" dirty="0">
              <a:solidFill>
                <a:schemeClr val="accent2"/>
              </a:solidFill>
              <a:latin typeface="微软雅黑" panose="020B0503020204020204" pitchFamily="34" charset="-122"/>
              <a:ea typeface="微软雅黑" panose="020B0503020204020204" pitchFamily="34" charset="-122"/>
            </a:endParaRPr>
          </a:p>
        </p:txBody>
      </p:sp>
      <p:cxnSp>
        <p:nvCxnSpPr>
          <p:cNvPr id="13328" name="直接连接符 15"/>
          <p:cNvCxnSpPr>
            <a:cxnSpLocks noChangeShapeType="1"/>
          </p:cNvCxnSpPr>
          <p:nvPr/>
        </p:nvCxnSpPr>
        <p:spPr bwMode="auto">
          <a:xfrm>
            <a:off x="4365630" y="2227269"/>
            <a:ext cx="631825" cy="674687"/>
          </a:xfrm>
          <a:prstGeom prst="line">
            <a:avLst/>
          </a:prstGeom>
          <a:noFill/>
          <a:ln w="9525">
            <a:solidFill>
              <a:srgbClr val="969696"/>
            </a:solidFill>
            <a:round/>
          </a:ln>
          <a:extLst>
            <a:ext uri="{909E8E84-426E-40DD-AFC4-6F175D3DCCD1}">
              <a14:hiddenFill xmlns="" xmlns:a14="http://schemas.microsoft.com/office/drawing/2010/main">
                <a:noFill/>
              </a14:hiddenFill>
            </a:ext>
          </a:extLst>
        </p:spPr>
      </p:cxnSp>
      <p:cxnSp>
        <p:nvCxnSpPr>
          <p:cNvPr id="13329" name="直接连接符 16"/>
          <p:cNvCxnSpPr>
            <a:cxnSpLocks noChangeShapeType="1"/>
          </p:cNvCxnSpPr>
          <p:nvPr/>
        </p:nvCxnSpPr>
        <p:spPr bwMode="auto">
          <a:xfrm>
            <a:off x="6350001" y="3389313"/>
            <a:ext cx="1252539" cy="0"/>
          </a:xfrm>
          <a:prstGeom prst="line">
            <a:avLst/>
          </a:prstGeom>
          <a:noFill/>
          <a:ln w="9525">
            <a:solidFill>
              <a:srgbClr val="969696"/>
            </a:solidFill>
            <a:round/>
          </a:ln>
          <a:extLst>
            <a:ext uri="{909E8E84-426E-40DD-AFC4-6F175D3DCCD1}">
              <a14:hiddenFill xmlns="" xmlns:a14="http://schemas.microsoft.com/office/drawing/2010/main">
                <a:noFill/>
              </a14:hiddenFill>
            </a:ext>
          </a:extLst>
        </p:spPr>
      </p:cxnSp>
      <p:cxnSp>
        <p:nvCxnSpPr>
          <p:cNvPr id="13330" name="直接连接符 17"/>
          <p:cNvCxnSpPr>
            <a:cxnSpLocks noChangeShapeType="1"/>
          </p:cNvCxnSpPr>
          <p:nvPr/>
        </p:nvCxnSpPr>
        <p:spPr bwMode="auto">
          <a:xfrm>
            <a:off x="5541963" y="4264025"/>
            <a:ext cx="0" cy="676275"/>
          </a:xfrm>
          <a:prstGeom prst="line">
            <a:avLst/>
          </a:prstGeom>
          <a:noFill/>
          <a:ln w="9525">
            <a:solidFill>
              <a:srgbClr val="969696"/>
            </a:solidFill>
            <a:round/>
          </a:ln>
          <a:extLst>
            <a:ext uri="{909E8E84-426E-40DD-AFC4-6F175D3DCCD1}">
              <a14:hiddenFill xmlns="" xmlns:a14="http://schemas.microsoft.com/office/drawing/2010/main">
                <a:noFill/>
              </a14:hiddenFill>
            </a:ext>
          </a:extLst>
        </p:spPr>
      </p:cxnSp>
      <p:sp>
        <p:nvSpPr>
          <p:cNvPr id="13331" name="TextBox 18"/>
          <p:cNvSpPr txBox="1">
            <a:spLocks noChangeArrowheads="1"/>
          </p:cNvSpPr>
          <p:nvPr/>
        </p:nvSpPr>
        <p:spPr bwMode="auto">
          <a:xfrm>
            <a:off x="4743451" y="968379"/>
            <a:ext cx="1569644" cy="369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2" tIns="45718" rIns="91432" bIns="45718">
            <a:spAutoFit/>
          </a:bodyPr>
          <a:lstStyle/>
          <a:p>
            <a:r>
              <a:rPr lang="zh-CN" altLang="en-US" b="1">
                <a:solidFill>
                  <a:schemeClr val="accent1"/>
                </a:solidFill>
                <a:latin typeface="微软雅黑" panose="020B0503020204020204" pitchFamily="34" charset="-122"/>
                <a:ea typeface="微软雅黑" panose="020B0503020204020204" pitchFamily="34" charset="-122"/>
              </a:rPr>
              <a:t>学术研究意义</a:t>
            </a:r>
          </a:p>
        </p:txBody>
      </p:sp>
      <p:sp>
        <p:nvSpPr>
          <p:cNvPr id="13332" name="TextBox 19"/>
          <p:cNvSpPr txBox="1">
            <a:spLocks noChangeArrowheads="1"/>
          </p:cNvSpPr>
          <p:nvPr/>
        </p:nvSpPr>
        <p:spPr bwMode="auto">
          <a:xfrm>
            <a:off x="4743456" y="1333503"/>
            <a:ext cx="2968625" cy="830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为基于微信的翻转课堂教学模式的实施提供设计模式，拓宽翻转课堂的应用渠道。</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13333" name="TextBox 20"/>
          <p:cNvSpPr txBox="1">
            <a:spLocks noChangeArrowheads="1"/>
          </p:cNvSpPr>
          <p:nvPr/>
        </p:nvSpPr>
        <p:spPr bwMode="auto">
          <a:xfrm>
            <a:off x="7800980" y="4229103"/>
            <a:ext cx="1569644" cy="369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2" tIns="45718" rIns="91432" bIns="45718">
            <a:spAutoFit/>
          </a:bodyPr>
          <a:lstStyle/>
          <a:p>
            <a:r>
              <a:rPr lang="zh-CN" altLang="en-US" b="1" dirty="0" smtClean="0">
                <a:solidFill>
                  <a:schemeClr val="accent1"/>
                </a:solidFill>
                <a:latin typeface="微软雅黑" panose="020B0503020204020204" pitchFamily="34" charset="-122"/>
                <a:ea typeface="微软雅黑" panose="020B0503020204020204" pitchFamily="34" charset="-122"/>
              </a:rPr>
              <a:t>丰富教学经验</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13334" name="TextBox 21"/>
          <p:cNvSpPr txBox="1">
            <a:spLocks noChangeArrowheads="1"/>
          </p:cNvSpPr>
          <p:nvPr/>
        </p:nvSpPr>
        <p:spPr bwMode="auto">
          <a:xfrm>
            <a:off x="7170740" y="4602165"/>
            <a:ext cx="2967037" cy="830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为高效的教学提供途径，为学生的高效学习提供支撑，为以后的教学提供指导。</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13335" name="TextBox 22"/>
          <p:cNvSpPr txBox="1">
            <a:spLocks noChangeArrowheads="1"/>
          </p:cNvSpPr>
          <p:nvPr/>
        </p:nvSpPr>
        <p:spPr bwMode="auto">
          <a:xfrm>
            <a:off x="3074992" y="4664079"/>
            <a:ext cx="1107979" cy="369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2" tIns="45718" rIns="91432" bIns="45718">
            <a:spAutoFit/>
          </a:bodyPr>
          <a:lstStyle/>
          <a:p>
            <a:r>
              <a:rPr lang="zh-CN" altLang="en-US" b="1" dirty="0" smtClean="0">
                <a:solidFill>
                  <a:schemeClr val="accent1"/>
                </a:solidFill>
                <a:latin typeface="微软雅黑" panose="020B0503020204020204" pitchFamily="34" charset="-122"/>
                <a:ea typeface="微软雅黑" panose="020B0503020204020204" pitchFamily="34" charset="-122"/>
              </a:rPr>
              <a:t>社会效益</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13336" name="TextBox 23"/>
          <p:cNvSpPr txBox="1">
            <a:spLocks noChangeArrowheads="1"/>
          </p:cNvSpPr>
          <p:nvPr/>
        </p:nvSpPr>
        <p:spPr bwMode="auto">
          <a:xfrm>
            <a:off x="2312991" y="5037142"/>
            <a:ext cx="2335212" cy="10772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农村初中教育，条件落后，基于微信的翻转课堂的实施具有很强的可行性。</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Tm="5769">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3314"/>
                                        </p:tgtEl>
                                        <p:attrNameLst>
                                          <p:attrName>style.visibility</p:attrName>
                                        </p:attrNameLst>
                                      </p:cBhvr>
                                      <p:to>
                                        <p:strVal val="visible"/>
                                      </p:to>
                                    </p:set>
                                    <p:anim calcmode="lin" valueType="num">
                                      <p:cBhvr>
                                        <p:cTn id="7" dur="400" fill="hold"/>
                                        <p:tgtEl>
                                          <p:spTgt spid="13314"/>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13314"/>
                                        </p:tgtEl>
                                        <p:attrNameLst>
                                          <p:attrName>ppt_y</p:attrName>
                                        </p:attrNameLst>
                                      </p:cBhvr>
                                      <p:tavLst>
                                        <p:tav tm="0">
                                          <p:val>
                                            <p:strVal val="#ppt_y"/>
                                          </p:val>
                                        </p:tav>
                                        <p:tav tm="100000">
                                          <p:val>
                                            <p:strVal val="#ppt_y"/>
                                          </p:val>
                                        </p:tav>
                                      </p:tavLst>
                                    </p:anim>
                                    <p:anim calcmode="lin" valueType="num">
                                      <p:cBhvr>
                                        <p:cTn id="9" dur="400" fill="hold"/>
                                        <p:tgtEl>
                                          <p:spTgt spid="13314"/>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1331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13314"/>
                                        </p:tgtEl>
                                      </p:cBhvr>
                                    </p:animEffect>
                                  </p:childTnLst>
                                </p:cTn>
                              </p:par>
                            </p:childTnLst>
                          </p:cTn>
                        </p:par>
                        <p:par>
                          <p:cTn id="12" fill="hold">
                            <p:stCondLst>
                              <p:cond delay="680"/>
                            </p:stCondLst>
                            <p:childTnLst>
                              <p:par>
                                <p:cTn id="13" presetID="22" presetClass="entr" presetSubtype="8" fill="hold" nodeType="afterEffect">
                                  <p:stCondLst>
                                    <p:cond delay="0"/>
                                  </p:stCondLst>
                                  <p:childTnLst>
                                    <p:set>
                                      <p:cBhvr>
                                        <p:cTn id="14" dur="1" fill="hold">
                                          <p:stCondLst>
                                            <p:cond delay="0"/>
                                          </p:stCondLst>
                                        </p:cTn>
                                        <p:tgtEl>
                                          <p:spTgt spid="13316"/>
                                        </p:tgtEl>
                                        <p:attrNameLst>
                                          <p:attrName>style.visibility</p:attrName>
                                        </p:attrNameLst>
                                      </p:cBhvr>
                                      <p:to>
                                        <p:strVal val="visible"/>
                                      </p:to>
                                    </p:set>
                                    <p:animEffect transition="in" filter="wipe(left)">
                                      <p:cBhvr>
                                        <p:cTn id="15" dur="500"/>
                                        <p:tgtEl>
                                          <p:spTgt spid="13316"/>
                                        </p:tgtEl>
                                      </p:cBhvr>
                                    </p:animEffect>
                                  </p:childTnLst>
                                </p:cTn>
                              </p:par>
                            </p:childTnLst>
                          </p:cTn>
                        </p:par>
                        <p:par>
                          <p:cTn id="16" fill="hold">
                            <p:stCondLst>
                              <p:cond delay="1180"/>
                            </p:stCondLst>
                            <p:childTnLst>
                              <p:par>
                                <p:cTn id="17" presetID="22" presetClass="entr" presetSubtype="1" fill="hold" nodeType="afterEffect">
                                  <p:stCondLst>
                                    <p:cond delay="0"/>
                                  </p:stCondLst>
                                  <p:childTnLst>
                                    <p:set>
                                      <p:cBhvr>
                                        <p:cTn id="18" dur="1" fill="hold">
                                          <p:stCondLst>
                                            <p:cond delay="0"/>
                                          </p:stCondLst>
                                        </p:cTn>
                                        <p:tgtEl>
                                          <p:spTgt spid="13317"/>
                                        </p:tgtEl>
                                        <p:attrNameLst>
                                          <p:attrName>style.visibility</p:attrName>
                                        </p:attrNameLst>
                                      </p:cBhvr>
                                      <p:to>
                                        <p:strVal val="visible"/>
                                      </p:to>
                                    </p:set>
                                    <p:animEffect transition="in" filter="wipe(up)">
                                      <p:cBhvr>
                                        <p:cTn id="19" dur="500"/>
                                        <p:tgtEl>
                                          <p:spTgt spid="13317"/>
                                        </p:tgtEl>
                                      </p:cBhvr>
                                    </p:animEffect>
                                  </p:childTnLst>
                                </p:cTn>
                              </p:par>
                            </p:childTnLst>
                          </p:cTn>
                        </p:par>
                        <p:par>
                          <p:cTn id="20" fill="hold">
                            <p:stCondLst>
                              <p:cond delay="1680"/>
                            </p:stCondLst>
                            <p:childTnLst>
                              <p:par>
                                <p:cTn id="21" presetID="22" presetClass="entr" presetSubtype="2" fill="hold" nodeType="afterEffect">
                                  <p:stCondLst>
                                    <p:cond delay="0"/>
                                  </p:stCondLst>
                                  <p:childTnLst>
                                    <p:set>
                                      <p:cBhvr>
                                        <p:cTn id="22" dur="1" fill="hold">
                                          <p:stCondLst>
                                            <p:cond delay="0"/>
                                          </p:stCondLst>
                                        </p:cTn>
                                        <p:tgtEl>
                                          <p:spTgt spid="13318"/>
                                        </p:tgtEl>
                                        <p:attrNameLst>
                                          <p:attrName>style.visibility</p:attrName>
                                        </p:attrNameLst>
                                      </p:cBhvr>
                                      <p:to>
                                        <p:strVal val="visible"/>
                                      </p:to>
                                    </p:set>
                                    <p:animEffect transition="in" filter="wipe(right)">
                                      <p:cBhvr>
                                        <p:cTn id="23" dur="500"/>
                                        <p:tgtEl>
                                          <p:spTgt spid="13318"/>
                                        </p:tgtEl>
                                      </p:cBhvr>
                                    </p:animEffect>
                                  </p:childTnLst>
                                </p:cTn>
                              </p:par>
                            </p:childTnLst>
                          </p:cTn>
                        </p:par>
                        <p:par>
                          <p:cTn id="24" fill="hold">
                            <p:stCondLst>
                              <p:cond delay="2180"/>
                            </p:stCondLst>
                            <p:childTnLst>
                              <p:par>
                                <p:cTn id="25" presetID="22" presetClass="entr" presetSubtype="4" fill="hold" nodeType="afterEffect">
                                  <p:stCondLst>
                                    <p:cond delay="0"/>
                                  </p:stCondLst>
                                  <p:childTnLst>
                                    <p:set>
                                      <p:cBhvr>
                                        <p:cTn id="26" dur="1" fill="hold">
                                          <p:stCondLst>
                                            <p:cond delay="0"/>
                                          </p:stCondLst>
                                        </p:cTn>
                                        <p:tgtEl>
                                          <p:spTgt spid="13328"/>
                                        </p:tgtEl>
                                        <p:attrNameLst>
                                          <p:attrName>style.visibility</p:attrName>
                                        </p:attrNameLst>
                                      </p:cBhvr>
                                      <p:to>
                                        <p:strVal val="visible"/>
                                      </p:to>
                                    </p:set>
                                    <p:animEffect transition="in" filter="wipe(down)">
                                      <p:cBhvr>
                                        <p:cTn id="27" dur="500"/>
                                        <p:tgtEl>
                                          <p:spTgt spid="13328"/>
                                        </p:tgtEl>
                                      </p:cBhvr>
                                    </p:animEffect>
                                  </p:childTnLst>
                                </p:cTn>
                              </p:par>
                            </p:childTnLst>
                          </p:cTn>
                        </p:par>
                        <p:par>
                          <p:cTn id="28" fill="hold">
                            <p:stCondLst>
                              <p:cond delay="2680"/>
                            </p:stCondLst>
                            <p:childTnLst>
                              <p:par>
                                <p:cTn id="29" presetID="10" presetClass="entr" presetSubtype="0" fill="hold" grpId="0" nodeType="afterEffect">
                                  <p:stCondLst>
                                    <p:cond delay="0"/>
                                  </p:stCondLst>
                                  <p:childTnLst>
                                    <p:set>
                                      <p:cBhvr>
                                        <p:cTn id="30" dur="1" fill="hold">
                                          <p:stCondLst>
                                            <p:cond delay="0"/>
                                          </p:stCondLst>
                                        </p:cTn>
                                        <p:tgtEl>
                                          <p:spTgt spid="13319"/>
                                        </p:tgtEl>
                                        <p:attrNameLst>
                                          <p:attrName>style.visibility</p:attrName>
                                        </p:attrNameLst>
                                      </p:cBhvr>
                                      <p:to>
                                        <p:strVal val="visible"/>
                                      </p:to>
                                    </p:set>
                                    <p:anim calcmode="lin" valueType="num">
                                      <p:cBhvr>
                                        <p:cTn id="31" dur="500" fill="hold"/>
                                        <p:tgtEl>
                                          <p:spTgt spid="13319"/>
                                        </p:tgtEl>
                                        <p:attrNameLst>
                                          <p:attrName>ppt_w</p:attrName>
                                        </p:attrNameLst>
                                      </p:cBhvr>
                                      <p:tavLst>
                                        <p:tav tm="0">
                                          <p:val>
                                            <p:fltVal val="0"/>
                                          </p:val>
                                        </p:tav>
                                        <p:tav tm="100000">
                                          <p:val>
                                            <p:strVal val="#ppt_w"/>
                                          </p:val>
                                        </p:tav>
                                      </p:tavLst>
                                    </p:anim>
                                    <p:anim calcmode="lin" valueType="num">
                                      <p:cBhvr>
                                        <p:cTn id="32" dur="500" fill="hold"/>
                                        <p:tgtEl>
                                          <p:spTgt spid="13319"/>
                                        </p:tgtEl>
                                        <p:attrNameLst>
                                          <p:attrName>ppt_h</p:attrName>
                                        </p:attrNameLst>
                                      </p:cBhvr>
                                      <p:tavLst>
                                        <p:tav tm="0">
                                          <p:val>
                                            <p:fltVal val="0"/>
                                          </p:val>
                                        </p:tav>
                                        <p:tav tm="100000">
                                          <p:val>
                                            <p:strVal val="#ppt_h"/>
                                          </p:val>
                                        </p:tav>
                                      </p:tavLst>
                                    </p:anim>
                                    <p:animEffect transition="in" filter="fade">
                                      <p:cBhvr>
                                        <p:cTn id="33" dur="500"/>
                                        <p:tgtEl>
                                          <p:spTgt spid="1331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320"/>
                                        </p:tgtEl>
                                        <p:attrNameLst>
                                          <p:attrName>style.visibility</p:attrName>
                                        </p:attrNameLst>
                                      </p:cBhvr>
                                      <p:to>
                                        <p:strVal val="visible"/>
                                      </p:to>
                                    </p:set>
                                    <p:anim calcmode="lin" valueType="num">
                                      <p:cBhvr>
                                        <p:cTn id="36" dur="500" fill="hold"/>
                                        <p:tgtEl>
                                          <p:spTgt spid="13320"/>
                                        </p:tgtEl>
                                        <p:attrNameLst>
                                          <p:attrName>ppt_w</p:attrName>
                                        </p:attrNameLst>
                                      </p:cBhvr>
                                      <p:tavLst>
                                        <p:tav tm="0">
                                          <p:val>
                                            <p:fltVal val="0"/>
                                          </p:val>
                                        </p:tav>
                                        <p:tav tm="100000">
                                          <p:val>
                                            <p:strVal val="#ppt_w"/>
                                          </p:val>
                                        </p:tav>
                                      </p:tavLst>
                                    </p:anim>
                                    <p:anim calcmode="lin" valueType="num">
                                      <p:cBhvr>
                                        <p:cTn id="37" dur="500" fill="hold"/>
                                        <p:tgtEl>
                                          <p:spTgt spid="13320"/>
                                        </p:tgtEl>
                                        <p:attrNameLst>
                                          <p:attrName>ppt_h</p:attrName>
                                        </p:attrNameLst>
                                      </p:cBhvr>
                                      <p:tavLst>
                                        <p:tav tm="0">
                                          <p:val>
                                            <p:fltVal val="0"/>
                                          </p:val>
                                        </p:tav>
                                        <p:tav tm="100000">
                                          <p:val>
                                            <p:strVal val="#ppt_h"/>
                                          </p:val>
                                        </p:tav>
                                      </p:tavLst>
                                    </p:anim>
                                    <p:animEffect transition="in" filter="fade">
                                      <p:cBhvr>
                                        <p:cTn id="38" dur="500"/>
                                        <p:tgtEl>
                                          <p:spTgt spid="1332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3321"/>
                                        </p:tgtEl>
                                        <p:attrNameLst>
                                          <p:attrName>style.visibility</p:attrName>
                                        </p:attrNameLst>
                                      </p:cBhvr>
                                      <p:to>
                                        <p:strVal val="visible"/>
                                      </p:to>
                                    </p:set>
                                    <p:anim calcmode="lin" valueType="num">
                                      <p:cBhvr>
                                        <p:cTn id="41" dur="500" fill="hold"/>
                                        <p:tgtEl>
                                          <p:spTgt spid="13321"/>
                                        </p:tgtEl>
                                        <p:attrNameLst>
                                          <p:attrName>ppt_w</p:attrName>
                                        </p:attrNameLst>
                                      </p:cBhvr>
                                      <p:tavLst>
                                        <p:tav tm="0">
                                          <p:val>
                                            <p:fltVal val="0"/>
                                          </p:val>
                                        </p:tav>
                                        <p:tav tm="100000">
                                          <p:val>
                                            <p:strVal val="#ppt_w"/>
                                          </p:val>
                                        </p:tav>
                                      </p:tavLst>
                                    </p:anim>
                                    <p:anim calcmode="lin" valueType="num">
                                      <p:cBhvr>
                                        <p:cTn id="42" dur="500" fill="hold"/>
                                        <p:tgtEl>
                                          <p:spTgt spid="13321"/>
                                        </p:tgtEl>
                                        <p:attrNameLst>
                                          <p:attrName>ppt_h</p:attrName>
                                        </p:attrNameLst>
                                      </p:cBhvr>
                                      <p:tavLst>
                                        <p:tav tm="0">
                                          <p:val>
                                            <p:fltVal val="0"/>
                                          </p:val>
                                        </p:tav>
                                        <p:tav tm="100000">
                                          <p:val>
                                            <p:strVal val="#ppt_h"/>
                                          </p:val>
                                        </p:tav>
                                      </p:tavLst>
                                    </p:anim>
                                    <p:animEffect transition="in" filter="fade">
                                      <p:cBhvr>
                                        <p:cTn id="43" dur="500"/>
                                        <p:tgtEl>
                                          <p:spTgt spid="13321"/>
                                        </p:tgtEl>
                                      </p:cBhvr>
                                    </p:animEffect>
                                  </p:childTnLst>
                                </p:cTn>
                              </p:par>
                            </p:childTnLst>
                          </p:cTn>
                        </p:par>
                        <p:par>
                          <p:cTn id="44" fill="hold">
                            <p:stCondLst>
                              <p:cond delay="3180"/>
                            </p:stCondLst>
                            <p:childTnLst>
                              <p:par>
                                <p:cTn id="45" presetID="31" presetClass="entr" presetSubtype="0" fill="hold" grpId="0" nodeType="afterEffect">
                                  <p:stCondLst>
                                    <p:cond delay="0"/>
                                  </p:stCondLst>
                                  <p:childTnLst>
                                    <p:set>
                                      <p:cBhvr>
                                        <p:cTn id="46" dur="1" fill="hold">
                                          <p:stCondLst>
                                            <p:cond delay="0"/>
                                          </p:stCondLst>
                                        </p:cTn>
                                        <p:tgtEl>
                                          <p:spTgt spid="13331"/>
                                        </p:tgtEl>
                                        <p:attrNameLst>
                                          <p:attrName>style.visibility</p:attrName>
                                        </p:attrNameLst>
                                      </p:cBhvr>
                                      <p:to>
                                        <p:strVal val="visible"/>
                                      </p:to>
                                    </p:set>
                                    <p:anim calcmode="lin" valueType="num">
                                      <p:cBhvr>
                                        <p:cTn id="47" dur="500" fill="hold"/>
                                        <p:tgtEl>
                                          <p:spTgt spid="13331"/>
                                        </p:tgtEl>
                                        <p:attrNameLst>
                                          <p:attrName>ppt_w</p:attrName>
                                        </p:attrNameLst>
                                      </p:cBhvr>
                                      <p:tavLst>
                                        <p:tav tm="0">
                                          <p:val>
                                            <p:fltVal val="0"/>
                                          </p:val>
                                        </p:tav>
                                        <p:tav tm="100000">
                                          <p:val>
                                            <p:strVal val="#ppt_w"/>
                                          </p:val>
                                        </p:tav>
                                      </p:tavLst>
                                    </p:anim>
                                    <p:anim calcmode="lin" valueType="num">
                                      <p:cBhvr>
                                        <p:cTn id="48" dur="500" fill="hold"/>
                                        <p:tgtEl>
                                          <p:spTgt spid="13331"/>
                                        </p:tgtEl>
                                        <p:attrNameLst>
                                          <p:attrName>ppt_h</p:attrName>
                                        </p:attrNameLst>
                                      </p:cBhvr>
                                      <p:tavLst>
                                        <p:tav tm="0">
                                          <p:val>
                                            <p:fltVal val="0"/>
                                          </p:val>
                                        </p:tav>
                                        <p:tav tm="100000">
                                          <p:val>
                                            <p:strVal val="#ppt_h"/>
                                          </p:val>
                                        </p:tav>
                                      </p:tavLst>
                                    </p:anim>
                                    <p:anim calcmode="lin" valueType="num">
                                      <p:cBhvr>
                                        <p:cTn id="49" dur="500" fill="hold"/>
                                        <p:tgtEl>
                                          <p:spTgt spid="13331"/>
                                        </p:tgtEl>
                                        <p:attrNameLst>
                                          <p:attrName>style.rotation</p:attrName>
                                        </p:attrNameLst>
                                      </p:cBhvr>
                                      <p:tavLst>
                                        <p:tav tm="0">
                                          <p:val>
                                            <p:fltVal val="90"/>
                                          </p:val>
                                        </p:tav>
                                        <p:tav tm="100000">
                                          <p:val>
                                            <p:fltVal val="0"/>
                                          </p:val>
                                        </p:tav>
                                      </p:tavLst>
                                    </p:anim>
                                    <p:animEffect transition="in" filter="fade">
                                      <p:cBhvr>
                                        <p:cTn id="50" dur="500"/>
                                        <p:tgtEl>
                                          <p:spTgt spid="13331"/>
                                        </p:tgtEl>
                                      </p:cBhvr>
                                    </p:animEffect>
                                  </p:childTnLst>
                                </p:cTn>
                              </p:par>
                            </p:childTnLst>
                          </p:cTn>
                        </p:par>
                        <p:par>
                          <p:cTn id="51" fill="hold">
                            <p:stCondLst>
                              <p:cond delay="3680"/>
                            </p:stCondLst>
                            <p:childTnLst>
                              <p:par>
                                <p:cTn id="52" presetID="22" presetClass="entr" presetSubtype="1" fill="hold" grpId="0" nodeType="afterEffect">
                                  <p:stCondLst>
                                    <p:cond delay="0"/>
                                  </p:stCondLst>
                                  <p:childTnLst>
                                    <p:set>
                                      <p:cBhvr>
                                        <p:cTn id="53" dur="1" fill="hold">
                                          <p:stCondLst>
                                            <p:cond delay="0"/>
                                          </p:stCondLst>
                                        </p:cTn>
                                        <p:tgtEl>
                                          <p:spTgt spid="13332"/>
                                        </p:tgtEl>
                                        <p:attrNameLst>
                                          <p:attrName>style.visibility</p:attrName>
                                        </p:attrNameLst>
                                      </p:cBhvr>
                                      <p:to>
                                        <p:strVal val="visible"/>
                                      </p:to>
                                    </p:set>
                                    <p:animEffect transition="in" filter="wipe(up)">
                                      <p:cBhvr>
                                        <p:cTn id="54" dur="500"/>
                                        <p:tgtEl>
                                          <p:spTgt spid="13332"/>
                                        </p:tgtEl>
                                      </p:cBhvr>
                                    </p:animEffect>
                                  </p:childTnLst>
                                </p:cTn>
                              </p:par>
                            </p:childTnLst>
                          </p:cTn>
                        </p:par>
                        <p:par>
                          <p:cTn id="55" fill="hold">
                            <p:stCondLst>
                              <p:cond delay="4180"/>
                            </p:stCondLst>
                            <p:childTnLst>
                              <p:par>
                                <p:cTn id="56" presetID="22" presetClass="entr" presetSubtype="8" fill="hold" nodeType="afterEffect">
                                  <p:stCondLst>
                                    <p:cond delay="0"/>
                                  </p:stCondLst>
                                  <p:childTnLst>
                                    <p:set>
                                      <p:cBhvr>
                                        <p:cTn id="57" dur="1" fill="hold">
                                          <p:stCondLst>
                                            <p:cond delay="0"/>
                                          </p:stCondLst>
                                        </p:cTn>
                                        <p:tgtEl>
                                          <p:spTgt spid="13329"/>
                                        </p:tgtEl>
                                        <p:attrNameLst>
                                          <p:attrName>style.visibility</p:attrName>
                                        </p:attrNameLst>
                                      </p:cBhvr>
                                      <p:to>
                                        <p:strVal val="visible"/>
                                      </p:to>
                                    </p:set>
                                    <p:animEffect transition="in" filter="wipe(left)">
                                      <p:cBhvr>
                                        <p:cTn id="58" dur="500"/>
                                        <p:tgtEl>
                                          <p:spTgt spid="13329"/>
                                        </p:tgtEl>
                                      </p:cBhvr>
                                    </p:animEffect>
                                  </p:childTnLst>
                                </p:cTn>
                              </p:par>
                            </p:childTnLst>
                          </p:cTn>
                        </p:par>
                        <p:par>
                          <p:cTn id="59" fill="hold">
                            <p:stCondLst>
                              <p:cond delay="4680"/>
                            </p:stCondLst>
                            <p:childTnLst>
                              <p:par>
                                <p:cTn id="60" presetID="10" presetClass="entr" presetSubtype="0" fill="hold" grpId="0" nodeType="afterEffect">
                                  <p:stCondLst>
                                    <p:cond delay="0"/>
                                  </p:stCondLst>
                                  <p:childTnLst>
                                    <p:set>
                                      <p:cBhvr>
                                        <p:cTn id="61" dur="1" fill="hold">
                                          <p:stCondLst>
                                            <p:cond delay="0"/>
                                          </p:stCondLst>
                                        </p:cTn>
                                        <p:tgtEl>
                                          <p:spTgt spid="13325"/>
                                        </p:tgtEl>
                                        <p:attrNameLst>
                                          <p:attrName>style.visibility</p:attrName>
                                        </p:attrNameLst>
                                      </p:cBhvr>
                                      <p:to>
                                        <p:strVal val="visible"/>
                                      </p:to>
                                    </p:set>
                                    <p:anim calcmode="lin" valueType="num">
                                      <p:cBhvr>
                                        <p:cTn id="62" dur="500" fill="hold"/>
                                        <p:tgtEl>
                                          <p:spTgt spid="13325"/>
                                        </p:tgtEl>
                                        <p:attrNameLst>
                                          <p:attrName>ppt_w</p:attrName>
                                        </p:attrNameLst>
                                      </p:cBhvr>
                                      <p:tavLst>
                                        <p:tav tm="0">
                                          <p:val>
                                            <p:fltVal val="0"/>
                                          </p:val>
                                        </p:tav>
                                        <p:tav tm="100000">
                                          <p:val>
                                            <p:strVal val="#ppt_w"/>
                                          </p:val>
                                        </p:tav>
                                      </p:tavLst>
                                    </p:anim>
                                    <p:anim calcmode="lin" valueType="num">
                                      <p:cBhvr>
                                        <p:cTn id="63" dur="500" fill="hold"/>
                                        <p:tgtEl>
                                          <p:spTgt spid="13325"/>
                                        </p:tgtEl>
                                        <p:attrNameLst>
                                          <p:attrName>ppt_h</p:attrName>
                                        </p:attrNameLst>
                                      </p:cBhvr>
                                      <p:tavLst>
                                        <p:tav tm="0">
                                          <p:val>
                                            <p:fltVal val="0"/>
                                          </p:val>
                                        </p:tav>
                                        <p:tav tm="100000">
                                          <p:val>
                                            <p:strVal val="#ppt_h"/>
                                          </p:val>
                                        </p:tav>
                                      </p:tavLst>
                                    </p:anim>
                                    <p:animEffect transition="in" filter="fade">
                                      <p:cBhvr>
                                        <p:cTn id="64" dur="500"/>
                                        <p:tgtEl>
                                          <p:spTgt spid="1332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3326"/>
                                        </p:tgtEl>
                                        <p:attrNameLst>
                                          <p:attrName>style.visibility</p:attrName>
                                        </p:attrNameLst>
                                      </p:cBhvr>
                                      <p:to>
                                        <p:strVal val="visible"/>
                                      </p:to>
                                    </p:set>
                                    <p:anim calcmode="lin" valueType="num">
                                      <p:cBhvr>
                                        <p:cTn id="67" dur="500" fill="hold"/>
                                        <p:tgtEl>
                                          <p:spTgt spid="13326"/>
                                        </p:tgtEl>
                                        <p:attrNameLst>
                                          <p:attrName>ppt_w</p:attrName>
                                        </p:attrNameLst>
                                      </p:cBhvr>
                                      <p:tavLst>
                                        <p:tav tm="0">
                                          <p:val>
                                            <p:fltVal val="0"/>
                                          </p:val>
                                        </p:tav>
                                        <p:tav tm="100000">
                                          <p:val>
                                            <p:strVal val="#ppt_w"/>
                                          </p:val>
                                        </p:tav>
                                      </p:tavLst>
                                    </p:anim>
                                    <p:anim calcmode="lin" valueType="num">
                                      <p:cBhvr>
                                        <p:cTn id="68" dur="500" fill="hold"/>
                                        <p:tgtEl>
                                          <p:spTgt spid="13326"/>
                                        </p:tgtEl>
                                        <p:attrNameLst>
                                          <p:attrName>ppt_h</p:attrName>
                                        </p:attrNameLst>
                                      </p:cBhvr>
                                      <p:tavLst>
                                        <p:tav tm="0">
                                          <p:val>
                                            <p:fltVal val="0"/>
                                          </p:val>
                                        </p:tav>
                                        <p:tav tm="100000">
                                          <p:val>
                                            <p:strVal val="#ppt_h"/>
                                          </p:val>
                                        </p:tav>
                                      </p:tavLst>
                                    </p:anim>
                                    <p:animEffect transition="in" filter="fade">
                                      <p:cBhvr>
                                        <p:cTn id="69" dur="500"/>
                                        <p:tgtEl>
                                          <p:spTgt spid="13326"/>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3327"/>
                                        </p:tgtEl>
                                        <p:attrNameLst>
                                          <p:attrName>style.visibility</p:attrName>
                                        </p:attrNameLst>
                                      </p:cBhvr>
                                      <p:to>
                                        <p:strVal val="visible"/>
                                      </p:to>
                                    </p:set>
                                    <p:anim calcmode="lin" valueType="num">
                                      <p:cBhvr>
                                        <p:cTn id="72" dur="500" fill="hold"/>
                                        <p:tgtEl>
                                          <p:spTgt spid="13327"/>
                                        </p:tgtEl>
                                        <p:attrNameLst>
                                          <p:attrName>ppt_w</p:attrName>
                                        </p:attrNameLst>
                                      </p:cBhvr>
                                      <p:tavLst>
                                        <p:tav tm="0">
                                          <p:val>
                                            <p:fltVal val="0"/>
                                          </p:val>
                                        </p:tav>
                                        <p:tav tm="100000">
                                          <p:val>
                                            <p:strVal val="#ppt_w"/>
                                          </p:val>
                                        </p:tav>
                                      </p:tavLst>
                                    </p:anim>
                                    <p:anim calcmode="lin" valueType="num">
                                      <p:cBhvr>
                                        <p:cTn id="73" dur="500" fill="hold"/>
                                        <p:tgtEl>
                                          <p:spTgt spid="13327"/>
                                        </p:tgtEl>
                                        <p:attrNameLst>
                                          <p:attrName>ppt_h</p:attrName>
                                        </p:attrNameLst>
                                      </p:cBhvr>
                                      <p:tavLst>
                                        <p:tav tm="0">
                                          <p:val>
                                            <p:fltVal val="0"/>
                                          </p:val>
                                        </p:tav>
                                        <p:tav tm="100000">
                                          <p:val>
                                            <p:strVal val="#ppt_h"/>
                                          </p:val>
                                        </p:tav>
                                      </p:tavLst>
                                    </p:anim>
                                    <p:animEffect transition="in" filter="fade">
                                      <p:cBhvr>
                                        <p:cTn id="74" dur="500"/>
                                        <p:tgtEl>
                                          <p:spTgt spid="13327"/>
                                        </p:tgtEl>
                                      </p:cBhvr>
                                    </p:animEffect>
                                  </p:childTnLst>
                                </p:cTn>
                              </p:par>
                            </p:childTnLst>
                          </p:cTn>
                        </p:par>
                        <p:par>
                          <p:cTn id="75" fill="hold">
                            <p:stCondLst>
                              <p:cond delay="5180"/>
                            </p:stCondLst>
                            <p:childTnLst>
                              <p:par>
                                <p:cTn id="76" presetID="31" presetClass="entr" presetSubtype="0" fill="hold" grpId="0" nodeType="afterEffect">
                                  <p:stCondLst>
                                    <p:cond delay="0"/>
                                  </p:stCondLst>
                                  <p:childTnLst>
                                    <p:set>
                                      <p:cBhvr>
                                        <p:cTn id="77" dur="1" fill="hold">
                                          <p:stCondLst>
                                            <p:cond delay="0"/>
                                          </p:stCondLst>
                                        </p:cTn>
                                        <p:tgtEl>
                                          <p:spTgt spid="13333"/>
                                        </p:tgtEl>
                                        <p:attrNameLst>
                                          <p:attrName>style.visibility</p:attrName>
                                        </p:attrNameLst>
                                      </p:cBhvr>
                                      <p:to>
                                        <p:strVal val="visible"/>
                                      </p:to>
                                    </p:set>
                                    <p:anim calcmode="lin" valueType="num">
                                      <p:cBhvr>
                                        <p:cTn id="78" dur="500" fill="hold"/>
                                        <p:tgtEl>
                                          <p:spTgt spid="13333"/>
                                        </p:tgtEl>
                                        <p:attrNameLst>
                                          <p:attrName>ppt_w</p:attrName>
                                        </p:attrNameLst>
                                      </p:cBhvr>
                                      <p:tavLst>
                                        <p:tav tm="0">
                                          <p:val>
                                            <p:fltVal val="0"/>
                                          </p:val>
                                        </p:tav>
                                        <p:tav tm="100000">
                                          <p:val>
                                            <p:strVal val="#ppt_w"/>
                                          </p:val>
                                        </p:tav>
                                      </p:tavLst>
                                    </p:anim>
                                    <p:anim calcmode="lin" valueType="num">
                                      <p:cBhvr>
                                        <p:cTn id="79" dur="500" fill="hold"/>
                                        <p:tgtEl>
                                          <p:spTgt spid="13333"/>
                                        </p:tgtEl>
                                        <p:attrNameLst>
                                          <p:attrName>ppt_h</p:attrName>
                                        </p:attrNameLst>
                                      </p:cBhvr>
                                      <p:tavLst>
                                        <p:tav tm="0">
                                          <p:val>
                                            <p:fltVal val="0"/>
                                          </p:val>
                                        </p:tav>
                                        <p:tav tm="100000">
                                          <p:val>
                                            <p:strVal val="#ppt_h"/>
                                          </p:val>
                                        </p:tav>
                                      </p:tavLst>
                                    </p:anim>
                                    <p:anim calcmode="lin" valueType="num">
                                      <p:cBhvr>
                                        <p:cTn id="80" dur="500" fill="hold"/>
                                        <p:tgtEl>
                                          <p:spTgt spid="13333"/>
                                        </p:tgtEl>
                                        <p:attrNameLst>
                                          <p:attrName>style.rotation</p:attrName>
                                        </p:attrNameLst>
                                      </p:cBhvr>
                                      <p:tavLst>
                                        <p:tav tm="0">
                                          <p:val>
                                            <p:fltVal val="90"/>
                                          </p:val>
                                        </p:tav>
                                        <p:tav tm="100000">
                                          <p:val>
                                            <p:fltVal val="0"/>
                                          </p:val>
                                        </p:tav>
                                      </p:tavLst>
                                    </p:anim>
                                    <p:animEffect transition="in" filter="fade">
                                      <p:cBhvr>
                                        <p:cTn id="81" dur="500"/>
                                        <p:tgtEl>
                                          <p:spTgt spid="13333"/>
                                        </p:tgtEl>
                                      </p:cBhvr>
                                    </p:animEffect>
                                  </p:childTnLst>
                                </p:cTn>
                              </p:par>
                            </p:childTnLst>
                          </p:cTn>
                        </p:par>
                        <p:par>
                          <p:cTn id="82" fill="hold">
                            <p:stCondLst>
                              <p:cond delay="5680"/>
                            </p:stCondLst>
                            <p:childTnLst>
                              <p:par>
                                <p:cTn id="83" presetID="22" presetClass="entr" presetSubtype="1" fill="hold" grpId="0" nodeType="afterEffect">
                                  <p:stCondLst>
                                    <p:cond delay="0"/>
                                  </p:stCondLst>
                                  <p:childTnLst>
                                    <p:set>
                                      <p:cBhvr>
                                        <p:cTn id="84" dur="1" fill="hold">
                                          <p:stCondLst>
                                            <p:cond delay="0"/>
                                          </p:stCondLst>
                                        </p:cTn>
                                        <p:tgtEl>
                                          <p:spTgt spid="13334"/>
                                        </p:tgtEl>
                                        <p:attrNameLst>
                                          <p:attrName>style.visibility</p:attrName>
                                        </p:attrNameLst>
                                      </p:cBhvr>
                                      <p:to>
                                        <p:strVal val="visible"/>
                                      </p:to>
                                    </p:set>
                                    <p:animEffect transition="in" filter="wipe(up)">
                                      <p:cBhvr>
                                        <p:cTn id="85" dur="500"/>
                                        <p:tgtEl>
                                          <p:spTgt spid="13334"/>
                                        </p:tgtEl>
                                      </p:cBhvr>
                                    </p:animEffect>
                                  </p:childTnLst>
                                </p:cTn>
                              </p:par>
                            </p:childTnLst>
                          </p:cTn>
                        </p:par>
                        <p:par>
                          <p:cTn id="86" fill="hold">
                            <p:stCondLst>
                              <p:cond delay="6180"/>
                            </p:stCondLst>
                            <p:childTnLst>
                              <p:par>
                                <p:cTn id="87" presetID="22" presetClass="entr" presetSubtype="1" fill="hold" nodeType="afterEffect">
                                  <p:stCondLst>
                                    <p:cond delay="0"/>
                                  </p:stCondLst>
                                  <p:childTnLst>
                                    <p:set>
                                      <p:cBhvr>
                                        <p:cTn id="88" dur="1" fill="hold">
                                          <p:stCondLst>
                                            <p:cond delay="0"/>
                                          </p:stCondLst>
                                        </p:cTn>
                                        <p:tgtEl>
                                          <p:spTgt spid="13330"/>
                                        </p:tgtEl>
                                        <p:attrNameLst>
                                          <p:attrName>style.visibility</p:attrName>
                                        </p:attrNameLst>
                                      </p:cBhvr>
                                      <p:to>
                                        <p:strVal val="visible"/>
                                      </p:to>
                                    </p:set>
                                    <p:animEffect transition="in" filter="wipe(up)">
                                      <p:cBhvr>
                                        <p:cTn id="89" dur="500"/>
                                        <p:tgtEl>
                                          <p:spTgt spid="13330"/>
                                        </p:tgtEl>
                                      </p:cBhvr>
                                    </p:animEffect>
                                  </p:childTnLst>
                                </p:cTn>
                              </p:par>
                            </p:childTnLst>
                          </p:cTn>
                        </p:par>
                        <p:par>
                          <p:cTn id="90" fill="hold">
                            <p:stCondLst>
                              <p:cond delay="6680"/>
                            </p:stCondLst>
                            <p:childTnLst>
                              <p:par>
                                <p:cTn id="91" presetID="10" presetClass="entr" presetSubtype="0" fill="hold" grpId="0" nodeType="afterEffect">
                                  <p:stCondLst>
                                    <p:cond delay="0"/>
                                  </p:stCondLst>
                                  <p:childTnLst>
                                    <p:set>
                                      <p:cBhvr>
                                        <p:cTn id="92" dur="1" fill="hold">
                                          <p:stCondLst>
                                            <p:cond delay="0"/>
                                          </p:stCondLst>
                                        </p:cTn>
                                        <p:tgtEl>
                                          <p:spTgt spid="13322"/>
                                        </p:tgtEl>
                                        <p:attrNameLst>
                                          <p:attrName>style.visibility</p:attrName>
                                        </p:attrNameLst>
                                      </p:cBhvr>
                                      <p:to>
                                        <p:strVal val="visible"/>
                                      </p:to>
                                    </p:set>
                                    <p:anim calcmode="lin" valueType="num">
                                      <p:cBhvr>
                                        <p:cTn id="93" dur="500" fill="hold"/>
                                        <p:tgtEl>
                                          <p:spTgt spid="13322"/>
                                        </p:tgtEl>
                                        <p:attrNameLst>
                                          <p:attrName>ppt_w</p:attrName>
                                        </p:attrNameLst>
                                      </p:cBhvr>
                                      <p:tavLst>
                                        <p:tav tm="0">
                                          <p:val>
                                            <p:fltVal val="0"/>
                                          </p:val>
                                        </p:tav>
                                        <p:tav tm="100000">
                                          <p:val>
                                            <p:strVal val="#ppt_w"/>
                                          </p:val>
                                        </p:tav>
                                      </p:tavLst>
                                    </p:anim>
                                    <p:anim calcmode="lin" valueType="num">
                                      <p:cBhvr>
                                        <p:cTn id="94" dur="500" fill="hold"/>
                                        <p:tgtEl>
                                          <p:spTgt spid="13322"/>
                                        </p:tgtEl>
                                        <p:attrNameLst>
                                          <p:attrName>ppt_h</p:attrName>
                                        </p:attrNameLst>
                                      </p:cBhvr>
                                      <p:tavLst>
                                        <p:tav tm="0">
                                          <p:val>
                                            <p:fltVal val="0"/>
                                          </p:val>
                                        </p:tav>
                                        <p:tav tm="100000">
                                          <p:val>
                                            <p:strVal val="#ppt_h"/>
                                          </p:val>
                                        </p:tav>
                                      </p:tavLst>
                                    </p:anim>
                                    <p:animEffect transition="in" filter="fade">
                                      <p:cBhvr>
                                        <p:cTn id="95" dur="500"/>
                                        <p:tgtEl>
                                          <p:spTgt spid="13322"/>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3323"/>
                                        </p:tgtEl>
                                        <p:attrNameLst>
                                          <p:attrName>style.visibility</p:attrName>
                                        </p:attrNameLst>
                                      </p:cBhvr>
                                      <p:to>
                                        <p:strVal val="visible"/>
                                      </p:to>
                                    </p:set>
                                    <p:anim calcmode="lin" valueType="num">
                                      <p:cBhvr>
                                        <p:cTn id="98" dur="500" fill="hold"/>
                                        <p:tgtEl>
                                          <p:spTgt spid="13323"/>
                                        </p:tgtEl>
                                        <p:attrNameLst>
                                          <p:attrName>ppt_w</p:attrName>
                                        </p:attrNameLst>
                                      </p:cBhvr>
                                      <p:tavLst>
                                        <p:tav tm="0">
                                          <p:val>
                                            <p:fltVal val="0"/>
                                          </p:val>
                                        </p:tav>
                                        <p:tav tm="100000">
                                          <p:val>
                                            <p:strVal val="#ppt_w"/>
                                          </p:val>
                                        </p:tav>
                                      </p:tavLst>
                                    </p:anim>
                                    <p:anim calcmode="lin" valueType="num">
                                      <p:cBhvr>
                                        <p:cTn id="99" dur="500" fill="hold"/>
                                        <p:tgtEl>
                                          <p:spTgt spid="13323"/>
                                        </p:tgtEl>
                                        <p:attrNameLst>
                                          <p:attrName>ppt_h</p:attrName>
                                        </p:attrNameLst>
                                      </p:cBhvr>
                                      <p:tavLst>
                                        <p:tav tm="0">
                                          <p:val>
                                            <p:fltVal val="0"/>
                                          </p:val>
                                        </p:tav>
                                        <p:tav tm="100000">
                                          <p:val>
                                            <p:strVal val="#ppt_h"/>
                                          </p:val>
                                        </p:tav>
                                      </p:tavLst>
                                    </p:anim>
                                    <p:animEffect transition="in" filter="fade">
                                      <p:cBhvr>
                                        <p:cTn id="100" dur="500"/>
                                        <p:tgtEl>
                                          <p:spTgt spid="13323"/>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3324"/>
                                        </p:tgtEl>
                                        <p:attrNameLst>
                                          <p:attrName>style.visibility</p:attrName>
                                        </p:attrNameLst>
                                      </p:cBhvr>
                                      <p:to>
                                        <p:strVal val="visible"/>
                                      </p:to>
                                    </p:set>
                                    <p:anim calcmode="lin" valueType="num">
                                      <p:cBhvr>
                                        <p:cTn id="103" dur="500" fill="hold"/>
                                        <p:tgtEl>
                                          <p:spTgt spid="13324"/>
                                        </p:tgtEl>
                                        <p:attrNameLst>
                                          <p:attrName>ppt_w</p:attrName>
                                        </p:attrNameLst>
                                      </p:cBhvr>
                                      <p:tavLst>
                                        <p:tav tm="0">
                                          <p:val>
                                            <p:fltVal val="0"/>
                                          </p:val>
                                        </p:tav>
                                        <p:tav tm="100000">
                                          <p:val>
                                            <p:strVal val="#ppt_w"/>
                                          </p:val>
                                        </p:tav>
                                      </p:tavLst>
                                    </p:anim>
                                    <p:anim calcmode="lin" valueType="num">
                                      <p:cBhvr>
                                        <p:cTn id="104" dur="500" fill="hold"/>
                                        <p:tgtEl>
                                          <p:spTgt spid="13324"/>
                                        </p:tgtEl>
                                        <p:attrNameLst>
                                          <p:attrName>ppt_h</p:attrName>
                                        </p:attrNameLst>
                                      </p:cBhvr>
                                      <p:tavLst>
                                        <p:tav tm="0">
                                          <p:val>
                                            <p:fltVal val="0"/>
                                          </p:val>
                                        </p:tav>
                                        <p:tav tm="100000">
                                          <p:val>
                                            <p:strVal val="#ppt_h"/>
                                          </p:val>
                                        </p:tav>
                                      </p:tavLst>
                                    </p:anim>
                                    <p:animEffect transition="in" filter="fade">
                                      <p:cBhvr>
                                        <p:cTn id="105" dur="500"/>
                                        <p:tgtEl>
                                          <p:spTgt spid="13324"/>
                                        </p:tgtEl>
                                      </p:cBhvr>
                                    </p:animEffect>
                                  </p:childTnLst>
                                </p:cTn>
                              </p:par>
                            </p:childTnLst>
                          </p:cTn>
                        </p:par>
                        <p:par>
                          <p:cTn id="106" fill="hold">
                            <p:stCondLst>
                              <p:cond delay="7180"/>
                            </p:stCondLst>
                            <p:childTnLst>
                              <p:par>
                                <p:cTn id="107" presetID="31" presetClass="entr" presetSubtype="0" fill="hold" grpId="0" nodeType="afterEffect">
                                  <p:stCondLst>
                                    <p:cond delay="0"/>
                                  </p:stCondLst>
                                  <p:childTnLst>
                                    <p:set>
                                      <p:cBhvr>
                                        <p:cTn id="108" dur="1" fill="hold">
                                          <p:stCondLst>
                                            <p:cond delay="0"/>
                                          </p:stCondLst>
                                        </p:cTn>
                                        <p:tgtEl>
                                          <p:spTgt spid="13335"/>
                                        </p:tgtEl>
                                        <p:attrNameLst>
                                          <p:attrName>style.visibility</p:attrName>
                                        </p:attrNameLst>
                                      </p:cBhvr>
                                      <p:to>
                                        <p:strVal val="visible"/>
                                      </p:to>
                                    </p:set>
                                    <p:anim calcmode="lin" valueType="num">
                                      <p:cBhvr>
                                        <p:cTn id="109" dur="500" fill="hold"/>
                                        <p:tgtEl>
                                          <p:spTgt spid="13335"/>
                                        </p:tgtEl>
                                        <p:attrNameLst>
                                          <p:attrName>ppt_w</p:attrName>
                                        </p:attrNameLst>
                                      </p:cBhvr>
                                      <p:tavLst>
                                        <p:tav tm="0">
                                          <p:val>
                                            <p:fltVal val="0"/>
                                          </p:val>
                                        </p:tav>
                                        <p:tav tm="100000">
                                          <p:val>
                                            <p:strVal val="#ppt_w"/>
                                          </p:val>
                                        </p:tav>
                                      </p:tavLst>
                                    </p:anim>
                                    <p:anim calcmode="lin" valueType="num">
                                      <p:cBhvr>
                                        <p:cTn id="110" dur="500" fill="hold"/>
                                        <p:tgtEl>
                                          <p:spTgt spid="13335"/>
                                        </p:tgtEl>
                                        <p:attrNameLst>
                                          <p:attrName>ppt_h</p:attrName>
                                        </p:attrNameLst>
                                      </p:cBhvr>
                                      <p:tavLst>
                                        <p:tav tm="0">
                                          <p:val>
                                            <p:fltVal val="0"/>
                                          </p:val>
                                        </p:tav>
                                        <p:tav tm="100000">
                                          <p:val>
                                            <p:strVal val="#ppt_h"/>
                                          </p:val>
                                        </p:tav>
                                      </p:tavLst>
                                    </p:anim>
                                    <p:anim calcmode="lin" valueType="num">
                                      <p:cBhvr>
                                        <p:cTn id="111" dur="500" fill="hold"/>
                                        <p:tgtEl>
                                          <p:spTgt spid="13335"/>
                                        </p:tgtEl>
                                        <p:attrNameLst>
                                          <p:attrName>style.rotation</p:attrName>
                                        </p:attrNameLst>
                                      </p:cBhvr>
                                      <p:tavLst>
                                        <p:tav tm="0">
                                          <p:val>
                                            <p:fltVal val="90"/>
                                          </p:val>
                                        </p:tav>
                                        <p:tav tm="100000">
                                          <p:val>
                                            <p:fltVal val="0"/>
                                          </p:val>
                                        </p:tav>
                                      </p:tavLst>
                                    </p:anim>
                                    <p:animEffect transition="in" filter="fade">
                                      <p:cBhvr>
                                        <p:cTn id="112" dur="500"/>
                                        <p:tgtEl>
                                          <p:spTgt spid="13335"/>
                                        </p:tgtEl>
                                      </p:cBhvr>
                                    </p:animEffect>
                                  </p:childTnLst>
                                </p:cTn>
                              </p:par>
                            </p:childTnLst>
                          </p:cTn>
                        </p:par>
                        <p:par>
                          <p:cTn id="113" fill="hold">
                            <p:stCondLst>
                              <p:cond delay="7680"/>
                            </p:stCondLst>
                            <p:childTnLst>
                              <p:par>
                                <p:cTn id="114" presetID="22" presetClass="entr" presetSubtype="1" fill="hold" grpId="0" nodeType="afterEffect">
                                  <p:stCondLst>
                                    <p:cond delay="0"/>
                                  </p:stCondLst>
                                  <p:childTnLst>
                                    <p:set>
                                      <p:cBhvr>
                                        <p:cTn id="115" dur="1" fill="hold">
                                          <p:stCondLst>
                                            <p:cond delay="0"/>
                                          </p:stCondLst>
                                        </p:cTn>
                                        <p:tgtEl>
                                          <p:spTgt spid="13336"/>
                                        </p:tgtEl>
                                        <p:attrNameLst>
                                          <p:attrName>style.visibility</p:attrName>
                                        </p:attrNameLst>
                                      </p:cBhvr>
                                      <p:to>
                                        <p:strVal val="visible"/>
                                      </p:to>
                                    </p:set>
                                    <p:animEffect transition="in" filter="wipe(up)">
                                      <p:cBhvr>
                                        <p:cTn id="116" dur="500"/>
                                        <p:tgtEl>
                                          <p:spTgt spid="13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9" grpId="0" bldLvl="0" animBg="1"/>
      <p:bldP spid="13320" grpId="0" bldLvl="0" animBg="1"/>
      <p:bldP spid="13321" grpId="0"/>
      <p:bldP spid="13322" grpId="0" bldLvl="0" animBg="1"/>
      <p:bldP spid="13323" grpId="0" bldLvl="0" animBg="1"/>
      <p:bldP spid="13324" grpId="0"/>
      <p:bldP spid="13325" grpId="0" bldLvl="0" animBg="1"/>
      <p:bldP spid="13326" grpId="0" bldLvl="0" animBg="1"/>
      <p:bldP spid="13327" grpId="0"/>
      <p:bldP spid="13331" grpId="0"/>
      <p:bldP spid="13332" grpId="0"/>
      <p:bldP spid="13333" grpId="0"/>
      <p:bldP spid="13334" grpId="0"/>
      <p:bldP spid="13335" grpId="0"/>
      <p:bldP spid="133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31"/>
          <p:cNvSpPr txBox="1">
            <a:spLocks noChangeArrowheads="1"/>
          </p:cNvSpPr>
          <p:nvPr/>
        </p:nvSpPr>
        <p:spPr bwMode="auto">
          <a:xfrm>
            <a:off x="2854325" y="87315"/>
            <a:ext cx="4640998" cy="5232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2" tIns="45718" rIns="91432" bIns="45718">
            <a:spAutoFit/>
          </a:bodyPr>
          <a:lstStyle/>
          <a:p>
            <a:r>
              <a:rPr lang="en-US" altLang="zh-CN" sz="2800" dirty="0" smtClean="0">
                <a:solidFill>
                  <a:schemeClr val="accent2"/>
                </a:solidFill>
                <a:latin typeface="微软雅黑" panose="020B0503020204020204" pitchFamily="34" charset="-122"/>
                <a:ea typeface="微软雅黑" panose="020B0503020204020204" pitchFamily="34" charset="-122"/>
              </a:rPr>
              <a:t>1.5</a:t>
            </a:r>
            <a:r>
              <a:rPr lang="zh-CN" altLang="en-US" sz="2800" dirty="0" smtClean="0">
                <a:solidFill>
                  <a:schemeClr val="accent2"/>
                </a:solidFill>
                <a:latin typeface="微软雅黑" panose="020B0503020204020204" pitchFamily="34" charset="-122"/>
                <a:ea typeface="微软雅黑" panose="020B0503020204020204" pitchFamily="34" charset="-122"/>
              </a:rPr>
              <a:t>关于翻转课堂的文献综述</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2" name="TextBox 2"/>
          <p:cNvSpPr txBox="1">
            <a:spLocks noChangeArrowheads="1"/>
          </p:cNvSpPr>
          <p:nvPr/>
        </p:nvSpPr>
        <p:spPr bwMode="auto">
          <a:xfrm>
            <a:off x="1663700" y="149230"/>
            <a:ext cx="1065213" cy="400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r"/>
            <a:r>
              <a:rPr lang="en-US" altLang="zh-CN" sz="2000">
                <a:solidFill>
                  <a:schemeClr val="accent2"/>
                </a:solidFill>
              </a:rPr>
              <a:t>Part</a:t>
            </a:r>
            <a:r>
              <a:rPr lang="en-US" altLang="zh-CN">
                <a:solidFill>
                  <a:schemeClr val="accent2"/>
                </a:solidFill>
              </a:rPr>
              <a:t> 1</a:t>
            </a:r>
            <a:endParaRPr lang="zh-CN" altLang="en-US">
              <a:solidFill>
                <a:schemeClr val="accent2"/>
              </a:solidFill>
            </a:endParaRPr>
          </a:p>
        </p:txBody>
      </p:sp>
      <p:sp>
        <p:nvSpPr>
          <p:cNvPr id="14340" name="Freeform 13"/>
          <p:cNvSpPr>
            <a:spLocks noEditPoints="1" noChangeArrowheads="1"/>
          </p:cNvSpPr>
          <p:nvPr/>
        </p:nvSpPr>
        <p:spPr bwMode="auto">
          <a:xfrm>
            <a:off x="2390779" y="4205288"/>
            <a:ext cx="1174751" cy="1600200"/>
          </a:xfrm>
          <a:custGeom>
            <a:avLst/>
            <a:gdLst>
              <a:gd name="T0" fmla="*/ 126 w 1373"/>
              <a:gd name="T1" fmla="*/ 632 h 1870"/>
              <a:gd name="T2" fmla="*/ 0 w 1373"/>
              <a:gd name="T3" fmla="*/ 683 h 1870"/>
              <a:gd name="T4" fmla="*/ 125 w 1373"/>
              <a:gd name="T5" fmla="*/ 734 h 1870"/>
              <a:gd name="T6" fmla="*/ 252 w 1373"/>
              <a:gd name="T7" fmla="*/ 335 h 1870"/>
              <a:gd name="T8" fmla="*/ 274 w 1373"/>
              <a:gd name="T9" fmla="*/ 212 h 1870"/>
              <a:gd name="T10" fmla="*/ 202 w 1373"/>
              <a:gd name="T11" fmla="*/ 285 h 1870"/>
              <a:gd name="T12" fmla="*/ 685 w 1373"/>
              <a:gd name="T13" fmla="*/ 130 h 1870"/>
              <a:gd name="T14" fmla="*/ 736 w 1373"/>
              <a:gd name="T15" fmla="*/ 53 h 1870"/>
              <a:gd name="T16" fmla="*/ 634 w 1373"/>
              <a:gd name="T17" fmla="*/ 53 h 1870"/>
              <a:gd name="T18" fmla="*/ 685 w 1373"/>
              <a:gd name="T19" fmla="*/ 130 h 1870"/>
              <a:gd name="T20" fmla="*/ 1168 w 1373"/>
              <a:gd name="T21" fmla="*/ 276 h 1870"/>
              <a:gd name="T22" fmla="*/ 1096 w 1373"/>
              <a:gd name="T23" fmla="*/ 203 h 1870"/>
              <a:gd name="T24" fmla="*/ 1115 w 1373"/>
              <a:gd name="T25" fmla="*/ 329 h 1870"/>
              <a:gd name="T26" fmla="*/ 1245 w 1373"/>
              <a:gd name="T27" fmla="*/ 632 h 1870"/>
              <a:gd name="T28" fmla="*/ 1246 w 1373"/>
              <a:gd name="T29" fmla="*/ 734 h 1870"/>
              <a:gd name="T30" fmla="*/ 1373 w 1373"/>
              <a:gd name="T31" fmla="*/ 683 h 1870"/>
              <a:gd name="T32" fmla="*/ 951 w 1373"/>
              <a:gd name="T33" fmla="*/ 716 h 1870"/>
              <a:gd name="T34" fmla="*/ 751 w 1373"/>
              <a:gd name="T35" fmla="*/ 781 h 1870"/>
              <a:gd name="T36" fmla="*/ 686 w 1373"/>
              <a:gd name="T37" fmla="*/ 981 h 1870"/>
              <a:gd name="T38" fmla="*/ 621 w 1373"/>
              <a:gd name="T39" fmla="*/ 781 h 1870"/>
              <a:gd name="T40" fmla="*/ 422 w 1373"/>
              <a:gd name="T41" fmla="*/ 716 h 1870"/>
              <a:gd name="T42" fmla="*/ 621 w 1373"/>
              <a:gd name="T43" fmla="*/ 651 h 1870"/>
              <a:gd name="T44" fmla="*/ 686 w 1373"/>
              <a:gd name="T45" fmla="*/ 451 h 1870"/>
              <a:gd name="T46" fmla="*/ 751 w 1373"/>
              <a:gd name="T47" fmla="*/ 651 h 1870"/>
              <a:gd name="T48" fmla="*/ 951 w 1373"/>
              <a:gd name="T49" fmla="*/ 716 h 1870"/>
              <a:gd name="T50" fmla="*/ 491 w 1373"/>
              <a:gd name="T51" fmla="*/ 1676 h 1870"/>
              <a:gd name="T52" fmla="*/ 889 w 1373"/>
              <a:gd name="T53" fmla="*/ 1476 h 1870"/>
              <a:gd name="T54" fmla="*/ 530 w 1373"/>
              <a:gd name="T55" fmla="*/ 1715 h 1870"/>
              <a:gd name="T56" fmla="*/ 850 w 1373"/>
              <a:gd name="T57" fmla="*/ 1715 h 1870"/>
              <a:gd name="T58" fmla="*/ 556 w 1373"/>
              <a:gd name="T59" fmla="*/ 1612 h 1870"/>
              <a:gd name="T60" fmla="*/ 556 w 1373"/>
              <a:gd name="T61" fmla="*/ 1740 h 1870"/>
              <a:gd name="T62" fmla="*/ 889 w 1373"/>
              <a:gd name="T63" fmla="*/ 1676 h 1870"/>
              <a:gd name="T64" fmla="*/ 556 w 1373"/>
              <a:gd name="T65" fmla="*/ 1612 h 1870"/>
              <a:gd name="T66" fmla="*/ 568 w 1373"/>
              <a:gd name="T67" fmla="*/ 1402 h 1870"/>
              <a:gd name="T68" fmla="*/ 434 w 1373"/>
              <a:gd name="T69" fmla="*/ 1246 h 1870"/>
              <a:gd name="T70" fmla="*/ 291 w 1373"/>
              <a:gd name="T71" fmla="*/ 981 h 1870"/>
              <a:gd name="T72" fmla="*/ 686 w 1373"/>
              <a:gd name="T73" fmla="*/ 199 h 1870"/>
              <a:gd name="T74" fmla="*/ 1082 w 1373"/>
              <a:gd name="T75" fmla="*/ 980 h 1870"/>
              <a:gd name="T76" fmla="*/ 939 w 1373"/>
              <a:gd name="T77" fmla="*/ 1246 h 1870"/>
              <a:gd name="T78" fmla="*/ 805 w 1373"/>
              <a:gd name="T79" fmla="*/ 1402 h 1870"/>
              <a:gd name="T80" fmla="*/ 277 w 1373"/>
              <a:gd name="T81" fmla="*/ 694 h 1870"/>
              <a:gd name="T82" fmla="*/ 422 w 1373"/>
              <a:gd name="T83" fmla="*/ 1035 h 1870"/>
              <a:gd name="T84" fmla="*/ 540 w 1373"/>
              <a:gd name="T85" fmla="*/ 1308 h 1870"/>
              <a:gd name="T86" fmla="*/ 805 w 1373"/>
              <a:gd name="T87" fmla="*/ 1316 h 1870"/>
              <a:gd name="T88" fmla="*/ 863 w 1373"/>
              <a:gd name="T89" fmla="*/ 1207 h 1870"/>
              <a:gd name="T90" fmla="*/ 1010 w 1373"/>
              <a:gd name="T91" fmla="*/ 933 h 1870"/>
              <a:gd name="T92" fmla="*/ 686 w 1373"/>
              <a:gd name="T93" fmla="*/ 285 h 1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73" h="1870">
                <a:moveTo>
                  <a:pt x="123" y="694"/>
                </a:moveTo>
                <a:cubicBezTo>
                  <a:pt x="123" y="673"/>
                  <a:pt x="124" y="652"/>
                  <a:pt x="126" y="632"/>
                </a:cubicBezTo>
                <a:lnTo>
                  <a:pt x="53" y="632"/>
                </a:lnTo>
                <a:cubicBezTo>
                  <a:pt x="24" y="632"/>
                  <a:pt x="0" y="655"/>
                  <a:pt x="0" y="683"/>
                </a:cubicBezTo>
                <a:cubicBezTo>
                  <a:pt x="0" y="711"/>
                  <a:pt x="24" y="734"/>
                  <a:pt x="53" y="734"/>
                </a:cubicBezTo>
                <a:lnTo>
                  <a:pt x="125" y="734"/>
                </a:lnTo>
                <a:cubicBezTo>
                  <a:pt x="124" y="721"/>
                  <a:pt x="123" y="708"/>
                  <a:pt x="123" y="694"/>
                </a:cubicBezTo>
                <a:close/>
                <a:moveTo>
                  <a:pt x="252" y="335"/>
                </a:moveTo>
                <a:cubicBezTo>
                  <a:pt x="274" y="309"/>
                  <a:pt x="298" y="285"/>
                  <a:pt x="324" y="263"/>
                </a:cubicBezTo>
                <a:lnTo>
                  <a:pt x="274" y="212"/>
                </a:lnTo>
                <a:cubicBezTo>
                  <a:pt x="253" y="192"/>
                  <a:pt x="220" y="191"/>
                  <a:pt x="200" y="211"/>
                </a:cubicBezTo>
                <a:cubicBezTo>
                  <a:pt x="180" y="231"/>
                  <a:pt x="181" y="264"/>
                  <a:pt x="202" y="285"/>
                </a:cubicBezTo>
                <a:lnTo>
                  <a:pt x="252" y="335"/>
                </a:lnTo>
                <a:close/>
                <a:moveTo>
                  <a:pt x="685" y="130"/>
                </a:moveTo>
                <a:cubicBezTo>
                  <a:pt x="702" y="130"/>
                  <a:pt x="719" y="131"/>
                  <a:pt x="736" y="133"/>
                </a:cubicBezTo>
                <a:lnTo>
                  <a:pt x="736" y="53"/>
                </a:lnTo>
                <a:cubicBezTo>
                  <a:pt x="736" y="24"/>
                  <a:pt x="713" y="0"/>
                  <a:pt x="685" y="0"/>
                </a:cubicBezTo>
                <a:cubicBezTo>
                  <a:pt x="657" y="0"/>
                  <a:pt x="634" y="24"/>
                  <a:pt x="634" y="53"/>
                </a:cubicBezTo>
                <a:lnTo>
                  <a:pt x="634" y="133"/>
                </a:lnTo>
                <a:cubicBezTo>
                  <a:pt x="651" y="131"/>
                  <a:pt x="668" y="130"/>
                  <a:pt x="685" y="130"/>
                </a:cubicBezTo>
                <a:close/>
                <a:moveTo>
                  <a:pt x="1115" y="329"/>
                </a:moveTo>
                <a:lnTo>
                  <a:pt x="1168" y="276"/>
                </a:lnTo>
                <a:cubicBezTo>
                  <a:pt x="1189" y="255"/>
                  <a:pt x="1190" y="222"/>
                  <a:pt x="1170" y="202"/>
                </a:cubicBezTo>
                <a:cubicBezTo>
                  <a:pt x="1150" y="182"/>
                  <a:pt x="1117" y="183"/>
                  <a:pt x="1096" y="203"/>
                </a:cubicBezTo>
                <a:lnTo>
                  <a:pt x="1042" y="257"/>
                </a:lnTo>
                <a:cubicBezTo>
                  <a:pt x="1069" y="279"/>
                  <a:pt x="1093" y="303"/>
                  <a:pt x="1115" y="329"/>
                </a:cubicBezTo>
                <a:close/>
                <a:moveTo>
                  <a:pt x="1319" y="632"/>
                </a:moveTo>
                <a:lnTo>
                  <a:pt x="1245" y="632"/>
                </a:lnTo>
                <a:cubicBezTo>
                  <a:pt x="1247" y="652"/>
                  <a:pt x="1249" y="673"/>
                  <a:pt x="1249" y="694"/>
                </a:cubicBezTo>
                <a:cubicBezTo>
                  <a:pt x="1249" y="708"/>
                  <a:pt x="1248" y="721"/>
                  <a:pt x="1246" y="734"/>
                </a:cubicBezTo>
                <a:lnTo>
                  <a:pt x="1319" y="734"/>
                </a:lnTo>
                <a:cubicBezTo>
                  <a:pt x="1349" y="734"/>
                  <a:pt x="1373" y="711"/>
                  <a:pt x="1373" y="683"/>
                </a:cubicBezTo>
                <a:cubicBezTo>
                  <a:pt x="1373" y="655"/>
                  <a:pt x="1349" y="632"/>
                  <a:pt x="1319" y="632"/>
                </a:cubicBezTo>
                <a:close/>
                <a:moveTo>
                  <a:pt x="951" y="716"/>
                </a:moveTo>
                <a:cubicBezTo>
                  <a:pt x="951" y="751"/>
                  <a:pt x="922" y="781"/>
                  <a:pt x="886" y="781"/>
                </a:cubicBezTo>
                <a:lnTo>
                  <a:pt x="751" y="781"/>
                </a:lnTo>
                <a:lnTo>
                  <a:pt x="751" y="915"/>
                </a:lnTo>
                <a:cubicBezTo>
                  <a:pt x="751" y="951"/>
                  <a:pt x="722" y="981"/>
                  <a:pt x="686" y="981"/>
                </a:cubicBezTo>
                <a:cubicBezTo>
                  <a:pt x="651" y="981"/>
                  <a:pt x="621" y="951"/>
                  <a:pt x="621" y="915"/>
                </a:cubicBezTo>
                <a:lnTo>
                  <a:pt x="621" y="781"/>
                </a:lnTo>
                <a:lnTo>
                  <a:pt x="487" y="781"/>
                </a:lnTo>
                <a:cubicBezTo>
                  <a:pt x="451" y="781"/>
                  <a:pt x="422" y="751"/>
                  <a:pt x="422" y="716"/>
                </a:cubicBezTo>
                <a:cubicBezTo>
                  <a:pt x="422" y="680"/>
                  <a:pt x="451" y="651"/>
                  <a:pt x="487" y="651"/>
                </a:cubicBezTo>
                <a:lnTo>
                  <a:pt x="621" y="651"/>
                </a:lnTo>
                <a:lnTo>
                  <a:pt x="621" y="516"/>
                </a:lnTo>
                <a:cubicBezTo>
                  <a:pt x="621" y="480"/>
                  <a:pt x="651" y="451"/>
                  <a:pt x="686" y="451"/>
                </a:cubicBezTo>
                <a:cubicBezTo>
                  <a:pt x="722" y="451"/>
                  <a:pt x="751" y="480"/>
                  <a:pt x="751" y="516"/>
                </a:cubicBezTo>
                <a:lnTo>
                  <a:pt x="751" y="651"/>
                </a:lnTo>
                <a:lnTo>
                  <a:pt x="886" y="651"/>
                </a:lnTo>
                <a:cubicBezTo>
                  <a:pt x="922" y="651"/>
                  <a:pt x="951" y="680"/>
                  <a:pt x="951" y="716"/>
                </a:cubicBezTo>
                <a:close/>
                <a:moveTo>
                  <a:pt x="889" y="1676"/>
                </a:moveTo>
                <a:lnTo>
                  <a:pt x="491" y="1676"/>
                </a:lnTo>
                <a:lnTo>
                  <a:pt x="491" y="1476"/>
                </a:lnTo>
                <a:lnTo>
                  <a:pt x="889" y="1476"/>
                </a:lnTo>
                <a:lnTo>
                  <a:pt x="889" y="1676"/>
                </a:lnTo>
                <a:close/>
                <a:moveTo>
                  <a:pt x="530" y="1715"/>
                </a:moveTo>
                <a:cubicBezTo>
                  <a:pt x="534" y="1801"/>
                  <a:pt x="604" y="1870"/>
                  <a:pt x="690" y="1870"/>
                </a:cubicBezTo>
                <a:cubicBezTo>
                  <a:pt x="776" y="1870"/>
                  <a:pt x="847" y="1801"/>
                  <a:pt x="850" y="1715"/>
                </a:cubicBezTo>
                <a:lnTo>
                  <a:pt x="530" y="1715"/>
                </a:lnTo>
                <a:close/>
                <a:moveTo>
                  <a:pt x="556" y="1612"/>
                </a:moveTo>
                <a:cubicBezTo>
                  <a:pt x="520" y="1612"/>
                  <a:pt x="491" y="1641"/>
                  <a:pt x="491" y="1676"/>
                </a:cubicBezTo>
                <a:cubicBezTo>
                  <a:pt x="491" y="1711"/>
                  <a:pt x="520" y="1740"/>
                  <a:pt x="556" y="1740"/>
                </a:cubicBezTo>
                <a:lnTo>
                  <a:pt x="824" y="1740"/>
                </a:lnTo>
                <a:cubicBezTo>
                  <a:pt x="860" y="1740"/>
                  <a:pt x="889" y="1711"/>
                  <a:pt x="889" y="1676"/>
                </a:cubicBezTo>
                <a:cubicBezTo>
                  <a:pt x="889" y="1641"/>
                  <a:pt x="860" y="1612"/>
                  <a:pt x="824" y="1612"/>
                </a:cubicBezTo>
                <a:lnTo>
                  <a:pt x="556" y="1612"/>
                </a:lnTo>
                <a:close/>
                <a:moveTo>
                  <a:pt x="805" y="1402"/>
                </a:moveTo>
                <a:lnTo>
                  <a:pt x="568" y="1402"/>
                </a:lnTo>
                <a:cubicBezTo>
                  <a:pt x="504" y="1402"/>
                  <a:pt x="454" y="1360"/>
                  <a:pt x="454" y="1308"/>
                </a:cubicBezTo>
                <a:cubicBezTo>
                  <a:pt x="454" y="1301"/>
                  <a:pt x="447" y="1271"/>
                  <a:pt x="434" y="1246"/>
                </a:cubicBezTo>
                <a:lnTo>
                  <a:pt x="346" y="1074"/>
                </a:lnTo>
                <a:cubicBezTo>
                  <a:pt x="332" y="1047"/>
                  <a:pt x="307" y="1005"/>
                  <a:pt x="291" y="981"/>
                </a:cubicBezTo>
                <a:cubicBezTo>
                  <a:pt x="281" y="965"/>
                  <a:pt x="191" y="825"/>
                  <a:pt x="191" y="694"/>
                </a:cubicBezTo>
                <a:cubicBezTo>
                  <a:pt x="191" y="421"/>
                  <a:pt x="413" y="199"/>
                  <a:pt x="686" y="199"/>
                </a:cubicBezTo>
                <a:cubicBezTo>
                  <a:pt x="959" y="199"/>
                  <a:pt x="1181" y="421"/>
                  <a:pt x="1181" y="694"/>
                </a:cubicBezTo>
                <a:cubicBezTo>
                  <a:pt x="1181" y="825"/>
                  <a:pt x="1092" y="965"/>
                  <a:pt x="1082" y="980"/>
                </a:cubicBezTo>
                <a:cubicBezTo>
                  <a:pt x="1066" y="1005"/>
                  <a:pt x="1041" y="1048"/>
                  <a:pt x="1027" y="1074"/>
                </a:cubicBezTo>
                <a:lnTo>
                  <a:pt x="939" y="1246"/>
                </a:lnTo>
                <a:cubicBezTo>
                  <a:pt x="926" y="1271"/>
                  <a:pt x="919" y="1301"/>
                  <a:pt x="919" y="1308"/>
                </a:cubicBezTo>
                <a:cubicBezTo>
                  <a:pt x="919" y="1360"/>
                  <a:pt x="869" y="1402"/>
                  <a:pt x="805" y="1402"/>
                </a:cubicBezTo>
                <a:close/>
                <a:moveTo>
                  <a:pt x="686" y="285"/>
                </a:moveTo>
                <a:cubicBezTo>
                  <a:pt x="461" y="285"/>
                  <a:pt x="277" y="468"/>
                  <a:pt x="277" y="694"/>
                </a:cubicBezTo>
                <a:cubicBezTo>
                  <a:pt x="277" y="802"/>
                  <a:pt x="362" y="932"/>
                  <a:pt x="363" y="933"/>
                </a:cubicBezTo>
                <a:cubicBezTo>
                  <a:pt x="381" y="961"/>
                  <a:pt x="407" y="1005"/>
                  <a:pt x="422" y="1035"/>
                </a:cubicBezTo>
                <a:lnTo>
                  <a:pt x="510" y="1207"/>
                </a:lnTo>
                <a:cubicBezTo>
                  <a:pt x="527" y="1240"/>
                  <a:pt x="540" y="1283"/>
                  <a:pt x="540" y="1308"/>
                </a:cubicBezTo>
                <a:cubicBezTo>
                  <a:pt x="541" y="1309"/>
                  <a:pt x="550" y="1316"/>
                  <a:pt x="568" y="1316"/>
                </a:cubicBezTo>
                <a:lnTo>
                  <a:pt x="805" y="1316"/>
                </a:lnTo>
                <a:cubicBezTo>
                  <a:pt x="823" y="1316"/>
                  <a:pt x="832" y="1309"/>
                  <a:pt x="834" y="1306"/>
                </a:cubicBezTo>
                <a:cubicBezTo>
                  <a:pt x="833" y="1283"/>
                  <a:pt x="846" y="1240"/>
                  <a:pt x="863" y="1207"/>
                </a:cubicBezTo>
                <a:lnTo>
                  <a:pt x="951" y="1035"/>
                </a:lnTo>
                <a:cubicBezTo>
                  <a:pt x="966" y="1006"/>
                  <a:pt x="993" y="961"/>
                  <a:pt x="1010" y="933"/>
                </a:cubicBezTo>
                <a:cubicBezTo>
                  <a:pt x="1040" y="888"/>
                  <a:pt x="1096" y="780"/>
                  <a:pt x="1096" y="694"/>
                </a:cubicBezTo>
                <a:cubicBezTo>
                  <a:pt x="1096" y="468"/>
                  <a:pt x="912" y="285"/>
                  <a:pt x="686" y="285"/>
                </a:cubicBezTo>
                <a:close/>
              </a:path>
            </a:pathLst>
          </a:custGeom>
          <a:solidFill>
            <a:schemeClr val="bg2"/>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4341" name="TextBox 4"/>
          <p:cNvSpPr txBox="1">
            <a:spLocks noChangeArrowheads="1"/>
          </p:cNvSpPr>
          <p:nvPr/>
        </p:nvSpPr>
        <p:spPr bwMode="auto">
          <a:xfrm>
            <a:off x="2273300" y="5886452"/>
            <a:ext cx="1411288" cy="707882"/>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ctr"/>
            <a:r>
              <a:rPr lang="zh-CN" altLang="en-US" sz="2000" dirty="0" smtClean="0">
                <a:solidFill>
                  <a:schemeClr val="accent2"/>
                </a:solidFill>
                <a:latin typeface="微软雅黑" panose="020B0503020204020204" pitchFamily="34" charset="-122"/>
                <a:ea typeface="微软雅黑" panose="020B0503020204020204" pitchFamily="34" charset="-122"/>
              </a:rPr>
              <a:t>国内文献的论述</a:t>
            </a:r>
            <a:endParaRPr lang="zh-CN" altLang="en-US" sz="2000" dirty="0">
              <a:solidFill>
                <a:schemeClr val="accent2"/>
              </a:solidFill>
              <a:latin typeface="微软雅黑" panose="020B0503020204020204" pitchFamily="34" charset="-122"/>
              <a:ea typeface="微软雅黑" panose="020B0503020204020204" pitchFamily="34" charset="-122"/>
            </a:endParaRPr>
          </a:p>
        </p:txBody>
      </p:sp>
      <p:sp>
        <p:nvSpPr>
          <p:cNvPr id="14342" name="Freeform 7"/>
          <p:cNvSpPr>
            <a:spLocks noEditPoints="1" noChangeArrowheads="1"/>
          </p:cNvSpPr>
          <p:nvPr/>
        </p:nvSpPr>
        <p:spPr bwMode="auto">
          <a:xfrm>
            <a:off x="2484444" y="1412875"/>
            <a:ext cx="987425" cy="1436688"/>
          </a:xfrm>
          <a:custGeom>
            <a:avLst/>
            <a:gdLst>
              <a:gd name="T0" fmla="*/ 661 w 1391"/>
              <a:gd name="T1" fmla="*/ 1306 h 2031"/>
              <a:gd name="T2" fmla="*/ 889 w 1391"/>
              <a:gd name="T3" fmla="*/ 1177 h 2031"/>
              <a:gd name="T4" fmla="*/ 1032 w 1391"/>
              <a:gd name="T5" fmla="*/ 1217 h 2031"/>
              <a:gd name="T6" fmla="*/ 1166 w 1391"/>
              <a:gd name="T7" fmla="*/ 955 h 2031"/>
              <a:gd name="T8" fmla="*/ 1265 w 1391"/>
              <a:gd name="T9" fmla="*/ 881 h 2031"/>
              <a:gd name="T10" fmla="*/ 1269 w 1391"/>
              <a:gd name="T11" fmla="*/ 565 h 2031"/>
              <a:gd name="T12" fmla="*/ 1172 w 1391"/>
              <a:gd name="T13" fmla="*/ 488 h 2031"/>
              <a:gd name="T14" fmla="*/ 1063 w 1391"/>
              <a:gd name="T15" fmla="*/ 229 h 2031"/>
              <a:gd name="T16" fmla="*/ 948 w 1391"/>
              <a:gd name="T17" fmla="*/ 251 h 2031"/>
              <a:gd name="T18" fmla="*/ 730 w 1391"/>
              <a:gd name="T19" fmla="*/ 123 h 2031"/>
              <a:gd name="T20" fmla="*/ 678 w 1391"/>
              <a:gd name="T21" fmla="*/ 123 h 2031"/>
              <a:gd name="T22" fmla="*/ 516 w 1391"/>
              <a:gd name="T23" fmla="*/ 250 h 2031"/>
              <a:gd name="T24" fmla="*/ 464 w 1391"/>
              <a:gd name="T25" fmla="*/ 235 h 2031"/>
              <a:gd name="T26" fmla="*/ 333 w 1391"/>
              <a:gd name="T27" fmla="*/ 246 h 2031"/>
              <a:gd name="T28" fmla="*/ 144 w 1391"/>
              <a:gd name="T29" fmla="*/ 499 h 2031"/>
              <a:gd name="T30" fmla="*/ 177 w 1391"/>
              <a:gd name="T31" fmla="*/ 618 h 2031"/>
              <a:gd name="T32" fmla="*/ 114 w 1391"/>
              <a:gd name="T33" fmla="*/ 894 h 2031"/>
              <a:gd name="T34" fmla="*/ 322 w 1391"/>
              <a:gd name="T35" fmla="*/ 1087 h 2031"/>
              <a:gd name="T36" fmla="*/ 347 w 1391"/>
              <a:gd name="T37" fmla="*/ 1207 h 2031"/>
              <a:gd name="T38" fmla="*/ 485 w 1391"/>
              <a:gd name="T39" fmla="*/ 1171 h 2031"/>
              <a:gd name="T40" fmla="*/ 526 w 1391"/>
              <a:gd name="T41" fmla="*/ 1295 h 2031"/>
              <a:gd name="T42" fmla="*/ 394 w 1391"/>
              <a:gd name="T43" fmla="*/ 1305 h 2031"/>
              <a:gd name="T44" fmla="*/ 217 w 1391"/>
              <a:gd name="T45" fmla="*/ 1084 h 2031"/>
              <a:gd name="T46" fmla="*/ 13 w 1391"/>
              <a:gd name="T47" fmla="*/ 926 h 2031"/>
              <a:gd name="T48" fmla="*/ 92 w 1391"/>
              <a:gd name="T49" fmla="*/ 680 h 2031"/>
              <a:gd name="T50" fmla="*/ 114 w 1391"/>
              <a:gd name="T51" fmla="*/ 398 h 2031"/>
              <a:gd name="T52" fmla="*/ 228 w 1391"/>
              <a:gd name="T53" fmla="*/ 246 h 2031"/>
              <a:gd name="T54" fmla="*/ 493 w 1391"/>
              <a:gd name="T55" fmla="*/ 134 h 2031"/>
              <a:gd name="T56" fmla="*/ 532 w 1391"/>
              <a:gd name="T57" fmla="*/ 144 h 2031"/>
              <a:gd name="T58" fmla="*/ 704 w 1391"/>
              <a:gd name="T59" fmla="*/ 0 h 2031"/>
              <a:gd name="T60" fmla="*/ 906 w 1391"/>
              <a:gd name="T61" fmla="*/ 152 h 2031"/>
              <a:gd name="T62" fmla="*/ 1139 w 1391"/>
              <a:gd name="T63" fmla="*/ 156 h 2031"/>
              <a:gd name="T64" fmla="*/ 1205 w 1391"/>
              <a:gd name="T65" fmla="*/ 388 h 2031"/>
              <a:gd name="T66" fmla="*/ 1353 w 1391"/>
              <a:gd name="T67" fmla="*/ 629 h 2031"/>
              <a:gd name="T68" fmla="*/ 1350 w 1391"/>
              <a:gd name="T69" fmla="*/ 819 h 2031"/>
              <a:gd name="T70" fmla="*/ 1195 w 1391"/>
              <a:gd name="T71" fmla="*/ 1056 h 2031"/>
              <a:gd name="T72" fmla="*/ 1032 w 1391"/>
              <a:gd name="T73" fmla="*/ 1322 h 2031"/>
              <a:gd name="T74" fmla="*/ 889 w 1391"/>
              <a:gd name="T75" fmla="*/ 1282 h 2031"/>
              <a:gd name="T76" fmla="*/ 687 w 1391"/>
              <a:gd name="T77" fmla="*/ 1429 h 2031"/>
              <a:gd name="T78" fmla="*/ 693 w 1391"/>
              <a:gd name="T79" fmla="*/ 1097 h 2031"/>
              <a:gd name="T80" fmla="*/ 693 w 1391"/>
              <a:gd name="T81" fmla="*/ 1160 h 2031"/>
              <a:gd name="T82" fmla="*/ 1117 w 1391"/>
              <a:gd name="T83" fmla="*/ 736 h 2031"/>
              <a:gd name="T84" fmla="*/ 693 w 1391"/>
              <a:gd name="T85" fmla="*/ 1040 h 2031"/>
              <a:gd name="T86" fmla="*/ 997 w 1391"/>
              <a:gd name="T87" fmla="*/ 736 h 2031"/>
              <a:gd name="T88" fmla="*/ 951 w 1391"/>
              <a:gd name="T89" fmla="*/ 1392 h 2031"/>
              <a:gd name="T90" fmla="*/ 772 w 1391"/>
              <a:gd name="T91" fmla="*/ 1495 h 2031"/>
              <a:gd name="T92" fmla="*/ 918 w 1391"/>
              <a:gd name="T93" fmla="*/ 1789 h 2031"/>
              <a:gd name="T94" fmla="*/ 1195 w 1391"/>
              <a:gd name="T95" fmla="*/ 1946 h 2031"/>
              <a:gd name="T96" fmla="*/ 504 w 1391"/>
              <a:gd name="T97" fmla="*/ 1413 h 2031"/>
              <a:gd name="T98" fmla="*/ 348 w 1391"/>
              <a:gd name="T99" fmla="*/ 1396 h 2031"/>
              <a:gd name="T100" fmla="*/ 243 w 1391"/>
              <a:gd name="T101" fmla="*/ 1994 h 2031"/>
              <a:gd name="T102" fmla="*/ 644 w 1391"/>
              <a:gd name="T103" fmla="*/ 1968 h 2031"/>
              <a:gd name="T104" fmla="*/ 687 w 1391"/>
              <a:gd name="T105" fmla="*/ 1513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91" h="2031">
                <a:moveTo>
                  <a:pt x="485" y="1171"/>
                </a:moveTo>
                <a:cubicBezTo>
                  <a:pt x="536" y="1171"/>
                  <a:pt x="586" y="1197"/>
                  <a:pt x="613" y="1236"/>
                </a:cubicBezTo>
                <a:lnTo>
                  <a:pt x="661" y="1306"/>
                </a:lnTo>
                <a:cubicBezTo>
                  <a:pt x="676" y="1328"/>
                  <a:pt x="698" y="1329"/>
                  <a:pt x="714" y="1307"/>
                </a:cubicBezTo>
                <a:lnTo>
                  <a:pt x="764" y="1238"/>
                </a:lnTo>
                <a:cubicBezTo>
                  <a:pt x="791" y="1201"/>
                  <a:pt x="840" y="1177"/>
                  <a:pt x="889" y="1177"/>
                </a:cubicBezTo>
                <a:cubicBezTo>
                  <a:pt x="905" y="1177"/>
                  <a:pt x="920" y="1180"/>
                  <a:pt x="934" y="1185"/>
                </a:cubicBezTo>
                <a:lnTo>
                  <a:pt x="1015" y="1214"/>
                </a:lnTo>
                <a:cubicBezTo>
                  <a:pt x="1021" y="1216"/>
                  <a:pt x="1026" y="1217"/>
                  <a:pt x="1032" y="1217"/>
                </a:cubicBezTo>
                <a:cubicBezTo>
                  <a:pt x="1055" y="1217"/>
                  <a:pt x="1058" y="1196"/>
                  <a:pt x="1058" y="1184"/>
                </a:cubicBezTo>
                <a:lnTo>
                  <a:pt x="1058" y="1098"/>
                </a:lnTo>
                <a:cubicBezTo>
                  <a:pt x="1059" y="1035"/>
                  <a:pt x="1106" y="972"/>
                  <a:pt x="1166" y="955"/>
                </a:cubicBezTo>
                <a:lnTo>
                  <a:pt x="1248" y="930"/>
                </a:lnTo>
                <a:cubicBezTo>
                  <a:pt x="1260" y="927"/>
                  <a:pt x="1269" y="920"/>
                  <a:pt x="1272" y="911"/>
                </a:cubicBezTo>
                <a:cubicBezTo>
                  <a:pt x="1275" y="903"/>
                  <a:pt x="1272" y="891"/>
                  <a:pt x="1265" y="881"/>
                </a:cubicBezTo>
                <a:lnTo>
                  <a:pt x="1214" y="811"/>
                </a:lnTo>
                <a:cubicBezTo>
                  <a:pt x="1178" y="761"/>
                  <a:pt x="1179" y="683"/>
                  <a:pt x="1217" y="633"/>
                </a:cubicBezTo>
                <a:lnTo>
                  <a:pt x="1269" y="565"/>
                </a:lnTo>
                <a:cubicBezTo>
                  <a:pt x="1277" y="554"/>
                  <a:pt x="1280" y="543"/>
                  <a:pt x="1278" y="534"/>
                </a:cubicBezTo>
                <a:cubicBezTo>
                  <a:pt x="1275" y="526"/>
                  <a:pt x="1266" y="519"/>
                  <a:pt x="1254" y="515"/>
                </a:cubicBezTo>
                <a:lnTo>
                  <a:pt x="1172" y="488"/>
                </a:lnTo>
                <a:cubicBezTo>
                  <a:pt x="1113" y="469"/>
                  <a:pt x="1068" y="405"/>
                  <a:pt x="1069" y="342"/>
                </a:cubicBezTo>
                <a:lnTo>
                  <a:pt x="1072" y="256"/>
                </a:lnTo>
                <a:cubicBezTo>
                  <a:pt x="1072" y="245"/>
                  <a:pt x="1069" y="235"/>
                  <a:pt x="1063" y="229"/>
                </a:cubicBezTo>
                <a:cubicBezTo>
                  <a:pt x="1058" y="223"/>
                  <a:pt x="1050" y="222"/>
                  <a:pt x="1044" y="222"/>
                </a:cubicBezTo>
                <a:cubicBezTo>
                  <a:pt x="1040" y="222"/>
                  <a:pt x="1035" y="223"/>
                  <a:pt x="1030" y="225"/>
                </a:cubicBezTo>
                <a:lnTo>
                  <a:pt x="948" y="251"/>
                </a:lnTo>
                <a:cubicBezTo>
                  <a:pt x="935" y="256"/>
                  <a:pt x="921" y="258"/>
                  <a:pt x="906" y="258"/>
                </a:cubicBezTo>
                <a:cubicBezTo>
                  <a:pt x="855" y="258"/>
                  <a:pt x="805" y="232"/>
                  <a:pt x="779" y="194"/>
                </a:cubicBezTo>
                <a:lnTo>
                  <a:pt x="730" y="123"/>
                </a:lnTo>
                <a:cubicBezTo>
                  <a:pt x="723" y="112"/>
                  <a:pt x="713" y="105"/>
                  <a:pt x="704" y="105"/>
                </a:cubicBezTo>
                <a:cubicBezTo>
                  <a:pt x="693" y="105"/>
                  <a:pt x="689" y="105"/>
                  <a:pt x="680" y="119"/>
                </a:cubicBezTo>
                <a:lnTo>
                  <a:pt x="678" y="123"/>
                </a:lnTo>
                <a:cubicBezTo>
                  <a:pt x="657" y="156"/>
                  <a:pt x="629" y="197"/>
                  <a:pt x="606" y="220"/>
                </a:cubicBezTo>
                <a:cubicBezTo>
                  <a:pt x="591" y="234"/>
                  <a:pt x="568" y="252"/>
                  <a:pt x="537" y="252"/>
                </a:cubicBezTo>
                <a:cubicBezTo>
                  <a:pt x="529" y="252"/>
                  <a:pt x="522" y="251"/>
                  <a:pt x="516" y="250"/>
                </a:cubicBezTo>
                <a:lnTo>
                  <a:pt x="509" y="250"/>
                </a:lnTo>
                <a:lnTo>
                  <a:pt x="503" y="246"/>
                </a:lnTo>
                <a:cubicBezTo>
                  <a:pt x="493" y="243"/>
                  <a:pt x="479" y="239"/>
                  <a:pt x="464" y="235"/>
                </a:cubicBezTo>
                <a:cubicBezTo>
                  <a:pt x="442" y="229"/>
                  <a:pt x="406" y="218"/>
                  <a:pt x="399" y="217"/>
                </a:cubicBezTo>
                <a:cubicBezTo>
                  <a:pt x="383" y="213"/>
                  <a:pt x="366" y="211"/>
                  <a:pt x="361" y="211"/>
                </a:cubicBezTo>
                <a:cubicBezTo>
                  <a:pt x="340" y="211"/>
                  <a:pt x="333" y="229"/>
                  <a:pt x="333" y="246"/>
                </a:cubicBezTo>
                <a:lnTo>
                  <a:pt x="333" y="331"/>
                </a:lnTo>
                <a:cubicBezTo>
                  <a:pt x="333" y="394"/>
                  <a:pt x="286" y="457"/>
                  <a:pt x="226" y="475"/>
                </a:cubicBezTo>
                <a:lnTo>
                  <a:pt x="144" y="499"/>
                </a:lnTo>
                <a:cubicBezTo>
                  <a:pt x="131" y="502"/>
                  <a:pt x="122" y="510"/>
                  <a:pt x="119" y="518"/>
                </a:cubicBezTo>
                <a:cubicBezTo>
                  <a:pt x="116" y="526"/>
                  <a:pt x="119" y="538"/>
                  <a:pt x="127" y="548"/>
                </a:cubicBezTo>
                <a:lnTo>
                  <a:pt x="177" y="618"/>
                </a:lnTo>
                <a:cubicBezTo>
                  <a:pt x="214" y="668"/>
                  <a:pt x="213" y="747"/>
                  <a:pt x="175" y="796"/>
                </a:cubicBezTo>
                <a:lnTo>
                  <a:pt x="122" y="864"/>
                </a:lnTo>
                <a:cubicBezTo>
                  <a:pt x="114" y="875"/>
                  <a:pt x="111" y="886"/>
                  <a:pt x="114" y="894"/>
                </a:cubicBezTo>
                <a:cubicBezTo>
                  <a:pt x="116" y="903"/>
                  <a:pt x="126" y="911"/>
                  <a:pt x="138" y="915"/>
                </a:cubicBezTo>
                <a:lnTo>
                  <a:pt x="219" y="941"/>
                </a:lnTo>
                <a:cubicBezTo>
                  <a:pt x="279" y="961"/>
                  <a:pt x="324" y="1025"/>
                  <a:pt x="322" y="1087"/>
                </a:cubicBezTo>
                <a:lnTo>
                  <a:pt x="320" y="1173"/>
                </a:lnTo>
                <a:cubicBezTo>
                  <a:pt x="320" y="1184"/>
                  <a:pt x="322" y="1194"/>
                  <a:pt x="328" y="1200"/>
                </a:cubicBezTo>
                <a:cubicBezTo>
                  <a:pt x="334" y="1206"/>
                  <a:pt x="341" y="1207"/>
                  <a:pt x="347" y="1207"/>
                </a:cubicBezTo>
                <a:cubicBezTo>
                  <a:pt x="352" y="1207"/>
                  <a:pt x="357" y="1206"/>
                  <a:pt x="362" y="1204"/>
                </a:cubicBezTo>
                <a:lnTo>
                  <a:pt x="443" y="1178"/>
                </a:lnTo>
                <a:cubicBezTo>
                  <a:pt x="458" y="1174"/>
                  <a:pt x="471" y="1171"/>
                  <a:pt x="485" y="1171"/>
                </a:cubicBezTo>
                <a:close/>
                <a:moveTo>
                  <a:pt x="687" y="1429"/>
                </a:moveTo>
                <a:cubicBezTo>
                  <a:pt x="643" y="1429"/>
                  <a:pt x="602" y="1406"/>
                  <a:pt x="574" y="1366"/>
                </a:cubicBezTo>
                <a:lnTo>
                  <a:pt x="526" y="1295"/>
                </a:lnTo>
                <a:cubicBezTo>
                  <a:pt x="520" y="1286"/>
                  <a:pt x="503" y="1277"/>
                  <a:pt x="485" y="1277"/>
                </a:cubicBezTo>
                <a:cubicBezTo>
                  <a:pt x="482" y="1277"/>
                  <a:pt x="479" y="1277"/>
                  <a:pt x="475" y="1278"/>
                </a:cubicBezTo>
                <a:lnTo>
                  <a:pt x="394" y="1305"/>
                </a:lnTo>
                <a:cubicBezTo>
                  <a:pt x="342" y="1321"/>
                  <a:pt x="287" y="1309"/>
                  <a:pt x="253" y="1273"/>
                </a:cubicBezTo>
                <a:cubicBezTo>
                  <a:pt x="227" y="1247"/>
                  <a:pt x="213" y="1210"/>
                  <a:pt x="215" y="1170"/>
                </a:cubicBezTo>
                <a:lnTo>
                  <a:pt x="217" y="1084"/>
                </a:lnTo>
                <a:cubicBezTo>
                  <a:pt x="217" y="1068"/>
                  <a:pt x="202" y="1046"/>
                  <a:pt x="186" y="1041"/>
                </a:cubicBezTo>
                <a:lnTo>
                  <a:pt x="105" y="1015"/>
                </a:lnTo>
                <a:cubicBezTo>
                  <a:pt x="60" y="1000"/>
                  <a:pt x="26" y="967"/>
                  <a:pt x="13" y="926"/>
                </a:cubicBezTo>
                <a:cubicBezTo>
                  <a:pt x="0" y="884"/>
                  <a:pt x="9" y="838"/>
                  <a:pt x="39" y="800"/>
                </a:cubicBezTo>
                <a:lnTo>
                  <a:pt x="91" y="732"/>
                </a:lnTo>
                <a:cubicBezTo>
                  <a:pt x="101" y="720"/>
                  <a:pt x="101" y="693"/>
                  <a:pt x="92" y="680"/>
                </a:cubicBezTo>
                <a:lnTo>
                  <a:pt x="41" y="610"/>
                </a:lnTo>
                <a:cubicBezTo>
                  <a:pt x="13" y="572"/>
                  <a:pt x="5" y="526"/>
                  <a:pt x="19" y="484"/>
                </a:cubicBezTo>
                <a:cubicBezTo>
                  <a:pt x="34" y="442"/>
                  <a:pt x="68" y="411"/>
                  <a:pt x="114" y="398"/>
                </a:cubicBezTo>
                <a:lnTo>
                  <a:pt x="196" y="374"/>
                </a:lnTo>
                <a:cubicBezTo>
                  <a:pt x="211" y="369"/>
                  <a:pt x="228" y="347"/>
                  <a:pt x="228" y="331"/>
                </a:cubicBezTo>
                <a:lnTo>
                  <a:pt x="228" y="246"/>
                </a:lnTo>
                <a:cubicBezTo>
                  <a:pt x="228" y="166"/>
                  <a:pt x="285" y="106"/>
                  <a:pt x="361" y="106"/>
                </a:cubicBezTo>
                <a:cubicBezTo>
                  <a:pt x="379" y="106"/>
                  <a:pt x="407" y="111"/>
                  <a:pt x="421" y="114"/>
                </a:cubicBezTo>
                <a:cubicBezTo>
                  <a:pt x="429" y="115"/>
                  <a:pt x="450" y="121"/>
                  <a:pt x="493" y="134"/>
                </a:cubicBezTo>
                <a:cubicBezTo>
                  <a:pt x="508" y="138"/>
                  <a:pt x="521" y="142"/>
                  <a:pt x="530" y="144"/>
                </a:cubicBezTo>
                <a:lnTo>
                  <a:pt x="532" y="144"/>
                </a:lnTo>
                <a:cubicBezTo>
                  <a:pt x="532" y="144"/>
                  <a:pt x="532" y="144"/>
                  <a:pt x="532" y="144"/>
                </a:cubicBezTo>
                <a:cubicBezTo>
                  <a:pt x="544" y="133"/>
                  <a:pt x="563" y="106"/>
                  <a:pt x="589" y="66"/>
                </a:cubicBezTo>
                <a:lnTo>
                  <a:pt x="591" y="63"/>
                </a:lnTo>
                <a:cubicBezTo>
                  <a:pt x="618" y="21"/>
                  <a:pt x="655" y="0"/>
                  <a:pt x="704" y="0"/>
                </a:cubicBezTo>
                <a:cubicBezTo>
                  <a:pt x="749" y="0"/>
                  <a:pt x="790" y="23"/>
                  <a:pt x="817" y="64"/>
                </a:cubicBezTo>
                <a:lnTo>
                  <a:pt x="866" y="134"/>
                </a:lnTo>
                <a:cubicBezTo>
                  <a:pt x="872" y="143"/>
                  <a:pt x="889" y="152"/>
                  <a:pt x="906" y="152"/>
                </a:cubicBezTo>
                <a:cubicBezTo>
                  <a:pt x="911" y="152"/>
                  <a:pt x="914" y="152"/>
                  <a:pt x="916" y="151"/>
                </a:cubicBezTo>
                <a:lnTo>
                  <a:pt x="997" y="125"/>
                </a:lnTo>
                <a:cubicBezTo>
                  <a:pt x="1049" y="108"/>
                  <a:pt x="1104" y="120"/>
                  <a:pt x="1139" y="156"/>
                </a:cubicBezTo>
                <a:cubicBezTo>
                  <a:pt x="1165" y="182"/>
                  <a:pt x="1178" y="219"/>
                  <a:pt x="1177" y="259"/>
                </a:cubicBezTo>
                <a:lnTo>
                  <a:pt x="1174" y="345"/>
                </a:lnTo>
                <a:cubicBezTo>
                  <a:pt x="1174" y="360"/>
                  <a:pt x="1190" y="383"/>
                  <a:pt x="1205" y="388"/>
                </a:cubicBezTo>
                <a:lnTo>
                  <a:pt x="1286" y="414"/>
                </a:lnTo>
                <a:cubicBezTo>
                  <a:pt x="1332" y="429"/>
                  <a:pt x="1365" y="462"/>
                  <a:pt x="1378" y="503"/>
                </a:cubicBezTo>
                <a:cubicBezTo>
                  <a:pt x="1391" y="546"/>
                  <a:pt x="1382" y="591"/>
                  <a:pt x="1353" y="629"/>
                </a:cubicBezTo>
                <a:lnTo>
                  <a:pt x="1300" y="697"/>
                </a:lnTo>
                <a:cubicBezTo>
                  <a:pt x="1291" y="709"/>
                  <a:pt x="1290" y="737"/>
                  <a:pt x="1299" y="749"/>
                </a:cubicBezTo>
                <a:lnTo>
                  <a:pt x="1350" y="819"/>
                </a:lnTo>
                <a:cubicBezTo>
                  <a:pt x="1378" y="858"/>
                  <a:pt x="1386" y="904"/>
                  <a:pt x="1372" y="945"/>
                </a:cubicBezTo>
                <a:cubicBezTo>
                  <a:pt x="1358" y="986"/>
                  <a:pt x="1324" y="1018"/>
                  <a:pt x="1278" y="1031"/>
                </a:cubicBezTo>
                <a:lnTo>
                  <a:pt x="1195" y="1056"/>
                </a:lnTo>
                <a:cubicBezTo>
                  <a:pt x="1180" y="1060"/>
                  <a:pt x="1164" y="1082"/>
                  <a:pt x="1164" y="1098"/>
                </a:cubicBezTo>
                <a:lnTo>
                  <a:pt x="1164" y="1184"/>
                </a:lnTo>
                <a:cubicBezTo>
                  <a:pt x="1164" y="1264"/>
                  <a:pt x="1108" y="1322"/>
                  <a:pt x="1032" y="1322"/>
                </a:cubicBezTo>
                <a:cubicBezTo>
                  <a:pt x="1014" y="1322"/>
                  <a:pt x="997" y="1319"/>
                  <a:pt x="980" y="1313"/>
                </a:cubicBezTo>
                <a:lnTo>
                  <a:pt x="899" y="1284"/>
                </a:lnTo>
                <a:cubicBezTo>
                  <a:pt x="896" y="1283"/>
                  <a:pt x="893" y="1282"/>
                  <a:pt x="889" y="1282"/>
                </a:cubicBezTo>
                <a:cubicBezTo>
                  <a:pt x="872" y="1282"/>
                  <a:pt x="855" y="1291"/>
                  <a:pt x="849" y="1300"/>
                </a:cubicBezTo>
                <a:lnTo>
                  <a:pt x="799" y="1369"/>
                </a:lnTo>
                <a:cubicBezTo>
                  <a:pt x="771" y="1408"/>
                  <a:pt x="731" y="1429"/>
                  <a:pt x="687" y="1429"/>
                </a:cubicBezTo>
                <a:close/>
                <a:moveTo>
                  <a:pt x="693" y="375"/>
                </a:moveTo>
                <a:cubicBezTo>
                  <a:pt x="494" y="375"/>
                  <a:pt x="332" y="537"/>
                  <a:pt x="332" y="736"/>
                </a:cubicBezTo>
                <a:cubicBezTo>
                  <a:pt x="332" y="935"/>
                  <a:pt x="494" y="1097"/>
                  <a:pt x="693" y="1097"/>
                </a:cubicBezTo>
                <a:cubicBezTo>
                  <a:pt x="892" y="1097"/>
                  <a:pt x="1054" y="935"/>
                  <a:pt x="1054" y="736"/>
                </a:cubicBezTo>
                <a:cubicBezTo>
                  <a:pt x="1054" y="537"/>
                  <a:pt x="892" y="375"/>
                  <a:pt x="693" y="375"/>
                </a:cubicBezTo>
                <a:close/>
                <a:moveTo>
                  <a:pt x="693" y="1160"/>
                </a:moveTo>
                <a:cubicBezTo>
                  <a:pt x="459" y="1160"/>
                  <a:pt x="269" y="970"/>
                  <a:pt x="269" y="736"/>
                </a:cubicBezTo>
                <a:cubicBezTo>
                  <a:pt x="269" y="502"/>
                  <a:pt x="459" y="312"/>
                  <a:pt x="693" y="312"/>
                </a:cubicBezTo>
                <a:cubicBezTo>
                  <a:pt x="927" y="312"/>
                  <a:pt x="1117" y="502"/>
                  <a:pt x="1117" y="736"/>
                </a:cubicBezTo>
                <a:cubicBezTo>
                  <a:pt x="1117" y="970"/>
                  <a:pt x="927" y="1160"/>
                  <a:pt x="693" y="1160"/>
                </a:cubicBezTo>
                <a:close/>
                <a:moveTo>
                  <a:pt x="997" y="736"/>
                </a:moveTo>
                <a:cubicBezTo>
                  <a:pt x="997" y="904"/>
                  <a:pt x="861" y="1040"/>
                  <a:pt x="693" y="1040"/>
                </a:cubicBezTo>
                <a:cubicBezTo>
                  <a:pt x="525" y="1040"/>
                  <a:pt x="389" y="904"/>
                  <a:pt x="389" y="736"/>
                </a:cubicBezTo>
                <a:cubicBezTo>
                  <a:pt x="389" y="568"/>
                  <a:pt x="525" y="432"/>
                  <a:pt x="693" y="432"/>
                </a:cubicBezTo>
                <a:cubicBezTo>
                  <a:pt x="861" y="432"/>
                  <a:pt x="997" y="568"/>
                  <a:pt x="997" y="736"/>
                </a:cubicBezTo>
                <a:close/>
                <a:moveTo>
                  <a:pt x="1037" y="1406"/>
                </a:moveTo>
                <a:cubicBezTo>
                  <a:pt x="1035" y="1406"/>
                  <a:pt x="1033" y="1406"/>
                  <a:pt x="1032" y="1406"/>
                </a:cubicBezTo>
                <a:cubicBezTo>
                  <a:pt x="1004" y="1406"/>
                  <a:pt x="977" y="1402"/>
                  <a:pt x="951" y="1392"/>
                </a:cubicBezTo>
                <a:lnTo>
                  <a:pt x="900" y="1374"/>
                </a:lnTo>
                <a:lnTo>
                  <a:pt x="867" y="1418"/>
                </a:lnTo>
                <a:cubicBezTo>
                  <a:pt x="842" y="1454"/>
                  <a:pt x="809" y="1480"/>
                  <a:pt x="772" y="1495"/>
                </a:cubicBezTo>
                <a:lnTo>
                  <a:pt x="798" y="1917"/>
                </a:lnTo>
                <a:cubicBezTo>
                  <a:pt x="799" y="1951"/>
                  <a:pt x="816" y="1955"/>
                  <a:pt x="834" y="1926"/>
                </a:cubicBezTo>
                <a:lnTo>
                  <a:pt x="918" y="1789"/>
                </a:lnTo>
                <a:cubicBezTo>
                  <a:pt x="936" y="1760"/>
                  <a:pt x="970" y="1757"/>
                  <a:pt x="994" y="1781"/>
                </a:cubicBezTo>
                <a:lnTo>
                  <a:pt x="1167" y="1961"/>
                </a:lnTo>
                <a:cubicBezTo>
                  <a:pt x="1191" y="1986"/>
                  <a:pt x="1203" y="1979"/>
                  <a:pt x="1195" y="1946"/>
                </a:cubicBezTo>
                <a:cubicBezTo>
                  <a:pt x="1195" y="1946"/>
                  <a:pt x="1085" y="1571"/>
                  <a:pt x="1037" y="1406"/>
                </a:cubicBezTo>
                <a:close/>
                <a:moveTo>
                  <a:pt x="687" y="1513"/>
                </a:moveTo>
                <a:cubicBezTo>
                  <a:pt x="615" y="1513"/>
                  <a:pt x="548" y="1477"/>
                  <a:pt x="504" y="1413"/>
                </a:cubicBezTo>
                <a:lnTo>
                  <a:pt x="473" y="1368"/>
                </a:lnTo>
                <a:lnTo>
                  <a:pt x="420" y="1385"/>
                </a:lnTo>
                <a:cubicBezTo>
                  <a:pt x="397" y="1392"/>
                  <a:pt x="372" y="1396"/>
                  <a:pt x="348" y="1396"/>
                </a:cubicBezTo>
                <a:cubicBezTo>
                  <a:pt x="337" y="1396"/>
                  <a:pt x="327" y="1395"/>
                  <a:pt x="316" y="1394"/>
                </a:cubicBezTo>
                <a:cubicBezTo>
                  <a:pt x="272" y="1557"/>
                  <a:pt x="171" y="1931"/>
                  <a:pt x="169" y="1941"/>
                </a:cubicBezTo>
                <a:cubicBezTo>
                  <a:pt x="162" y="1976"/>
                  <a:pt x="183" y="2031"/>
                  <a:pt x="243" y="1994"/>
                </a:cubicBezTo>
                <a:cubicBezTo>
                  <a:pt x="252" y="1989"/>
                  <a:pt x="429" y="1844"/>
                  <a:pt x="429" y="1844"/>
                </a:cubicBezTo>
                <a:cubicBezTo>
                  <a:pt x="454" y="1821"/>
                  <a:pt x="477" y="1820"/>
                  <a:pt x="507" y="1847"/>
                </a:cubicBezTo>
                <a:lnTo>
                  <a:pt x="644" y="1968"/>
                </a:lnTo>
                <a:cubicBezTo>
                  <a:pt x="668" y="1990"/>
                  <a:pt x="706" y="1977"/>
                  <a:pt x="704" y="1943"/>
                </a:cubicBezTo>
                <a:lnTo>
                  <a:pt x="692" y="1513"/>
                </a:lnTo>
                <a:cubicBezTo>
                  <a:pt x="690" y="1513"/>
                  <a:pt x="689" y="1513"/>
                  <a:pt x="687" y="1513"/>
                </a:cubicBezTo>
                <a:close/>
              </a:path>
            </a:pathLst>
          </a:custGeom>
          <a:solidFill>
            <a:schemeClr val="bg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14343" name="TextBox 6"/>
          <p:cNvSpPr txBox="1">
            <a:spLocks noChangeArrowheads="1"/>
          </p:cNvSpPr>
          <p:nvPr/>
        </p:nvSpPr>
        <p:spPr bwMode="auto">
          <a:xfrm>
            <a:off x="2273300" y="2957516"/>
            <a:ext cx="1411288" cy="707882"/>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ctr"/>
            <a:r>
              <a:rPr lang="zh-CN" altLang="en-US" sz="2000" dirty="0" smtClean="0">
                <a:solidFill>
                  <a:schemeClr val="accent2"/>
                </a:solidFill>
                <a:latin typeface="微软雅黑" panose="020B0503020204020204" pitchFamily="34" charset="-122"/>
                <a:ea typeface="微软雅黑" panose="020B0503020204020204" pitchFamily="34" charset="-122"/>
              </a:rPr>
              <a:t>国外文献的论述</a:t>
            </a:r>
            <a:endParaRPr lang="zh-CN" altLang="en-US" sz="2000" dirty="0">
              <a:solidFill>
                <a:schemeClr val="accent2"/>
              </a:solidFill>
              <a:latin typeface="微软雅黑" panose="020B0503020204020204" pitchFamily="34" charset="-122"/>
              <a:ea typeface="微软雅黑" panose="020B0503020204020204" pitchFamily="34" charset="-122"/>
            </a:endParaRPr>
          </a:p>
        </p:txBody>
      </p:sp>
      <p:sp>
        <p:nvSpPr>
          <p:cNvPr id="14344" name="椭圆 7"/>
          <p:cNvSpPr>
            <a:spLocks noChangeArrowheads="1"/>
          </p:cNvSpPr>
          <p:nvPr/>
        </p:nvSpPr>
        <p:spPr bwMode="auto">
          <a:xfrm>
            <a:off x="4205289" y="1111250"/>
            <a:ext cx="382587" cy="382588"/>
          </a:xfrm>
          <a:prstGeom prst="ellipse">
            <a:avLst/>
          </a:pr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r>
              <a:rPr lang="en-US" altLang="zh-CN" sz="1600" b="1">
                <a:solidFill>
                  <a:schemeClr val="accent2"/>
                </a:solidFill>
                <a:latin typeface="微软雅黑" panose="020B0503020204020204" pitchFamily="34" charset="-122"/>
                <a:ea typeface="微软雅黑" panose="020B0503020204020204" pitchFamily="34" charset="-122"/>
              </a:rPr>
              <a:t>1</a:t>
            </a:r>
            <a:endParaRPr lang="zh-CN" altLang="en-US" sz="1600" b="1">
              <a:solidFill>
                <a:schemeClr val="accent2"/>
              </a:solidFill>
              <a:latin typeface="微软雅黑" panose="020B0503020204020204" pitchFamily="34" charset="-122"/>
              <a:ea typeface="微软雅黑" panose="020B0503020204020204" pitchFamily="34" charset="-122"/>
            </a:endParaRPr>
          </a:p>
        </p:txBody>
      </p:sp>
      <p:sp>
        <p:nvSpPr>
          <p:cNvPr id="14345" name="椭圆 8"/>
          <p:cNvSpPr>
            <a:spLocks noChangeArrowheads="1"/>
          </p:cNvSpPr>
          <p:nvPr/>
        </p:nvSpPr>
        <p:spPr bwMode="auto">
          <a:xfrm>
            <a:off x="4205289" y="1738313"/>
            <a:ext cx="382587" cy="382587"/>
          </a:xfrm>
          <a:prstGeom prst="ellipse">
            <a:avLst/>
          </a:pr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r>
              <a:rPr lang="en-US" altLang="zh-CN" sz="1600" b="1">
                <a:solidFill>
                  <a:schemeClr val="accent2"/>
                </a:solidFill>
                <a:latin typeface="微软雅黑" panose="020B0503020204020204" pitchFamily="34" charset="-122"/>
                <a:ea typeface="微软雅黑" panose="020B0503020204020204" pitchFamily="34" charset="-122"/>
              </a:rPr>
              <a:t>2</a:t>
            </a:r>
            <a:endParaRPr lang="zh-CN" altLang="en-US" sz="1600" b="1">
              <a:solidFill>
                <a:schemeClr val="accent2"/>
              </a:solidFill>
              <a:latin typeface="微软雅黑" panose="020B0503020204020204" pitchFamily="34" charset="-122"/>
              <a:ea typeface="微软雅黑" panose="020B0503020204020204" pitchFamily="34" charset="-122"/>
            </a:endParaRPr>
          </a:p>
        </p:txBody>
      </p:sp>
      <p:sp>
        <p:nvSpPr>
          <p:cNvPr id="14346" name="椭圆 9"/>
          <p:cNvSpPr>
            <a:spLocks noChangeArrowheads="1"/>
          </p:cNvSpPr>
          <p:nvPr/>
        </p:nvSpPr>
        <p:spPr bwMode="auto">
          <a:xfrm>
            <a:off x="4205289" y="2420941"/>
            <a:ext cx="382587" cy="382587"/>
          </a:xfrm>
          <a:prstGeom prst="ellipse">
            <a:avLst/>
          </a:pr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r>
              <a:rPr lang="en-US" altLang="zh-CN" sz="1600" b="1">
                <a:solidFill>
                  <a:schemeClr val="accent2"/>
                </a:solidFill>
                <a:latin typeface="微软雅黑" panose="020B0503020204020204" pitchFamily="34" charset="-122"/>
                <a:ea typeface="微软雅黑" panose="020B0503020204020204" pitchFamily="34" charset="-122"/>
              </a:rPr>
              <a:t>3</a:t>
            </a:r>
            <a:endParaRPr lang="zh-CN" altLang="en-US" sz="1600" b="1">
              <a:solidFill>
                <a:schemeClr val="accent2"/>
              </a:solidFill>
              <a:latin typeface="微软雅黑" panose="020B0503020204020204" pitchFamily="34" charset="-122"/>
              <a:ea typeface="微软雅黑" panose="020B0503020204020204" pitchFamily="34" charset="-122"/>
            </a:endParaRPr>
          </a:p>
        </p:txBody>
      </p:sp>
      <p:sp>
        <p:nvSpPr>
          <p:cNvPr id="14347" name="TextBox 10"/>
          <p:cNvSpPr txBox="1">
            <a:spLocks noChangeArrowheads="1"/>
          </p:cNvSpPr>
          <p:nvPr/>
        </p:nvSpPr>
        <p:spPr bwMode="auto">
          <a:xfrm>
            <a:off x="4587877" y="1033463"/>
            <a:ext cx="5900611" cy="4616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2" tIns="45718" rIns="91432" bIns="45718">
            <a:spAutoFit/>
          </a:bodyPr>
          <a:lstStyle/>
          <a:p>
            <a:pPr>
              <a:lnSpc>
                <a:spcPct val="150000"/>
              </a:lnSpc>
            </a:pPr>
            <a:r>
              <a:rPr lang="zh-CN" altLang="zh-CN" sz="1600" dirty="0" smtClean="0"/>
              <a:t>美国哈佛大学的埃里克·马祖尔</a:t>
            </a:r>
            <a:r>
              <a:rPr lang="en-US" altLang="zh-CN" sz="1600" dirty="0" smtClean="0"/>
              <a:t>(Eric Mazur)</a:t>
            </a:r>
            <a:r>
              <a:rPr lang="zh-CN" altLang="en-US" sz="1600" dirty="0" smtClean="0"/>
              <a:t>：</a:t>
            </a:r>
            <a:r>
              <a:rPr lang="zh-CN" altLang="zh-CN" sz="1600" dirty="0" smtClean="0"/>
              <a:t>“同伴教学法”</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14348" name="TextBox 11"/>
          <p:cNvSpPr txBox="1">
            <a:spLocks noChangeArrowheads="1"/>
          </p:cNvSpPr>
          <p:nvPr/>
        </p:nvSpPr>
        <p:spPr bwMode="auto">
          <a:xfrm>
            <a:off x="4587877" y="1701800"/>
            <a:ext cx="5541963" cy="4154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nSpc>
                <a:spcPct val="150000"/>
              </a:lnSpc>
            </a:pPr>
            <a:r>
              <a:rPr lang="zh-CN" altLang="zh-CN" sz="1600" dirty="0" smtClean="0"/>
              <a:t>英特尔全球教育总监布莱恩</a:t>
            </a:r>
            <a:r>
              <a:rPr lang="en-US" altLang="zh-CN" sz="1600" dirty="0" smtClean="0"/>
              <a:t>.</a:t>
            </a:r>
            <a:r>
              <a:rPr lang="zh-CN" altLang="zh-CN" sz="1600" dirty="0" smtClean="0"/>
              <a:t>冈萨雷斯</a:t>
            </a:r>
            <a:r>
              <a:rPr lang="zh-CN" altLang="en-US" sz="1600" dirty="0" smtClean="0"/>
              <a:t>对翻转课堂的论述</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14349" name="TextBox 12"/>
          <p:cNvSpPr txBox="1">
            <a:spLocks noChangeArrowheads="1"/>
          </p:cNvSpPr>
          <p:nvPr/>
        </p:nvSpPr>
        <p:spPr bwMode="auto">
          <a:xfrm>
            <a:off x="4587877" y="2351088"/>
            <a:ext cx="5541963" cy="4154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nSpc>
                <a:spcPct val="150000"/>
              </a:lnSpc>
            </a:pPr>
            <a:r>
              <a:rPr lang="zh-CN" altLang="zh-CN" sz="1600" dirty="0" smtClean="0"/>
              <a:t>伯格曼等人总结了翻转课堂所具有的几个共同特征</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14350" name="椭圆 13"/>
          <p:cNvSpPr>
            <a:spLocks noChangeArrowheads="1"/>
          </p:cNvSpPr>
          <p:nvPr/>
        </p:nvSpPr>
        <p:spPr bwMode="auto">
          <a:xfrm>
            <a:off x="4205289" y="3049589"/>
            <a:ext cx="382587" cy="382587"/>
          </a:xfrm>
          <a:prstGeom prst="ellipse">
            <a:avLst/>
          </a:pr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r>
              <a:rPr lang="en-US" altLang="zh-CN" sz="1600" b="1">
                <a:solidFill>
                  <a:schemeClr val="accent2"/>
                </a:solidFill>
                <a:latin typeface="微软雅黑" panose="020B0503020204020204" pitchFamily="34" charset="-122"/>
                <a:ea typeface="微软雅黑" panose="020B0503020204020204" pitchFamily="34" charset="-122"/>
              </a:rPr>
              <a:t>4</a:t>
            </a:r>
            <a:endParaRPr lang="zh-CN" altLang="en-US" sz="1600" b="1">
              <a:solidFill>
                <a:schemeClr val="accent2"/>
              </a:solidFill>
              <a:latin typeface="微软雅黑" panose="020B0503020204020204" pitchFamily="34" charset="-122"/>
              <a:ea typeface="微软雅黑" panose="020B0503020204020204" pitchFamily="34" charset="-122"/>
            </a:endParaRPr>
          </a:p>
        </p:txBody>
      </p:sp>
      <p:sp>
        <p:nvSpPr>
          <p:cNvPr id="14351" name="TextBox 14"/>
          <p:cNvSpPr txBox="1">
            <a:spLocks noChangeArrowheads="1"/>
          </p:cNvSpPr>
          <p:nvPr/>
        </p:nvSpPr>
        <p:spPr bwMode="auto">
          <a:xfrm>
            <a:off x="4587877" y="2981325"/>
            <a:ext cx="5541963" cy="4154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nSpc>
                <a:spcPct val="150000"/>
              </a:lnSpc>
            </a:pPr>
            <a:r>
              <a:rPr lang="zh-CN" altLang="zh-CN" sz="1600" dirty="0" smtClean="0"/>
              <a:t>可汗学院网站</a:t>
            </a:r>
            <a:r>
              <a:rPr lang="zh-CN" altLang="en-US" sz="1600" dirty="0" smtClean="0"/>
              <a:t>的支持：网络空间和学习资料制作工具</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14352" name="椭圆 15"/>
          <p:cNvSpPr>
            <a:spLocks noChangeArrowheads="1"/>
          </p:cNvSpPr>
          <p:nvPr/>
        </p:nvSpPr>
        <p:spPr bwMode="auto">
          <a:xfrm>
            <a:off x="4079776" y="4149080"/>
            <a:ext cx="382587" cy="382588"/>
          </a:xfrm>
          <a:prstGeom prst="ellipse">
            <a:avLst/>
          </a:pr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r>
              <a:rPr lang="en-US" altLang="zh-CN" sz="1600" b="1" dirty="0">
                <a:solidFill>
                  <a:schemeClr val="accent2"/>
                </a:solidFill>
                <a:latin typeface="微软雅黑" panose="020B0503020204020204" pitchFamily="34" charset="-122"/>
                <a:ea typeface="微软雅黑" panose="020B0503020204020204" pitchFamily="34" charset="-122"/>
              </a:rPr>
              <a:t>1</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sp>
        <p:nvSpPr>
          <p:cNvPr id="14353" name="椭圆 16"/>
          <p:cNvSpPr>
            <a:spLocks noChangeArrowheads="1"/>
          </p:cNvSpPr>
          <p:nvPr/>
        </p:nvSpPr>
        <p:spPr bwMode="auto">
          <a:xfrm>
            <a:off x="4079776" y="5535613"/>
            <a:ext cx="382587" cy="382587"/>
          </a:xfrm>
          <a:prstGeom prst="ellipse">
            <a:avLst/>
          </a:pr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r>
              <a:rPr lang="en-US" altLang="zh-CN" sz="1600" b="1">
                <a:solidFill>
                  <a:schemeClr val="accent2"/>
                </a:solidFill>
                <a:latin typeface="微软雅黑" panose="020B0503020204020204" pitchFamily="34" charset="-122"/>
                <a:ea typeface="微软雅黑" panose="020B0503020204020204" pitchFamily="34" charset="-122"/>
              </a:rPr>
              <a:t>2</a:t>
            </a:r>
            <a:endParaRPr lang="zh-CN" altLang="en-US" sz="1600" b="1">
              <a:solidFill>
                <a:schemeClr val="accent2"/>
              </a:solidFill>
              <a:latin typeface="微软雅黑" panose="020B0503020204020204" pitchFamily="34" charset="-122"/>
              <a:ea typeface="微软雅黑" panose="020B0503020204020204" pitchFamily="34" charset="-122"/>
            </a:endParaRPr>
          </a:p>
        </p:txBody>
      </p:sp>
      <p:sp>
        <p:nvSpPr>
          <p:cNvPr id="14354" name="TextBox 17"/>
          <p:cNvSpPr txBox="1">
            <a:spLocks noChangeArrowheads="1"/>
          </p:cNvSpPr>
          <p:nvPr/>
        </p:nvSpPr>
        <p:spPr bwMode="auto">
          <a:xfrm>
            <a:off x="4587876" y="3978281"/>
            <a:ext cx="5541963" cy="1200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nSpc>
                <a:spcPct val="150000"/>
              </a:lnSpc>
            </a:pPr>
            <a:r>
              <a:rPr lang="zh-CN" altLang="zh-CN" sz="1600" dirty="0" smtClean="0"/>
              <a:t>北京师范大学的张萍教授认为翻转课堂</a:t>
            </a:r>
            <a:r>
              <a:rPr lang="zh-CN" altLang="en-US" sz="1600" dirty="0" smtClean="0"/>
              <a:t>的发展可分为两代：第一代是</a:t>
            </a:r>
            <a:r>
              <a:rPr lang="zh-CN" altLang="zh-CN" sz="1600" dirty="0" smtClean="0"/>
              <a:t>翻转课堂是指自主学习和合作学习理念下的翻转课堂</a:t>
            </a:r>
            <a:r>
              <a:rPr lang="zh-CN" altLang="en-US" sz="1600" dirty="0" smtClean="0"/>
              <a:t>；</a:t>
            </a:r>
            <a:r>
              <a:rPr lang="zh-CN" altLang="zh-CN" sz="1600" dirty="0" smtClean="0"/>
              <a:t>翻转课堂是指自主学习和合作学习理念下的翻转课堂</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14355" name="TextBox 18"/>
          <p:cNvSpPr txBox="1">
            <a:spLocks noChangeArrowheads="1"/>
          </p:cNvSpPr>
          <p:nvPr/>
        </p:nvSpPr>
        <p:spPr bwMode="auto">
          <a:xfrm>
            <a:off x="4587877" y="5499100"/>
            <a:ext cx="5541963" cy="830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nSpc>
                <a:spcPct val="150000"/>
              </a:lnSpc>
            </a:pPr>
            <a:r>
              <a:rPr lang="zh-CN" altLang="zh-CN" sz="1600" dirty="0" smtClean="0"/>
              <a:t>在具体教学实践方面，国内做的比较成功的学校有很多</a:t>
            </a:r>
            <a:r>
              <a:rPr lang="zh-CN" altLang="en-US" sz="1600" dirty="0" smtClean="0"/>
              <a:t>，如昌乐一中，重庆聚奎中学、培本实验小学等学校教学模式。</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cxnSp>
        <p:nvCxnSpPr>
          <p:cNvPr id="14356" name="直接连接符 19"/>
          <p:cNvCxnSpPr>
            <a:cxnSpLocks noChangeShapeType="1"/>
          </p:cNvCxnSpPr>
          <p:nvPr/>
        </p:nvCxnSpPr>
        <p:spPr bwMode="auto">
          <a:xfrm>
            <a:off x="3937000" y="1033464"/>
            <a:ext cx="0" cy="2611437"/>
          </a:xfrm>
          <a:prstGeom prst="line">
            <a:avLst/>
          </a:prstGeom>
          <a:noFill/>
          <a:ln w="9525">
            <a:solidFill>
              <a:schemeClr val="tx1"/>
            </a:solidFill>
            <a:round/>
          </a:ln>
          <a:extLst>
            <a:ext uri="{909E8E84-426E-40DD-AFC4-6F175D3DCCD1}">
              <a14:hiddenFill xmlns="" xmlns:a14="http://schemas.microsoft.com/office/drawing/2010/main">
                <a:noFill/>
              </a14:hiddenFill>
            </a:ext>
          </a:extLst>
        </p:spPr>
      </p:cxnSp>
      <p:cxnSp>
        <p:nvCxnSpPr>
          <p:cNvPr id="14357" name="直接连接符 20"/>
          <p:cNvCxnSpPr>
            <a:cxnSpLocks noChangeShapeType="1"/>
          </p:cNvCxnSpPr>
          <p:nvPr/>
        </p:nvCxnSpPr>
        <p:spPr bwMode="auto">
          <a:xfrm>
            <a:off x="3937000" y="3978281"/>
            <a:ext cx="0" cy="2474913"/>
          </a:xfrm>
          <a:prstGeom prst="line">
            <a:avLst/>
          </a:prstGeom>
          <a:noFill/>
          <a:ln w="9525">
            <a:solidFill>
              <a:schemeClr val="tx1"/>
            </a:solidFill>
            <a:round/>
          </a:ln>
          <a:extLst>
            <a:ext uri="{909E8E84-426E-40DD-AFC4-6F175D3DCCD1}">
              <a14:hiddenFill xmlns="" xmlns:a14="http://schemas.microsoft.com/office/drawing/2010/main">
                <a:noFill/>
              </a14:hiddenFill>
            </a:ext>
          </a:extLst>
        </p:spPr>
      </p:cxnSp>
    </p:spTree>
  </p:cSld>
  <p:clrMapOvr>
    <a:masterClrMapping/>
  </p:clrMapOvr>
  <p:transition spd="slow" advTm="5769">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4338"/>
                                        </p:tgtEl>
                                        <p:attrNameLst>
                                          <p:attrName>style.visibility</p:attrName>
                                        </p:attrNameLst>
                                      </p:cBhvr>
                                      <p:to>
                                        <p:strVal val="visible"/>
                                      </p:to>
                                    </p:set>
                                    <p:anim calcmode="lin" valueType="num">
                                      <p:cBhvr>
                                        <p:cTn id="7" dur="400" fill="hold"/>
                                        <p:tgtEl>
                                          <p:spTgt spid="14338"/>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14338"/>
                                        </p:tgtEl>
                                        <p:attrNameLst>
                                          <p:attrName>ppt_y</p:attrName>
                                        </p:attrNameLst>
                                      </p:cBhvr>
                                      <p:tavLst>
                                        <p:tav tm="0">
                                          <p:val>
                                            <p:strVal val="#ppt_y"/>
                                          </p:val>
                                        </p:tav>
                                        <p:tav tm="100000">
                                          <p:val>
                                            <p:strVal val="#ppt_y"/>
                                          </p:val>
                                        </p:tav>
                                      </p:tavLst>
                                    </p:anim>
                                    <p:anim calcmode="lin" valueType="num">
                                      <p:cBhvr>
                                        <p:cTn id="9" dur="400" fill="hold"/>
                                        <p:tgtEl>
                                          <p:spTgt spid="14338"/>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1433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14338"/>
                                        </p:tgtEl>
                                      </p:cBhvr>
                                    </p:animEffect>
                                  </p:childTnLst>
                                </p:cTn>
                              </p:par>
                            </p:childTnLst>
                          </p:cTn>
                        </p:par>
                        <p:par>
                          <p:cTn id="12" fill="hold">
                            <p:stCondLst>
                              <p:cond delay="920"/>
                            </p:stCondLst>
                            <p:childTnLst>
                              <p:par>
                                <p:cTn id="13" presetID="52" presetClass="entr" presetSubtype="0" fill="hold" nodeType="afterEffect">
                                  <p:stCondLst>
                                    <p:cond delay="0"/>
                                  </p:stCondLst>
                                  <p:childTnLst>
                                    <p:set>
                                      <p:cBhvr>
                                        <p:cTn id="14" dur="1" fill="hold">
                                          <p:stCondLst>
                                            <p:cond delay="0"/>
                                          </p:stCondLst>
                                        </p:cTn>
                                        <p:tgtEl>
                                          <p:spTgt spid="14342"/>
                                        </p:tgtEl>
                                        <p:attrNameLst>
                                          <p:attrName>style.visibility</p:attrName>
                                        </p:attrNameLst>
                                      </p:cBhvr>
                                      <p:to>
                                        <p:strVal val="visible"/>
                                      </p:to>
                                    </p:set>
                                    <p:animScale>
                                      <p:cBhvr>
                                        <p:cTn id="15" dur="1000" decel="50000" fill="hold">
                                          <p:stCondLst>
                                            <p:cond delay="0"/>
                                          </p:stCondLst>
                                        </p:cTn>
                                        <p:tgtEl>
                                          <p:spTgt spid="1434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6" dur="1000" decel="50000" fill="hold">
                                          <p:stCondLst>
                                            <p:cond delay="0"/>
                                          </p:stCondLst>
                                        </p:cTn>
                                        <p:tgtEl>
                                          <p:spTgt spid="14342"/>
                                        </p:tgtEl>
                                        <p:attrNameLst>
                                          <p:attrName>ppt_x</p:attrName>
                                          <p:attrName>ppt_y</p:attrName>
                                        </p:attrNameLst>
                                      </p:cBhvr>
                                      <p:rCtr x="0" y="0"/>
                                    </p:animMotion>
                                    <p:animEffect transition="in" filter="fade">
                                      <p:cBhvr>
                                        <p:cTn id="17" dur="1000"/>
                                        <p:tgtEl>
                                          <p:spTgt spid="14342"/>
                                        </p:tgtEl>
                                      </p:cBhvr>
                                    </p:animEffect>
                                  </p:childTnLst>
                                </p:cTn>
                              </p:par>
                            </p:childTnLst>
                          </p:cTn>
                        </p:par>
                        <p:par>
                          <p:cTn id="18" fill="hold">
                            <p:stCondLst>
                              <p:cond delay="1920"/>
                            </p:stCondLst>
                            <p:childTnLst>
                              <p:par>
                                <p:cTn id="19" presetID="31" presetClass="entr" presetSubtype="0" fill="hold" grpId="0" nodeType="afterEffect">
                                  <p:stCondLst>
                                    <p:cond delay="0"/>
                                  </p:stCondLst>
                                  <p:childTnLst>
                                    <p:set>
                                      <p:cBhvr>
                                        <p:cTn id="20" dur="1" fill="hold">
                                          <p:stCondLst>
                                            <p:cond delay="0"/>
                                          </p:stCondLst>
                                        </p:cTn>
                                        <p:tgtEl>
                                          <p:spTgt spid="14343"/>
                                        </p:tgtEl>
                                        <p:attrNameLst>
                                          <p:attrName>style.visibility</p:attrName>
                                        </p:attrNameLst>
                                      </p:cBhvr>
                                      <p:to>
                                        <p:strVal val="visible"/>
                                      </p:to>
                                    </p:set>
                                    <p:anim calcmode="lin" valueType="num">
                                      <p:cBhvr>
                                        <p:cTn id="21" dur="400" fill="hold"/>
                                        <p:tgtEl>
                                          <p:spTgt spid="14343"/>
                                        </p:tgtEl>
                                        <p:attrNameLst>
                                          <p:attrName>ppt_w</p:attrName>
                                        </p:attrNameLst>
                                      </p:cBhvr>
                                      <p:tavLst>
                                        <p:tav tm="0">
                                          <p:val>
                                            <p:fltVal val="0"/>
                                          </p:val>
                                        </p:tav>
                                        <p:tav tm="100000">
                                          <p:val>
                                            <p:strVal val="#ppt_w"/>
                                          </p:val>
                                        </p:tav>
                                      </p:tavLst>
                                    </p:anim>
                                    <p:anim calcmode="lin" valueType="num">
                                      <p:cBhvr>
                                        <p:cTn id="22" dur="400" fill="hold"/>
                                        <p:tgtEl>
                                          <p:spTgt spid="14343"/>
                                        </p:tgtEl>
                                        <p:attrNameLst>
                                          <p:attrName>ppt_h</p:attrName>
                                        </p:attrNameLst>
                                      </p:cBhvr>
                                      <p:tavLst>
                                        <p:tav tm="0">
                                          <p:val>
                                            <p:fltVal val="0"/>
                                          </p:val>
                                        </p:tav>
                                        <p:tav tm="100000">
                                          <p:val>
                                            <p:strVal val="#ppt_h"/>
                                          </p:val>
                                        </p:tav>
                                      </p:tavLst>
                                    </p:anim>
                                    <p:anim calcmode="lin" valueType="num">
                                      <p:cBhvr>
                                        <p:cTn id="23" dur="400" fill="hold"/>
                                        <p:tgtEl>
                                          <p:spTgt spid="14343"/>
                                        </p:tgtEl>
                                        <p:attrNameLst>
                                          <p:attrName>style.rotation</p:attrName>
                                        </p:attrNameLst>
                                      </p:cBhvr>
                                      <p:tavLst>
                                        <p:tav tm="0">
                                          <p:val>
                                            <p:fltVal val="90"/>
                                          </p:val>
                                        </p:tav>
                                        <p:tav tm="100000">
                                          <p:val>
                                            <p:fltVal val="0"/>
                                          </p:val>
                                        </p:tav>
                                      </p:tavLst>
                                    </p:anim>
                                    <p:animEffect transition="in" filter="fade">
                                      <p:cBhvr>
                                        <p:cTn id="24" dur="400"/>
                                        <p:tgtEl>
                                          <p:spTgt spid="14343"/>
                                        </p:tgtEl>
                                      </p:cBhvr>
                                    </p:animEffect>
                                  </p:childTnLst>
                                </p:cTn>
                              </p:par>
                            </p:childTnLst>
                          </p:cTn>
                        </p:par>
                        <p:par>
                          <p:cTn id="25" fill="hold">
                            <p:stCondLst>
                              <p:cond delay="2320"/>
                            </p:stCondLst>
                            <p:childTnLst>
                              <p:par>
                                <p:cTn id="26" presetID="16" presetClass="entr" presetSubtype="42" fill="hold" nodeType="afterEffect">
                                  <p:stCondLst>
                                    <p:cond delay="0"/>
                                  </p:stCondLst>
                                  <p:childTnLst>
                                    <p:set>
                                      <p:cBhvr>
                                        <p:cTn id="27" dur="1" fill="hold">
                                          <p:stCondLst>
                                            <p:cond delay="0"/>
                                          </p:stCondLst>
                                        </p:cTn>
                                        <p:tgtEl>
                                          <p:spTgt spid="14356"/>
                                        </p:tgtEl>
                                        <p:attrNameLst>
                                          <p:attrName>style.visibility</p:attrName>
                                        </p:attrNameLst>
                                      </p:cBhvr>
                                      <p:to>
                                        <p:strVal val="visible"/>
                                      </p:to>
                                    </p:set>
                                    <p:animEffect transition="in" filter="barn(outHorizontal)">
                                      <p:cBhvr>
                                        <p:cTn id="28" dur="600"/>
                                        <p:tgtEl>
                                          <p:spTgt spid="14356"/>
                                        </p:tgtEl>
                                      </p:cBhvr>
                                    </p:animEffect>
                                  </p:childTnLst>
                                </p:cTn>
                              </p:par>
                            </p:childTnLst>
                          </p:cTn>
                        </p:par>
                        <p:par>
                          <p:cTn id="29" fill="hold">
                            <p:stCondLst>
                              <p:cond delay="2920"/>
                            </p:stCondLst>
                            <p:childTnLst>
                              <p:par>
                                <p:cTn id="30" presetID="2" presetClass="entr" presetSubtype="6" fill="hold" grpId="0" nodeType="afterEffect">
                                  <p:stCondLst>
                                    <p:cond delay="0"/>
                                  </p:stCondLst>
                                  <p:childTnLst>
                                    <p:set>
                                      <p:cBhvr>
                                        <p:cTn id="31" dur="1" fill="hold">
                                          <p:stCondLst>
                                            <p:cond delay="0"/>
                                          </p:stCondLst>
                                        </p:cTn>
                                        <p:tgtEl>
                                          <p:spTgt spid="14344"/>
                                        </p:tgtEl>
                                        <p:attrNameLst>
                                          <p:attrName>style.visibility</p:attrName>
                                        </p:attrNameLst>
                                      </p:cBhvr>
                                      <p:to>
                                        <p:strVal val="visible"/>
                                      </p:to>
                                    </p:set>
                                    <p:anim calcmode="lin" valueType="num">
                                      <p:cBhvr additive="base">
                                        <p:cTn id="32" dur="500" fill="hold"/>
                                        <p:tgtEl>
                                          <p:spTgt spid="14344"/>
                                        </p:tgtEl>
                                        <p:attrNameLst>
                                          <p:attrName>ppt_x</p:attrName>
                                        </p:attrNameLst>
                                      </p:cBhvr>
                                      <p:tavLst>
                                        <p:tav tm="0">
                                          <p:val>
                                            <p:strVal val="1+#ppt_w/2"/>
                                          </p:val>
                                        </p:tav>
                                        <p:tav tm="100000">
                                          <p:val>
                                            <p:strVal val="#ppt_x"/>
                                          </p:val>
                                        </p:tav>
                                      </p:tavLst>
                                    </p:anim>
                                    <p:anim calcmode="lin" valueType="num">
                                      <p:cBhvr additive="base">
                                        <p:cTn id="33" dur="500" fill="hold"/>
                                        <p:tgtEl>
                                          <p:spTgt spid="14344"/>
                                        </p:tgtEl>
                                        <p:attrNameLst>
                                          <p:attrName>ppt_y</p:attrName>
                                        </p:attrNameLst>
                                      </p:cBhvr>
                                      <p:tavLst>
                                        <p:tav tm="0">
                                          <p:val>
                                            <p:strVal val="1+#ppt_h/2"/>
                                          </p:val>
                                        </p:tav>
                                        <p:tav tm="100000">
                                          <p:val>
                                            <p:strVal val="#ppt_y"/>
                                          </p:val>
                                        </p:tav>
                                      </p:tavLst>
                                    </p:anim>
                                  </p:childTnLst>
                                </p:cTn>
                              </p:par>
                              <p:par>
                                <p:cTn id="34" presetID="2" presetClass="entr" presetSubtype="6" fill="hold" grpId="0" nodeType="withEffect">
                                  <p:stCondLst>
                                    <p:cond delay="100"/>
                                  </p:stCondLst>
                                  <p:childTnLst>
                                    <p:set>
                                      <p:cBhvr>
                                        <p:cTn id="35" dur="1" fill="hold">
                                          <p:stCondLst>
                                            <p:cond delay="0"/>
                                          </p:stCondLst>
                                        </p:cTn>
                                        <p:tgtEl>
                                          <p:spTgt spid="14345"/>
                                        </p:tgtEl>
                                        <p:attrNameLst>
                                          <p:attrName>style.visibility</p:attrName>
                                        </p:attrNameLst>
                                      </p:cBhvr>
                                      <p:to>
                                        <p:strVal val="visible"/>
                                      </p:to>
                                    </p:set>
                                    <p:anim calcmode="lin" valueType="num">
                                      <p:cBhvr additive="base">
                                        <p:cTn id="36" dur="500" fill="hold"/>
                                        <p:tgtEl>
                                          <p:spTgt spid="14345"/>
                                        </p:tgtEl>
                                        <p:attrNameLst>
                                          <p:attrName>ppt_x</p:attrName>
                                        </p:attrNameLst>
                                      </p:cBhvr>
                                      <p:tavLst>
                                        <p:tav tm="0">
                                          <p:val>
                                            <p:strVal val="1+#ppt_w/2"/>
                                          </p:val>
                                        </p:tav>
                                        <p:tav tm="100000">
                                          <p:val>
                                            <p:strVal val="#ppt_x"/>
                                          </p:val>
                                        </p:tav>
                                      </p:tavLst>
                                    </p:anim>
                                    <p:anim calcmode="lin" valueType="num">
                                      <p:cBhvr additive="base">
                                        <p:cTn id="37" dur="500" fill="hold"/>
                                        <p:tgtEl>
                                          <p:spTgt spid="14345"/>
                                        </p:tgtEl>
                                        <p:attrNameLst>
                                          <p:attrName>ppt_y</p:attrName>
                                        </p:attrNameLst>
                                      </p:cBhvr>
                                      <p:tavLst>
                                        <p:tav tm="0">
                                          <p:val>
                                            <p:strVal val="1+#ppt_h/2"/>
                                          </p:val>
                                        </p:tav>
                                        <p:tav tm="100000">
                                          <p:val>
                                            <p:strVal val="#ppt_y"/>
                                          </p:val>
                                        </p:tav>
                                      </p:tavLst>
                                    </p:anim>
                                  </p:childTnLst>
                                </p:cTn>
                              </p:par>
                              <p:par>
                                <p:cTn id="38" presetID="2" presetClass="entr" presetSubtype="6" fill="hold" grpId="0" nodeType="withEffect">
                                  <p:stCondLst>
                                    <p:cond delay="200"/>
                                  </p:stCondLst>
                                  <p:childTnLst>
                                    <p:set>
                                      <p:cBhvr>
                                        <p:cTn id="39" dur="1" fill="hold">
                                          <p:stCondLst>
                                            <p:cond delay="0"/>
                                          </p:stCondLst>
                                        </p:cTn>
                                        <p:tgtEl>
                                          <p:spTgt spid="14346"/>
                                        </p:tgtEl>
                                        <p:attrNameLst>
                                          <p:attrName>style.visibility</p:attrName>
                                        </p:attrNameLst>
                                      </p:cBhvr>
                                      <p:to>
                                        <p:strVal val="visible"/>
                                      </p:to>
                                    </p:set>
                                    <p:anim calcmode="lin" valueType="num">
                                      <p:cBhvr additive="base">
                                        <p:cTn id="40" dur="500" fill="hold"/>
                                        <p:tgtEl>
                                          <p:spTgt spid="14346"/>
                                        </p:tgtEl>
                                        <p:attrNameLst>
                                          <p:attrName>ppt_x</p:attrName>
                                        </p:attrNameLst>
                                      </p:cBhvr>
                                      <p:tavLst>
                                        <p:tav tm="0">
                                          <p:val>
                                            <p:strVal val="1+#ppt_w/2"/>
                                          </p:val>
                                        </p:tav>
                                        <p:tav tm="100000">
                                          <p:val>
                                            <p:strVal val="#ppt_x"/>
                                          </p:val>
                                        </p:tav>
                                      </p:tavLst>
                                    </p:anim>
                                    <p:anim calcmode="lin" valueType="num">
                                      <p:cBhvr additive="base">
                                        <p:cTn id="41" dur="500" fill="hold"/>
                                        <p:tgtEl>
                                          <p:spTgt spid="14346"/>
                                        </p:tgtEl>
                                        <p:attrNameLst>
                                          <p:attrName>ppt_y</p:attrName>
                                        </p:attrNameLst>
                                      </p:cBhvr>
                                      <p:tavLst>
                                        <p:tav tm="0">
                                          <p:val>
                                            <p:strVal val="1+#ppt_h/2"/>
                                          </p:val>
                                        </p:tav>
                                        <p:tav tm="100000">
                                          <p:val>
                                            <p:strVal val="#ppt_y"/>
                                          </p:val>
                                        </p:tav>
                                      </p:tavLst>
                                    </p:anim>
                                  </p:childTnLst>
                                </p:cTn>
                              </p:par>
                              <p:par>
                                <p:cTn id="42" presetID="2" presetClass="entr" presetSubtype="6" fill="hold" grpId="0" nodeType="withEffect">
                                  <p:stCondLst>
                                    <p:cond delay="300"/>
                                  </p:stCondLst>
                                  <p:childTnLst>
                                    <p:set>
                                      <p:cBhvr>
                                        <p:cTn id="43" dur="1" fill="hold">
                                          <p:stCondLst>
                                            <p:cond delay="0"/>
                                          </p:stCondLst>
                                        </p:cTn>
                                        <p:tgtEl>
                                          <p:spTgt spid="14350"/>
                                        </p:tgtEl>
                                        <p:attrNameLst>
                                          <p:attrName>style.visibility</p:attrName>
                                        </p:attrNameLst>
                                      </p:cBhvr>
                                      <p:to>
                                        <p:strVal val="visible"/>
                                      </p:to>
                                    </p:set>
                                    <p:anim calcmode="lin" valueType="num">
                                      <p:cBhvr additive="base">
                                        <p:cTn id="44" dur="500" fill="hold"/>
                                        <p:tgtEl>
                                          <p:spTgt spid="14350"/>
                                        </p:tgtEl>
                                        <p:attrNameLst>
                                          <p:attrName>ppt_x</p:attrName>
                                        </p:attrNameLst>
                                      </p:cBhvr>
                                      <p:tavLst>
                                        <p:tav tm="0">
                                          <p:val>
                                            <p:strVal val="1+#ppt_w/2"/>
                                          </p:val>
                                        </p:tav>
                                        <p:tav tm="100000">
                                          <p:val>
                                            <p:strVal val="#ppt_x"/>
                                          </p:val>
                                        </p:tav>
                                      </p:tavLst>
                                    </p:anim>
                                    <p:anim calcmode="lin" valueType="num">
                                      <p:cBhvr additive="base">
                                        <p:cTn id="45" dur="500" fill="hold"/>
                                        <p:tgtEl>
                                          <p:spTgt spid="14350"/>
                                        </p:tgtEl>
                                        <p:attrNameLst>
                                          <p:attrName>ppt_y</p:attrName>
                                        </p:attrNameLst>
                                      </p:cBhvr>
                                      <p:tavLst>
                                        <p:tav tm="0">
                                          <p:val>
                                            <p:strVal val="1+#ppt_h/2"/>
                                          </p:val>
                                        </p:tav>
                                        <p:tav tm="100000">
                                          <p:val>
                                            <p:strVal val="#ppt_y"/>
                                          </p:val>
                                        </p:tav>
                                      </p:tavLst>
                                    </p:anim>
                                  </p:childTnLst>
                                </p:cTn>
                              </p:par>
                            </p:childTnLst>
                          </p:cTn>
                        </p:par>
                        <p:par>
                          <p:cTn id="46" fill="hold">
                            <p:stCondLst>
                              <p:cond delay="3720"/>
                            </p:stCondLst>
                            <p:childTnLst>
                              <p:par>
                                <p:cTn id="47" presetID="22" presetClass="entr" presetSubtype="8" fill="hold" grpId="0" nodeType="afterEffect">
                                  <p:stCondLst>
                                    <p:cond delay="0"/>
                                  </p:stCondLst>
                                  <p:childTnLst>
                                    <p:set>
                                      <p:cBhvr>
                                        <p:cTn id="48" dur="1" fill="hold">
                                          <p:stCondLst>
                                            <p:cond delay="0"/>
                                          </p:stCondLst>
                                        </p:cTn>
                                        <p:tgtEl>
                                          <p:spTgt spid="14347"/>
                                        </p:tgtEl>
                                        <p:attrNameLst>
                                          <p:attrName>style.visibility</p:attrName>
                                        </p:attrNameLst>
                                      </p:cBhvr>
                                      <p:to>
                                        <p:strVal val="visible"/>
                                      </p:to>
                                    </p:set>
                                    <p:animEffect transition="in" filter="wipe(left)">
                                      <p:cBhvr>
                                        <p:cTn id="49" dur="500"/>
                                        <p:tgtEl>
                                          <p:spTgt spid="14347"/>
                                        </p:tgtEl>
                                      </p:cBhvr>
                                    </p:animEffect>
                                  </p:childTnLst>
                                </p:cTn>
                              </p:par>
                              <p:par>
                                <p:cTn id="50" presetID="22" presetClass="entr" presetSubtype="8" fill="hold" grpId="0" nodeType="withEffect">
                                  <p:stCondLst>
                                    <p:cond delay="100"/>
                                  </p:stCondLst>
                                  <p:childTnLst>
                                    <p:set>
                                      <p:cBhvr>
                                        <p:cTn id="51" dur="1" fill="hold">
                                          <p:stCondLst>
                                            <p:cond delay="0"/>
                                          </p:stCondLst>
                                        </p:cTn>
                                        <p:tgtEl>
                                          <p:spTgt spid="14348"/>
                                        </p:tgtEl>
                                        <p:attrNameLst>
                                          <p:attrName>style.visibility</p:attrName>
                                        </p:attrNameLst>
                                      </p:cBhvr>
                                      <p:to>
                                        <p:strVal val="visible"/>
                                      </p:to>
                                    </p:set>
                                    <p:animEffect transition="in" filter="wipe(left)">
                                      <p:cBhvr>
                                        <p:cTn id="52" dur="500"/>
                                        <p:tgtEl>
                                          <p:spTgt spid="14348"/>
                                        </p:tgtEl>
                                      </p:cBhvr>
                                    </p:animEffect>
                                  </p:childTnLst>
                                </p:cTn>
                              </p:par>
                              <p:par>
                                <p:cTn id="53" presetID="22" presetClass="entr" presetSubtype="8" fill="hold" grpId="0" nodeType="withEffect">
                                  <p:stCondLst>
                                    <p:cond delay="200"/>
                                  </p:stCondLst>
                                  <p:childTnLst>
                                    <p:set>
                                      <p:cBhvr>
                                        <p:cTn id="54" dur="1" fill="hold">
                                          <p:stCondLst>
                                            <p:cond delay="0"/>
                                          </p:stCondLst>
                                        </p:cTn>
                                        <p:tgtEl>
                                          <p:spTgt spid="14349"/>
                                        </p:tgtEl>
                                        <p:attrNameLst>
                                          <p:attrName>style.visibility</p:attrName>
                                        </p:attrNameLst>
                                      </p:cBhvr>
                                      <p:to>
                                        <p:strVal val="visible"/>
                                      </p:to>
                                    </p:set>
                                    <p:animEffect transition="in" filter="wipe(left)">
                                      <p:cBhvr>
                                        <p:cTn id="55" dur="500"/>
                                        <p:tgtEl>
                                          <p:spTgt spid="14349"/>
                                        </p:tgtEl>
                                      </p:cBhvr>
                                    </p:animEffect>
                                  </p:childTnLst>
                                </p:cTn>
                              </p:par>
                              <p:par>
                                <p:cTn id="56" presetID="22" presetClass="entr" presetSubtype="8" fill="hold" grpId="0" nodeType="withEffect">
                                  <p:stCondLst>
                                    <p:cond delay="300"/>
                                  </p:stCondLst>
                                  <p:childTnLst>
                                    <p:set>
                                      <p:cBhvr>
                                        <p:cTn id="57" dur="1" fill="hold">
                                          <p:stCondLst>
                                            <p:cond delay="0"/>
                                          </p:stCondLst>
                                        </p:cTn>
                                        <p:tgtEl>
                                          <p:spTgt spid="14351"/>
                                        </p:tgtEl>
                                        <p:attrNameLst>
                                          <p:attrName>style.visibility</p:attrName>
                                        </p:attrNameLst>
                                      </p:cBhvr>
                                      <p:to>
                                        <p:strVal val="visible"/>
                                      </p:to>
                                    </p:set>
                                    <p:animEffect transition="in" filter="wipe(left)">
                                      <p:cBhvr>
                                        <p:cTn id="58" dur="500"/>
                                        <p:tgtEl>
                                          <p:spTgt spid="14351"/>
                                        </p:tgtEl>
                                      </p:cBhvr>
                                    </p:animEffect>
                                  </p:childTnLst>
                                </p:cTn>
                              </p:par>
                            </p:childTnLst>
                          </p:cTn>
                        </p:par>
                        <p:par>
                          <p:cTn id="59" fill="hold">
                            <p:stCondLst>
                              <p:cond delay="4520"/>
                            </p:stCondLst>
                            <p:childTnLst>
                              <p:par>
                                <p:cTn id="60" presetID="52" presetClass="entr" presetSubtype="0" fill="hold" nodeType="afterEffect">
                                  <p:stCondLst>
                                    <p:cond delay="0"/>
                                  </p:stCondLst>
                                  <p:childTnLst>
                                    <p:set>
                                      <p:cBhvr>
                                        <p:cTn id="61" dur="1" fill="hold">
                                          <p:stCondLst>
                                            <p:cond delay="0"/>
                                          </p:stCondLst>
                                        </p:cTn>
                                        <p:tgtEl>
                                          <p:spTgt spid="14340"/>
                                        </p:tgtEl>
                                        <p:attrNameLst>
                                          <p:attrName>style.visibility</p:attrName>
                                        </p:attrNameLst>
                                      </p:cBhvr>
                                      <p:to>
                                        <p:strVal val="visible"/>
                                      </p:to>
                                    </p:set>
                                    <p:animScale>
                                      <p:cBhvr>
                                        <p:cTn id="62" dur="1000" decel="50000" fill="hold">
                                          <p:stCondLst>
                                            <p:cond delay="0"/>
                                          </p:stCondLst>
                                        </p:cTn>
                                        <p:tgtEl>
                                          <p:spTgt spid="1434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63" dur="1000" decel="50000" fill="hold">
                                          <p:stCondLst>
                                            <p:cond delay="0"/>
                                          </p:stCondLst>
                                        </p:cTn>
                                        <p:tgtEl>
                                          <p:spTgt spid="14340"/>
                                        </p:tgtEl>
                                        <p:attrNameLst>
                                          <p:attrName>ppt_x</p:attrName>
                                          <p:attrName>ppt_y</p:attrName>
                                        </p:attrNameLst>
                                      </p:cBhvr>
                                      <p:rCtr x="0" y="0"/>
                                    </p:animMotion>
                                    <p:animEffect transition="in" filter="fade">
                                      <p:cBhvr>
                                        <p:cTn id="64" dur="1000"/>
                                        <p:tgtEl>
                                          <p:spTgt spid="14340"/>
                                        </p:tgtEl>
                                      </p:cBhvr>
                                    </p:animEffect>
                                  </p:childTnLst>
                                </p:cTn>
                              </p:par>
                            </p:childTnLst>
                          </p:cTn>
                        </p:par>
                        <p:par>
                          <p:cTn id="65" fill="hold">
                            <p:stCondLst>
                              <p:cond delay="5520"/>
                            </p:stCondLst>
                            <p:childTnLst>
                              <p:par>
                                <p:cTn id="66" presetID="31" presetClass="entr" presetSubtype="0" fill="hold" grpId="0" nodeType="afterEffect">
                                  <p:stCondLst>
                                    <p:cond delay="0"/>
                                  </p:stCondLst>
                                  <p:childTnLst>
                                    <p:set>
                                      <p:cBhvr>
                                        <p:cTn id="67" dur="1" fill="hold">
                                          <p:stCondLst>
                                            <p:cond delay="0"/>
                                          </p:stCondLst>
                                        </p:cTn>
                                        <p:tgtEl>
                                          <p:spTgt spid="14341"/>
                                        </p:tgtEl>
                                        <p:attrNameLst>
                                          <p:attrName>style.visibility</p:attrName>
                                        </p:attrNameLst>
                                      </p:cBhvr>
                                      <p:to>
                                        <p:strVal val="visible"/>
                                      </p:to>
                                    </p:set>
                                    <p:anim calcmode="lin" valueType="num">
                                      <p:cBhvr>
                                        <p:cTn id="68" dur="400" fill="hold"/>
                                        <p:tgtEl>
                                          <p:spTgt spid="14341"/>
                                        </p:tgtEl>
                                        <p:attrNameLst>
                                          <p:attrName>ppt_w</p:attrName>
                                        </p:attrNameLst>
                                      </p:cBhvr>
                                      <p:tavLst>
                                        <p:tav tm="0">
                                          <p:val>
                                            <p:fltVal val="0"/>
                                          </p:val>
                                        </p:tav>
                                        <p:tav tm="100000">
                                          <p:val>
                                            <p:strVal val="#ppt_w"/>
                                          </p:val>
                                        </p:tav>
                                      </p:tavLst>
                                    </p:anim>
                                    <p:anim calcmode="lin" valueType="num">
                                      <p:cBhvr>
                                        <p:cTn id="69" dur="400" fill="hold"/>
                                        <p:tgtEl>
                                          <p:spTgt spid="14341"/>
                                        </p:tgtEl>
                                        <p:attrNameLst>
                                          <p:attrName>ppt_h</p:attrName>
                                        </p:attrNameLst>
                                      </p:cBhvr>
                                      <p:tavLst>
                                        <p:tav tm="0">
                                          <p:val>
                                            <p:fltVal val="0"/>
                                          </p:val>
                                        </p:tav>
                                        <p:tav tm="100000">
                                          <p:val>
                                            <p:strVal val="#ppt_h"/>
                                          </p:val>
                                        </p:tav>
                                      </p:tavLst>
                                    </p:anim>
                                    <p:anim calcmode="lin" valueType="num">
                                      <p:cBhvr>
                                        <p:cTn id="70" dur="400" fill="hold"/>
                                        <p:tgtEl>
                                          <p:spTgt spid="14341"/>
                                        </p:tgtEl>
                                        <p:attrNameLst>
                                          <p:attrName>style.rotation</p:attrName>
                                        </p:attrNameLst>
                                      </p:cBhvr>
                                      <p:tavLst>
                                        <p:tav tm="0">
                                          <p:val>
                                            <p:fltVal val="90"/>
                                          </p:val>
                                        </p:tav>
                                        <p:tav tm="100000">
                                          <p:val>
                                            <p:fltVal val="0"/>
                                          </p:val>
                                        </p:tav>
                                      </p:tavLst>
                                    </p:anim>
                                    <p:animEffect transition="in" filter="fade">
                                      <p:cBhvr>
                                        <p:cTn id="71" dur="400"/>
                                        <p:tgtEl>
                                          <p:spTgt spid="14341"/>
                                        </p:tgtEl>
                                      </p:cBhvr>
                                    </p:animEffect>
                                  </p:childTnLst>
                                </p:cTn>
                              </p:par>
                            </p:childTnLst>
                          </p:cTn>
                        </p:par>
                        <p:par>
                          <p:cTn id="72" fill="hold">
                            <p:stCondLst>
                              <p:cond delay="5920"/>
                            </p:stCondLst>
                            <p:childTnLst>
                              <p:par>
                                <p:cTn id="73" presetID="16" presetClass="entr" presetSubtype="42" fill="hold" nodeType="afterEffect">
                                  <p:stCondLst>
                                    <p:cond delay="0"/>
                                  </p:stCondLst>
                                  <p:childTnLst>
                                    <p:set>
                                      <p:cBhvr>
                                        <p:cTn id="74" dur="1" fill="hold">
                                          <p:stCondLst>
                                            <p:cond delay="0"/>
                                          </p:stCondLst>
                                        </p:cTn>
                                        <p:tgtEl>
                                          <p:spTgt spid="14357"/>
                                        </p:tgtEl>
                                        <p:attrNameLst>
                                          <p:attrName>style.visibility</p:attrName>
                                        </p:attrNameLst>
                                      </p:cBhvr>
                                      <p:to>
                                        <p:strVal val="visible"/>
                                      </p:to>
                                    </p:set>
                                    <p:animEffect transition="in" filter="barn(outHorizontal)">
                                      <p:cBhvr>
                                        <p:cTn id="75" dur="500"/>
                                        <p:tgtEl>
                                          <p:spTgt spid="14357"/>
                                        </p:tgtEl>
                                      </p:cBhvr>
                                    </p:animEffect>
                                  </p:childTnLst>
                                </p:cTn>
                              </p:par>
                            </p:childTnLst>
                          </p:cTn>
                        </p:par>
                        <p:par>
                          <p:cTn id="76" fill="hold">
                            <p:stCondLst>
                              <p:cond delay="6420"/>
                            </p:stCondLst>
                            <p:childTnLst>
                              <p:par>
                                <p:cTn id="77" presetID="2" presetClass="entr" presetSubtype="6" fill="hold" grpId="0" nodeType="afterEffect">
                                  <p:stCondLst>
                                    <p:cond delay="0"/>
                                  </p:stCondLst>
                                  <p:childTnLst>
                                    <p:set>
                                      <p:cBhvr>
                                        <p:cTn id="78" dur="1" fill="hold">
                                          <p:stCondLst>
                                            <p:cond delay="0"/>
                                          </p:stCondLst>
                                        </p:cTn>
                                        <p:tgtEl>
                                          <p:spTgt spid="14352"/>
                                        </p:tgtEl>
                                        <p:attrNameLst>
                                          <p:attrName>style.visibility</p:attrName>
                                        </p:attrNameLst>
                                      </p:cBhvr>
                                      <p:to>
                                        <p:strVal val="visible"/>
                                      </p:to>
                                    </p:set>
                                    <p:anim calcmode="lin" valueType="num">
                                      <p:cBhvr additive="base">
                                        <p:cTn id="79" dur="500" fill="hold"/>
                                        <p:tgtEl>
                                          <p:spTgt spid="14352"/>
                                        </p:tgtEl>
                                        <p:attrNameLst>
                                          <p:attrName>ppt_x</p:attrName>
                                        </p:attrNameLst>
                                      </p:cBhvr>
                                      <p:tavLst>
                                        <p:tav tm="0">
                                          <p:val>
                                            <p:strVal val="1+#ppt_w/2"/>
                                          </p:val>
                                        </p:tav>
                                        <p:tav tm="100000">
                                          <p:val>
                                            <p:strVal val="#ppt_x"/>
                                          </p:val>
                                        </p:tav>
                                      </p:tavLst>
                                    </p:anim>
                                    <p:anim calcmode="lin" valueType="num">
                                      <p:cBhvr additive="base">
                                        <p:cTn id="80" dur="500" fill="hold"/>
                                        <p:tgtEl>
                                          <p:spTgt spid="14352"/>
                                        </p:tgtEl>
                                        <p:attrNameLst>
                                          <p:attrName>ppt_y</p:attrName>
                                        </p:attrNameLst>
                                      </p:cBhvr>
                                      <p:tavLst>
                                        <p:tav tm="0">
                                          <p:val>
                                            <p:strVal val="1+#ppt_h/2"/>
                                          </p:val>
                                        </p:tav>
                                        <p:tav tm="100000">
                                          <p:val>
                                            <p:strVal val="#ppt_y"/>
                                          </p:val>
                                        </p:tav>
                                      </p:tavLst>
                                    </p:anim>
                                  </p:childTnLst>
                                </p:cTn>
                              </p:par>
                              <p:par>
                                <p:cTn id="81" presetID="2" presetClass="entr" presetSubtype="6" fill="hold" grpId="0" nodeType="withEffect">
                                  <p:stCondLst>
                                    <p:cond delay="100"/>
                                  </p:stCondLst>
                                  <p:childTnLst>
                                    <p:set>
                                      <p:cBhvr>
                                        <p:cTn id="82" dur="1" fill="hold">
                                          <p:stCondLst>
                                            <p:cond delay="0"/>
                                          </p:stCondLst>
                                        </p:cTn>
                                        <p:tgtEl>
                                          <p:spTgt spid="14353"/>
                                        </p:tgtEl>
                                        <p:attrNameLst>
                                          <p:attrName>style.visibility</p:attrName>
                                        </p:attrNameLst>
                                      </p:cBhvr>
                                      <p:to>
                                        <p:strVal val="visible"/>
                                      </p:to>
                                    </p:set>
                                    <p:anim calcmode="lin" valueType="num">
                                      <p:cBhvr additive="base">
                                        <p:cTn id="83" dur="500" fill="hold"/>
                                        <p:tgtEl>
                                          <p:spTgt spid="14353"/>
                                        </p:tgtEl>
                                        <p:attrNameLst>
                                          <p:attrName>ppt_x</p:attrName>
                                        </p:attrNameLst>
                                      </p:cBhvr>
                                      <p:tavLst>
                                        <p:tav tm="0">
                                          <p:val>
                                            <p:strVal val="1+#ppt_w/2"/>
                                          </p:val>
                                        </p:tav>
                                        <p:tav tm="100000">
                                          <p:val>
                                            <p:strVal val="#ppt_x"/>
                                          </p:val>
                                        </p:tav>
                                      </p:tavLst>
                                    </p:anim>
                                    <p:anim calcmode="lin" valueType="num">
                                      <p:cBhvr additive="base">
                                        <p:cTn id="84" dur="500" fill="hold"/>
                                        <p:tgtEl>
                                          <p:spTgt spid="14353"/>
                                        </p:tgtEl>
                                        <p:attrNameLst>
                                          <p:attrName>ppt_y</p:attrName>
                                        </p:attrNameLst>
                                      </p:cBhvr>
                                      <p:tavLst>
                                        <p:tav tm="0">
                                          <p:val>
                                            <p:strVal val="1+#ppt_h/2"/>
                                          </p:val>
                                        </p:tav>
                                        <p:tav tm="100000">
                                          <p:val>
                                            <p:strVal val="#ppt_y"/>
                                          </p:val>
                                        </p:tav>
                                      </p:tavLst>
                                    </p:anim>
                                  </p:childTnLst>
                                </p:cTn>
                              </p:par>
                            </p:childTnLst>
                          </p:cTn>
                        </p:par>
                        <p:par>
                          <p:cTn id="85" fill="hold">
                            <p:stCondLst>
                              <p:cond delay="7020"/>
                            </p:stCondLst>
                            <p:childTnLst>
                              <p:par>
                                <p:cTn id="86" presetID="22" presetClass="entr" presetSubtype="8" fill="hold" grpId="0" nodeType="afterEffect">
                                  <p:stCondLst>
                                    <p:cond delay="0"/>
                                  </p:stCondLst>
                                  <p:childTnLst>
                                    <p:set>
                                      <p:cBhvr>
                                        <p:cTn id="87" dur="1" fill="hold">
                                          <p:stCondLst>
                                            <p:cond delay="0"/>
                                          </p:stCondLst>
                                        </p:cTn>
                                        <p:tgtEl>
                                          <p:spTgt spid="14354"/>
                                        </p:tgtEl>
                                        <p:attrNameLst>
                                          <p:attrName>style.visibility</p:attrName>
                                        </p:attrNameLst>
                                      </p:cBhvr>
                                      <p:to>
                                        <p:strVal val="visible"/>
                                      </p:to>
                                    </p:set>
                                    <p:animEffect transition="in" filter="wipe(left)">
                                      <p:cBhvr>
                                        <p:cTn id="88" dur="500"/>
                                        <p:tgtEl>
                                          <p:spTgt spid="14354"/>
                                        </p:tgtEl>
                                      </p:cBhvr>
                                    </p:animEffect>
                                  </p:childTnLst>
                                </p:cTn>
                              </p:par>
                              <p:par>
                                <p:cTn id="89" presetID="22" presetClass="entr" presetSubtype="8" fill="hold" grpId="0" nodeType="withEffect">
                                  <p:stCondLst>
                                    <p:cond delay="100"/>
                                  </p:stCondLst>
                                  <p:childTnLst>
                                    <p:set>
                                      <p:cBhvr>
                                        <p:cTn id="90" dur="1" fill="hold">
                                          <p:stCondLst>
                                            <p:cond delay="0"/>
                                          </p:stCondLst>
                                        </p:cTn>
                                        <p:tgtEl>
                                          <p:spTgt spid="14355"/>
                                        </p:tgtEl>
                                        <p:attrNameLst>
                                          <p:attrName>style.visibility</p:attrName>
                                        </p:attrNameLst>
                                      </p:cBhvr>
                                      <p:to>
                                        <p:strVal val="visible"/>
                                      </p:to>
                                    </p:set>
                                    <p:animEffect transition="in" filter="wipe(left)">
                                      <p:cBhvr>
                                        <p:cTn id="91" dur="500"/>
                                        <p:tgtEl>
                                          <p:spTgt spid="14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P spid="14341" grpId="0" bldLvl="0" animBg="1"/>
      <p:bldP spid="14343" grpId="0" bldLvl="0" animBg="1"/>
      <p:bldP spid="14344" grpId="0" bldLvl="0" animBg="1"/>
      <p:bldP spid="14345" grpId="0" bldLvl="0" animBg="1"/>
      <p:bldP spid="14346" grpId="0" bldLvl="0" animBg="1"/>
      <p:bldP spid="14347" grpId="0"/>
      <p:bldP spid="14348" grpId="0"/>
      <p:bldP spid="14349" grpId="0"/>
      <p:bldP spid="14350" grpId="0" bldLvl="0" animBg="1"/>
      <p:bldP spid="14351" grpId="0"/>
      <p:bldP spid="14352" grpId="0" bldLvl="0" animBg="1"/>
      <p:bldP spid="14353" grpId="0" bldLvl="0" animBg="1"/>
      <p:bldP spid="14354" grpId="0"/>
      <p:bldP spid="14355" grpId="0"/>
    </p:bld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6386" name="图片 1"/>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2336800"/>
            <a:ext cx="12192000" cy="4521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6387" name="组合 9"/>
          <p:cNvGrpSpPr/>
          <p:nvPr/>
        </p:nvGrpSpPr>
        <p:grpSpPr bwMode="auto">
          <a:xfrm>
            <a:off x="4946653" y="1182693"/>
            <a:ext cx="2301875" cy="2308225"/>
            <a:chOff x="0" y="0"/>
            <a:chExt cx="2301875" cy="2308226"/>
          </a:xfrm>
        </p:grpSpPr>
        <p:sp>
          <p:nvSpPr>
            <p:cNvPr id="16388" name="Oval 5"/>
            <p:cNvSpPr>
              <a:spLocks noChangeArrowheads="1"/>
            </p:cNvSpPr>
            <p:nvPr/>
          </p:nvSpPr>
          <p:spPr bwMode="auto">
            <a:xfrm>
              <a:off x="0" y="0"/>
              <a:ext cx="2301875" cy="2308226"/>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p>
          </p:txBody>
        </p:sp>
        <p:sp>
          <p:nvSpPr>
            <p:cNvPr id="16389" name="Freeform 6"/>
            <p:cNvSpPr>
              <a:spLocks noEditPoints="1" noChangeArrowheads="1"/>
            </p:cNvSpPr>
            <p:nvPr/>
          </p:nvSpPr>
          <p:spPr bwMode="auto">
            <a:xfrm>
              <a:off x="123825" y="123825"/>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p>
          </p:txBody>
        </p:sp>
      </p:grpSp>
      <p:sp>
        <p:nvSpPr>
          <p:cNvPr id="16390" name="TextBox 16"/>
          <p:cNvSpPr txBox="1">
            <a:spLocks noChangeArrowheads="1"/>
          </p:cNvSpPr>
          <p:nvPr/>
        </p:nvSpPr>
        <p:spPr bwMode="auto">
          <a:xfrm>
            <a:off x="3648079" y="3702056"/>
            <a:ext cx="4897439" cy="7694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pPr algn="ctr"/>
            <a:r>
              <a:rPr lang="zh-CN" altLang="en-US" sz="4400" b="1" dirty="0" smtClean="0">
                <a:solidFill>
                  <a:schemeClr val="accent2"/>
                </a:solidFill>
                <a:latin typeface="微软雅黑" panose="020B0503020204020204" pitchFamily="34" charset="-122"/>
                <a:ea typeface="微软雅黑" panose="020B0503020204020204" pitchFamily="34" charset="-122"/>
              </a:rPr>
              <a:t>研究设计</a:t>
            </a:r>
            <a:endParaRPr lang="zh-CN" altLang="en-US" sz="4400" b="1" dirty="0">
              <a:solidFill>
                <a:schemeClr val="accent2"/>
              </a:solidFill>
              <a:latin typeface="微软雅黑" panose="020B0503020204020204" pitchFamily="34" charset="-122"/>
              <a:ea typeface="微软雅黑" panose="020B0503020204020204" pitchFamily="34" charset="-122"/>
            </a:endParaRPr>
          </a:p>
        </p:txBody>
      </p:sp>
      <p:sp>
        <p:nvSpPr>
          <p:cNvPr id="16391" name="Oval 39"/>
          <p:cNvSpPr>
            <a:spLocks noChangeAspect="1" noChangeArrowheads="1"/>
          </p:cNvSpPr>
          <p:nvPr/>
        </p:nvSpPr>
        <p:spPr bwMode="auto">
          <a:xfrm>
            <a:off x="3943355" y="4868867"/>
            <a:ext cx="144463" cy="144463"/>
          </a:xfrm>
          <a:prstGeom prst="ellipse">
            <a:avLst/>
          </a:prstGeom>
          <a:solidFill>
            <a:schemeClr val="tx1"/>
          </a:solidFill>
          <a:ln w="28575">
            <a:solidFill>
              <a:schemeClr val="accent2"/>
            </a:solidFill>
            <a:round/>
          </a:ln>
        </p:spPr>
        <p:txBody>
          <a:bodyPr lIns="91432" tIns="45718" rIns="91432" bIns="45718"/>
          <a:lstStyle/>
          <a:p>
            <a:endParaRPr lang="zh-CN" altLang="en-US">
              <a:solidFill>
                <a:schemeClr val="accent1"/>
              </a:solidFill>
            </a:endParaRPr>
          </a:p>
        </p:txBody>
      </p:sp>
      <p:sp>
        <p:nvSpPr>
          <p:cNvPr id="16392" name="Oval 40"/>
          <p:cNvSpPr>
            <a:spLocks noChangeAspect="1" noChangeArrowheads="1"/>
          </p:cNvSpPr>
          <p:nvPr/>
        </p:nvSpPr>
        <p:spPr bwMode="auto">
          <a:xfrm>
            <a:off x="3943355" y="5270501"/>
            <a:ext cx="144463" cy="146051"/>
          </a:xfrm>
          <a:prstGeom prst="ellipse">
            <a:avLst/>
          </a:prstGeom>
          <a:solidFill>
            <a:schemeClr val="tx1"/>
          </a:solidFill>
          <a:ln w="28575">
            <a:solidFill>
              <a:schemeClr val="accent2"/>
            </a:solidFill>
            <a:round/>
          </a:ln>
        </p:spPr>
        <p:txBody>
          <a:bodyPr lIns="91432" tIns="45718" rIns="91432" bIns="45718"/>
          <a:lstStyle/>
          <a:p>
            <a:endParaRPr lang="zh-CN" altLang="en-US">
              <a:solidFill>
                <a:schemeClr val="accent1"/>
              </a:solidFill>
            </a:endParaRPr>
          </a:p>
        </p:txBody>
      </p:sp>
      <p:sp>
        <p:nvSpPr>
          <p:cNvPr id="16393" name="Oval 42"/>
          <p:cNvSpPr>
            <a:spLocks noChangeAspect="1" noChangeArrowheads="1"/>
          </p:cNvSpPr>
          <p:nvPr/>
        </p:nvSpPr>
        <p:spPr bwMode="auto">
          <a:xfrm>
            <a:off x="6597655" y="4827589"/>
            <a:ext cx="144463" cy="146051"/>
          </a:xfrm>
          <a:prstGeom prst="ellipse">
            <a:avLst/>
          </a:prstGeom>
          <a:solidFill>
            <a:schemeClr val="tx1"/>
          </a:solidFill>
          <a:ln w="28575">
            <a:solidFill>
              <a:schemeClr val="accent2"/>
            </a:solidFill>
            <a:round/>
          </a:ln>
        </p:spPr>
        <p:txBody>
          <a:bodyPr lIns="91432" tIns="45718" rIns="91432" bIns="45718"/>
          <a:lstStyle/>
          <a:p>
            <a:endParaRPr lang="zh-CN" altLang="en-US">
              <a:solidFill>
                <a:schemeClr val="accent1"/>
              </a:solidFill>
            </a:endParaRPr>
          </a:p>
        </p:txBody>
      </p:sp>
      <p:sp>
        <p:nvSpPr>
          <p:cNvPr id="16394" name="TextBox 22"/>
          <p:cNvSpPr txBox="1">
            <a:spLocks noChangeArrowheads="1"/>
          </p:cNvSpPr>
          <p:nvPr/>
        </p:nvSpPr>
        <p:spPr bwMode="auto">
          <a:xfrm>
            <a:off x="4306889" y="4756155"/>
            <a:ext cx="2265363" cy="369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r>
              <a:rPr lang="zh-CN" altLang="en-US" dirty="0" smtClean="0">
                <a:solidFill>
                  <a:schemeClr val="accent2"/>
                </a:solidFill>
                <a:latin typeface="微软雅黑" panose="020B0503020204020204" pitchFamily="34" charset="-122"/>
                <a:ea typeface="微软雅黑" panose="020B0503020204020204" pitchFamily="34" charset="-122"/>
              </a:rPr>
              <a:t>研究目的与研究方法</a:t>
            </a:r>
            <a:endParaRPr lang="zh-CN" altLang="en-US" dirty="0">
              <a:solidFill>
                <a:schemeClr val="accent2"/>
              </a:solidFill>
              <a:latin typeface="微软雅黑" panose="020B0503020204020204" pitchFamily="34" charset="-122"/>
              <a:ea typeface="微软雅黑" panose="020B0503020204020204" pitchFamily="34" charset="-122"/>
            </a:endParaRPr>
          </a:p>
        </p:txBody>
      </p:sp>
      <p:sp>
        <p:nvSpPr>
          <p:cNvPr id="16395" name="TextBox 23"/>
          <p:cNvSpPr txBox="1">
            <a:spLocks noChangeArrowheads="1"/>
          </p:cNvSpPr>
          <p:nvPr/>
        </p:nvSpPr>
        <p:spPr bwMode="auto">
          <a:xfrm>
            <a:off x="4306889" y="5200654"/>
            <a:ext cx="2265363" cy="369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r>
              <a:rPr lang="zh-CN" altLang="en-US" dirty="0">
                <a:solidFill>
                  <a:schemeClr val="accent2"/>
                </a:solidFill>
                <a:latin typeface="微软雅黑" panose="020B0503020204020204" pitchFamily="34" charset="-122"/>
                <a:ea typeface="微软雅黑" panose="020B0503020204020204" pitchFamily="34" charset="-122"/>
              </a:rPr>
              <a:t>研</a:t>
            </a:r>
            <a:r>
              <a:rPr lang="zh-CN" altLang="en-US" dirty="0" smtClean="0">
                <a:solidFill>
                  <a:schemeClr val="accent2"/>
                </a:solidFill>
                <a:latin typeface="微软雅黑" panose="020B0503020204020204" pitchFamily="34" charset="-122"/>
                <a:ea typeface="微软雅黑" panose="020B0503020204020204" pitchFamily="34" charset="-122"/>
              </a:rPr>
              <a:t>究方法与研究步骤</a:t>
            </a:r>
            <a:endParaRPr lang="zh-CN" altLang="en-US" dirty="0">
              <a:solidFill>
                <a:schemeClr val="accent2"/>
              </a:solidFill>
              <a:latin typeface="微软雅黑" panose="020B0503020204020204" pitchFamily="34" charset="-122"/>
              <a:ea typeface="微软雅黑" panose="020B0503020204020204" pitchFamily="34" charset="-122"/>
            </a:endParaRPr>
          </a:p>
        </p:txBody>
      </p:sp>
      <p:sp>
        <p:nvSpPr>
          <p:cNvPr id="16396" name="Oval 42"/>
          <p:cNvSpPr>
            <a:spLocks noChangeAspect="1" noChangeArrowheads="1"/>
          </p:cNvSpPr>
          <p:nvPr/>
        </p:nvSpPr>
        <p:spPr bwMode="auto">
          <a:xfrm>
            <a:off x="6597655" y="5260981"/>
            <a:ext cx="144463" cy="144463"/>
          </a:xfrm>
          <a:prstGeom prst="ellipse">
            <a:avLst/>
          </a:prstGeom>
          <a:solidFill>
            <a:schemeClr val="tx1"/>
          </a:solidFill>
          <a:ln w="28575">
            <a:solidFill>
              <a:schemeClr val="accent2"/>
            </a:solidFill>
            <a:round/>
          </a:ln>
        </p:spPr>
        <p:txBody>
          <a:bodyPr lIns="91432" tIns="45718" rIns="91432" bIns="45718"/>
          <a:lstStyle/>
          <a:p>
            <a:endParaRPr lang="zh-CN" altLang="en-US">
              <a:solidFill>
                <a:schemeClr val="accent1"/>
              </a:solidFill>
            </a:endParaRPr>
          </a:p>
        </p:txBody>
      </p:sp>
      <p:sp>
        <p:nvSpPr>
          <p:cNvPr id="16397" name="TextBox 27"/>
          <p:cNvSpPr txBox="1">
            <a:spLocks noChangeArrowheads="1"/>
          </p:cNvSpPr>
          <p:nvPr/>
        </p:nvSpPr>
        <p:spPr bwMode="auto">
          <a:xfrm>
            <a:off x="6961189" y="4756155"/>
            <a:ext cx="2265363" cy="369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r>
              <a:rPr lang="zh-CN" altLang="en-US" dirty="0" smtClean="0">
                <a:solidFill>
                  <a:schemeClr val="accent2"/>
                </a:solidFill>
                <a:latin typeface="微软雅黑" panose="020B0503020204020204" pitchFamily="34" charset="-122"/>
                <a:ea typeface="微软雅黑" panose="020B0503020204020204" pitchFamily="34" charset="-122"/>
              </a:rPr>
              <a:t>研究对象</a:t>
            </a:r>
            <a:endParaRPr lang="zh-CN" altLang="en-US" dirty="0">
              <a:solidFill>
                <a:schemeClr val="accent2"/>
              </a:solidFill>
              <a:latin typeface="微软雅黑" panose="020B0503020204020204" pitchFamily="34" charset="-122"/>
              <a:ea typeface="微软雅黑" panose="020B0503020204020204" pitchFamily="34" charset="-122"/>
            </a:endParaRPr>
          </a:p>
        </p:txBody>
      </p:sp>
      <p:sp>
        <p:nvSpPr>
          <p:cNvPr id="16398" name="TextBox 29"/>
          <p:cNvSpPr txBox="1">
            <a:spLocks noChangeArrowheads="1"/>
          </p:cNvSpPr>
          <p:nvPr/>
        </p:nvSpPr>
        <p:spPr bwMode="auto">
          <a:xfrm>
            <a:off x="6961189" y="5184779"/>
            <a:ext cx="2265363" cy="369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8" rIns="91432" bIns="45718">
            <a:spAutoFit/>
          </a:bodyPr>
          <a:lstStyle/>
          <a:p>
            <a:r>
              <a:rPr lang="zh-CN" altLang="en-US" dirty="0" smtClean="0">
                <a:solidFill>
                  <a:schemeClr val="accent2"/>
                </a:solidFill>
                <a:latin typeface="微软雅黑" panose="020B0503020204020204" pitchFamily="34" charset="-122"/>
                <a:ea typeface="微软雅黑" panose="020B0503020204020204" pitchFamily="34" charset="-122"/>
              </a:rPr>
              <a:t>研究结果的分析</a:t>
            </a:r>
            <a:endParaRPr lang="zh-CN" altLang="en-US" dirty="0">
              <a:solidFill>
                <a:schemeClr val="accent2"/>
              </a:solidFill>
              <a:latin typeface="微软雅黑" panose="020B0503020204020204" pitchFamily="34" charset="-122"/>
              <a:ea typeface="微软雅黑" panose="020B0503020204020204" pitchFamily="34" charset="-122"/>
            </a:endParaRPr>
          </a:p>
        </p:txBody>
      </p:sp>
      <p:cxnSp>
        <p:nvCxnSpPr>
          <p:cNvPr id="16399" name="直接连接符 11"/>
          <p:cNvCxnSpPr>
            <a:cxnSpLocks noChangeShapeType="1"/>
          </p:cNvCxnSpPr>
          <p:nvPr/>
        </p:nvCxnSpPr>
        <p:spPr bwMode="auto">
          <a:xfrm>
            <a:off x="3505203" y="4597400"/>
            <a:ext cx="5183188" cy="0"/>
          </a:xfrm>
          <a:prstGeom prst="line">
            <a:avLst/>
          </a:prstGeom>
          <a:noFill/>
          <a:ln w="9525">
            <a:solidFill>
              <a:schemeClr val="accent2"/>
            </a:solidFill>
            <a:round/>
          </a:ln>
          <a:extLst>
            <a:ext uri="{909E8E84-426E-40DD-AFC4-6F175D3DCCD1}">
              <a14:hiddenFill xmlns="" xmlns:a14="http://schemas.microsoft.com/office/drawing/2010/main">
                <a:noFill/>
              </a14:hiddenFill>
            </a:ext>
          </a:extLst>
        </p:spPr>
      </p:cxnSp>
      <p:sp>
        <p:nvSpPr>
          <p:cNvPr id="16400" name="Freeform 18"/>
          <p:cNvSpPr>
            <a:spLocks noEditPoints="1" noChangeArrowheads="1"/>
          </p:cNvSpPr>
          <p:nvPr/>
        </p:nvSpPr>
        <p:spPr bwMode="auto">
          <a:xfrm>
            <a:off x="5481644" y="1733556"/>
            <a:ext cx="1393825" cy="1292225"/>
          </a:xfrm>
          <a:custGeom>
            <a:avLst/>
            <a:gdLst>
              <a:gd name="T0" fmla="*/ 0 w 466"/>
              <a:gd name="T1" fmla="*/ 255 h 431"/>
              <a:gd name="T2" fmla="*/ 179 w 466"/>
              <a:gd name="T3" fmla="*/ 431 h 431"/>
              <a:gd name="T4" fmla="*/ 314 w 466"/>
              <a:gd name="T5" fmla="*/ 408 h 431"/>
              <a:gd name="T6" fmla="*/ 283 w 466"/>
              <a:gd name="T7" fmla="*/ 191 h 431"/>
              <a:gd name="T8" fmla="*/ 276 w 466"/>
              <a:gd name="T9" fmla="*/ 401 h 431"/>
              <a:gd name="T10" fmla="*/ 183 w 466"/>
              <a:gd name="T11" fmla="*/ 361 h 431"/>
              <a:gd name="T12" fmla="*/ 158 w 466"/>
              <a:gd name="T13" fmla="*/ 252 h 431"/>
              <a:gd name="T14" fmla="*/ 32 w 466"/>
              <a:gd name="T15" fmla="*/ 248 h 431"/>
              <a:gd name="T16" fmla="*/ 36 w 466"/>
              <a:gd name="T17" fmla="*/ 79 h 431"/>
              <a:gd name="T18" fmla="*/ 183 w 466"/>
              <a:gd name="T19" fmla="*/ 45 h 431"/>
              <a:gd name="T20" fmla="*/ 0 w 466"/>
              <a:gd name="T21" fmla="*/ 76 h 431"/>
              <a:gd name="T22" fmla="*/ 262 w 466"/>
              <a:gd name="T23" fmla="*/ 89 h 431"/>
              <a:gd name="T24" fmla="*/ 246 w 466"/>
              <a:gd name="T25" fmla="*/ 71 h 431"/>
              <a:gd name="T26" fmla="*/ 259 w 466"/>
              <a:gd name="T27" fmla="*/ 60 h 431"/>
              <a:gd name="T28" fmla="*/ 291 w 466"/>
              <a:gd name="T29" fmla="*/ 60 h 431"/>
              <a:gd name="T30" fmla="*/ 304 w 466"/>
              <a:gd name="T31" fmla="*/ 71 h 431"/>
              <a:gd name="T32" fmla="*/ 288 w 466"/>
              <a:gd name="T33" fmla="*/ 89 h 431"/>
              <a:gd name="T34" fmla="*/ 304 w 466"/>
              <a:gd name="T35" fmla="*/ 108 h 431"/>
              <a:gd name="T36" fmla="*/ 291 w 466"/>
              <a:gd name="T37" fmla="*/ 118 h 431"/>
              <a:gd name="T38" fmla="*/ 259 w 466"/>
              <a:gd name="T39" fmla="*/ 118 h 431"/>
              <a:gd name="T40" fmla="*/ 246 w 466"/>
              <a:gd name="T41" fmla="*/ 108 h 431"/>
              <a:gd name="T42" fmla="*/ 380 w 466"/>
              <a:gd name="T43" fmla="*/ 162 h 431"/>
              <a:gd name="T44" fmla="*/ 460 w 466"/>
              <a:gd name="T45" fmla="*/ 265 h 431"/>
              <a:gd name="T46" fmla="*/ 427 w 466"/>
              <a:gd name="T47" fmla="*/ 274 h 431"/>
              <a:gd name="T48" fmla="*/ 380 w 466"/>
              <a:gd name="T49" fmla="*/ 162 h 431"/>
              <a:gd name="T50" fmla="*/ 332 w 466"/>
              <a:gd name="T51" fmla="*/ 32 h 431"/>
              <a:gd name="T52" fmla="*/ 367 w 466"/>
              <a:gd name="T53" fmla="*/ 162 h 431"/>
              <a:gd name="T54" fmla="*/ 351 w 466"/>
              <a:gd name="T55" fmla="*/ 182 h 431"/>
              <a:gd name="T56" fmla="*/ 321 w 466"/>
              <a:gd name="T57" fmla="*/ 156 h 431"/>
              <a:gd name="T58" fmla="*/ 217 w 466"/>
              <a:gd name="T59" fmla="*/ 32 h 431"/>
              <a:gd name="T60" fmla="*/ 313 w 466"/>
              <a:gd name="T61" fmla="*/ 51 h 431"/>
              <a:gd name="T62" fmla="*/ 236 w 466"/>
              <a:gd name="T63" fmla="*/ 128 h 431"/>
              <a:gd name="T64" fmla="*/ 149 w 466"/>
              <a:gd name="T65" fmla="*/ 376 h 431"/>
              <a:gd name="T66" fmla="*/ 57 w 466"/>
              <a:gd name="T67" fmla="*/ 282 h 431"/>
              <a:gd name="T68" fmla="*/ 149 w 466"/>
              <a:gd name="T69" fmla="*/ 376 h 431"/>
              <a:gd name="T70" fmla="*/ 54 w 466"/>
              <a:gd name="T71" fmla="*/ 122 h 431"/>
              <a:gd name="T72" fmla="*/ 183 w 466"/>
              <a:gd name="T73" fmla="*/ 130 h 431"/>
              <a:gd name="T74" fmla="*/ 116 w 466"/>
              <a:gd name="T75" fmla="*/ 105 h 431"/>
              <a:gd name="T76" fmla="*/ 54 w 466"/>
              <a:gd name="T77" fmla="*/ 198 h 431"/>
              <a:gd name="T78" fmla="*/ 59 w 466"/>
              <a:gd name="T79" fmla="*/ 219 h 431"/>
              <a:gd name="T80" fmla="*/ 185 w 466"/>
              <a:gd name="T81" fmla="*/ 196 h 431"/>
              <a:gd name="T82" fmla="*/ 54 w 466"/>
              <a:gd name="T83" fmla="*/ 198 h 431"/>
              <a:gd name="T84" fmla="*/ 54 w 466"/>
              <a:gd name="T85" fmla="*/ 167 h 431"/>
              <a:gd name="T86" fmla="*/ 185 w 466"/>
              <a:gd name="T87" fmla="*/ 175 h 431"/>
              <a:gd name="T88" fmla="*/ 192 w 466"/>
              <a:gd name="T89" fmla="*/ 162 h 431"/>
              <a:gd name="T90" fmla="*/ 115 w 466"/>
              <a:gd name="T91" fmla="*/ 151 h 431"/>
              <a:gd name="T92" fmla="*/ 54 w 466"/>
              <a:gd name="T93" fmla="*/ 1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6" h="431">
                <a:moveTo>
                  <a:pt x="0" y="76"/>
                </a:moveTo>
                <a:cubicBezTo>
                  <a:pt x="0" y="136"/>
                  <a:pt x="0" y="196"/>
                  <a:pt x="0" y="255"/>
                </a:cubicBezTo>
                <a:cubicBezTo>
                  <a:pt x="0" y="260"/>
                  <a:pt x="78" y="335"/>
                  <a:pt x="88" y="345"/>
                </a:cubicBezTo>
                <a:cubicBezTo>
                  <a:pt x="98" y="355"/>
                  <a:pt x="173" y="431"/>
                  <a:pt x="179" y="431"/>
                </a:cubicBezTo>
                <a:cubicBezTo>
                  <a:pt x="215" y="431"/>
                  <a:pt x="251" y="431"/>
                  <a:pt x="287" y="431"/>
                </a:cubicBezTo>
                <a:cubicBezTo>
                  <a:pt x="302" y="431"/>
                  <a:pt x="308" y="417"/>
                  <a:pt x="314" y="408"/>
                </a:cubicBezTo>
                <a:cubicBezTo>
                  <a:pt x="314" y="334"/>
                  <a:pt x="314" y="260"/>
                  <a:pt x="314" y="185"/>
                </a:cubicBezTo>
                <a:cubicBezTo>
                  <a:pt x="307" y="188"/>
                  <a:pt x="287" y="180"/>
                  <a:pt x="283" y="191"/>
                </a:cubicBezTo>
                <a:cubicBezTo>
                  <a:pt x="281" y="196"/>
                  <a:pt x="283" y="279"/>
                  <a:pt x="283" y="297"/>
                </a:cubicBezTo>
                <a:cubicBezTo>
                  <a:pt x="283" y="314"/>
                  <a:pt x="288" y="401"/>
                  <a:pt x="276" y="401"/>
                </a:cubicBezTo>
                <a:cubicBezTo>
                  <a:pt x="247" y="401"/>
                  <a:pt x="217" y="401"/>
                  <a:pt x="188" y="401"/>
                </a:cubicBezTo>
                <a:cubicBezTo>
                  <a:pt x="179" y="401"/>
                  <a:pt x="183" y="371"/>
                  <a:pt x="183" y="361"/>
                </a:cubicBezTo>
                <a:cubicBezTo>
                  <a:pt x="183" y="346"/>
                  <a:pt x="183" y="331"/>
                  <a:pt x="183" y="316"/>
                </a:cubicBezTo>
                <a:cubicBezTo>
                  <a:pt x="183" y="276"/>
                  <a:pt x="183" y="269"/>
                  <a:pt x="158" y="252"/>
                </a:cubicBezTo>
                <a:cubicBezTo>
                  <a:pt x="146" y="252"/>
                  <a:pt x="146" y="248"/>
                  <a:pt x="136" y="248"/>
                </a:cubicBezTo>
                <a:cubicBezTo>
                  <a:pt x="101" y="248"/>
                  <a:pt x="67" y="248"/>
                  <a:pt x="32" y="248"/>
                </a:cubicBezTo>
                <a:cubicBezTo>
                  <a:pt x="32" y="194"/>
                  <a:pt x="32" y="140"/>
                  <a:pt x="32" y="87"/>
                </a:cubicBezTo>
                <a:cubicBezTo>
                  <a:pt x="32" y="83"/>
                  <a:pt x="33" y="83"/>
                  <a:pt x="36" y="79"/>
                </a:cubicBezTo>
                <a:cubicBezTo>
                  <a:pt x="75" y="79"/>
                  <a:pt x="115" y="79"/>
                  <a:pt x="154" y="79"/>
                </a:cubicBezTo>
                <a:cubicBezTo>
                  <a:pt x="162" y="74"/>
                  <a:pt x="183" y="57"/>
                  <a:pt x="183" y="45"/>
                </a:cubicBezTo>
                <a:cubicBezTo>
                  <a:pt x="133" y="45"/>
                  <a:pt x="83" y="45"/>
                  <a:pt x="34" y="45"/>
                </a:cubicBezTo>
                <a:cubicBezTo>
                  <a:pt x="20" y="45"/>
                  <a:pt x="0" y="64"/>
                  <a:pt x="0" y="76"/>
                </a:cubicBezTo>
                <a:close/>
                <a:moveTo>
                  <a:pt x="246" y="105"/>
                </a:moveTo>
                <a:lnTo>
                  <a:pt x="262" y="89"/>
                </a:lnTo>
                <a:lnTo>
                  <a:pt x="246" y="73"/>
                </a:lnTo>
                <a:cubicBezTo>
                  <a:pt x="245" y="73"/>
                  <a:pt x="245" y="72"/>
                  <a:pt x="246" y="71"/>
                </a:cubicBezTo>
                <a:lnTo>
                  <a:pt x="257" y="60"/>
                </a:lnTo>
                <a:cubicBezTo>
                  <a:pt x="257" y="60"/>
                  <a:pt x="258" y="60"/>
                  <a:pt x="259" y="60"/>
                </a:cubicBezTo>
                <a:lnTo>
                  <a:pt x="275" y="77"/>
                </a:lnTo>
                <a:lnTo>
                  <a:pt x="291" y="60"/>
                </a:lnTo>
                <a:cubicBezTo>
                  <a:pt x="291" y="60"/>
                  <a:pt x="292" y="60"/>
                  <a:pt x="293" y="60"/>
                </a:cubicBezTo>
                <a:lnTo>
                  <a:pt x="304" y="71"/>
                </a:lnTo>
                <a:cubicBezTo>
                  <a:pt x="304" y="72"/>
                  <a:pt x="304" y="73"/>
                  <a:pt x="304" y="73"/>
                </a:cubicBezTo>
                <a:lnTo>
                  <a:pt x="288" y="89"/>
                </a:lnTo>
                <a:lnTo>
                  <a:pt x="304" y="105"/>
                </a:lnTo>
                <a:cubicBezTo>
                  <a:pt x="304" y="106"/>
                  <a:pt x="304" y="107"/>
                  <a:pt x="304" y="108"/>
                </a:cubicBezTo>
                <a:lnTo>
                  <a:pt x="293" y="118"/>
                </a:lnTo>
                <a:cubicBezTo>
                  <a:pt x="292" y="119"/>
                  <a:pt x="291" y="119"/>
                  <a:pt x="291" y="118"/>
                </a:cubicBezTo>
                <a:lnTo>
                  <a:pt x="275" y="102"/>
                </a:lnTo>
                <a:lnTo>
                  <a:pt x="259" y="118"/>
                </a:lnTo>
                <a:cubicBezTo>
                  <a:pt x="258" y="119"/>
                  <a:pt x="257" y="119"/>
                  <a:pt x="257" y="118"/>
                </a:cubicBezTo>
                <a:lnTo>
                  <a:pt x="246" y="108"/>
                </a:lnTo>
                <a:cubicBezTo>
                  <a:pt x="245" y="107"/>
                  <a:pt x="245" y="106"/>
                  <a:pt x="246" y="105"/>
                </a:cubicBezTo>
                <a:close/>
                <a:moveTo>
                  <a:pt x="380" y="162"/>
                </a:moveTo>
                <a:lnTo>
                  <a:pt x="460" y="242"/>
                </a:lnTo>
                <a:cubicBezTo>
                  <a:pt x="466" y="248"/>
                  <a:pt x="466" y="258"/>
                  <a:pt x="460" y="265"/>
                </a:cubicBezTo>
                <a:lnTo>
                  <a:pt x="450" y="274"/>
                </a:lnTo>
                <a:cubicBezTo>
                  <a:pt x="444" y="280"/>
                  <a:pt x="434" y="280"/>
                  <a:pt x="427" y="274"/>
                </a:cubicBezTo>
                <a:lnTo>
                  <a:pt x="348" y="194"/>
                </a:lnTo>
                <a:lnTo>
                  <a:pt x="380" y="162"/>
                </a:lnTo>
                <a:close/>
                <a:moveTo>
                  <a:pt x="217" y="32"/>
                </a:moveTo>
                <a:cubicBezTo>
                  <a:pt x="249" y="0"/>
                  <a:pt x="300" y="0"/>
                  <a:pt x="332" y="32"/>
                </a:cubicBezTo>
                <a:cubicBezTo>
                  <a:pt x="360" y="60"/>
                  <a:pt x="363" y="104"/>
                  <a:pt x="341" y="136"/>
                </a:cubicBezTo>
                <a:lnTo>
                  <a:pt x="367" y="162"/>
                </a:lnTo>
                <a:cubicBezTo>
                  <a:pt x="368" y="163"/>
                  <a:pt x="368" y="165"/>
                  <a:pt x="367" y="166"/>
                </a:cubicBezTo>
                <a:lnTo>
                  <a:pt x="351" y="182"/>
                </a:lnTo>
                <a:cubicBezTo>
                  <a:pt x="350" y="183"/>
                  <a:pt x="348" y="183"/>
                  <a:pt x="347" y="182"/>
                </a:cubicBezTo>
                <a:lnTo>
                  <a:pt x="321" y="156"/>
                </a:lnTo>
                <a:cubicBezTo>
                  <a:pt x="290" y="178"/>
                  <a:pt x="246" y="175"/>
                  <a:pt x="217" y="147"/>
                </a:cubicBezTo>
                <a:cubicBezTo>
                  <a:pt x="186" y="115"/>
                  <a:pt x="186" y="64"/>
                  <a:pt x="217" y="32"/>
                </a:cubicBezTo>
                <a:close/>
                <a:moveTo>
                  <a:pt x="236" y="51"/>
                </a:moveTo>
                <a:cubicBezTo>
                  <a:pt x="258" y="30"/>
                  <a:pt x="292" y="30"/>
                  <a:pt x="313" y="51"/>
                </a:cubicBezTo>
                <a:cubicBezTo>
                  <a:pt x="334" y="72"/>
                  <a:pt x="334" y="106"/>
                  <a:pt x="313" y="128"/>
                </a:cubicBezTo>
                <a:cubicBezTo>
                  <a:pt x="292" y="149"/>
                  <a:pt x="258" y="149"/>
                  <a:pt x="236" y="128"/>
                </a:cubicBezTo>
                <a:cubicBezTo>
                  <a:pt x="215" y="106"/>
                  <a:pt x="215" y="72"/>
                  <a:pt x="236" y="51"/>
                </a:cubicBezTo>
                <a:close/>
                <a:moveTo>
                  <a:pt x="149" y="376"/>
                </a:moveTo>
                <a:cubicBezTo>
                  <a:pt x="148" y="345"/>
                  <a:pt x="147" y="313"/>
                  <a:pt x="147" y="282"/>
                </a:cubicBezTo>
                <a:cubicBezTo>
                  <a:pt x="117" y="282"/>
                  <a:pt x="87" y="282"/>
                  <a:pt x="57" y="282"/>
                </a:cubicBezTo>
                <a:cubicBezTo>
                  <a:pt x="57" y="283"/>
                  <a:pt x="56" y="283"/>
                  <a:pt x="56" y="284"/>
                </a:cubicBezTo>
                <a:cubicBezTo>
                  <a:pt x="87" y="314"/>
                  <a:pt x="118" y="345"/>
                  <a:pt x="149" y="376"/>
                </a:cubicBezTo>
                <a:close/>
                <a:moveTo>
                  <a:pt x="54" y="110"/>
                </a:moveTo>
                <a:cubicBezTo>
                  <a:pt x="54" y="114"/>
                  <a:pt x="54" y="118"/>
                  <a:pt x="54" y="122"/>
                </a:cubicBezTo>
                <a:cubicBezTo>
                  <a:pt x="54" y="127"/>
                  <a:pt x="57" y="130"/>
                  <a:pt x="61" y="130"/>
                </a:cubicBezTo>
                <a:cubicBezTo>
                  <a:pt x="101" y="130"/>
                  <a:pt x="142" y="130"/>
                  <a:pt x="183" y="130"/>
                </a:cubicBezTo>
                <a:cubicBezTo>
                  <a:pt x="194" y="130"/>
                  <a:pt x="192" y="112"/>
                  <a:pt x="188" y="105"/>
                </a:cubicBezTo>
                <a:cubicBezTo>
                  <a:pt x="164" y="105"/>
                  <a:pt x="140" y="105"/>
                  <a:pt x="116" y="105"/>
                </a:cubicBezTo>
                <a:cubicBezTo>
                  <a:pt x="101" y="105"/>
                  <a:pt x="54" y="101"/>
                  <a:pt x="54" y="110"/>
                </a:cubicBezTo>
                <a:close/>
                <a:moveTo>
                  <a:pt x="54" y="198"/>
                </a:moveTo>
                <a:cubicBezTo>
                  <a:pt x="54" y="203"/>
                  <a:pt x="54" y="209"/>
                  <a:pt x="54" y="214"/>
                </a:cubicBezTo>
                <a:cubicBezTo>
                  <a:pt x="54" y="218"/>
                  <a:pt x="55" y="219"/>
                  <a:pt x="59" y="219"/>
                </a:cubicBezTo>
                <a:cubicBezTo>
                  <a:pt x="103" y="219"/>
                  <a:pt x="146" y="219"/>
                  <a:pt x="190" y="219"/>
                </a:cubicBezTo>
                <a:cubicBezTo>
                  <a:pt x="191" y="215"/>
                  <a:pt x="194" y="196"/>
                  <a:pt x="185" y="196"/>
                </a:cubicBezTo>
                <a:cubicBezTo>
                  <a:pt x="144" y="196"/>
                  <a:pt x="103" y="196"/>
                  <a:pt x="63" y="196"/>
                </a:cubicBezTo>
                <a:cubicBezTo>
                  <a:pt x="60" y="196"/>
                  <a:pt x="56" y="197"/>
                  <a:pt x="54" y="198"/>
                </a:cubicBezTo>
                <a:close/>
                <a:moveTo>
                  <a:pt x="54" y="160"/>
                </a:moveTo>
                <a:cubicBezTo>
                  <a:pt x="54" y="163"/>
                  <a:pt x="54" y="165"/>
                  <a:pt x="54" y="167"/>
                </a:cubicBezTo>
                <a:cubicBezTo>
                  <a:pt x="54" y="171"/>
                  <a:pt x="55" y="171"/>
                  <a:pt x="57" y="174"/>
                </a:cubicBezTo>
                <a:cubicBezTo>
                  <a:pt x="100" y="174"/>
                  <a:pt x="142" y="175"/>
                  <a:pt x="185" y="175"/>
                </a:cubicBezTo>
                <a:cubicBezTo>
                  <a:pt x="187" y="173"/>
                  <a:pt x="189" y="172"/>
                  <a:pt x="192" y="171"/>
                </a:cubicBezTo>
                <a:cubicBezTo>
                  <a:pt x="192" y="168"/>
                  <a:pt x="192" y="165"/>
                  <a:pt x="192" y="162"/>
                </a:cubicBezTo>
                <a:cubicBezTo>
                  <a:pt x="192" y="156"/>
                  <a:pt x="190" y="155"/>
                  <a:pt x="188" y="151"/>
                </a:cubicBezTo>
                <a:cubicBezTo>
                  <a:pt x="164" y="151"/>
                  <a:pt x="139" y="151"/>
                  <a:pt x="115" y="151"/>
                </a:cubicBezTo>
                <a:cubicBezTo>
                  <a:pt x="103" y="151"/>
                  <a:pt x="91" y="151"/>
                  <a:pt x="79" y="151"/>
                </a:cubicBezTo>
                <a:cubicBezTo>
                  <a:pt x="64" y="151"/>
                  <a:pt x="54" y="146"/>
                  <a:pt x="54" y="160"/>
                </a:cubicBezTo>
                <a:close/>
              </a:path>
            </a:pathLst>
          </a:custGeom>
          <a:solidFill>
            <a:schemeClr val="tx1"/>
          </a:solidFill>
          <a:ln>
            <a:noFill/>
          </a:ln>
          <a:extLst>
            <a:ext uri="{91240B29-F687-4F45-9708-019B960494DF}">
              <a14:hiddenLine xmlns="" xmlns:a14="http://schemas.microsoft.com/office/drawing/2010/main" w="9525">
                <a:solidFill>
                  <a:srgbClr val="000000"/>
                </a:solidFill>
                <a:round/>
              </a14:hiddenLine>
            </a:ext>
          </a:extLst>
        </p:spPr>
        <p:txBody>
          <a:bodyPr lIns="91432" tIns="45718" rIns="91432" bIns="45718"/>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wipe(down)">
                                      <p:cBhvr>
                                        <p:cTn id="7" dur="500"/>
                                        <p:tgtEl>
                                          <p:spTgt spid="16386"/>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16387"/>
                                        </p:tgtEl>
                                        <p:attrNameLst>
                                          <p:attrName>style.visibility</p:attrName>
                                        </p:attrNameLst>
                                      </p:cBhvr>
                                      <p:to>
                                        <p:strVal val="visible"/>
                                      </p:to>
                                    </p:set>
                                    <p:animEffect transition="in" filter="wheel(1)">
                                      <p:cBhvr>
                                        <p:cTn id="11" dur="1000"/>
                                        <p:tgtEl>
                                          <p:spTgt spid="16387"/>
                                        </p:tgtEl>
                                      </p:cBhvr>
                                    </p:animEffect>
                                  </p:childTnLst>
                                </p:cTn>
                              </p:par>
                            </p:childTnLst>
                          </p:cTn>
                        </p:par>
                        <p:par>
                          <p:cTn id="12" fill="hold">
                            <p:stCondLst>
                              <p:cond delay="15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16390"/>
                                        </p:tgtEl>
                                        <p:attrNameLst>
                                          <p:attrName>style.visibility</p:attrName>
                                        </p:attrNameLst>
                                      </p:cBhvr>
                                      <p:to>
                                        <p:strVal val="visible"/>
                                      </p:to>
                                    </p:set>
                                    <p:anim calcmode="lin" valueType="num">
                                      <p:cBhvr>
                                        <p:cTn id="15" dur="500" fill="hold"/>
                                        <p:tgtEl>
                                          <p:spTgt spid="1639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6390"/>
                                        </p:tgtEl>
                                        <p:attrNameLst>
                                          <p:attrName>ppt_y</p:attrName>
                                        </p:attrNameLst>
                                      </p:cBhvr>
                                      <p:tavLst>
                                        <p:tav tm="0">
                                          <p:val>
                                            <p:strVal val="#ppt_y"/>
                                          </p:val>
                                        </p:tav>
                                        <p:tav tm="100000">
                                          <p:val>
                                            <p:strVal val="#ppt_y"/>
                                          </p:val>
                                        </p:tav>
                                      </p:tavLst>
                                    </p:anim>
                                    <p:anim calcmode="lin" valueType="num">
                                      <p:cBhvr>
                                        <p:cTn id="17" dur="500" fill="hold"/>
                                        <p:tgtEl>
                                          <p:spTgt spid="1639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639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6390"/>
                                        </p:tgtEl>
                                      </p:cBhvr>
                                    </p:animEffect>
                                  </p:childTnLst>
                                </p:cTn>
                              </p:par>
                            </p:childTnLst>
                          </p:cTn>
                        </p:par>
                        <p:par>
                          <p:cTn id="20" fill="hold">
                            <p:stCondLst>
                              <p:cond delay="2150"/>
                            </p:stCondLst>
                            <p:childTnLst>
                              <p:par>
                                <p:cTn id="21" presetID="16" presetClass="entr" presetSubtype="21" fill="hold" nodeType="afterEffect">
                                  <p:stCondLst>
                                    <p:cond delay="0"/>
                                  </p:stCondLst>
                                  <p:childTnLst>
                                    <p:set>
                                      <p:cBhvr>
                                        <p:cTn id="22" dur="1" fill="hold">
                                          <p:stCondLst>
                                            <p:cond delay="0"/>
                                          </p:stCondLst>
                                        </p:cTn>
                                        <p:tgtEl>
                                          <p:spTgt spid="16399"/>
                                        </p:tgtEl>
                                        <p:attrNameLst>
                                          <p:attrName>style.visibility</p:attrName>
                                        </p:attrNameLst>
                                      </p:cBhvr>
                                      <p:to>
                                        <p:strVal val="visible"/>
                                      </p:to>
                                    </p:set>
                                    <p:animEffect transition="in" filter="barn(inVertical)">
                                      <p:cBhvr>
                                        <p:cTn id="23" dur="500"/>
                                        <p:tgtEl>
                                          <p:spTgt spid="16399"/>
                                        </p:tgtEl>
                                      </p:cBhvr>
                                    </p:animEffect>
                                  </p:childTnLst>
                                </p:cTn>
                              </p:par>
                            </p:childTnLst>
                          </p:cTn>
                        </p:par>
                        <p:par>
                          <p:cTn id="24" fill="hold">
                            <p:stCondLst>
                              <p:cond delay="2650"/>
                            </p:stCondLst>
                            <p:childTnLst>
                              <p:par>
                                <p:cTn id="25" presetID="2" presetClass="entr" presetSubtype="12" fill="hold" grpId="0" nodeType="afterEffect">
                                  <p:stCondLst>
                                    <p:cond delay="0"/>
                                  </p:stCondLst>
                                  <p:childTnLst>
                                    <p:set>
                                      <p:cBhvr>
                                        <p:cTn id="26" dur="1" fill="hold">
                                          <p:stCondLst>
                                            <p:cond delay="0"/>
                                          </p:stCondLst>
                                        </p:cTn>
                                        <p:tgtEl>
                                          <p:spTgt spid="16391"/>
                                        </p:tgtEl>
                                        <p:attrNameLst>
                                          <p:attrName>style.visibility</p:attrName>
                                        </p:attrNameLst>
                                      </p:cBhvr>
                                      <p:to>
                                        <p:strVal val="visible"/>
                                      </p:to>
                                    </p:set>
                                    <p:anim calcmode="lin" valueType="num">
                                      <p:cBhvr additive="base">
                                        <p:cTn id="27" dur="500" fill="hold"/>
                                        <p:tgtEl>
                                          <p:spTgt spid="16391"/>
                                        </p:tgtEl>
                                        <p:attrNameLst>
                                          <p:attrName>ppt_x</p:attrName>
                                        </p:attrNameLst>
                                      </p:cBhvr>
                                      <p:tavLst>
                                        <p:tav tm="0">
                                          <p:val>
                                            <p:strVal val="0-#ppt_w/2"/>
                                          </p:val>
                                        </p:tav>
                                        <p:tav tm="100000">
                                          <p:val>
                                            <p:strVal val="#ppt_x"/>
                                          </p:val>
                                        </p:tav>
                                      </p:tavLst>
                                    </p:anim>
                                    <p:anim calcmode="lin" valueType="num">
                                      <p:cBhvr additive="base">
                                        <p:cTn id="28" dur="500" fill="hold"/>
                                        <p:tgtEl>
                                          <p:spTgt spid="16391"/>
                                        </p:tgtEl>
                                        <p:attrNameLst>
                                          <p:attrName>ppt_y</p:attrName>
                                        </p:attrNameLst>
                                      </p:cBhvr>
                                      <p:tavLst>
                                        <p:tav tm="0">
                                          <p:val>
                                            <p:strVal val="1+#ppt_h/2"/>
                                          </p:val>
                                        </p:tav>
                                        <p:tav tm="100000">
                                          <p:val>
                                            <p:strVal val="#ppt_y"/>
                                          </p:val>
                                        </p:tav>
                                      </p:tavLst>
                                    </p:anim>
                                  </p:childTnLst>
                                </p:cTn>
                              </p:par>
                              <p:par>
                                <p:cTn id="29" presetID="2" presetClass="entr" presetSubtype="12" fill="hold" grpId="0" nodeType="withEffect">
                                  <p:stCondLst>
                                    <p:cond delay="100"/>
                                  </p:stCondLst>
                                  <p:childTnLst>
                                    <p:set>
                                      <p:cBhvr>
                                        <p:cTn id="30" dur="1" fill="hold">
                                          <p:stCondLst>
                                            <p:cond delay="0"/>
                                          </p:stCondLst>
                                        </p:cTn>
                                        <p:tgtEl>
                                          <p:spTgt spid="16392"/>
                                        </p:tgtEl>
                                        <p:attrNameLst>
                                          <p:attrName>style.visibility</p:attrName>
                                        </p:attrNameLst>
                                      </p:cBhvr>
                                      <p:to>
                                        <p:strVal val="visible"/>
                                      </p:to>
                                    </p:set>
                                    <p:anim calcmode="lin" valueType="num">
                                      <p:cBhvr additive="base">
                                        <p:cTn id="31" dur="500" fill="hold"/>
                                        <p:tgtEl>
                                          <p:spTgt spid="16392"/>
                                        </p:tgtEl>
                                        <p:attrNameLst>
                                          <p:attrName>ppt_x</p:attrName>
                                        </p:attrNameLst>
                                      </p:cBhvr>
                                      <p:tavLst>
                                        <p:tav tm="0">
                                          <p:val>
                                            <p:strVal val="0-#ppt_w/2"/>
                                          </p:val>
                                        </p:tav>
                                        <p:tav tm="100000">
                                          <p:val>
                                            <p:strVal val="#ppt_x"/>
                                          </p:val>
                                        </p:tav>
                                      </p:tavLst>
                                    </p:anim>
                                    <p:anim calcmode="lin" valueType="num">
                                      <p:cBhvr additive="base">
                                        <p:cTn id="32" dur="500" fill="hold"/>
                                        <p:tgtEl>
                                          <p:spTgt spid="16392"/>
                                        </p:tgtEl>
                                        <p:attrNameLst>
                                          <p:attrName>ppt_y</p:attrName>
                                        </p:attrNameLst>
                                      </p:cBhvr>
                                      <p:tavLst>
                                        <p:tav tm="0">
                                          <p:val>
                                            <p:strVal val="1+#ppt_h/2"/>
                                          </p:val>
                                        </p:tav>
                                        <p:tav tm="100000">
                                          <p:val>
                                            <p:strVal val="#ppt_y"/>
                                          </p:val>
                                        </p:tav>
                                      </p:tavLst>
                                    </p:anim>
                                  </p:childTnLst>
                                </p:cTn>
                              </p:par>
                              <p:par>
                                <p:cTn id="33" presetID="2" presetClass="entr" presetSubtype="12" fill="hold" grpId="0" nodeType="withEffect">
                                  <p:stCondLst>
                                    <p:cond delay="300"/>
                                  </p:stCondLst>
                                  <p:childTnLst>
                                    <p:set>
                                      <p:cBhvr>
                                        <p:cTn id="34" dur="1" fill="hold">
                                          <p:stCondLst>
                                            <p:cond delay="0"/>
                                          </p:stCondLst>
                                        </p:cTn>
                                        <p:tgtEl>
                                          <p:spTgt spid="16393"/>
                                        </p:tgtEl>
                                        <p:attrNameLst>
                                          <p:attrName>style.visibility</p:attrName>
                                        </p:attrNameLst>
                                      </p:cBhvr>
                                      <p:to>
                                        <p:strVal val="visible"/>
                                      </p:to>
                                    </p:set>
                                    <p:anim calcmode="lin" valueType="num">
                                      <p:cBhvr additive="base">
                                        <p:cTn id="35" dur="500" fill="hold"/>
                                        <p:tgtEl>
                                          <p:spTgt spid="16393"/>
                                        </p:tgtEl>
                                        <p:attrNameLst>
                                          <p:attrName>ppt_x</p:attrName>
                                        </p:attrNameLst>
                                      </p:cBhvr>
                                      <p:tavLst>
                                        <p:tav tm="0">
                                          <p:val>
                                            <p:strVal val="0-#ppt_w/2"/>
                                          </p:val>
                                        </p:tav>
                                        <p:tav tm="100000">
                                          <p:val>
                                            <p:strVal val="#ppt_x"/>
                                          </p:val>
                                        </p:tav>
                                      </p:tavLst>
                                    </p:anim>
                                    <p:anim calcmode="lin" valueType="num">
                                      <p:cBhvr additive="base">
                                        <p:cTn id="36" dur="500" fill="hold"/>
                                        <p:tgtEl>
                                          <p:spTgt spid="16393"/>
                                        </p:tgtEl>
                                        <p:attrNameLst>
                                          <p:attrName>ppt_y</p:attrName>
                                        </p:attrNameLst>
                                      </p:cBhvr>
                                      <p:tavLst>
                                        <p:tav tm="0">
                                          <p:val>
                                            <p:strVal val="1+#ppt_h/2"/>
                                          </p:val>
                                        </p:tav>
                                        <p:tav tm="100000">
                                          <p:val>
                                            <p:strVal val="#ppt_y"/>
                                          </p:val>
                                        </p:tav>
                                      </p:tavLst>
                                    </p:anim>
                                  </p:childTnLst>
                                </p:cTn>
                              </p:par>
                              <p:par>
                                <p:cTn id="37" presetID="2" presetClass="entr" presetSubtype="12" fill="hold" grpId="0" nodeType="withEffect">
                                  <p:stCondLst>
                                    <p:cond delay="400"/>
                                  </p:stCondLst>
                                  <p:childTnLst>
                                    <p:set>
                                      <p:cBhvr>
                                        <p:cTn id="38" dur="1" fill="hold">
                                          <p:stCondLst>
                                            <p:cond delay="0"/>
                                          </p:stCondLst>
                                        </p:cTn>
                                        <p:tgtEl>
                                          <p:spTgt spid="16396"/>
                                        </p:tgtEl>
                                        <p:attrNameLst>
                                          <p:attrName>style.visibility</p:attrName>
                                        </p:attrNameLst>
                                      </p:cBhvr>
                                      <p:to>
                                        <p:strVal val="visible"/>
                                      </p:to>
                                    </p:set>
                                    <p:anim calcmode="lin" valueType="num">
                                      <p:cBhvr additive="base">
                                        <p:cTn id="39" dur="500" fill="hold"/>
                                        <p:tgtEl>
                                          <p:spTgt spid="16396"/>
                                        </p:tgtEl>
                                        <p:attrNameLst>
                                          <p:attrName>ppt_x</p:attrName>
                                        </p:attrNameLst>
                                      </p:cBhvr>
                                      <p:tavLst>
                                        <p:tav tm="0">
                                          <p:val>
                                            <p:strVal val="0-#ppt_w/2"/>
                                          </p:val>
                                        </p:tav>
                                        <p:tav tm="100000">
                                          <p:val>
                                            <p:strVal val="#ppt_x"/>
                                          </p:val>
                                        </p:tav>
                                      </p:tavLst>
                                    </p:anim>
                                    <p:anim calcmode="lin" valueType="num">
                                      <p:cBhvr additive="base">
                                        <p:cTn id="40" dur="500" fill="hold"/>
                                        <p:tgtEl>
                                          <p:spTgt spid="16396"/>
                                        </p:tgtEl>
                                        <p:attrNameLst>
                                          <p:attrName>ppt_y</p:attrName>
                                        </p:attrNameLst>
                                      </p:cBhvr>
                                      <p:tavLst>
                                        <p:tav tm="0">
                                          <p:val>
                                            <p:strVal val="1+#ppt_h/2"/>
                                          </p:val>
                                        </p:tav>
                                        <p:tav tm="100000">
                                          <p:val>
                                            <p:strVal val="#ppt_y"/>
                                          </p:val>
                                        </p:tav>
                                      </p:tavLst>
                                    </p:anim>
                                  </p:childTnLst>
                                </p:cTn>
                              </p:par>
                            </p:childTnLst>
                          </p:cTn>
                        </p:par>
                        <p:par>
                          <p:cTn id="41" fill="hold">
                            <p:stCondLst>
                              <p:cond delay="3550"/>
                            </p:stCondLst>
                            <p:childTnLst>
                              <p:par>
                                <p:cTn id="42" presetID="22" presetClass="entr" presetSubtype="8" fill="hold" grpId="0" nodeType="afterEffect">
                                  <p:stCondLst>
                                    <p:cond delay="0"/>
                                  </p:stCondLst>
                                  <p:childTnLst>
                                    <p:set>
                                      <p:cBhvr>
                                        <p:cTn id="43" dur="1" fill="hold">
                                          <p:stCondLst>
                                            <p:cond delay="0"/>
                                          </p:stCondLst>
                                        </p:cTn>
                                        <p:tgtEl>
                                          <p:spTgt spid="16394"/>
                                        </p:tgtEl>
                                        <p:attrNameLst>
                                          <p:attrName>style.visibility</p:attrName>
                                        </p:attrNameLst>
                                      </p:cBhvr>
                                      <p:to>
                                        <p:strVal val="visible"/>
                                      </p:to>
                                    </p:set>
                                    <p:animEffect transition="in" filter="wipe(left)">
                                      <p:cBhvr>
                                        <p:cTn id="44" dur="500"/>
                                        <p:tgtEl>
                                          <p:spTgt spid="16394"/>
                                        </p:tgtEl>
                                      </p:cBhvr>
                                    </p:animEffect>
                                  </p:childTnLst>
                                </p:cTn>
                              </p:par>
                              <p:par>
                                <p:cTn id="45" presetID="22" presetClass="entr" presetSubtype="8" fill="hold" grpId="0" nodeType="withEffect">
                                  <p:stCondLst>
                                    <p:cond delay="100"/>
                                  </p:stCondLst>
                                  <p:childTnLst>
                                    <p:set>
                                      <p:cBhvr>
                                        <p:cTn id="46" dur="1" fill="hold">
                                          <p:stCondLst>
                                            <p:cond delay="0"/>
                                          </p:stCondLst>
                                        </p:cTn>
                                        <p:tgtEl>
                                          <p:spTgt spid="16395"/>
                                        </p:tgtEl>
                                        <p:attrNameLst>
                                          <p:attrName>style.visibility</p:attrName>
                                        </p:attrNameLst>
                                      </p:cBhvr>
                                      <p:to>
                                        <p:strVal val="visible"/>
                                      </p:to>
                                    </p:set>
                                    <p:animEffect transition="in" filter="wipe(left)">
                                      <p:cBhvr>
                                        <p:cTn id="47" dur="500"/>
                                        <p:tgtEl>
                                          <p:spTgt spid="16395"/>
                                        </p:tgtEl>
                                      </p:cBhvr>
                                    </p:animEffect>
                                  </p:childTnLst>
                                </p:cTn>
                              </p:par>
                              <p:par>
                                <p:cTn id="48" presetID="22" presetClass="entr" presetSubtype="8" fill="hold" grpId="0" nodeType="withEffect">
                                  <p:stCondLst>
                                    <p:cond delay="300"/>
                                  </p:stCondLst>
                                  <p:childTnLst>
                                    <p:set>
                                      <p:cBhvr>
                                        <p:cTn id="49" dur="1" fill="hold">
                                          <p:stCondLst>
                                            <p:cond delay="0"/>
                                          </p:stCondLst>
                                        </p:cTn>
                                        <p:tgtEl>
                                          <p:spTgt spid="16397"/>
                                        </p:tgtEl>
                                        <p:attrNameLst>
                                          <p:attrName>style.visibility</p:attrName>
                                        </p:attrNameLst>
                                      </p:cBhvr>
                                      <p:to>
                                        <p:strVal val="visible"/>
                                      </p:to>
                                    </p:set>
                                    <p:animEffect transition="in" filter="wipe(left)">
                                      <p:cBhvr>
                                        <p:cTn id="50" dur="500"/>
                                        <p:tgtEl>
                                          <p:spTgt spid="16397"/>
                                        </p:tgtEl>
                                      </p:cBhvr>
                                    </p:animEffect>
                                  </p:childTnLst>
                                </p:cTn>
                              </p:par>
                              <p:par>
                                <p:cTn id="51" presetID="22" presetClass="entr" presetSubtype="8" fill="hold" grpId="0" nodeType="withEffect">
                                  <p:stCondLst>
                                    <p:cond delay="400"/>
                                  </p:stCondLst>
                                  <p:childTnLst>
                                    <p:set>
                                      <p:cBhvr>
                                        <p:cTn id="52" dur="1" fill="hold">
                                          <p:stCondLst>
                                            <p:cond delay="0"/>
                                          </p:stCondLst>
                                        </p:cTn>
                                        <p:tgtEl>
                                          <p:spTgt spid="16398"/>
                                        </p:tgtEl>
                                        <p:attrNameLst>
                                          <p:attrName>style.visibility</p:attrName>
                                        </p:attrNameLst>
                                      </p:cBhvr>
                                      <p:to>
                                        <p:strVal val="visible"/>
                                      </p:to>
                                    </p:set>
                                    <p:animEffect transition="in" filter="wipe(left)">
                                      <p:cBhvr>
                                        <p:cTn id="53" dur="500"/>
                                        <p:tgtEl>
                                          <p:spTgt spid="16398"/>
                                        </p:tgtEl>
                                      </p:cBhvr>
                                    </p:animEffect>
                                  </p:childTnLst>
                                </p:cTn>
                              </p:par>
                            </p:childTnLst>
                          </p:cTn>
                        </p:par>
                        <p:par>
                          <p:cTn id="54" fill="hold">
                            <p:stCondLst>
                              <p:cond delay="4450"/>
                            </p:stCondLst>
                            <p:childTnLst>
                              <p:par>
                                <p:cTn id="55" presetID="31" presetClass="entr" presetSubtype="0" fill="hold" nodeType="afterEffect">
                                  <p:stCondLst>
                                    <p:cond delay="0"/>
                                  </p:stCondLst>
                                  <p:childTnLst>
                                    <p:set>
                                      <p:cBhvr>
                                        <p:cTn id="56" dur="1" fill="hold">
                                          <p:stCondLst>
                                            <p:cond delay="0"/>
                                          </p:stCondLst>
                                        </p:cTn>
                                        <p:tgtEl>
                                          <p:spTgt spid="16400"/>
                                        </p:tgtEl>
                                        <p:attrNameLst>
                                          <p:attrName>style.visibility</p:attrName>
                                        </p:attrNameLst>
                                      </p:cBhvr>
                                      <p:to>
                                        <p:strVal val="visible"/>
                                      </p:to>
                                    </p:set>
                                    <p:anim calcmode="lin" valueType="num">
                                      <p:cBhvr>
                                        <p:cTn id="57" dur="500" fill="hold"/>
                                        <p:tgtEl>
                                          <p:spTgt spid="16400"/>
                                        </p:tgtEl>
                                        <p:attrNameLst>
                                          <p:attrName>ppt_w</p:attrName>
                                        </p:attrNameLst>
                                      </p:cBhvr>
                                      <p:tavLst>
                                        <p:tav tm="0">
                                          <p:val>
                                            <p:fltVal val="0"/>
                                          </p:val>
                                        </p:tav>
                                        <p:tav tm="100000">
                                          <p:val>
                                            <p:strVal val="#ppt_w"/>
                                          </p:val>
                                        </p:tav>
                                      </p:tavLst>
                                    </p:anim>
                                    <p:anim calcmode="lin" valueType="num">
                                      <p:cBhvr>
                                        <p:cTn id="58" dur="500" fill="hold"/>
                                        <p:tgtEl>
                                          <p:spTgt spid="16400"/>
                                        </p:tgtEl>
                                        <p:attrNameLst>
                                          <p:attrName>ppt_h</p:attrName>
                                        </p:attrNameLst>
                                      </p:cBhvr>
                                      <p:tavLst>
                                        <p:tav tm="0">
                                          <p:val>
                                            <p:fltVal val="0"/>
                                          </p:val>
                                        </p:tav>
                                        <p:tav tm="100000">
                                          <p:val>
                                            <p:strVal val="#ppt_h"/>
                                          </p:val>
                                        </p:tav>
                                      </p:tavLst>
                                    </p:anim>
                                    <p:anim calcmode="lin" valueType="num">
                                      <p:cBhvr>
                                        <p:cTn id="59" dur="500" fill="hold"/>
                                        <p:tgtEl>
                                          <p:spTgt spid="16400"/>
                                        </p:tgtEl>
                                        <p:attrNameLst>
                                          <p:attrName>style.rotation</p:attrName>
                                        </p:attrNameLst>
                                      </p:cBhvr>
                                      <p:tavLst>
                                        <p:tav tm="0">
                                          <p:val>
                                            <p:fltVal val="90"/>
                                          </p:val>
                                        </p:tav>
                                        <p:tav tm="100000">
                                          <p:val>
                                            <p:fltVal val="0"/>
                                          </p:val>
                                        </p:tav>
                                      </p:tavLst>
                                    </p:anim>
                                    <p:animEffect transition="in" filter="fade">
                                      <p:cBhvr>
                                        <p:cTn id="60" dur="500"/>
                                        <p:tgtEl>
                                          <p:spTgt spid="16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p:bldP spid="16391" grpId="0" bldLvl="0" animBg="1"/>
      <p:bldP spid="16392" grpId="0" bldLvl="0" animBg="1"/>
      <p:bldP spid="16393" grpId="0" bldLvl="0" animBg="1"/>
      <p:bldP spid="16394" grpId="0"/>
      <p:bldP spid="16395" grpId="0"/>
      <p:bldP spid="16396" grpId="0" bldLvl="0" animBg="1"/>
      <p:bldP spid="16397" grpId="0"/>
      <p:bldP spid="16398" grpId="0"/>
    </p:bldLst>
  </p:timing>
</p:sld>
</file>

<file path=ppt/theme/theme1.xml><?xml version="1.0" encoding="utf-8"?>
<a:theme xmlns:a="http://schemas.openxmlformats.org/drawingml/2006/main" name="2_默认设计模板">
  <a:themeElements>
    <a:clrScheme name="">
      <a:dk1>
        <a:srgbClr val="294A5A"/>
      </a:dk1>
      <a:lt1>
        <a:srgbClr val="99CC39"/>
      </a:lt1>
      <a:dk2>
        <a:srgbClr val="F9C900"/>
      </a:dk2>
      <a:lt2>
        <a:srgbClr val="ED5A00"/>
      </a:lt2>
      <a:accent1>
        <a:srgbClr val="484849"/>
      </a:accent1>
      <a:accent2>
        <a:srgbClr val="FFFFFF"/>
      </a:accent2>
      <a:accent3>
        <a:srgbClr val="CAE2AE"/>
      </a:accent3>
      <a:accent4>
        <a:srgbClr val="223E4C"/>
      </a:accent4>
      <a:accent5>
        <a:srgbClr val="B1B1B1"/>
      </a:accent5>
      <a:accent6>
        <a:srgbClr val="E5E5E5"/>
      </a:accent6>
      <a:hlink>
        <a:srgbClr val="ED5A00"/>
      </a:hlink>
      <a:folHlink>
        <a:srgbClr val="484849"/>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默认设计模板">
  <a:themeElements>
    <a:clrScheme name="">
      <a:dk1>
        <a:srgbClr val="294A5A"/>
      </a:dk1>
      <a:lt1>
        <a:srgbClr val="99CC39"/>
      </a:lt1>
      <a:dk2>
        <a:srgbClr val="F9C900"/>
      </a:dk2>
      <a:lt2>
        <a:srgbClr val="ED5A00"/>
      </a:lt2>
      <a:accent1>
        <a:srgbClr val="484849"/>
      </a:accent1>
      <a:accent2>
        <a:srgbClr val="FFFFFF"/>
      </a:accent2>
      <a:accent3>
        <a:srgbClr val="CAE2AE"/>
      </a:accent3>
      <a:accent4>
        <a:srgbClr val="223E4C"/>
      </a:accent4>
      <a:accent5>
        <a:srgbClr val="B1B1B1"/>
      </a:accent5>
      <a:accent6>
        <a:srgbClr val="E5E5E5"/>
      </a:accent6>
      <a:hlink>
        <a:srgbClr val="ED5A00"/>
      </a:hlink>
      <a:folHlink>
        <a:srgbClr val="484849"/>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默认设计模板">
  <a:themeElements>
    <a:clrScheme name="">
      <a:dk1>
        <a:srgbClr val="294A5A"/>
      </a:dk1>
      <a:lt1>
        <a:srgbClr val="99CC39"/>
      </a:lt1>
      <a:dk2>
        <a:srgbClr val="F9C900"/>
      </a:dk2>
      <a:lt2>
        <a:srgbClr val="ED5A00"/>
      </a:lt2>
      <a:accent1>
        <a:srgbClr val="484849"/>
      </a:accent1>
      <a:accent2>
        <a:srgbClr val="FFFFFF"/>
      </a:accent2>
      <a:accent3>
        <a:srgbClr val="CAE2AE"/>
      </a:accent3>
      <a:accent4>
        <a:srgbClr val="223E4C"/>
      </a:accent4>
      <a:accent5>
        <a:srgbClr val="B1B1B1"/>
      </a:accent5>
      <a:accent6>
        <a:srgbClr val="E5E5E5"/>
      </a:accent6>
      <a:hlink>
        <a:srgbClr val="ED5A00"/>
      </a:hlink>
      <a:folHlink>
        <a:srgbClr val="484849"/>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4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默认设计模板">
  <a:themeElements>
    <a:clrScheme name="">
      <a:dk1>
        <a:srgbClr val="294A5A"/>
      </a:dk1>
      <a:lt1>
        <a:srgbClr val="99CC39"/>
      </a:lt1>
      <a:dk2>
        <a:srgbClr val="F9C900"/>
      </a:dk2>
      <a:lt2>
        <a:srgbClr val="ED5A00"/>
      </a:lt2>
      <a:accent1>
        <a:srgbClr val="484849"/>
      </a:accent1>
      <a:accent2>
        <a:srgbClr val="FFFFFF"/>
      </a:accent2>
      <a:accent3>
        <a:srgbClr val="CAE2AE"/>
      </a:accent3>
      <a:accent4>
        <a:srgbClr val="223E4C"/>
      </a:accent4>
      <a:accent5>
        <a:srgbClr val="B1B1B1"/>
      </a:accent5>
      <a:accent6>
        <a:srgbClr val="E5E5E5"/>
      </a:accent6>
      <a:hlink>
        <a:srgbClr val="ED5A00"/>
      </a:hlink>
      <a:folHlink>
        <a:srgbClr val="484849"/>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5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3431</Words>
  <Application>Microsoft Office PowerPoint</Application>
  <PresentationFormat>自定义</PresentationFormat>
  <Paragraphs>173</Paragraphs>
  <Slides>23</Slides>
  <Notes>0</Notes>
  <HiddenSlides>0</HiddenSlides>
  <MMClips>0</MMClips>
  <ScaleCrop>false</ScaleCrop>
  <HeadingPairs>
    <vt:vector size="4" baseType="variant">
      <vt:variant>
        <vt:lpstr>主题</vt:lpstr>
      </vt:variant>
      <vt:variant>
        <vt:i4>4</vt:i4>
      </vt:variant>
      <vt:variant>
        <vt:lpstr>幻灯片标题</vt:lpstr>
      </vt:variant>
      <vt:variant>
        <vt:i4>23</vt:i4>
      </vt:variant>
    </vt:vector>
  </HeadingPairs>
  <TitlesOfParts>
    <vt:vector size="27" baseType="lpstr">
      <vt:lpstr>2_默认设计模板</vt:lpstr>
      <vt:lpstr>3_默认设计模板</vt:lpstr>
      <vt:lpstr>4_默认设计模板</vt:lpstr>
      <vt:lpstr>5_默认设计模板</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Administrator</cp:lastModifiedBy>
  <cp:revision>20</cp:revision>
  <dcterms:created xsi:type="dcterms:W3CDTF">2018-01-20T15:16:00Z</dcterms:created>
  <dcterms:modified xsi:type="dcterms:W3CDTF">2018-11-24T00:20:53Z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