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6" r:id="rId1"/>
  </p:sldMasterIdLst>
  <p:notesMasterIdLst>
    <p:notesMasterId r:id="rId19"/>
  </p:notesMasterIdLst>
  <p:sldIdLst>
    <p:sldId id="256" r:id="rId2"/>
    <p:sldId id="274" r:id="rId3"/>
    <p:sldId id="261" r:id="rId4"/>
    <p:sldId id="257" r:id="rId5"/>
    <p:sldId id="258" r:id="rId6"/>
    <p:sldId id="259" r:id="rId7"/>
    <p:sldId id="270" r:id="rId8"/>
    <p:sldId id="271" r:id="rId9"/>
    <p:sldId id="272" r:id="rId10"/>
    <p:sldId id="273" r:id="rId11"/>
    <p:sldId id="262" r:id="rId12"/>
    <p:sldId id="260" r:id="rId13"/>
    <p:sldId id="264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9"/>
    <p:restoredTop sz="84807"/>
  </p:normalViewPr>
  <p:slideViewPr>
    <p:cSldViewPr snapToGrid="0" snapToObjects="1">
      <p:cViewPr varScale="1">
        <p:scale>
          <a:sx n="90" d="100"/>
          <a:sy n="90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03F0-3083-9440-9A7A-9F60CE866722}" type="datetimeFigureOut">
              <a:t>11/28/20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F8BA-85BF-C045-8D2A-968900F409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大家好</a:t>
            </a:r>
            <a:r>
              <a:rPr lang="zh-CN" altLang="en-US"/>
              <a:t>，</a:t>
            </a:r>
            <a:r>
              <a:rPr lang="ja-JP" altLang="en-US"/>
              <a:t>今天跟大家分享的是微软公司今年在</a:t>
            </a:r>
            <a:r>
              <a:rPr lang="en-US" altLang="ja-JP"/>
              <a:t>INTERSPEECH</a:t>
            </a:r>
            <a:r>
              <a:rPr lang="ja-JP" altLang="en-US"/>
              <a:t>上发表的一篇关于端到端重叠语音识别的文献</a:t>
            </a:r>
            <a:r>
              <a:rPr lang="zh-CN" altLang="en-US"/>
              <a:t>。</a:t>
            </a:r>
            <a:r>
              <a:rPr lang="ja-JP" altLang="en-US"/>
              <a:t>序列化输出训练</a:t>
            </a:r>
            <a:r>
              <a:rPr lang="zh-CN" altLang="en-US"/>
              <a:t>（</a:t>
            </a:r>
            <a:r>
              <a:rPr lang="en-US" altLang="zh-CN"/>
              <a:t>SOT</a:t>
            </a:r>
            <a:r>
              <a:rPr lang="zh-CN" altLang="en-US"/>
              <a:t>）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F8BA-85BF-C045-8D2A-968900F4091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383838"/>
                </a:solidFill>
                <a:latin typeface="Source Sans Pro"/>
              </a:rPr>
              <a:t>1.</a:t>
            </a:r>
            <a:r>
              <a:rPr lang="zh-CN" altLang="en-US" sz="1200">
                <a:solidFill>
                  <a:srgbClr val="383838"/>
                </a:solidFill>
                <a:latin typeface="Source Sans Pro"/>
              </a:rPr>
              <a:t> </a:t>
            </a:r>
            <a:r>
              <a:rPr lang="en-US" altLang="ja-JP" sz="1200">
                <a:solidFill>
                  <a:srgbClr val="383838"/>
                </a:solidFill>
                <a:latin typeface="Source Sans Pro"/>
              </a:rPr>
              <a:t>PIT</a:t>
            </a:r>
            <a:r>
              <a:rPr lang="ja-JP" altLang="en-US" sz="1200">
                <a:solidFill>
                  <a:srgbClr val="383838"/>
                </a:solidFill>
                <a:latin typeface="Source Sans Pro"/>
              </a:rPr>
              <a:t>模型中</a:t>
            </a:r>
            <a:r>
              <a:rPr lang="zh-CN" altLang="en-US" sz="1200">
                <a:solidFill>
                  <a:srgbClr val="383838"/>
                </a:solidFill>
                <a:latin typeface="Source Sans Pro"/>
              </a:rPr>
              <a:t>，</a:t>
            </a:r>
            <a:r>
              <a:rPr lang="ja-JP" altLang="en-US" sz="1200" b="0" i="0">
                <a:solidFill>
                  <a:srgbClr val="383838"/>
                </a:solidFill>
                <a:effectLst/>
                <a:latin typeface="Source Sans Pro"/>
              </a:rPr>
              <a:t>分别考虑第一个输出端口为第一个说话人和第二个说话人的情况，然后取使得 </a:t>
            </a:r>
            <a:r>
              <a:rPr lang="en-US" sz="1200" b="0" i="0">
                <a:solidFill>
                  <a:srgbClr val="383838"/>
                </a:solidFill>
                <a:effectLst/>
                <a:latin typeface="Source Sans Pro"/>
              </a:rPr>
              <a:t>loss</a:t>
            </a:r>
            <a:r>
              <a:rPr lang="ja-JP" altLang="en-US" sz="1200" b="0" i="0">
                <a:solidFill>
                  <a:srgbClr val="383838"/>
                </a:solidFill>
                <a:effectLst/>
                <a:latin typeface="Source Sans Pro"/>
              </a:rPr>
              <a:t>最小的情况</a:t>
            </a:r>
            <a:r>
              <a:rPr lang="en-US" sz="1200" b="0" i="0">
                <a:solidFill>
                  <a:srgbClr val="383838"/>
                </a:solidFill>
                <a:effectLst/>
                <a:latin typeface="Source Sans Pro"/>
              </a:rPr>
              <a:t> 。</a:t>
            </a:r>
            <a:r>
              <a:rPr lang="ja-JP" altLang="en-US" sz="1200" b="0" i="0">
                <a:solidFill>
                  <a:srgbClr val="383838"/>
                </a:solidFill>
                <a:effectLst/>
                <a:latin typeface="Source Sans Pro"/>
              </a:rPr>
              <a:t>即这种模式是不需要对输出做任何假设，自然也是一种说话人无关的分离技术。</a:t>
            </a:r>
            <a:endParaRPr lang="en-US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/>
              <a:t>2.</a:t>
            </a:r>
            <a:r>
              <a:rPr lang="zh-CN" altLang="en-US" sz="1200"/>
              <a:t> </a:t>
            </a:r>
            <a:r>
              <a:rPr lang="en-US" sz="1200"/>
              <a:t>SOT</a:t>
            </a:r>
            <a:r>
              <a:rPr lang="ja-JP" altLang="en-US" sz="1200"/>
              <a:t>模型中</a:t>
            </a:r>
            <a:r>
              <a:rPr lang="zh-CN" altLang="en-US" sz="1200"/>
              <a:t>，</a:t>
            </a:r>
            <a:r>
              <a:rPr lang="ja-JP" altLang="en-US" sz="1200"/>
              <a:t>不同说话人的内容直接序列话输出</a:t>
            </a:r>
            <a:r>
              <a:rPr lang="zh-CN" altLang="en-US" sz="1200"/>
              <a:t>，</a:t>
            </a:r>
            <a:r>
              <a:rPr lang="ja-JP" altLang="en-US" sz="1200"/>
              <a:t>中间用特殊标志符</a:t>
            </a:r>
            <a:r>
              <a:rPr lang="en-US" altLang="zh-CN" sz="1200"/>
              <a:t>&lt;sc&gt;</a:t>
            </a:r>
            <a:r>
              <a:rPr lang="ja-JP" altLang="en-US" sz="1200"/>
              <a:t>隔开</a:t>
            </a: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F8BA-85BF-C045-8D2A-968900F4091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2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别人说话之后你才可以说话</a:t>
            </a:r>
            <a:r>
              <a:rPr lang="zh-CN" altLang="en-US"/>
              <a:t>，</a:t>
            </a:r>
            <a:r>
              <a:rPr lang="ja-JP" altLang="en-US"/>
              <a:t>别人没说完你也可以抢着说话</a:t>
            </a:r>
            <a:r>
              <a:rPr lang="zh-CN" altLang="en-US"/>
              <a:t>，</a:t>
            </a:r>
            <a:r>
              <a:rPr lang="ja-JP" altLang="en-US"/>
              <a:t>但是不允许别人说完之后你不说话</a:t>
            </a:r>
            <a:r>
              <a:rPr lang="zh-CN" altLang="en-US"/>
              <a:t>，</a:t>
            </a:r>
            <a:r>
              <a:rPr lang="ja-JP" altLang="en-US"/>
              <a:t>因为那样气氛就很尴尬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F8BA-85BF-C045-8D2A-968900F4091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8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F8BA-85BF-C045-8D2A-968900F4091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6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F8BA-85BF-C045-8D2A-968900F4091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可以简单看一下</a:t>
            </a:r>
            <a:r>
              <a:rPr lang="en-US" altLang="ja-JP"/>
              <a:t>PIT</a:t>
            </a:r>
            <a:r>
              <a:rPr lang="ja-JP" altLang="en-US"/>
              <a:t>的模型架构</a:t>
            </a:r>
            <a:r>
              <a:rPr lang="zh-CN" altLang="en-US"/>
              <a:t>，</a:t>
            </a:r>
            <a:r>
              <a:rPr lang="ja-JP" altLang="en-US"/>
              <a:t>存在多个分支</a:t>
            </a:r>
            <a:r>
              <a:rPr lang="zh-CN" altLang="en-US"/>
              <a:t>，</a:t>
            </a:r>
            <a:r>
              <a:rPr lang="ja-JP" altLang="en-US"/>
              <a:t>分支的数目对应的是说话人的最大数目</a:t>
            </a:r>
            <a:r>
              <a:rPr lang="zh-CN" altLang="en-US"/>
              <a:t>。</a:t>
            </a:r>
            <a:r>
              <a:rPr lang="ja-JP" altLang="en-US"/>
              <a:t>而且各个分支独立输出结果</a:t>
            </a:r>
            <a:r>
              <a:rPr lang="zh-CN" altLang="en-US"/>
              <a:t>，</a:t>
            </a:r>
            <a:r>
              <a:rPr lang="ja-JP" altLang="en-US"/>
              <a:t>相互独立</a:t>
            </a:r>
            <a:r>
              <a:rPr lang="zh-CN" altLang="en-US"/>
              <a:t>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F8BA-85BF-C045-8D2A-968900F4091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3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首先模型的输入是一个</a:t>
            </a:r>
            <a:r>
              <a:rPr lang="en-US" altLang="zh-CN"/>
              <a:t>d</a:t>
            </a:r>
            <a:r>
              <a:rPr lang="zh-CN" altLang="en-US"/>
              <a:t>*</a:t>
            </a:r>
            <a:r>
              <a:rPr lang="en-US" altLang="zh-CN"/>
              <a:t>T</a:t>
            </a:r>
            <a:r>
              <a:rPr lang="ja-JP" altLang="en-US"/>
              <a:t>维的特征矩阵</a:t>
            </a:r>
            <a:r>
              <a:rPr lang="zh-CN" altLang="en-US"/>
              <a:t>，</a:t>
            </a:r>
            <a:r>
              <a:rPr lang="ja-JP" altLang="en-US"/>
              <a:t>其中</a:t>
            </a:r>
            <a:r>
              <a:rPr lang="en-US" altLang="zh-CN"/>
              <a:t>d</a:t>
            </a:r>
            <a:r>
              <a:rPr lang="ja-JP" altLang="en-US"/>
              <a:t>是每一帧语音对应的特征向量</a:t>
            </a:r>
            <a:r>
              <a:rPr lang="zh-CN" altLang="en-US"/>
              <a:t>，</a:t>
            </a:r>
            <a:r>
              <a:rPr lang="en-US" altLang="ja-JP"/>
              <a:t>T</a:t>
            </a:r>
            <a:r>
              <a:rPr lang="ja-JP" altLang="en-US"/>
              <a:t>是所取的帧数</a:t>
            </a:r>
            <a:r>
              <a:rPr lang="zh-CN" altLang="en-US"/>
              <a:t>。</a:t>
            </a:r>
            <a:endParaRPr lang="en-US" altLang="zh-CN"/>
          </a:p>
          <a:p>
            <a:r>
              <a:rPr lang="ja-JP" altLang="en-US"/>
              <a:t>以一秒钟的语音为例</a:t>
            </a:r>
            <a:r>
              <a:rPr lang="zh-CN" altLang="en-US"/>
              <a:t>，</a:t>
            </a:r>
            <a:r>
              <a:rPr lang="ja-JP" altLang="en-US"/>
              <a:t>设定每</a:t>
            </a:r>
            <a:r>
              <a:rPr lang="en-US" altLang="zh-CN"/>
              <a:t>25</a:t>
            </a:r>
            <a:r>
              <a:rPr lang="ja-JP" altLang="en-US"/>
              <a:t>毫秒为一帧的话</a:t>
            </a:r>
            <a:r>
              <a:rPr lang="zh-CN" altLang="en-US"/>
              <a:t>，</a:t>
            </a:r>
            <a:r>
              <a:rPr lang="ja-JP" altLang="en-US"/>
              <a:t>每十毫秒取一帧数据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ja-JP" altLang="en-US"/>
              <a:t>就是</a:t>
            </a:r>
            <a:r>
              <a:rPr lang="en-US" altLang="zh-CN"/>
              <a:t>100</a:t>
            </a:r>
            <a:r>
              <a:rPr lang="zh-CN" altLang="en-US"/>
              <a:t>，</a:t>
            </a:r>
            <a:r>
              <a:rPr lang="ja-JP" altLang="en-US"/>
              <a:t>而每一帧特征向量的维度取决于使用什么特征提取方法</a:t>
            </a:r>
            <a:r>
              <a:rPr lang="zh-CN" altLang="en-US"/>
              <a:t>。</a:t>
            </a:r>
            <a:endParaRPr lang="en-US" altLang="zh-CN"/>
          </a:p>
          <a:p>
            <a:r>
              <a:rPr lang="ja-JP" altLang="en-US"/>
              <a:t>其中最为简单的就是直接利用每一帧的采样点</a:t>
            </a:r>
            <a:r>
              <a:rPr lang="zh-CN" altLang="en-US"/>
              <a:t>，</a:t>
            </a:r>
            <a:r>
              <a:rPr lang="ja-JP" altLang="en-US"/>
              <a:t>如果是</a:t>
            </a:r>
            <a:r>
              <a:rPr lang="en-US" altLang="zh-CN"/>
              <a:t>16KHz</a:t>
            </a:r>
            <a:r>
              <a:rPr lang="ja-JP" altLang="en-US"/>
              <a:t>的采样频率</a:t>
            </a:r>
            <a:r>
              <a:rPr lang="zh-CN" altLang="en-US"/>
              <a:t>，</a:t>
            </a:r>
            <a:r>
              <a:rPr lang="ja-JP" altLang="en-US"/>
              <a:t>一帧就有</a:t>
            </a:r>
            <a:r>
              <a:rPr lang="en-US" altLang="zh-CN"/>
              <a:t>400</a:t>
            </a:r>
            <a:r>
              <a:rPr lang="ja-JP" altLang="en-US"/>
              <a:t>个采样点</a:t>
            </a:r>
            <a:r>
              <a:rPr lang="zh-CN" altLang="en-US"/>
              <a:t>。</a:t>
            </a:r>
            <a:r>
              <a:rPr lang="ja-JP" altLang="en-US"/>
              <a:t>输入</a:t>
            </a:r>
            <a:r>
              <a:rPr lang="en-US" altLang="ja-JP"/>
              <a:t>X</a:t>
            </a:r>
            <a:r>
              <a:rPr lang="ja-JP" altLang="en-US"/>
              <a:t>就是</a:t>
            </a:r>
            <a:r>
              <a:rPr lang="zh-CN" altLang="en-US"/>
              <a:t> </a:t>
            </a:r>
            <a:r>
              <a:rPr lang="en-US" altLang="zh-CN"/>
              <a:t>400</a:t>
            </a:r>
            <a:r>
              <a:rPr lang="zh-CN" altLang="en-US"/>
              <a:t> * </a:t>
            </a:r>
            <a:r>
              <a:rPr lang="en-US" altLang="zh-CN"/>
              <a:t>100</a:t>
            </a:r>
            <a:r>
              <a:rPr lang="ja-JP" altLang="en-US"/>
              <a:t>维的矩阵</a:t>
            </a:r>
            <a:endParaRPr lang="en-US" altLang="ja-JP"/>
          </a:p>
          <a:p>
            <a:r>
              <a:rPr lang="ja-JP" altLang="en-US"/>
              <a:t>为了使得计算更为简便</a:t>
            </a:r>
            <a:r>
              <a:rPr lang="zh-CN" altLang="en-US"/>
              <a:t>，</a:t>
            </a:r>
            <a:r>
              <a:rPr lang="ja-JP" altLang="en-US"/>
              <a:t>所以通常会对采样点进行降维</a:t>
            </a:r>
            <a:r>
              <a:rPr lang="zh-CN" altLang="en-US"/>
              <a:t>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F8BA-85BF-C045-8D2A-968900F4091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身高</a:t>
            </a:r>
            <a:r>
              <a:rPr lang="zh-CN" altLang="en-US"/>
              <a:t>，</a:t>
            </a:r>
            <a:r>
              <a:rPr lang="ja-JP" altLang="en-US"/>
              <a:t>体重</a:t>
            </a:r>
            <a:r>
              <a:rPr lang="zh-CN" altLang="en-US"/>
              <a:t>，</a:t>
            </a:r>
            <a:r>
              <a:rPr lang="ja-JP" altLang="en-US"/>
              <a:t>两个眼睛</a:t>
            </a:r>
            <a:r>
              <a:rPr lang="zh-CN" altLang="en-US"/>
              <a:t>，</a:t>
            </a:r>
            <a:r>
              <a:rPr lang="ja-JP" altLang="en-US"/>
              <a:t>四条腿</a:t>
            </a:r>
            <a:r>
              <a:rPr lang="zh-CN" altLang="en-US"/>
              <a:t> </a:t>
            </a:r>
            <a:r>
              <a:rPr lang="en-US" altLang="zh-CN"/>
              <a:t>----&gt;</a:t>
            </a:r>
            <a:r>
              <a:rPr lang="zh-CN" altLang="en-US"/>
              <a:t> </a:t>
            </a:r>
            <a:r>
              <a:rPr lang="ja-JP" altLang="en-US"/>
              <a:t>殷赵慧</a:t>
            </a:r>
            <a:endParaRPr lang="en-US" altLang="ja-JP"/>
          </a:p>
          <a:p>
            <a:r>
              <a:rPr lang="ja-JP" altLang="en-US"/>
              <a:t>编码器的作用就是将输入的语音特征进一步抽象</a:t>
            </a:r>
            <a:r>
              <a:rPr lang="zh-CN" altLang="en-US"/>
              <a:t>，</a:t>
            </a:r>
            <a:r>
              <a:rPr lang="ja-JP" altLang="en-US"/>
              <a:t>形成高级特征</a:t>
            </a:r>
            <a:r>
              <a:rPr lang="zh-CN" altLang="en-US"/>
              <a:t>，</a:t>
            </a:r>
            <a:r>
              <a:rPr lang="ja-JP" altLang="en-US"/>
              <a:t>同时也可以起到降维的作用</a:t>
            </a:r>
            <a:r>
              <a:rPr lang="zh-CN" altLang="en-US"/>
              <a:t>。</a:t>
            </a:r>
            <a:endParaRPr lang="en-US" altLang="zh-CN"/>
          </a:p>
          <a:p>
            <a:r>
              <a:rPr lang="ja-JP" altLang="en-US"/>
              <a:t>目前常用的神经网络模型是一个金字塔结构的</a:t>
            </a:r>
            <a:r>
              <a:rPr lang="en-US" altLang="ja-JP"/>
              <a:t>Bi</a:t>
            </a:r>
            <a:r>
              <a:rPr lang="en-US" altLang="zh-CN"/>
              <a:t>-LSTM</a:t>
            </a:r>
            <a:r>
              <a:rPr lang="ja-JP" altLang="en-US"/>
              <a:t>神经网络模型</a:t>
            </a:r>
            <a:r>
              <a:rPr lang="zh-CN" altLang="en-US"/>
              <a:t>，</a:t>
            </a:r>
            <a:r>
              <a:rPr lang="ja-JP" altLang="en-US"/>
              <a:t>来对原始特征进行非线性变换</a:t>
            </a:r>
            <a:r>
              <a:rPr lang="zh-CN" altLang="en-US"/>
              <a:t>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F8BA-85BF-C045-8D2A-968900F4091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lang="en-US" altLang="ja-JP" sz="1200" b="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表示一个对齐模型，用于衡量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encoder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端的位置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个词，对于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decoder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端的位置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个词的对齐程度（影响程度），换句话说：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decoder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端生成位置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的词时，有多少程度受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encoder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端的位置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的词影响。目前最常用的是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dot-product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模型，即对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进行一个矩阵点乘的运算。</a:t>
                </a:r>
                <a:endParaRPr lang="en-US" altLang="ja-JP" sz="1200" b="0" i="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ja-JP" sz="1200" b="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lang="en-US" altLang="ja-JP" sz="1200" b="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是一个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softmax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模型输出，概率值的和为</a:t>
                </a:r>
                <a:r>
                  <a:rPr lang="en-US" altLang="ja-JP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1200" b="0" i="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ci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的计算过程就是一个求和的过程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altLang="ja-JP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𝛼</a:t>
                </a:r>
                <a:r>
                  <a:rPr lang="en-US" altLang="ja-JP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_𝑖𝑗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是一个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softmax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模型输出，概率值的和为</a:t>
                </a:r>
                <a:r>
                  <a:rPr lang="en-US" altLang="ja-JP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𝑒</a:t>
                </a:r>
                <a:r>
                  <a:rPr lang="en-US" altLang="ja-JP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_𝑖𝑗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表示一个对齐模型，用于衡量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encoder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端的位置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个词，对于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decoder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端的位置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个词的对齐程度（影响程度），换句话说：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decoder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端生成位置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的词时，有多少程度受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encoder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端的位置</a:t>
                </a:r>
                <a:r>
                  <a:rPr 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的词影响。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F8BA-85BF-C045-8D2A-968900F4091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解码过程也是利用一个循环神经网络模型来进行解码</a:t>
            </a:r>
            <a:r>
              <a:rPr lang="zh-CN" altLang="en-US"/>
              <a:t>。</a:t>
            </a:r>
            <a:r>
              <a:rPr lang="ja-JP" altLang="en-US"/>
              <a:t>以解码</a:t>
            </a:r>
            <a:r>
              <a:rPr lang="en-US" altLang="zh-CN"/>
              <a:t>y1</a:t>
            </a:r>
            <a:r>
              <a:rPr lang="ja-JP" altLang="en-US"/>
              <a:t>为例</a:t>
            </a:r>
            <a:r>
              <a:rPr lang="zh-CN" altLang="en-US"/>
              <a:t>，</a:t>
            </a:r>
            <a:r>
              <a:rPr lang="en-US" altLang="zh-CN"/>
              <a:t>s2</a:t>
            </a:r>
            <a:r>
              <a:rPr lang="ja-JP" altLang="en-US"/>
              <a:t>的值跟</a:t>
            </a:r>
            <a:r>
              <a:rPr lang="en-US" altLang="zh-CN"/>
              <a:t>s1,y1,c1</a:t>
            </a:r>
            <a:r>
              <a:rPr lang="ja-JP" altLang="en-US"/>
              <a:t>相关</a:t>
            </a:r>
            <a:r>
              <a:rPr lang="zh-CN" altLang="en-US"/>
              <a:t>。</a:t>
            </a:r>
            <a:endParaRPr lang="en-US" altLang="zh-CN"/>
          </a:p>
          <a:p>
            <a:r>
              <a:rPr lang="ja-JP" altLang="en-US"/>
              <a:t>最后则是利用一个</a:t>
            </a:r>
            <a:r>
              <a:rPr lang="en-US" altLang="zh-CN"/>
              <a:t>softmax</a:t>
            </a:r>
            <a:r>
              <a:rPr lang="ja-JP" altLang="en-US"/>
              <a:t>层来确定生成哪个文本</a:t>
            </a:r>
            <a:r>
              <a:rPr lang="zh-CN" altLang="en-US"/>
              <a:t>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F8BA-85BF-C045-8D2A-968900F4091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15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损失函数就是直接计算输出文本与标签之间的交叉熵</a:t>
            </a:r>
            <a:r>
              <a:rPr lang="zh-CN" altLang="en-US"/>
              <a:t>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F8BA-85BF-C045-8D2A-968900F4091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FFFC-E699-264F-A33B-9A4190315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36292-86B8-5648-80BA-4F467FD9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06049-A332-8046-A111-C43C1973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A74E-2F83-3E43-9832-4497D8D5694B}" type="datetimeFigureOut"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F2BDB-E51E-5A48-8900-77634017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B0BB-81DD-BD4B-9CAE-658E7E79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449E-E553-5148-A26F-26B21A720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0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73C0-A5F3-D94D-8E89-8D0E799C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464BE-E53C-5842-B97E-910016461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464F-BAF6-D344-9160-35E20C94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A74E-2F83-3E43-9832-4497D8D5694B}" type="datetimeFigureOut"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8DB2-F6FD-304A-9594-AEE5A334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B693-E841-AD49-AEDE-CCE1C61E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449E-E553-5148-A26F-26B21A720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7BA3D-902D-8A4B-963E-A9A9AD30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4F6A0-CBC6-1E4A-9519-2C762272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F672-2030-C744-ACAB-2CA234CF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A74E-2F83-3E43-9832-4497D8D5694B}" type="datetimeFigureOut"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44036-1986-9242-B70E-26E3244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E4C85-A36C-1B4A-BDAC-71274BB1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449E-E553-5148-A26F-26B21A720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B254-4437-E648-AFD8-33E596E0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8529-BC29-B44B-8CB7-3E024017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198F-6B7F-FA42-A8C3-56C62868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A74E-2F83-3E43-9832-4497D8D5694B}" type="datetimeFigureOut"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C1AA-BA25-D84A-9AC4-56C2FA8B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0D583-987B-D143-B50C-4D400CC7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449E-E553-5148-A26F-26B21A720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4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F8B5-AD89-C24B-B8E6-D5B75FD3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9041-79CA-7D41-AE06-86DA54EFD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111-615A-2F45-9060-3FCA1678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A74E-2F83-3E43-9832-4497D8D5694B}" type="datetimeFigureOut"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9E19-BE90-C342-A116-A3A65641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469B-06E4-1744-B934-8E44DCE6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449E-E553-5148-A26F-26B21A720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0CC5-E5EF-194B-87E9-A48BC0B0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9BF6-3A81-7642-9F69-576059E75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19F34-9B63-2147-93A9-992080D4A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1581-34EB-624D-846C-F4D93CA0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A74E-2F83-3E43-9832-4497D8D5694B}" type="datetimeFigureOut"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3FB70-E38F-AD46-9462-B0D9D3E6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D7684-985A-B943-B5F3-33AD2B1F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449E-E553-5148-A26F-26B21A720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B8ED-8953-AD46-A3B7-DA623D4D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D1FEC-B345-E949-8579-2C5615DBC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58FF7-546B-9E4F-AE32-6EA42A692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C373B-A535-0B41-AD4A-800B915FE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F7DC1-7779-2D42-A387-1E973607A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F4DD8-A0DB-8648-A4F8-A558081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A74E-2F83-3E43-9832-4497D8D5694B}" type="datetimeFigureOut">
              <a:t>11/28/20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54443-49D7-9644-B4D1-DE237855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8AA90-93E5-FD47-B1FA-7CEC4EE5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449E-E553-5148-A26F-26B21A720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4124-2EA0-BF45-AC5B-9611E288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4FE8E-9641-594B-AD47-2B5D2F4F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A74E-2F83-3E43-9832-4497D8D5694B}" type="datetimeFigureOut">
              <a:t>11/28/20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B54F1-CFCE-F94B-87CA-47F971C1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BAA2E-577E-EF43-BE13-50CD05CA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449E-E553-5148-A26F-26B21A720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C2D65-C4FD-8244-BD77-06B71AD3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A74E-2F83-3E43-9832-4497D8D5694B}" type="datetimeFigureOut">
              <a:t>11/28/20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9E971-DBB7-AF40-A174-8934434E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7BEE0-F4AE-C246-957D-20DAC2E8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449E-E553-5148-A26F-26B21A720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EBBD-CF82-A14E-9951-F5F3C2FE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5469-3EEC-6745-985B-AB69179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0F1B-0FDC-A047-B4B2-48DB4E3AD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EFB2A-BB9E-FB4A-8ACA-399958D3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A74E-2F83-3E43-9832-4497D8D5694B}" type="datetimeFigureOut"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12D8E-1132-0C4B-B109-D7313F3C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59723-55D3-1141-95B1-26C876B1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449E-E553-5148-A26F-26B21A720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6766-25F5-2844-B02F-85D3852A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8AE1C-0BFF-6B4F-81FF-80DFA2D06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4FB88-EC4C-C146-88EF-F3FF98CA6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CE2A0-C7FC-4B44-8101-C1F82C52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A74E-2F83-3E43-9832-4497D8D5694B}" type="datetimeFigureOut"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BE7FD-7745-CA47-86C1-645E43CE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7311C-EF61-0F46-AE4C-863FD071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449E-E553-5148-A26F-26B21A720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A8B7E-86C9-9A4B-A831-60CDDE3E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5BA1-5B02-574D-A89E-A61C4E29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00902-1EC2-C347-A526-D09752CEA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CA74E-2F83-3E43-9832-4497D8D5694B}" type="datetimeFigureOut"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37F05-A9FF-0849-9614-60D8E9EDC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678D-382A-614A-9BED-53FB214A9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449E-E553-5148-A26F-26B21A720F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F6DAA-8586-8F48-A3FA-A823BE25A5CD}"/>
              </a:ext>
            </a:extLst>
          </p:cNvPr>
          <p:cNvSpPr txBox="1"/>
          <p:nvPr/>
        </p:nvSpPr>
        <p:spPr>
          <a:xfrm>
            <a:off x="376335" y="1022349"/>
            <a:ext cx="212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latin typeface="+mn-ea"/>
              </a:rPr>
              <a:t>文献分享</a:t>
            </a:r>
            <a:endParaRPr lang="en-US" sz="1600" dirty="0"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3E815-FE19-5047-8C22-D9589AF41C59}"/>
              </a:ext>
            </a:extLst>
          </p:cNvPr>
          <p:cNvSpPr/>
          <p:nvPr/>
        </p:nvSpPr>
        <p:spPr>
          <a:xfrm>
            <a:off x="2500589" y="2086504"/>
            <a:ext cx="749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Serialized Output Training for End-to-End Overlapped Speech Recognition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34B84-DA61-6B4F-8A5A-0A34575E29DA}"/>
              </a:ext>
            </a:extLst>
          </p:cNvPr>
          <p:cNvCxnSpPr>
            <a:cxnSpLocks/>
          </p:cNvCxnSpPr>
          <p:nvPr/>
        </p:nvCxnSpPr>
        <p:spPr>
          <a:xfrm>
            <a:off x="3680106" y="5135216"/>
            <a:ext cx="5111648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5FA29B0-F35C-7B47-975B-8027F88A9BF3}"/>
              </a:ext>
            </a:extLst>
          </p:cNvPr>
          <p:cNvSpPr/>
          <p:nvPr/>
        </p:nvSpPr>
        <p:spPr>
          <a:xfrm>
            <a:off x="5284055" y="5195176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Corp.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48FEA-AAB4-8840-8802-41AB51BC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模型拆解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29503-4DAE-594D-85ED-3F586E6D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72292F-B49A-9F47-80B5-C694EA5FBE7B}"/>
              </a:ext>
            </a:extLst>
          </p:cNvPr>
          <p:cNvSpPr/>
          <p:nvPr/>
        </p:nvSpPr>
        <p:spPr>
          <a:xfrm>
            <a:off x="3657597" y="1576689"/>
            <a:ext cx="7805533" cy="192188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6AC31-5E35-D749-8C6F-1D4F3BBD1483}"/>
                  </a:ext>
                </a:extLst>
              </p:cNvPr>
              <p:cNvSpPr txBox="1"/>
              <p:nvPr/>
            </p:nvSpPr>
            <p:spPr>
              <a:xfrm>
                <a:off x="3792820" y="1675882"/>
                <a:ext cx="7299250" cy="1627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损失函数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>
                            <a:latin typeface="Cambria Math" panose="02040503050406030204" pitchFamily="18" charset="0"/>
                          </a:rPr>
                          <m:t>function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b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𝐶𝐸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6AC31-5E35-D749-8C6F-1D4F3BBD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20" y="1675882"/>
                <a:ext cx="7299250" cy="1627561"/>
              </a:xfrm>
              <a:prstGeom prst="rect">
                <a:avLst/>
              </a:prstGeom>
              <a:blipFill>
                <a:blip r:embed="rId4"/>
                <a:stretch>
                  <a:fillRect l="-1739" t="-6250" b="-80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5C0332E1-ABD6-D441-A49B-47D3AC645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71" y="1576689"/>
            <a:ext cx="2984973" cy="481189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417B239-D71A-5B4F-85F4-88A5B896A02B}"/>
              </a:ext>
            </a:extLst>
          </p:cNvPr>
          <p:cNvSpPr/>
          <p:nvPr/>
        </p:nvSpPr>
        <p:spPr>
          <a:xfrm>
            <a:off x="549059" y="1675882"/>
            <a:ext cx="2541246" cy="10033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E65737-BE66-F042-AB5F-F0941E11C3F2}"/>
              </a:ext>
            </a:extLst>
          </p:cNvPr>
          <p:cNvCxnSpPr>
            <a:cxnSpLocks/>
          </p:cNvCxnSpPr>
          <p:nvPr/>
        </p:nvCxnSpPr>
        <p:spPr>
          <a:xfrm flipV="1">
            <a:off x="3090305" y="1576690"/>
            <a:ext cx="567292" cy="99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288073-E96E-0945-9754-2DF49AC5E3A2}"/>
              </a:ext>
            </a:extLst>
          </p:cNvPr>
          <p:cNvCxnSpPr>
            <a:cxnSpLocks/>
          </p:cNvCxnSpPr>
          <p:nvPr/>
        </p:nvCxnSpPr>
        <p:spPr>
          <a:xfrm>
            <a:off x="3090305" y="2679225"/>
            <a:ext cx="567292" cy="819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1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625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PIT</a:t>
            </a:r>
            <a:r>
              <a:rPr lang="zh-CN" altLang="en-US" sz="3200"/>
              <a:t> </a:t>
            </a:r>
            <a:r>
              <a:rPr lang="en-US" altLang="zh-CN" sz="3200"/>
              <a:t>v.s.</a:t>
            </a:r>
            <a:r>
              <a:rPr lang="zh-CN" altLang="en-US" sz="3200"/>
              <a:t> </a:t>
            </a:r>
            <a:r>
              <a:rPr lang="en-US" altLang="zh-CN" sz="3200"/>
              <a:t>SOT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E443F0-BCBE-1B4C-B753-BA999E8E1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10" y="1601086"/>
            <a:ext cx="4116676" cy="4542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D5CC7E-C60F-984A-8B80-230C2D7F1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0DAF99-5C95-3D4A-A955-3D99B0CAF4BE}"/>
              </a:ext>
            </a:extLst>
          </p:cNvPr>
          <p:cNvGrpSpPr/>
          <p:nvPr/>
        </p:nvGrpSpPr>
        <p:grpSpPr>
          <a:xfrm>
            <a:off x="6894743" y="1609439"/>
            <a:ext cx="3815940" cy="4534186"/>
            <a:chOff x="655320" y="1658620"/>
            <a:chExt cx="3727450" cy="43942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904DB5-8D6C-6F40-98CE-DA5CC3138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2670" y="1658620"/>
              <a:ext cx="3340100" cy="43942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841714-DD41-3449-9058-75BD77248024}"/>
                </a:ext>
              </a:extLst>
            </p:cNvPr>
            <p:cNvSpPr/>
            <p:nvPr/>
          </p:nvSpPr>
          <p:spPr>
            <a:xfrm>
              <a:off x="655320" y="2118360"/>
              <a:ext cx="1188720" cy="163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9135537-99B3-AE42-AAB4-60CA5DF64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981" y="2083825"/>
            <a:ext cx="1837690" cy="1095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AB4F1-7022-DA4C-9E37-F615980E6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4330" y="3844622"/>
            <a:ext cx="1653579" cy="701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95D09A-D38A-524D-B5CC-54704EE99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345" y="4439129"/>
            <a:ext cx="1387587" cy="38221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F0C540-908C-7841-A8AB-6EB0B3817C0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299107" y="4027592"/>
            <a:ext cx="679238" cy="602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8D9C0F-2443-2240-B8D5-17B1805FD857}"/>
              </a:ext>
            </a:extLst>
          </p:cNvPr>
          <p:cNvCxnSpPr>
            <a:cxnSpLocks/>
          </p:cNvCxnSpPr>
          <p:nvPr/>
        </p:nvCxnSpPr>
        <p:spPr>
          <a:xfrm flipH="1" flipV="1">
            <a:off x="9501188" y="3440747"/>
            <a:ext cx="648843" cy="637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82A4EE6-1B39-E945-8EAC-504BF2097B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5685" y="1534643"/>
            <a:ext cx="3574346" cy="32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实验过程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C9BC6A-4959-5743-B26F-0B9FAE957501}"/>
                  </a:ext>
                </a:extLst>
              </p:cNvPr>
              <p:cNvSpPr txBox="1"/>
              <p:nvPr/>
            </p:nvSpPr>
            <p:spPr>
              <a:xfrm>
                <a:off x="1004339" y="1584972"/>
                <a:ext cx="10325100" cy="12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训练数据集：</a:t>
                </a: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LibriSpeech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ASR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corpus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中合计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960h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的语音数据</a:t>
                </a:r>
                <a:r>
                  <a:rPr lang="zh-CN" altLang="en-US"/>
                  <a:t>中随机选择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=(1,2,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3)</m:t>
                    </m:r>
                  </m:oMath>
                </a14:m>
                <a:r>
                  <a:rPr lang="zh-CN" altLang="en-US"/>
                  <a:t>条语音进行混合，时间间隔在</a:t>
                </a:r>
                <a:r>
                  <a:rPr lang="en-US" altLang="zh-CN"/>
                  <a:t>[min_delay,</a:t>
                </a:r>
                <a:r>
                  <a:rPr lang="zh-CN" altLang="en-US"/>
                  <a:t> </a:t>
                </a:r>
                <a:r>
                  <a:rPr lang="en-US" altLang="zh-CN"/>
                  <a:t>max_delay]</a:t>
                </a:r>
                <a:r>
                  <a:rPr lang="zh-CN" altLang="en-US"/>
                  <a:t> 随机。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C9BC6A-4959-5743-B26F-0B9FAE957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39" y="1584972"/>
                <a:ext cx="10325100" cy="1286058"/>
              </a:xfrm>
              <a:prstGeom prst="rect">
                <a:avLst/>
              </a:prstGeom>
              <a:blipFill>
                <a:blip r:embed="rId3"/>
                <a:stretch>
                  <a:fillRect l="-36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A54A923-2E88-D248-82F5-6BA1EE29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990" y="3075336"/>
            <a:ext cx="8406172" cy="930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390AC-65FB-0149-ADFC-6419F3C70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47" y="4608297"/>
            <a:ext cx="8406172" cy="633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1B2C9C-29F9-8A4D-8132-89B0F949C36E}"/>
              </a:ext>
            </a:extLst>
          </p:cNvPr>
          <p:cNvSpPr txBox="1"/>
          <p:nvPr/>
        </p:nvSpPr>
        <p:spPr>
          <a:xfrm>
            <a:off x="1004339" y="4032981"/>
            <a:ext cx="10325100" cy="45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混合实例</a:t>
            </a:r>
            <a:r>
              <a:rPr lang="zh-CN" altLang="en-US">
                <a:sym typeface="Wingdings" pitchFamily="2" charset="2"/>
              </a:rPr>
              <a:t>：（以</a:t>
            </a:r>
            <a:r>
              <a:rPr lang="en-US" altLang="zh-CN">
                <a:sym typeface="Wingdings" pitchFamily="2" charset="2"/>
              </a:rPr>
              <a:t>3</a:t>
            </a:r>
            <a:r>
              <a:rPr lang="zh-CN" altLang="en-US">
                <a:sym typeface="Wingdings" pitchFamily="2" charset="2"/>
              </a:rPr>
              <a:t>条语音为例）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62D7C-5154-684D-8ECA-957ABB5665D3}"/>
              </a:ext>
            </a:extLst>
          </p:cNvPr>
          <p:cNvSpPr txBox="1"/>
          <p:nvPr/>
        </p:nvSpPr>
        <p:spPr>
          <a:xfrm>
            <a:off x="1004339" y="5269391"/>
            <a:ext cx="10325100" cy="128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测试数据集：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dev-clean/test-clean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Min_delay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D0BFE5-EC0B-8E49-82F1-00EE0F1D3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实验过程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9BC6A-4959-5743-B26F-0B9FAE957501}"/>
              </a:ext>
            </a:extLst>
          </p:cNvPr>
          <p:cNvSpPr txBox="1"/>
          <p:nvPr/>
        </p:nvSpPr>
        <p:spPr>
          <a:xfrm>
            <a:off x="1004339" y="1539252"/>
            <a:ext cx="10325100" cy="170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模型参数设置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编码器：</a:t>
            </a:r>
            <a:r>
              <a:rPr lang="en-US" altLang="zh-CN"/>
              <a:t>6</a:t>
            </a:r>
            <a:r>
              <a:rPr lang="zh-CN" altLang="en-US"/>
              <a:t>层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N-dim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BLSTM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解码器：</a:t>
            </a:r>
            <a:r>
              <a:rPr lang="en-US" altLang="zh-CN"/>
              <a:t>2</a:t>
            </a:r>
            <a:r>
              <a:rPr lang="zh-CN" altLang="en-US"/>
              <a:t>层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N-dim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会设置为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724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（探究参数设置对精度的影响）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B2C9C-29F9-8A4D-8132-89B0F949C36E}"/>
              </a:ext>
            </a:extLst>
          </p:cNvPr>
          <p:cNvSpPr txBox="1"/>
          <p:nvPr/>
        </p:nvSpPr>
        <p:spPr>
          <a:xfrm>
            <a:off x="1004339" y="3757480"/>
            <a:ext cx="6539461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sym typeface="Wingdings" pitchFamily="2" charset="2"/>
              </a:rPr>
              <a:t>识别结果精度</a:t>
            </a:r>
            <a:r>
              <a:rPr lang="zh-CN" altLang="en-US">
                <a:sym typeface="Wingdings" pitchFamily="2" charset="2"/>
              </a:rPr>
              <a:t>评估（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WER</a:t>
            </a:r>
            <a:r>
              <a:rPr lang="zh-CN" altLang="en-US">
                <a:sym typeface="Wingdings" pitchFamily="2" charset="2"/>
              </a:rPr>
              <a:t>）</a:t>
            </a:r>
            <a:endParaRPr lang="en-US" altLang="zh-CN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排列组合：</a:t>
            </a:r>
            <a:endParaRPr lang="en-US" altLang="zh-CN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[A1,B2,C3]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[A1,B3,C2]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[A2,B1,C3]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[A2,B3,C1]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[A3,B1,C2]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[A3,B2,C1]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WER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取最小值</a:t>
            </a:r>
            <a:endParaRPr lang="en-US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C31E0E-FAC3-D547-8E5F-1E481F35334E}"/>
              </a:ext>
            </a:extLst>
          </p:cNvPr>
          <p:cNvGrpSpPr/>
          <p:nvPr/>
        </p:nvGrpSpPr>
        <p:grpSpPr>
          <a:xfrm>
            <a:off x="7122618" y="4489000"/>
            <a:ext cx="4330032" cy="1366449"/>
            <a:chOff x="1463040" y="4397671"/>
            <a:chExt cx="4330032" cy="13664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F3F633-39A6-ED43-AF89-E940C2C0A628}"/>
                </a:ext>
              </a:extLst>
            </p:cNvPr>
            <p:cNvSpPr/>
            <p:nvPr/>
          </p:nvSpPr>
          <p:spPr>
            <a:xfrm>
              <a:off x="1463040" y="4404360"/>
              <a:ext cx="1752600" cy="32190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065734-739C-5F4D-A6F5-E096B6DCDFFA}"/>
                </a:ext>
              </a:extLst>
            </p:cNvPr>
            <p:cNvSpPr/>
            <p:nvPr/>
          </p:nvSpPr>
          <p:spPr>
            <a:xfrm>
              <a:off x="1463040" y="4918082"/>
              <a:ext cx="1752600" cy="32190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E99F4A-397F-004F-AFE9-22BA9F53D230}"/>
                </a:ext>
              </a:extLst>
            </p:cNvPr>
            <p:cNvSpPr/>
            <p:nvPr/>
          </p:nvSpPr>
          <p:spPr>
            <a:xfrm>
              <a:off x="1463040" y="5431804"/>
              <a:ext cx="1752600" cy="32190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5EAED8-E484-8C4A-B529-F3F0AA79031C}"/>
                </a:ext>
              </a:extLst>
            </p:cNvPr>
            <p:cNvSpPr/>
            <p:nvPr/>
          </p:nvSpPr>
          <p:spPr>
            <a:xfrm>
              <a:off x="4040472" y="4397671"/>
              <a:ext cx="1752600" cy="32190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hypothesis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FF3E1F-6933-7A4B-A009-E01627FD4B93}"/>
                </a:ext>
              </a:extLst>
            </p:cNvPr>
            <p:cNvSpPr/>
            <p:nvPr/>
          </p:nvSpPr>
          <p:spPr>
            <a:xfrm>
              <a:off x="4040472" y="4919944"/>
              <a:ext cx="1752600" cy="32190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hypothesis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1CA4BC-A696-B542-AC46-6A0DD817EC7A}"/>
                </a:ext>
              </a:extLst>
            </p:cNvPr>
            <p:cNvSpPr/>
            <p:nvPr/>
          </p:nvSpPr>
          <p:spPr>
            <a:xfrm>
              <a:off x="4027104" y="5442217"/>
              <a:ext cx="1752600" cy="32190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hypothesis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BCD692B-47EA-414B-A0FD-BD6788FEF401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3215640" y="4558623"/>
              <a:ext cx="824832" cy="6689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B08D231-645B-C94F-A1B0-C9091EC7657F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3215640" y="4565312"/>
              <a:ext cx="824832" cy="515584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67BE424-2E47-5F43-83F6-884E128B7DBB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3215640" y="4565312"/>
              <a:ext cx="811464" cy="1037857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E558F4-BF0B-F64F-9F41-35BAF5974E84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215640" y="4558623"/>
              <a:ext cx="824832" cy="52041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EE47F1-976A-9543-872F-DE9ACBBF3C04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215640" y="5079034"/>
              <a:ext cx="824832" cy="186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81D10BC-1250-3445-B863-EBC90AE8E7D6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>
              <a:off x="3215640" y="5079034"/>
              <a:ext cx="811464" cy="52413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545825F-917A-114B-B6CF-67B0F8DAEA88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3215640" y="4558623"/>
              <a:ext cx="824832" cy="103413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6724C8A-130E-9B43-B639-326F7C31F33B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3215640" y="5080896"/>
              <a:ext cx="824832" cy="51186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E3D457E-EDA5-2D40-A1EB-059542660463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3215640" y="5592756"/>
              <a:ext cx="811464" cy="1041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88B94C8-77AF-9A4C-8EE1-B814FB39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1C2F70-E476-6E4C-B05D-AFF0FA49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856" y="1811812"/>
            <a:ext cx="3744688" cy="9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结果分析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0DA7BB-39F6-3144-83C2-4E8F92AD7D21}"/>
              </a:ext>
            </a:extLst>
          </p:cNvPr>
          <p:cNvSpPr txBox="1"/>
          <p:nvPr/>
        </p:nvSpPr>
        <p:spPr>
          <a:xfrm>
            <a:off x="1004339" y="1539252"/>
            <a:ext cx="10325100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2-speaker-mixed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进行模型训练和测试：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远远低于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Single-speaker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模型；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50EDD1-DE6B-D24E-896A-B537F882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0" y="2600076"/>
            <a:ext cx="8420100" cy="2511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CCAED-D6AD-DD43-9F0A-97EF03D1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22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结果分析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96917-4908-8348-8C34-965D10CA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3563970"/>
            <a:ext cx="8636628" cy="2100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A9EBBF-90EF-9A42-A8DE-17C73D9D4B80}"/>
              </a:ext>
            </a:extLst>
          </p:cNvPr>
          <p:cNvSpPr txBox="1"/>
          <p:nvPr/>
        </p:nvSpPr>
        <p:spPr>
          <a:xfrm>
            <a:off x="1059887" y="1533036"/>
            <a:ext cx="8229227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v.s.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对比结果一：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）字错率更低；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模型训练速度比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2-output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快，节省约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的训练时间。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3-output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模型训练时间太长，不符合实际生产要求；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D58CD-594F-F644-BE26-842F51315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1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结果分析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0DA7BB-39F6-3144-83C2-4E8F92AD7D21}"/>
              </a:ext>
            </a:extLst>
          </p:cNvPr>
          <p:cNvSpPr txBox="1"/>
          <p:nvPr/>
        </p:nvSpPr>
        <p:spPr>
          <a:xfrm>
            <a:off x="1004339" y="1539252"/>
            <a:ext cx="10325100" cy="128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v.s.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对比结果二：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1-Speaker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2-Speaker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场景中，可以准确的估计说话人数量；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3-speaker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场景中，对说话人数量的估计精度较高。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D97CA-A027-8540-B574-2450D5B9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23" y="3018395"/>
            <a:ext cx="7461332" cy="2574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A007B1-7C03-DA46-A43A-6D2D1F02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6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F6DAA-8586-8F48-A3FA-A823BE25A5CD}"/>
              </a:ext>
            </a:extLst>
          </p:cNvPr>
          <p:cNvSpPr txBox="1"/>
          <p:nvPr/>
        </p:nvSpPr>
        <p:spPr>
          <a:xfrm>
            <a:off x="209268" y="1022349"/>
            <a:ext cx="245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latin typeface="+mn-ea"/>
              </a:rPr>
              <a:t>文献分享</a:t>
            </a:r>
            <a:endParaRPr lang="en-US" sz="1600" dirty="0"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3E815-FE19-5047-8C22-D9589AF41C59}"/>
              </a:ext>
            </a:extLst>
          </p:cNvPr>
          <p:cNvSpPr/>
          <p:nvPr/>
        </p:nvSpPr>
        <p:spPr>
          <a:xfrm>
            <a:off x="2446895" y="2573685"/>
            <a:ext cx="7495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谢谢聆听！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34B84-DA61-6B4F-8A5A-0A34575E29DA}"/>
              </a:ext>
            </a:extLst>
          </p:cNvPr>
          <p:cNvCxnSpPr>
            <a:cxnSpLocks/>
          </p:cNvCxnSpPr>
          <p:nvPr/>
        </p:nvCxnSpPr>
        <p:spPr>
          <a:xfrm>
            <a:off x="3138440" y="3664312"/>
            <a:ext cx="59436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5FA29B0-F35C-7B47-975B-8027F88A9BF3}"/>
              </a:ext>
            </a:extLst>
          </p:cNvPr>
          <p:cNvSpPr/>
          <p:nvPr/>
        </p:nvSpPr>
        <p:spPr>
          <a:xfrm>
            <a:off x="7092509" y="392394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汇报人：殷赵慧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58013-52CE-DC4A-B479-B677182C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4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F6DAA-8586-8F48-A3FA-A823BE25A5CD}"/>
              </a:ext>
            </a:extLst>
          </p:cNvPr>
          <p:cNvSpPr txBox="1"/>
          <p:nvPr/>
        </p:nvSpPr>
        <p:spPr>
          <a:xfrm>
            <a:off x="376335" y="1022349"/>
            <a:ext cx="212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latin typeface="+mn-ea"/>
              </a:rPr>
              <a:t>文献分享</a:t>
            </a:r>
            <a:endParaRPr lang="en-US" sz="1600" dirty="0"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63E815-FE19-5047-8C22-D9589AF41C59}"/>
              </a:ext>
            </a:extLst>
          </p:cNvPr>
          <p:cNvSpPr/>
          <p:nvPr/>
        </p:nvSpPr>
        <p:spPr>
          <a:xfrm>
            <a:off x="2338462" y="1943384"/>
            <a:ext cx="7495083" cy="369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科学问题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研究进展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文章简述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模型拆解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实验过程及结果分析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48FEA-AAB4-8840-8802-41AB51BC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2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>
            <a:cxnSpLocks/>
          </p:cNvCxnSpPr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科学问题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308EB-D61F-2547-9968-CF76DAFD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729" y="2501017"/>
            <a:ext cx="5294338" cy="29665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65402A-C20A-164D-8A5C-B4C96D3745A7}"/>
              </a:ext>
            </a:extLst>
          </p:cNvPr>
          <p:cNvSpPr/>
          <p:nvPr/>
        </p:nvSpPr>
        <p:spPr>
          <a:xfrm>
            <a:off x="744510" y="1513551"/>
            <a:ext cx="10353206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/>
              <a:t>如何让机器听懂人话</a:t>
            </a:r>
            <a:r>
              <a:rPr lang="zh-CN" altLang="en-US"/>
              <a:t>？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多人说话自动语音识别（</a:t>
            </a:r>
            <a:r>
              <a:rPr lang="en-US" altLang="zh-CN"/>
              <a:t>Multi-talker</a:t>
            </a:r>
            <a:r>
              <a:rPr lang="zh-CN" altLang="en-US"/>
              <a:t> </a:t>
            </a:r>
            <a:r>
              <a:rPr lang="en-US" altLang="zh-CN"/>
              <a:t>ASR</a:t>
            </a:r>
            <a:r>
              <a:rPr lang="zh-CN" altLang="en-US"/>
              <a:t>）的定义：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45D380-103A-144D-8741-FCF3FD358AC1}"/>
              </a:ext>
            </a:extLst>
          </p:cNvPr>
          <p:cNvSpPr/>
          <p:nvPr/>
        </p:nvSpPr>
        <p:spPr>
          <a:xfrm>
            <a:off x="744510" y="5467549"/>
            <a:ext cx="10138349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/>
              <a:t>技术难点</a:t>
            </a:r>
            <a:r>
              <a:rPr lang="zh-CN" altLang="en-US"/>
              <a:t>：</a:t>
            </a:r>
            <a:endParaRPr lang="en-US" altLang="zh-CN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多人说话自动语音识别问题十分困难，尤其是单声道录音中的多种语音明显重叠时；</a:t>
            </a:r>
            <a:endParaRPr lang="en-US" altLang="zh-CN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单人语音识别的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WER</a:t>
            </a:r>
            <a:r>
              <a:rPr lang="zh-CN" altLang="en-US"/>
              <a:t>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5.5%</a:t>
            </a:r>
            <a:r>
              <a:rPr lang="zh-CN" altLang="en-US"/>
              <a:t>，多人语音识别却高达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84.7%</a:t>
            </a:r>
            <a:r>
              <a:rPr lang="zh-CN" altLang="en-US"/>
              <a:t>。 </a:t>
            </a:r>
            <a:r>
              <a:rPr lang="en-US" altLang="zh-CN"/>
              <a:t>【</a:t>
            </a:r>
            <a:r>
              <a:rPr lang="zh-CN" altLang="en-US"/>
              <a:t>亟待改进</a:t>
            </a:r>
            <a:r>
              <a:rPr lang="en-US" altLang="zh-CN"/>
              <a:t>】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5941AC-ABE6-4240-99D0-E6B8528A7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研究进展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304E20-11DF-2343-8FDB-2C0EC1B81BD8}"/>
                  </a:ext>
                </a:extLst>
              </p:cNvPr>
              <p:cNvSpPr/>
              <p:nvPr/>
            </p:nvSpPr>
            <p:spPr>
              <a:xfrm>
                <a:off x="744510" y="1513551"/>
                <a:ext cx="10353206" cy="4610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模块化系统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Modular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结合语音分离和语音识别，一般思路：重叠音检测 ⇨ 重叠音分离 ⇨ 语音识别</a:t>
                </a:r>
                <a:endParaRPr lang="en-US" altLang="zh-CN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缺点：并非最优解</a:t>
                </a:r>
                <a:endParaRPr lang="en-US" altLang="zh-CN"/>
              </a:p>
              <a:p>
                <a:pPr lvl="1">
                  <a:lnSpc>
                    <a:spcPct val="150000"/>
                  </a:lnSpc>
                </a:pPr>
                <a:endParaRPr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联合系统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Joint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置换不变训练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PIT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[D.Yu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2017]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缺点：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）说话者的数目有限制；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）不考虑说话者之间的关联性；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）计算复杂度高，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endPara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>
                  <a:lnSpc>
                    <a:spcPct val="150000"/>
                  </a:lnSpc>
                </a:pP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实际生产中难以进行两人以上的语音识别。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304E20-11DF-2343-8FDB-2C0EC1B81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10" y="1513551"/>
                <a:ext cx="10353206" cy="4610173"/>
              </a:xfrm>
              <a:prstGeom prst="rect">
                <a:avLst/>
              </a:prstGeom>
              <a:blipFill>
                <a:blip r:embed="rId3"/>
                <a:stretch>
                  <a:fillRect b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D07D88C-3FD8-2E4F-A2F6-0039371E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601" y="2629831"/>
            <a:ext cx="3696179" cy="3679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0A21DA-F30E-5B40-B69F-C40F723F2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4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文章简述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C9BC6A-4959-5743-B26F-0B9FAE957501}"/>
                  </a:ext>
                </a:extLst>
              </p:cNvPr>
              <p:cNvSpPr txBox="1"/>
              <p:nvPr/>
            </p:nvSpPr>
            <p:spPr>
              <a:xfrm>
                <a:off x="764969" y="1468881"/>
                <a:ext cx="10537613" cy="4610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实验数据：</a:t>
                </a:r>
                <a:r>
                  <a:rPr lang="ja-JP" altLang="en-US"/>
                  <a:t>根据</a:t>
                </a:r>
                <a:r>
                  <a:rPr lang="zh-CN" altLang="en-US"/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LibriSpeech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ASR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corpus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进行人工处理而成的数据集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技术手段：</a:t>
                </a:r>
                <a:endParaRPr lang="en-US" altLang="zh-CN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基于注意力机制的端到端</a:t>
                </a:r>
                <a:r>
                  <a:rPr lang="ja-JP" altLang="en-US">
                    <a:latin typeface="SimSun" panose="02010600030101010101" pitchFamily="2" charset="-122"/>
                    <a:ea typeface="SimSun" panose="02010600030101010101" pitchFamily="2" charset="-122"/>
                  </a:rPr>
                  <a:t>框架</a:t>
                </a:r>
                <a:r>
                  <a:rPr lang="zh-CN" altLang="en-US"/>
                  <a:t>，提出序列化输出训练（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SOT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）模型。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实验结果：</a:t>
                </a:r>
                <a:endParaRPr lang="en-US" altLang="zh-CN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与基于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PIT</a:t>
                </a:r>
                <a:r>
                  <a:rPr lang="zh-CN" altLang="en-US"/>
                  <a:t>的模型相比，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SOT</a:t>
                </a:r>
                <a:r>
                  <a:rPr lang="zh-CN" altLang="en-US"/>
                  <a:t>模型的识别精度更高；</a:t>
                </a:r>
                <a:endParaRPr lang="en-US" altLang="zh-CN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SOT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模型可以准确的得到说话者的人数。</a:t>
                </a:r>
                <a:endParaRPr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创新点：</a:t>
                </a:r>
                <a:endParaRPr lang="en-US" altLang="zh-CN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没有说话者最大数目的限制；</a:t>
                </a:r>
                <a:endParaRPr lang="en-US" altLang="zh-CN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考虑到不同说话者之间的关联性，输出并非相互独立。</a:t>
                </a:r>
                <a:endParaRPr lang="en-US" altLang="zh-CN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计算复杂度低，为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C9BC6A-4959-5743-B26F-0B9FAE957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9" y="1468881"/>
                <a:ext cx="10537613" cy="4610173"/>
              </a:xfrm>
              <a:prstGeom prst="rect">
                <a:avLst/>
              </a:prstGeom>
              <a:blipFill>
                <a:blip r:embed="rId2"/>
                <a:stretch>
                  <a:fillRect b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21CCAC6-2482-504A-9A0C-A5A2F5EC2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825" y="2222885"/>
            <a:ext cx="2632628" cy="3975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A77D98-EC7D-8048-9EA6-AFE47B365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模型拆解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29503-4DAE-594D-85ED-3F586E6D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72292F-B49A-9F47-80B5-C694EA5FBE7B}"/>
              </a:ext>
            </a:extLst>
          </p:cNvPr>
          <p:cNvSpPr/>
          <p:nvPr/>
        </p:nvSpPr>
        <p:spPr>
          <a:xfrm>
            <a:off x="3657597" y="1576689"/>
            <a:ext cx="7765775" cy="495663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37268-15E5-4F4D-BC66-6FDE25519349}"/>
              </a:ext>
            </a:extLst>
          </p:cNvPr>
          <p:cNvGrpSpPr/>
          <p:nvPr/>
        </p:nvGrpSpPr>
        <p:grpSpPr>
          <a:xfrm>
            <a:off x="3983284" y="1601086"/>
            <a:ext cx="6676086" cy="970671"/>
            <a:chOff x="3983284" y="1601086"/>
            <a:chExt cx="6676086" cy="9706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9C6AC31-5E35-D749-8C6F-1D4F3BBD1483}"/>
                    </a:ext>
                  </a:extLst>
                </p:cNvPr>
                <p:cNvSpPr txBox="1"/>
                <p:nvPr/>
              </p:nvSpPr>
              <p:spPr>
                <a:xfrm>
                  <a:off x="3983284" y="1601086"/>
                  <a:ext cx="4895671" cy="7784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v"/>
                  </a:pP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输入数据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b="0"/>
                    <a:t>，</a:t>
                  </a:r>
                  <a:r>
                    <a:rPr lang="en-US" altLang="zh-CN" i="1"/>
                    <a:t>d</a:t>
                  </a:r>
                  <a14:m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a14:m>
                  <a:r>
                    <a:rPr lang="zh-CN" altLang="en-US" b="0" i="1"/>
                    <a:t> </a:t>
                  </a:r>
                  <a:r>
                    <a:rPr lang="zh-CN" altLang="en-US" b="0"/>
                    <a:t>维矩阵。</a:t>
                  </a:r>
                  <a:endParaRPr lang="en-US" altLang="zh-CN" b="0"/>
                </a:p>
                <a:p>
                  <a:pPr marL="285750" indent="-285750">
                    <a:lnSpc>
                      <a:spcPct val="150000"/>
                    </a:lnSpc>
                    <a:buFont typeface="Wingdings" pitchFamily="2" charset="2"/>
                    <a:buChar char="v"/>
                  </a:pPr>
                  <a:r>
                    <a:rPr lang="ja-JP" altLang="en-US" b="0"/>
                    <a:t>参考标签</a:t>
                  </a:r>
                  <a:r>
                    <a:rPr lang="zh-CN" altLang="en-US" b="0"/>
                    <a:t>：</a:t>
                  </a:r>
                  <a:r>
                    <a:rPr lang="en-US" altLang="zh-CN" b="1"/>
                    <a:t> R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b="0"/>
                    <a:t>，</a:t>
                  </a:r>
                  <a:endParaRPr lang="en-US" altLang="zh-CN" b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9C6AC31-5E35-D749-8C6F-1D4F3BBD1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284" y="1601086"/>
                  <a:ext cx="4895671" cy="778418"/>
                </a:xfrm>
                <a:prstGeom prst="rect">
                  <a:avLst/>
                </a:prstGeom>
                <a:blipFill>
                  <a:blip r:embed="rId4"/>
                  <a:stretch>
                    <a:fillRect l="-2591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1123D6-8F5A-6D4F-A0E5-1E18FD223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2908" y="1911677"/>
              <a:ext cx="1746462" cy="66008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4D3EA-4EFA-9A4F-B1A0-3BD6DB27A6B2}"/>
              </a:ext>
            </a:extLst>
          </p:cNvPr>
          <p:cNvGrpSpPr/>
          <p:nvPr/>
        </p:nvGrpSpPr>
        <p:grpSpPr>
          <a:xfrm>
            <a:off x="5769162" y="4820038"/>
            <a:ext cx="5567077" cy="1424149"/>
            <a:chOff x="5769162" y="4820038"/>
            <a:chExt cx="5567077" cy="14241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DB22A8-96E3-C44C-8F89-1D9C0219FE9B}"/>
                </a:ext>
              </a:extLst>
            </p:cNvPr>
            <p:cNvSpPr/>
            <p:nvPr/>
          </p:nvSpPr>
          <p:spPr>
            <a:xfrm>
              <a:off x="5784821" y="4823790"/>
              <a:ext cx="2582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400</a:t>
              </a:r>
              <a:r>
                <a:rPr lang="ja-JP" altLang="en-US"/>
                <a:t>个采样点</a:t>
              </a:r>
              <a:r>
                <a:rPr lang="zh-CN" altLang="en-US"/>
                <a:t>（</a:t>
              </a:r>
              <a:r>
                <a:rPr lang="en-US" altLang="zh-CN"/>
                <a:t>16KHz</a:t>
              </a:r>
              <a:r>
                <a:rPr lang="zh-CN" altLang="en-US"/>
                <a:t>）</a:t>
              </a: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267DB7-90B4-704C-AE12-E731E02CAFD7}"/>
                </a:ext>
              </a:extLst>
            </p:cNvPr>
            <p:cNvSpPr/>
            <p:nvPr/>
          </p:nvSpPr>
          <p:spPr>
            <a:xfrm>
              <a:off x="5769162" y="5324809"/>
              <a:ext cx="1608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39-dim</a:t>
              </a:r>
              <a:r>
                <a:rPr lang="zh-CN" altLang="en-US"/>
                <a:t> </a:t>
              </a:r>
              <a:r>
                <a:rPr lang="en-US" altLang="zh-CN"/>
                <a:t>MFCC</a:t>
              </a:r>
              <a:r>
                <a:rPr lang="zh-CN" altLang="en-US"/>
                <a:t> </a:t>
              </a:r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48DCD3-66A4-8341-A380-B8A401C5D922}"/>
                </a:ext>
              </a:extLst>
            </p:cNvPr>
            <p:cNvSpPr/>
            <p:nvPr/>
          </p:nvSpPr>
          <p:spPr>
            <a:xfrm>
              <a:off x="5769162" y="5874855"/>
              <a:ext cx="2627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80-dim</a:t>
              </a:r>
              <a:r>
                <a:rPr lang="zh-CN" altLang="en-US"/>
                <a:t> </a:t>
              </a:r>
              <a:r>
                <a:rPr lang="en-US" altLang="zh-CN"/>
                <a:t>filter</a:t>
              </a:r>
              <a:r>
                <a:rPr lang="zh-CN" altLang="en-US"/>
                <a:t> </a:t>
              </a:r>
              <a:r>
                <a:rPr lang="en-US" altLang="zh-CN"/>
                <a:t>bank</a:t>
              </a:r>
              <a:r>
                <a:rPr lang="zh-CN" altLang="en-US"/>
                <a:t> </a:t>
              </a:r>
              <a:r>
                <a:rPr lang="en-US" altLang="zh-CN"/>
                <a:t>output</a:t>
              </a:r>
              <a:r>
                <a:rPr lang="zh-CN" altLang="en-US"/>
                <a:t>  </a:t>
              </a:r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92D045-892A-B844-B616-C2A1932486E3}"/>
                </a:ext>
              </a:extLst>
            </p:cNvPr>
            <p:cNvSpPr/>
            <p:nvPr/>
          </p:nvSpPr>
          <p:spPr>
            <a:xfrm>
              <a:off x="9036612" y="5331629"/>
              <a:ext cx="2255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zh-CN" altLang="en-US"/>
                <a:t> </a:t>
              </a:r>
              <a:r>
                <a:rPr lang="ja-JP" altLang="en-US"/>
                <a:t>为</a:t>
              </a:r>
              <a:r>
                <a:rPr lang="zh-CN" altLang="en-US"/>
                <a:t> </a:t>
              </a:r>
              <a:r>
                <a:rPr lang="en-US" altLang="zh-CN"/>
                <a:t>39</a:t>
              </a:r>
              <a:r>
                <a:rPr lang="zh-CN" altLang="en-US"/>
                <a:t> * </a:t>
              </a:r>
              <a:r>
                <a:rPr lang="en-US" altLang="zh-CN"/>
                <a:t>100</a:t>
              </a:r>
              <a:r>
                <a:rPr lang="zh-CN" altLang="en-US"/>
                <a:t> </a:t>
              </a:r>
              <a:r>
                <a:rPr lang="ja-JP" altLang="en-US"/>
                <a:t>维矩阵</a:t>
              </a:r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5F8B30-3507-5B4A-B6D6-B5EB65A8107C}"/>
                </a:ext>
              </a:extLst>
            </p:cNvPr>
            <p:cNvSpPr/>
            <p:nvPr/>
          </p:nvSpPr>
          <p:spPr>
            <a:xfrm>
              <a:off x="8965077" y="4820038"/>
              <a:ext cx="2371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zh-CN" altLang="en-US"/>
                <a:t> </a:t>
              </a:r>
              <a:r>
                <a:rPr lang="ja-JP" altLang="en-US"/>
                <a:t>为</a:t>
              </a:r>
              <a:r>
                <a:rPr lang="zh-CN" altLang="en-US"/>
                <a:t> </a:t>
              </a:r>
              <a:r>
                <a:rPr lang="en-US" altLang="zh-CN"/>
                <a:t>400</a:t>
              </a:r>
              <a:r>
                <a:rPr lang="zh-CN" altLang="en-US"/>
                <a:t> * </a:t>
              </a:r>
              <a:r>
                <a:rPr lang="en-US" altLang="zh-CN"/>
                <a:t>100</a:t>
              </a:r>
              <a:r>
                <a:rPr lang="zh-CN" altLang="en-US"/>
                <a:t> </a:t>
              </a:r>
              <a:r>
                <a:rPr lang="ja-JP" altLang="en-US"/>
                <a:t>维矩阵</a:t>
              </a:r>
              <a:endParaRPr lang="en-US" altLang="ja-JP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5CE805-B11F-7347-9F7B-ED4010E2B600}"/>
                </a:ext>
              </a:extLst>
            </p:cNvPr>
            <p:cNvSpPr/>
            <p:nvPr/>
          </p:nvSpPr>
          <p:spPr>
            <a:xfrm>
              <a:off x="9022785" y="5874855"/>
              <a:ext cx="2255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zh-CN" altLang="en-US"/>
                <a:t> </a:t>
              </a:r>
              <a:r>
                <a:rPr lang="ja-JP" altLang="en-US"/>
                <a:t>为</a:t>
              </a:r>
              <a:r>
                <a:rPr lang="zh-CN" altLang="en-US"/>
                <a:t> </a:t>
              </a:r>
              <a:r>
                <a:rPr lang="en-US" altLang="zh-CN"/>
                <a:t>80</a:t>
              </a:r>
              <a:r>
                <a:rPr lang="zh-CN" altLang="en-US"/>
                <a:t> * </a:t>
              </a:r>
              <a:r>
                <a:rPr lang="en-US" altLang="zh-CN"/>
                <a:t>100</a:t>
              </a:r>
              <a:r>
                <a:rPr lang="zh-CN" altLang="en-US"/>
                <a:t> </a:t>
              </a:r>
              <a:r>
                <a:rPr lang="ja-JP" altLang="en-US"/>
                <a:t>维矩阵</a:t>
              </a:r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86181B-3918-324D-A036-264BC7A5D982}"/>
                </a:ext>
              </a:extLst>
            </p:cNvPr>
            <p:cNvSpPr/>
            <p:nvPr/>
          </p:nvSpPr>
          <p:spPr>
            <a:xfrm>
              <a:off x="8310246" y="5199723"/>
              <a:ext cx="5405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/>
                <a:t>⇒</a:t>
              </a:r>
              <a:endParaRPr lang="en-US" sz="32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63C22B8-F9D9-FF40-99A1-64523E11EAA8}"/>
              </a:ext>
            </a:extLst>
          </p:cNvPr>
          <p:cNvGrpSpPr/>
          <p:nvPr/>
        </p:nvGrpSpPr>
        <p:grpSpPr>
          <a:xfrm>
            <a:off x="4117747" y="2438215"/>
            <a:ext cx="6601326" cy="3863851"/>
            <a:chOff x="4117747" y="2438215"/>
            <a:chExt cx="6601326" cy="38638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873CA0-0C3E-394A-8956-BEBA1B4C5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9373" y="2882522"/>
              <a:ext cx="6489700" cy="10033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F0B8F2-C6E2-0840-B2B1-BB72F3A4BE91}"/>
                </a:ext>
              </a:extLst>
            </p:cNvPr>
            <p:cNvSpPr/>
            <p:nvPr/>
          </p:nvSpPr>
          <p:spPr>
            <a:xfrm>
              <a:off x="4492484" y="2882522"/>
              <a:ext cx="1868556" cy="1003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EE7B8A17-4283-7D4C-82A4-F37FA858FBC7}"/>
                </a:ext>
              </a:extLst>
            </p:cNvPr>
            <p:cNvSpPr/>
            <p:nvPr/>
          </p:nvSpPr>
          <p:spPr>
            <a:xfrm rot="16200000">
              <a:off x="5221353" y="3289652"/>
              <a:ext cx="410817" cy="1868556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25703B-BCAB-DA44-86E6-08A66DCE5BFD}"/>
                </a:ext>
              </a:extLst>
            </p:cNvPr>
            <p:cNvSpPr/>
            <p:nvPr/>
          </p:nvSpPr>
          <p:spPr>
            <a:xfrm>
              <a:off x="5084359" y="4439257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25ms</a:t>
              </a: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E88570-47F2-7047-BF6E-4F74C5998086}"/>
                </a:ext>
              </a:extLst>
            </p:cNvPr>
            <p:cNvSpPr/>
            <p:nvPr/>
          </p:nvSpPr>
          <p:spPr>
            <a:xfrm>
              <a:off x="5333465" y="4823790"/>
              <a:ext cx="152399" cy="14782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3CD62C-2513-A24C-B161-F86D11BA30C0}"/>
                </a:ext>
              </a:extLst>
            </p:cNvPr>
            <p:cNvSpPr/>
            <p:nvPr/>
          </p:nvSpPr>
          <p:spPr>
            <a:xfrm>
              <a:off x="4117747" y="5189370"/>
              <a:ext cx="11849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/>
                <a:t>一帧</a:t>
              </a:r>
              <a:endParaRPr lang="en-US" altLang="ja-JP"/>
            </a:p>
            <a:p>
              <a:pPr algn="ctr"/>
              <a:r>
                <a:rPr lang="zh-CN" altLang="en-US"/>
                <a:t>（</a:t>
              </a:r>
              <a:r>
                <a:rPr lang="en-US" altLang="zh-CN"/>
                <a:t>frame</a:t>
              </a:r>
              <a:r>
                <a:rPr lang="zh-CN" altLang="en-US"/>
                <a:t>）</a:t>
              </a:r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203456-CC9A-4B44-A3D3-8886EA977F14}"/>
                </a:ext>
              </a:extLst>
            </p:cNvPr>
            <p:cNvSpPr/>
            <p:nvPr/>
          </p:nvSpPr>
          <p:spPr>
            <a:xfrm>
              <a:off x="4844633" y="2882521"/>
              <a:ext cx="1887469" cy="9976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7DCD484-7741-4246-85AC-14596A417DA2}"/>
                </a:ext>
              </a:extLst>
            </p:cNvPr>
            <p:cNvCxnSpPr/>
            <p:nvPr/>
          </p:nvCxnSpPr>
          <p:spPr>
            <a:xfrm>
              <a:off x="4492483" y="2716696"/>
              <a:ext cx="35215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827983A-43FE-3246-BD72-341FCEA5887A}"/>
                </a:ext>
              </a:extLst>
            </p:cNvPr>
            <p:cNvSpPr/>
            <p:nvPr/>
          </p:nvSpPr>
          <p:spPr>
            <a:xfrm>
              <a:off x="4260094" y="2438215"/>
              <a:ext cx="82426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</a:t>
              </a:r>
              <a:r>
                <a: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10ms</a:t>
              </a:r>
              <a:endParaRPr lang="en-US" sz="105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C0332E1-ABD6-D441-A49B-47D3AC645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71" y="1576689"/>
            <a:ext cx="2984973" cy="481189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417B239-D71A-5B4F-85F4-88A5B896A02B}"/>
              </a:ext>
            </a:extLst>
          </p:cNvPr>
          <p:cNvSpPr/>
          <p:nvPr/>
        </p:nvSpPr>
        <p:spPr>
          <a:xfrm>
            <a:off x="538462" y="4439257"/>
            <a:ext cx="2541246" cy="11001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E65737-BE66-F042-AB5F-F0941E11C3F2}"/>
              </a:ext>
            </a:extLst>
          </p:cNvPr>
          <p:cNvCxnSpPr>
            <a:cxnSpLocks/>
          </p:cNvCxnSpPr>
          <p:nvPr/>
        </p:nvCxnSpPr>
        <p:spPr>
          <a:xfrm flipV="1">
            <a:off x="3079708" y="1601087"/>
            <a:ext cx="522647" cy="28381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288073-E96E-0945-9754-2DF49AC5E3A2}"/>
              </a:ext>
            </a:extLst>
          </p:cNvPr>
          <p:cNvCxnSpPr>
            <a:cxnSpLocks/>
          </p:cNvCxnSpPr>
          <p:nvPr/>
        </p:nvCxnSpPr>
        <p:spPr>
          <a:xfrm>
            <a:off x="3079708" y="5539409"/>
            <a:ext cx="542834" cy="993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4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模型拆解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29503-4DAE-594D-85ED-3F586E6D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72292F-B49A-9F47-80B5-C694EA5FBE7B}"/>
              </a:ext>
            </a:extLst>
          </p:cNvPr>
          <p:cNvSpPr/>
          <p:nvPr/>
        </p:nvSpPr>
        <p:spPr>
          <a:xfrm>
            <a:off x="3657597" y="1576689"/>
            <a:ext cx="7765775" cy="495663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6AC31-5E35-D749-8C6F-1D4F3BBD1483}"/>
                  </a:ext>
                </a:extLst>
              </p:cNvPr>
              <p:cNvSpPr txBox="1"/>
              <p:nvPr/>
            </p:nvSpPr>
            <p:spPr>
              <a:xfrm>
                <a:off x="3792819" y="1675882"/>
                <a:ext cx="7495330" cy="2064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zh-CN" altLang="en-US" b="1" i="1">
                        <a:latin typeface="Cambria Math" panose="02040503050406030204" pitchFamily="18" charset="0"/>
                      </a:rPr>
                      <m:t>编码器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𝐄𝐧𝐜𝐨𝐝𝐞𝐫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）：</m:t>
                    </m:r>
                  </m:oMath>
                </a14:m>
                <a:endParaRPr lang="en-US" altLang="zh-CN" b="1" i="1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𝑒𝑛𝑐</m:t>
                        </m:r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p>
                        </m:sSub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p>
                        </m:sSub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b="0"/>
                  <a:t>，其中 </a:t>
                </a:r>
                <a:r>
                  <a:rPr lang="en-US" altLang="zh-CN" b="1"/>
                  <a:t>U&lt;</a:t>
                </a:r>
                <a:r>
                  <a:rPr lang="zh-CN" altLang="en-US" b="1"/>
                  <a:t> </a:t>
                </a:r>
                <a:r>
                  <a:rPr lang="en-US" altLang="zh-CN" b="1"/>
                  <a:t>T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ja-JP" altLang="en-US"/>
                  <a:t>编码过程本质上是对</a:t>
                </a:r>
                <a:r>
                  <a:rPr lang="zh-CN" altLang="en-US"/>
                  <a:t> </a:t>
                </a:r>
                <a:r>
                  <a:rPr lang="en-US" altLang="ja-JP" b="1" i="1"/>
                  <a:t>X</a:t>
                </a:r>
                <a:r>
                  <a:rPr lang="zh-CN" altLang="en-US" b="1" i="1"/>
                  <a:t> </a:t>
                </a:r>
                <a:r>
                  <a:rPr lang="zh-CN" altLang="en-US"/>
                  <a:t>进行</a:t>
                </a:r>
                <a:r>
                  <a:rPr lang="ja-JP" altLang="en-US"/>
                  <a:t>一个非线性变换</a:t>
                </a:r>
                <a:r>
                  <a:rPr lang="zh-CN" altLang="en-US"/>
                  <a:t>，</a:t>
                </a:r>
                <a:r>
                  <a:rPr lang="ja-JP" altLang="en-US"/>
                  <a:t>从而获得高级特征</a:t>
                </a:r>
                <a:endParaRPr lang="en-US" altLang="ja-JP"/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𝑒𝑛𝑐</m:t>
                          </m:r>
                        </m:sup>
                      </m:sSup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𝐸𝑛𝑐𝑜𝑑𝑒𝑟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ja-JP" altLang="en-US" b="0"/>
                  <a:t>神经网络模型</a:t>
                </a:r>
                <a:r>
                  <a:rPr lang="zh-CN" altLang="en-US" b="0"/>
                  <a:t>：</a:t>
                </a:r>
                <a:r>
                  <a:rPr lang="en-US" altLang="zh-CN" b="0"/>
                  <a:t>RNN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/>
                  <a:t>LSTM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b="0"/>
                  <a:t>Bi-LSTM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6AC31-5E35-D749-8C6F-1D4F3BBD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19" y="1675882"/>
                <a:ext cx="7495330" cy="2064668"/>
              </a:xfrm>
              <a:prstGeom prst="rect">
                <a:avLst/>
              </a:prstGeom>
              <a:blipFill>
                <a:blip r:embed="rId4"/>
                <a:stretch>
                  <a:fillRect l="-1692" b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5C0332E1-ABD6-D441-A49B-47D3AC645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71" y="1576689"/>
            <a:ext cx="2984973" cy="481189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417B239-D71A-5B4F-85F4-88A5B896A02B}"/>
              </a:ext>
            </a:extLst>
          </p:cNvPr>
          <p:cNvSpPr/>
          <p:nvPr/>
        </p:nvSpPr>
        <p:spPr>
          <a:xfrm>
            <a:off x="549059" y="3840396"/>
            <a:ext cx="2541246" cy="58350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E65737-BE66-F042-AB5F-F0941E11C3F2}"/>
              </a:ext>
            </a:extLst>
          </p:cNvPr>
          <p:cNvCxnSpPr>
            <a:cxnSpLocks/>
          </p:cNvCxnSpPr>
          <p:nvPr/>
        </p:nvCxnSpPr>
        <p:spPr>
          <a:xfrm flipV="1">
            <a:off x="3090305" y="1601088"/>
            <a:ext cx="512050" cy="22393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288073-E96E-0945-9754-2DF49AC5E3A2}"/>
              </a:ext>
            </a:extLst>
          </p:cNvPr>
          <p:cNvCxnSpPr>
            <a:cxnSpLocks/>
          </p:cNvCxnSpPr>
          <p:nvPr/>
        </p:nvCxnSpPr>
        <p:spPr>
          <a:xfrm>
            <a:off x="3090305" y="4439257"/>
            <a:ext cx="532237" cy="20940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FBC2B92-460F-D84F-8284-3FDF3782A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482" y="3928305"/>
            <a:ext cx="4242831" cy="21760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997A9E-05A5-3D43-9112-F1FFD4B617E6}"/>
              </a:ext>
            </a:extLst>
          </p:cNvPr>
          <p:cNvSpPr txBox="1"/>
          <p:nvPr/>
        </p:nvSpPr>
        <p:spPr>
          <a:xfrm>
            <a:off x="8898589" y="4845801"/>
            <a:ext cx="2389560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/>
              <a:t>降采样</a:t>
            </a:r>
            <a:r>
              <a:rPr lang="zh-CN" altLang="en-US" sz="1400"/>
              <a:t>（</a:t>
            </a:r>
            <a:r>
              <a:rPr lang="en-US" altLang="zh-CN" sz="1400"/>
              <a:t>Down</a:t>
            </a:r>
            <a:r>
              <a:rPr lang="zh-CN" altLang="en-US" sz="1400"/>
              <a:t> </a:t>
            </a:r>
            <a:r>
              <a:rPr lang="en-US" altLang="zh-CN" sz="1400"/>
              <a:t>Sampling</a:t>
            </a:r>
            <a:r>
              <a:rPr lang="zh-CN" altLang="en-US" sz="1400"/>
              <a:t>）</a:t>
            </a:r>
            <a:endParaRPr lang="en-US" altLang="ja-JP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/>
              <a:t>目的</a:t>
            </a:r>
            <a:r>
              <a:rPr lang="zh-CN" altLang="en-US" sz="1400"/>
              <a:t>：</a:t>
            </a:r>
            <a:r>
              <a:rPr lang="ja-JP" altLang="en-US" sz="1400"/>
              <a:t>减少计算量</a:t>
            </a:r>
            <a:endParaRPr lang="en-US" altLang="ja-JP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/>
              <a:t>Chan,et</a:t>
            </a:r>
            <a:r>
              <a:rPr lang="zh-CN" altLang="en-US" sz="1400"/>
              <a:t> </a:t>
            </a:r>
            <a:r>
              <a:rPr lang="en-US" altLang="zh-CN" sz="1400"/>
              <a:t>al.,ICASSP’16</a:t>
            </a:r>
          </a:p>
        </p:txBody>
      </p:sp>
    </p:spTree>
    <p:extLst>
      <p:ext uri="{BB962C8B-B14F-4D97-AF65-F5344CB8AC3E}">
        <p14:creationId xmlns:p14="http://schemas.microsoft.com/office/powerpoint/2010/main" val="153176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模型拆解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29503-4DAE-594D-85ED-3F586E6D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72292F-B49A-9F47-80B5-C694EA5FBE7B}"/>
              </a:ext>
            </a:extLst>
          </p:cNvPr>
          <p:cNvSpPr/>
          <p:nvPr/>
        </p:nvSpPr>
        <p:spPr>
          <a:xfrm>
            <a:off x="3657597" y="1576689"/>
            <a:ext cx="7805533" cy="495663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6AC31-5E35-D749-8C6F-1D4F3BBD1483}"/>
                  </a:ext>
                </a:extLst>
              </p:cNvPr>
              <p:cNvSpPr txBox="1"/>
              <p:nvPr/>
            </p:nvSpPr>
            <p:spPr>
              <a:xfrm>
                <a:off x="3792820" y="1675882"/>
                <a:ext cx="7299250" cy="3654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注意力机制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Attention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）：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=</a:t>
                </a:r>
                <a:r>
                  <a:rPr lang="zh-CN" altLang="en-US"/>
                  <a:t> </a:t>
                </a:r>
                <a:r>
                  <a:rPr lang="en-US" altLang="zh-CN"/>
                  <a:t>Attention(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6AC31-5E35-D749-8C6F-1D4F3BBD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20" y="1675882"/>
                <a:ext cx="7299250" cy="365485"/>
              </a:xfrm>
              <a:prstGeom prst="rect">
                <a:avLst/>
              </a:prstGeom>
              <a:blipFill>
                <a:blip r:embed="rId4"/>
                <a:stretch>
                  <a:fillRect l="-1739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5C0332E1-ABD6-D441-A49B-47D3AC645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71" y="1576689"/>
            <a:ext cx="2984973" cy="481189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417B239-D71A-5B4F-85F4-88A5B896A02B}"/>
              </a:ext>
            </a:extLst>
          </p:cNvPr>
          <p:cNvSpPr/>
          <p:nvPr/>
        </p:nvSpPr>
        <p:spPr>
          <a:xfrm>
            <a:off x="549059" y="3405808"/>
            <a:ext cx="2541246" cy="4345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E65737-BE66-F042-AB5F-F0941E11C3F2}"/>
              </a:ext>
            </a:extLst>
          </p:cNvPr>
          <p:cNvCxnSpPr>
            <a:cxnSpLocks/>
          </p:cNvCxnSpPr>
          <p:nvPr/>
        </p:nvCxnSpPr>
        <p:spPr>
          <a:xfrm flipV="1">
            <a:off x="3090305" y="1601088"/>
            <a:ext cx="512050" cy="1804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288073-E96E-0945-9754-2DF49AC5E3A2}"/>
              </a:ext>
            </a:extLst>
          </p:cNvPr>
          <p:cNvCxnSpPr>
            <a:cxnSpLocks/>
          </p:cNvCxnSpPr>
          <p:nvPr/>
        </p:nvCxnSpPr>
        <p:spPr>
          <a:xfrm>
            <a:off x="3090305" y="3840395"/>
            <a:ext cx="532237" cy="2692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ECBC4DC-79FD-5842-B431-A17DBA07C8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340492"/>
                  </p:ext>
                </p:extLst>
              </p:nvPr>
            </p:nvGraphicFramePr>
            <p:xfrm>
              <a:off x="3920709" y="2190411"/>
              <a:ext cx="4721349" cy="181908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6791">
                      <a:extLst>
                        <a:ext uri="{9D8B030D-6E8A-4147-A177-3AD203B41FA5}">
                          <a16:colId xmlns:a16="http://schemas.microsoft.com/office/drawing/2014/main" val="1505163597"/>
                        </a:ext>
                      </a:extLst>
                    </a:gridCol>
                    <a:gridCol w="584558">
                      <a:extLst>
                        <a:ext uri="{9D8B030D-6E8A-4147-A177-3AD203B41FA5}">
                          <a16:colId xmlns:a16="http://schemas.microsoft.com/office/drawing/2014/main" val="4180037492"/>
                        </a:ext>
                      </a:extLst>
                    </a:gridCol>
                  </a:tblGrid>
                  <a:tr h="2243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𝑒𝑛𝑐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(1)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5374313"/>
                      </a:ext>
                    </a:extLst>
                  </a:tr>
                  <a:tr h="7473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b="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zh-CN" altLang="en-US"/>
                            <a:t> 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(2)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2713656"/>
                      </a:ext>
                    </a:extLst>
                  </a:tr>
                  <a:tr h="2885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>
                                    <a:latin typeface="Cambria Math" panose="02040503050406030204" pitchFamily="18" charset="0"/>
                                  </a:rPr>
                                  <m:t>alignment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(3)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5707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ECBC4DC-79FD-5842-B431-A17DBA07C8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340492"/>
                  </p:ext>
                </p:extLst>
              </p:nvPr>
            </p:nvGraphicFramePr>
            <p:xfrm>
              <a:off x="3920709" y="2190411"/>
              <a:ext cx="4721349" cy="181908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6791">
                      <a:extLst>
                        <a:ext uri="{9D8B030D-6E8A-4147-A177-3AD203B41FA5}">
                          <a16:colId xmlns:a16="http://schemas.microsoft.com/office/drawing/2014/main" val="1505163597"/>
                        </a:ext>
                      </a:extLst>
                    </a:gridCol>
                    <a:gridCol w="584558">
                      <a:extLst>
                        <a:ext uri="{9D8B030D-6E8A-4147-A177-3AD203B41FA5}">
                          <a16:colId xmlns:a16="http://schemas.microsoft.com/office/drawing/2014/main" val="4180037492"/>
                        </a:ext>
                      </a:extLst>
                    </a:gridCol>
                  </a:tblGrid>
                  <a:tr h="6838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38889" r="-13761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(1)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5374313"/>
                      </a:ext>
                    </a:extLst>
                  </a:tr>
                  <a:tr h="747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18644" r="-13761" b="-86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(2)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271365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606452" r="-13761" b="-6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(3)</a:t>
                          </a:r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5707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F5EFCA3-2A2F-8C44-9314-B8A7BDA3957A}"/>
              </a:ext>
            </a:extLst>
          </p:cNvPr>
          <p:cNvSpPr txBox="1"/>
          <p:nvPr/>
        </p:nvSpPr>
        <p:spPr>
          <a:xfrm>
            <a:off x="3758724" y="4145368"/>
            <a:ext cx="7495330" cy="371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/>
              <a:t>怎么理解</a:t>
            </a:r>
            <a:r>
              <a:rPr lang="zh-CN" altLang="en-US"/>
              <a:t>？（</a:t>
            </a:r>
            <a:r>
              <a:rPr lang="ja-JP" altLang="en-US"/>
              <a:t>举例说明</a:t>
            </a:r>
            <a:r>
              <a:rPr lang="zh-CN" altLang="en-US"/>
              <a:t>）</a:t>
            </a:r>
            <a:endParaRPr lang="en-US" altLang="zh-CN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C11688E-7641-3542-BA05-7C0D0CE7F37D}"/>
              </a:ext>
            </a:extLst>
          </p:cNvPr>
          <p:cNvGrpSpPr/>
          <p:nvPr/>
        </p:nvGrpSpPr>
        <p:grpSpPr>
          <a:xfrm>
            <a:off x="4214191" y="5340626"/>
            <a:ext cx="2345636" cy="1091966"/>
            <a:chOff x="4214191" y="5340626"/>
            <a:chExt cx="2345636" cy="10919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23EF50-9420-8246-890B-8B6F69BF9B22}"/>
                </a:ext>
              </a:extLst>
            </p:cNvPr>
            <p:cNvSpPr/>
            <p:nvPr/>
          </p:nvSpPr>
          <p:spPr>
            <a:xfrm>
              <a:off x="4214191" y="5340626"/>
              <a:ext cx="2345636" cy="625496"/>
            </a:xfrm>
            <a:prstGeom prst="rect">
              <a:avLst/>
            </a:prstGeom>
            <a:solidFill>
              <a:schemeClr val="bg1"/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A7B8AE-47F3-0C43-9E95-A7E28DE6E0A3}"/>
                </a:ext>
              </a:extLst>
            </p:cNvPr>
            <p:cNvSpPr/>
            <p:nvPr/>
          </p:nvSpPr>
          <p:spPr>
            <a:xfrm>
              <a:off x="4386470" y="5499652"/>
              <a:ext cx="530302" cy="32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h1</a:t>
              </a:r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704C21-7763-BA4B-8ABB-B6846EDDF650}"/>
                </a:ext>
              </a:extLst>
            </p:cNvPr>
            <p:cNvSpPr/>
            <p:nvPr/>
          </p:nvSpPr>
          <p:spPr>
            <a:xfrm>
              <a:off x="5115343" y="5499652"/>
              <a:ext cx="530302" cy="32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h2</a:t>
              </a: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D116D6-95AA-0541-946C-65425023F604}"/>
                </a:ext>
              </a:extLst>
            </p:cNvPr>
            <p:cNvSpPr/>
            <p:nvPr/>
          </p:nvSpPr>
          <p:spPr>
            <a:xfrm>
              <a:off x="5876007" y="5499652"/>
              <a:ext cx="530302" cy="32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h3</a:t>
              </a: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6C8E683-9130-7444-85DD-F24BE431EAFF}"/>
                </a:ext>
              </a:extLst>
            </p:cNvPr>
            <p:cNvSpPr/>
            <p:nvPr/>
          </p:nvSpPr>
          <p:spPr>
            <a:xfrm>
              <a:off x="4489621" y="6108592"/>
              <a:ext cx="324000" cy="324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我</a:t>
              </a:r>
              <a:endPara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E455E7-0416-9E4E-9EAB-9F599CC87F8A}"/>
                </a:ext>
              </a:extLst>
            </p:cNvPr>
            <p:cNvSpPr/>
            <p:nvPr/>
          </p:nvSpPr>
          <p:spPr>
            <a:xfrm>
              <a:off x="5218494" y="6108592"/>
              <a:ext cx="324000" cy="324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爱</a:t>
              </a:r>
              <a:endPara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63C403-41D0-5B4F-B406-EA092D25C786}"/>
                </a:ext>
              </a:extLst>
            </p:cNvPr>
            <p:cNvSpPr/>
            <p:nvPr/>
          </p:nvSpPr>
          <p:spPr>
            <a:xfrm>
              <a:off x="5979158" y="6108592"/>
              <a:ext cx="324000" cy="324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你</a:t>
              </a:r>
              <a:endPara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6150595-8BC1-2542-BE7A-F577B5AB956D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651621" y="5823652"/>
              <a:ext cx="0" cy="284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E12720C-7EF3-144A-9E86-5AD712DA5BF1}"/>
                </a:ext>
              </a:extLst>
            </p:cNvPr>
            <p:cNvCxnSpPr/>
            <p:nvPr/>
          </p:nvCxnSpPr>
          <p:spPr>
            <a:xfrm flipV="1">
              <a:off x="5380494" y="5823652"/>
              <a:ext cx="0" cy="284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986FFF-F588-4544-95CF-200154CE4863}"/>
                </a:ext>
              </a:extLst>
            </p:cNvPr>
            <p:cNvCxnSpPr>
              <a:cxnSpLocks/>
              <a:stCxn id="24" idx="0"/>
              <a:endCxn id="20" idx="2"/>
            </p:cNvCxnSpPr>
            <p:nvPr/>
          </p:nvCxnSpPr>
          <p:spPr>
            <a:xfrm flipV="1">
              <a:off x="6141158" y="5823652"/>
              <a:ext cx="0" cy="284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5D4916-4E97-9041-827C-858A6834D5C5}"/>
              </a:ext>
            </a:extLst>
          </p:cNvPr>
          <p:cNvGrpSpPr/>
          <p:nvPr/>
        </p:nvGrpSpPr>
        <p:grpSpPr>
          <a:xfrm>
            <a:off x="9276522" y="3694569"/>
            <a:ext cx="1815548" cy="2738023"/>
            <a:chOff x="9276522" y="3694569"/>
            <a:chExt cx="1815548" cy="273802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B99A736-877D-B046-ACE4-044970822646}"/>
                </a:ext>
              </a:extLst>
            </p:cNvPr>
            <p:cNvSpPr/>
            <p:nvPr/>
          </p:nvSpPr>
          <p:spPr>
            <a:xfrm>
              <a:off x="9517234" y="6103050"/>
              <a:ext cx="324000" cy="324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252CE5-15D2-1A47-93B7-D8C2F46EB788}"/>
                </a:ext>
              </a:extLst>
            </p:cNvPr>
            <p:cNvSpPr/>
            <p:nvPr/>
          </p:nvSpPr>
          <p:spPr>
            <a:xfrm>
              <a:off x="9276522" y="4152771"/>
              <a:ext cx="1815548" cy="1805073"/>
            </a:xfrm>
            <a:prstGeom prst="rect">
              <a:avLst/>
            </a:prstGeom>
            <a:solidFill>
              <a:schemeClr val="bg1"/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96E7C5-4DFC-D04C-BFE1-336BF6DB9904}"/>
                </a:ext>
              </a:extLst>
            </p:cNvPr>
            <p:cNvSpPr/>
            <p:nvPr/>
          </p:nvSpPr>
          <p:spPr>
            <a:xfrm>
              <a:off x="10489347" y="6108592"/>
              <a:ext cx="324000" cy="324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endPara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A45757B-0FDE-9045-83D5-97D55CB1365B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10651347" y="5867658"/>
              <a:ext cx="0" cy="240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50371AA-0703-8941-9CB7-31AAA0207940}"/>
                </a:ext>
              </a:extLst>
            </p:cNvPr>
            <p:cNvSpPr/>
            <p:nvPr/>
          </p:nvSpPr>
          <p:spPr>
            <a:xfrm>
              <a:off x="10386196" y="5522388"/>
              <a:ext cx="530302" cy="32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s2</a:t>
              </a:r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EEC164F-BF22-5B4B-ACC8-F0E45A28AD3F}"/>
                </a:ext>
              </a:extLst>
            </p:cNvPr>
            <p:cNvSpPr/>
            <p:nvPr/>
          </p:nvSpPr>
          <p:spPr>
            <a:xfrm>
              <a:off x="9414083" y="5522388"/>
              <a:ext cx="530302" cy="32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s1</a:t>
              </a:r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F4436E-CF39-E34E-B351-874AE987D702}"/>
                </a:ext>
              </a:extLst>
            </p:cNvPr>
            <p:cNvCxnSpPr>
              <a:cxnSpLocks/>
              <a:stCxn id="40" idx="3"/>
              <a:endCxn id="39" idx="1"/>
            </p:cNvCxnSpPr>
            <p:nvPr/>
          </p:nvCxnSpPr>
          <p:spPr>
            <a:xfrm>
              <a:off x="9944385" y="5684388"/>
              <a:ext cx="4418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B7EC765-8B53-4846-AAF6-99673B91ECD3}"/>
                </a:ext>
              </a:extLst>
            </p:cNvPr>
            <p:cNvCxnSpPr>
              <a:cxnSpLocks/>
              <a:stCxn id="39" idx="0"/>
              <a:endCxn id="103" idx="2"/>
            </p:cNvCxnSpPr>
            <p:nvPr/>
          </p:nvCxnSpPr>
          <p:spPr>
            <a:xfrm flipV="1">
              <a:off x="10651347" y="4599589"/>
              <a:ext cx="4942" cy="92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6925AC7-4E54-F245-9F3F-ECB27AF670E2}"/>
                </a:ext>
              </a:extLst>
            </p:cNvPr>
            <p:cNvCxnSpPr>
              <a:cxnSpLocks/>
              <a:stCxn id="40" idx="0"/>
              <a:endCxn id="72" idx="2"/>
            </p:cNvCxnSpPr>
            <p:nvPr/>
          </p:nvCxnSpPr>
          <p:spPr>
            <a:xfrm flipV="1">
              <a:off x="9679234" y="4603998"/>
              <a:ext cx="13102" cy="918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AA8C020-BDE5-414E-A945-EF0A0774F035}"/>
                </a:ext>
              </a:extLst>
            </p:cNvPr>
            <p:cNvSpPr/>
            <p:nvPr/>
          </p:nvSpPr>
          <p:spPr>
            <a:xfrm>
              <a:off x="9379156" y="4279998"/>
              <a:ext cx="6263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3066315-075A-8A44-B8E8-6BA8FDE42AD9}"/>
                </a:ext>
              </a:extLst>
            </p:cNvPr>
            <p:cNvSpPr/>
            <p:nvPr/>
          </p:nvSpPr>
          <p:spPr>
            <a:xfrm>
              <a:off x="9471255" y="6133853"/>
              <a:ext cx="48541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/>
                <a:t>sos</a:t>
              </a:r>
              <a:endParaRPr lang="en-US" sz="105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D0E2566-5245-E04D-9C8C-298EB274BDE5}"/>
                </a:ext>
              </a:extLst>
            </p:cNvPr>
            <p:cNvCxnSpPr>
              <a:cxnSpLocks/>
              <a:stCxn id="76" idx="0"/>
              <a:endCxn id="40" idx="2"/>
            </p:cNvCxnSpPr>
            <p:nvPr/>
          </p:nvCxnSpPr>
          <p:spPr>
            <a:xfrm flipV="1">
              <a:off x="9679234" y="5846388"/>
              <a:ext cx="0" cy="256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ADAFAE3-11E2-394B-8939-0D92843376B8}"/>
                </a:ext>
              </a:extLst>
            </p:cNvPr>
            <p:cNvSpPr/>
            <p:nvPr/>
          </p:nvSpPr>
          <p:spPr>
            <a:xfrm>
              <a:off x="9379156" y="3701972"/>
              <a:ext cx="626360" cy="32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</a:t>
              </a:r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A5FE8B7-BD97-954F-9B28-D19E0EA96084}"/>
                </a:ext>
              </a:extLst>
            </p:cNvPr>
            <p:cNvSpPr/>
            <p:nvPr/>
          </p:nvSpPr>
          <p:spPr>
            <a:xfrm>
              <a:off x="10343109" y="3694569"/>
              <a:ext cx="626360" cy="32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love</a:t>
              </a:r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2B2767-3027-4C42-9492-7DFA36602FBC}"/>
                </a:ext>
              </a:extLst>
            </p:cNvPr>
            <p:cNvSpPr/>
            <p:nvPr/>
          </p:nvSpPr>
          <p:spPr>
            <a:xfrm>
              <a:off x="10343109" y="4275589"/>
              <a:ext cx="6263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E780A1B-E548-5D40-8CEE-B2A52E3E6363}"/>
                </a:ext>
              </a:extLst>
            </p:cNvPr>
            <p:cNvCxnSpPr>
              <a:cxnSpLocks/>
              <a:stCxn id="72" idx="3"/>
              <a:endCxn id="103" idx="1"/>
            </p:cNvCxnSpPr>
            <p:nvPr/>
          </p:nvCxnSpPr>
          <p:spPr>
            <a:xfrm flipV="1">
              <a:off x="10005516" y="4437589"/>
              <a:ext cx="337593" cy="4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34AAF29-D1ED-9B47-98F6-D509B46F0523}"/>
                </a:ext>
              </a:extLst>
            </p:cNvPr>
            <p:cNvCxnSpPr>
              <a:cxnSpLocks/>
              <a:stCxn id="72" idx="0"/>
              <a:endCxn id="101" idx="2"/>
            </p:cNvCxnSpPr>
            <p:nvPr/>
          </p:nvCxnSpPr>
          <p:spPr>
            <a:xfrm flipV="1">
              <a:off x="9692336" y="4025972"/>
              <a:ext cx="0" cy="254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E8401C0-BCE9-D946-ABB0-5361D93C5AC3}"/>
                </a:ext>
              </a:extLst>
            </p:cNvPr>
            <p:cNvCxnSpPr>
              <a:cxnSpLocks/>
              <a:stCxn id="103" idx="0"/>
              <a:endCxn id="102" idx="2"/>
            </p:cNvCxnSpPr>
            <p:nvPr/>
          </p:nvCxnSpPr>
          <p:spPr>
            <a:xfrm flipV="1">
              <a:off x="10656289" y="4018569"/>
              <a:ext cx="0" cy="257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63F4179F-8BF4-8848-9585-DEB45D69A0E5}"/>
              </a:ext>
            </a:extLst>
          </p:cNvPr>
          <p:cNvSpPr txBox="1"/>
          <p:nvPr/>
        </p:nvSpPr>
        <p:spPr>
          <a:xfrm>
            <a:off x="9226773" y="2184055"/>
            <a:ext cx="1915045" cy="11939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>
                <a:solidFill>
                  <a:srgbClr val="FF0000"/>
                </a:solidFill>
              </a:rPr>
              <a:t>体现了不同的高级特征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 i="1">
                <a:solidFill>
                  <a:srgbClr val="FF0000"/>
                </a:solidFill>
              </a:rPr>
              <a:t>h</a:t>
            </a:r>
            <a:r>
              <a:rPr lang="zh-CN" altLang="en-US" b="1" i="1">
                <a:solidFill>
                  <a:srgbClr val="FF0000"/>
                </a:solidFill>
              </a:rPr>
              <a:t> </a:t>
            </a:r>
            <a:r>
              <a:rPr lang="ja-JP" altLang="en-US" b="1">
                <a:solidFill>
                  <a:srgbClr val="FF0000"/>
                </a:solidFill>
              </a:rPr>
              <a:t>对于当前输出的影响程度</a:t>
            </a:r>
            <a:r>
              <a:rPr lang="zh-CN" altLang="en-US" b="1">
                <a:solidFill>
                  <a:srgbClr val="FF0000"/>
                </a:solidFill>
              </a:rPr>
              <a:t>！！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D7B3AB6-3CB5-CE42-A1CA-A0467F9B3A45}"/>
              </a:ext>
            </a:extLst>
          </p:cNvPr>
          <p:cNvGrpSpPr/>
          <p:nvPr/>
        </p:nvGrpSpPr>
        <p:grpSpPr>
          <a:xfrm>
            <a:off x="4214192" y="4734081"/>
            <a:ext cx="6172004" cy="1692969"/>
            <a:chOff x="4214192" y="4734081"/>
            <a:chExt cx="6172004" cy="1692969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1479ECA-A5EE-FB45-A203-5BFF22FEE911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59827" y="5653374"/>
              <a:ext cx="570218" cy="589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4A9E8CF-7751-B643-A7D0-9BF50CF67C2B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8642058" y="5684388"/>
              <a:ext cx="772025" cy="558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B135EB4-1A80-3E46-9C04-B2DEAA8CB269}"/>
                    </a:ext>
                  </a:extLst>
                </p:cNvPr>
                <p:cNvSpPr/>
                <p:nvPr/>
              </p:nvSpPr>
              <p:spPr>
                <a:xfrm>
                  <a:off x="7144877" y="6103050"/>
                  <a:ext cx="1512014" cy="324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0">
                          <a:latin typeface="Cambria Math" panose="02040503050406030204" pitchFamily="18" charset="0"/>
                        </a:rPr>
                        <m:t>/</m:t>
                      </m:r>
                    </m:oMath>
                  </a14:m>
                  <a:r>
                    <a:rPr lang="en-US" altLang="zh-CN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B135EB4-1A80-3E46-9C04-B2DEAA8CB2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877" y="6103050"/>
                  <a:ext cx="1512014" cy="324000"/>
                </a:xfrm>
                <a:prstGeom prst="rect">
                  <a:avLst/>
                </a:prstGeom>
                <a:blipFill>
                  <a:blip r:embed="rId7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29B51EC-1F94-DC43-A9FA-E966E8FD2066}"/>
                </a:ext>
              </a:extLst>
            </p:cNvPr>
            <p:cNvSpPr/>
            <p:nvPr/>
          </p:nvSpPr>
          <p:spPr>
            <a:xfrm>
              <a:off x="4214192" y="4734081"/>
              <a:ext cx="4442700" cy="32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c(“I”)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0.7</a:t>
              </a:r>
              <a:r>
                <a:rPr lang="zh-CN" altLang="en-US"/>
                <a:t> </a:t>
              </a:r>
              <a:r>
                <a:rPr lang="en-US" altLang="zh-CN"/>
                <a:t>*</a:t>
              </a:r>
              <a:r>
                <a:rPr lang="zh-CN" altLang="en-US"/>
                <a:t> </a:t>
              </a:r>
              <a:r>
                <a:rPr lang="en-US" altLang="zh-CN"/>
                <a:t>h1 + 0.2</a:t>
              </a:r>
              <a:r>
                <a:rPr lang="zh-CN" altLang="en-US"/>
                <a:t> </a:t>
              </a:r>
              <a:r>
                <a:rPr lang="en-US" altLang="zh-CN"/>
                <a:t>*</a:t>
              </a:r>
              <a:r>
                <a:rPr lang="zh-CN" altLang="en-US"/>
                <a:t> </a:t>
              </a:r>
              <a:r>
                <a:rPr lang="en-US" altLang="zh-CN"/>
                <a:t>h2 + 0.1 * h3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9660C34-B314-EE4E-82ED-91F26F12CFEC}"/>
                    </a:ext>
                  </a:extLst>
                </p:cNvPr>
                <p:cNvSpPr/>
                <p:nvPr/>
              </p:nvSpPr>
              <p:spPr>
                <a:xfrm>
                  <a:off x="7144406" y="5520099"/>
                  <a:ext cx="1512014" cy="324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0">
                          <a:latin typeface="Cambria Math" panose="02040503050406030204" pitchFamily="18" charset="0"/>
                        </a:rPr>
                        <m:t>/</m:t>
                      </m:r>
                    </m:oMath>
                  </a14:m>
                  <a:r>
                    <a:rPr lang="en-US" altLang="zh-CN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9660C34-B314-EE4E-82ED-91F26F12CF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406" y="5520099"/>
                  <a:ext cx="1512014" cy="324000"/>
                </a:xfrm>
                <a:prstGeom prst="rect">
                  <a:avLst/>
                </a:prstGeom>
                <a:blipFill>
                  <a:blip r:embed="rId8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843DF11-4FD8-EC45-9D33-799027B0680A}"/>
                </a:ext>
              </a:extLst>
            </p:cNvPr>
            <p:cNvCxnSpPr>
              <a:cxnSpLocks/>
              <a:stCxn id="69" idx="0"/>
              <a:endCxn id="98" idx="2"/>
            </p:cNvCxnSpPr>
            <p:nvPr/>
          </p:nvCxnSpPr>
          <p:spPr>
            <a:xfrm flipH="1" flipV="1">
              <a:off x="7900413" y="5844099"/>
              <a:ext cx="471" cy="258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F0C3E18-1E81-6843-8997-04BDDD3ECA12}"/>
                </a:ext>
              </a:extLst>
            </p:cNvPr>
            <p:cNvCxnSpPr>
              <a:cxnSpLocks/>
              <a:stCxn id="98" idx="0"/>
            </p:cNvCxnSpPr>
            <p:nvPr/>
          </p:nvCxnSpPr>
          <p:spPr>
            <a:xfrm flipV="1">
              <a:off x="7900413" y="5058081"/>
              <a:ext cx="0" cy="462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urved Connector 124">
              <a:extLst>
                <a:ext uri="{FF2B5EF4-FFF2-40B4-BE49-F238E27FC236}">
                  <a16:creationId xmlns:a16="http://schemas.microsoft.com/office/drawing/2014/main" id="{C6850506-FD26-664D-A32E-F7677D2DD8D6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 flipV="1">
              <a:off x="8656892" y="4890745"/>
              <a:ext cx="1035444" cy="5336"/>
            </a:xfrm>
            <a:prstGeom prst="curvedConnector3">
              <a:avLst>
                <a:gd name="adj1" fmla="val 4872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urved Connector 147">
              <a:extLst>
                <a:ext uri="{FF2B5EF4-FFF2-40B4-BE49-F238E27FC236}">
                  <a16:creationId xmlns:a16="http://schemas.microsoft.com/office/drawing/2014/main" id="{3B8632AB-F283-E74B-BBDF-AED51A92817B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>
              <a:off x="8656892" y="4896081"/>
              <a:ext cx="1729304" cy="757293"/>
            </a:xfrm>
            <a:prstGeom prst="curvedConnector3">
              <a:avLst>
                <a:gd name="adj1" fmla="val 6762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1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31B7ED-8D92-A84F-918A-EA11C99C15AB}"/>
              </a:ext>
            </a:extLst>
          </p:cNvPr>
          <p:cNvCxnSpPr/>
          <p:nvPr/>
        </p:nvCxnSpPr>
        <p:spPr>
          <a:xfrm>
            <a:off x="1618937" y="1349115"/>
            <a:ext cx="926392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724FB-B735-D84D-895F-2218DC23CFDE}"/>
              </a:ext>
            </a:extLst>
          </p:cNvPr>
          <p:cNvSpPr txBox="1"/>
          <p:nvPr/>
        </p:nvSpPr>
        <p:spPr>
          <a:xfrm>
            <a:off x="4916772" y="689545"/>
            <a:ext cx="200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模型拆解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29503-4DAE-594D-85ED-3F586E6D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2" y="314074"/>
            <a:ext cx="1800000" cy="7082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72292F-B49A-9F47-80B5-C694EA5FBE7B}"/>
              </a:ext>
            </a:extLst>
          </p:cNvPr>
          <p:cNvSpPr/>
          <p:nvPr/>
        </p:nvSpPr>
        <p:spPr>
          <a:xfrm>
            <a:off x="3657597" y="1576689"/>
            <a:ext cx="7805533" cy="495663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6AC31-5E35-D749-8C6F-1D4F3BBD1483}"/>
                  </a:ext>
                </a:extLst>
              </p:cNvPr>
              <p:cNvSpPr txBox="1"/>
              <p:nvPr/>
            </p:nvSpPr>
            <p:spPr>
              <a:xfrm>
                <a:off x="3792820" y="1675882"/>
                <a:ext cx="7299250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解码器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b="0" i="0">
                            <a:latin typeface="Cambria Math" panose="02040503050406030204" pitchFamily="18" charset="0"/>
                          </a:rPr>
                          <m:t>ecoder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b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𝐷𝑒𝑐𝑜𝑑𝑒𝑟𝑅𝑁𝑁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>
                          <a:latin typeface="Cambria Math" panose="02040503050406030204" pitchFamily="18" charset="0"/>
                        </a:rPr>
                        <m:t>DecoderOut</m:t>
                      </m:r>
                      <m:r>
                        <a:rPr lang="en-US" altLang="zh-CN" b="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6AC31-5E35-D749-8C6F-1D4F3BBD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20" y="1675882"/>
                <a:ext cx="7299250" cy="1246495"/>
              </a:xfrm>
              <a:prstGeom prst="rect">
                <a:avLst/>
              </a:prstGeom>
              <a:blipFill>
                <a:blip r:embed="rId4"/>
                <a:stretch>
                  <a:fillRect l="-1739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5C0332E1-ABD6-D441-A49B-47D3AC645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71" y="1576689"/>
            <a:ext cx="2984973" cy="481189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417B239-D71A-5B4F-85F4-88A5B896A02B}"/>
              </a:ext>
            </a:extLst>
          </p:cNvPr>
          <p:cNvSpPr/>
          <p:nvPr/>
        </p:nvSpPr>
        <p:spPr>
          <a:xfrm>
            <a:off x="549059" y="2451652"/>
            <a:ext cx="2541246" cy="135172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E65737-BE66-F042-AB5F-F0941E11C3F2}"/>
              </a:ext>
            </a:extLst>
          </p:cNvPr>
          <p:cNvCxnSpPr>
            <a:cxnSpLocks/>
          </p:cNvCxnSpPr>
          <p:nvPr/>
        </p:nvCxnSpPr>
        <p:spPr>
          <a:xfrm flipV="1">
            <a:off x="3090305" y="1576689"/>
            <a:ext cx="567292" cy="8749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288073-E96E-0945-9754-2DF49AC5E3A2}"/>
              </a:ext>
            </a:extLst>
          </p:cNvPr>
          <p:cNvCxnSpPr>
            <a:cxnSpLocks/>
          </p:cNvCxnSpPr>
          <p:nvPr/>
        </p:nvCxnSpPr>
        <p:spPr>
          <a:xfrm>
            <a:off x="3090305" y="3803374"/>
            <a:ext cx="532237" cy="2729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765CE05-22DB-E14F-9FEA-E616E6A4F1F6}"/>
              </a:ext>
            </a:extLst>
          </p:cNvPr>
          <p:cNvGrpSpPr/>
          <p:nvPr/>
        </p:nvGrpSpPr>
        <p:grpSpPr>
          <a:xfrm>
            <a:off x="5313503" y="3070438"/>
            <a:ext cx="3900716" cy="3151760"/>
            <a:chOff x="5779346" y="3250078"/>
            <a:chExt cx="3900716" cy="315176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2EE3B0D-6E36-BC49-B758-EE261483458F}"/>
                </a:ext>
              </a:extLst>
            </p:cNvPr>
            <p:cNvSpPr/>
            <p:nvPr/>
          </p:nvSpPr>
          <p:spPr>
            <a:xfrm>
              <a:off x="5779346" y="3569699"/>
              <a:ext cx="3900716" cy="2427475"/>
            </a:xfrm>
            <a:prstGeom prst="rect">
              <a:avLst/>
            </a:prstGeom>
            <a:solidFill>
              <a:schemeClr val="bg1"/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EC4EA72-FC69-7B44-89FF-6F76CB54F546}"/>
                </a:ext>
              </a:extLst>
            </p:cNvPr>
            <p:cNvCxnSpPr>
              <a:cxnSpLocks/>
              <a:stCxn id="96" idx="0"/>
              <a:endCxn id="80" idx="2"/>
            </p:cNvCxnSpPr>
            <p:nvPr/>
          </p:nvCxnSpPr>
          <p:spPr>
            <a:xfrm flipV="1">
              <a:off x="7233693" y="5885718"/>
              <a:ext cx="0" cy="255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8CB359-B3A1-0B41-8878-7FDE1D07E29C}"/>
                </a:ext>
              </a:extLst>
            </p:cNvPr>
            <p:cNvSpPr/>
            <p:nvPr/>
          </p:nvSpPr>
          <p:spPr>
            <a:xfrm>
              <a:off x="6968542" y="5561718"/>
              <a:ext cx="530302" cy="32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B64149-D05A-974F-ACF7-D5B595BDECCC}"/>
                </a:ext>
              </a:extLst>
            </p:cNvPr>
            <p:cNvSpPr/>
            <p:nvPr/>
          </p:nvSpPr>
          <p:spPr>
            <a:xfrm>
              <a:off x="5996429" y="5561718"/>
              <a:ext cx="530302" cy="32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8B33BD0-DB51-8147-8325-AAF14223A383}"/>
                </a:ext>
              </a:extLst>
            </p:cNvPr>
            <p:cNvCxnSpPr>
              <a:cxnSpLocks/>
              <a:stCxn id="81" idx="3"/>
              <a:endCxn id="80" idx="1"/>
            </p:cNvCxnSpPr>
            <p:nvPr/>
          </p:nvCxnSpPr>
          <p:spPr>
            <a:xfrm>
              <a:off x="6526731" y="5723718"/>
              <a:ext cx="4418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6A8D925-C2A2-B54C-B05B-875E7FC5FC75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229023" y="4652372"/>
              <a:ext cx="4670" cy="909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A5A5EB3-0F2D-484D-A493-2052C91FE449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H="1" flipV="1">
              <a:off x="6256070" y="4648870"/>
              <a:ext cx="5510" cy="91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64DD41-D817-CE49-AA2B-B8954ACA4575}"/>
                </a:ext>
              </a:extLst>
            </p:cNvPr>
            <p:cNvSpPr/>
            <p:nvPr/>
          </p:nvSpPr>
          <p:spPr>
            <a:xfrm>
              <a:off x="5961502" y="4319328"/>
              <a:ext cx="6263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B515F18-5419-8847-9DB7-9BA3CB19BB48}"/>
                </a:ext>
              </a:extLst>
            </p:cNvPr>
            <p:cNvSpPr/>
            <p:nvPr/>
          </p:nvSpPr>
          <p:spPr>
            <a:xfrm>
              <a:off x="5988133" y="6147922"/>
              <a:ext cx="66665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/>
                <a:t>&lt;sos&gt;</a:t>
              </a:r>
              <a:endParaRPr lang="en-US" sz="105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FAB3897-9F41-C14E-8D7E-9A286FC9444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6261580" y="5885718"/>
              <a:ext cx="0" cy="256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650437F-A4F5-A94E-9C86-61CAF54836E9}"/>
                </a:ext>
              </a:extLst>
            </p:cNvPr>
            <p:cNvSpPr/>
            <p:nvPr/>
          </p:nvSpPr>
          <p:spPr>
            <a:xfrm>
              <a:off x="5961502" y="3741302"/>
              <a:ext cx="626360" cy="32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4BE1FC0-8031-7D40-BD97-E01803018ABB}"/>
                </a:ext>
              </a:extLst>
            </p:cNvPr>
            <p:cNvSpPr/>
            <p:nvPr/>
          </p:nvSpPr>
          <p:spPr>
            <a:xfrm>
              <a:off x="6925455" y="3733899"/>
              <a:ext cx="626360" cy="32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944F4F5-0590-4144-BB20-2898EC0A7AEB}"/>
                </a:ext>
              </a:extLst>
            </p:cNvPr>
            <p:cNvSpPr/>
            <p:nvPr/>
          </p:nvSpPr>
          <p:spPr>
            <a:xfrm>
              <a:off x="6925455" y="4314919"/>
              <a:ext cx="6263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79700C1-B805-D14D-89DC-AF72E4132F27}"/>
                </a:ext>
              </a:extLst>
            </p:cNvPr>
            <p:cNvCxnSpPr>
              <a:cxnSpLocks/>
              <a:stCxn id="85" idx="3"/>
              <a:endCxn id="90" idx="1"/>
            </p:cNvCxnSpPr>
            <p:nvPr/>
          </p:nvCxnSpPr>
          <p:spPr>
            <a:xfrm flipV="1">
              <a:off x="6587862" y="4476919"/>
              <a:ext cx="337593" cy="4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DE3EDB3-8258-094A-BBEA-58F6A2AA1189}"/>
                </a:ext>
              </a:extLst>
            </p:cNvPr>
            <p:cNvCxnSpPr>
              <a:cxnSpLocks/>
              <a:stCxn id="85" idx="0"/>
              <a:endCxn id="88" idx="2"/>
            </p:cNvCxnSpPr>
            <p:nvPr/>
          </p:nvCxnSpPr>
          <p:spPr>
            <a:xfrm flipV="1">
              <a:off x="6274682" y="4065302"/>
              <a:ext cx="0" cy="254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FB81CB8-32A7-2E4A-AF69-35C274C5E3B4}"/>
                </a:ext>
              </a:extLst>
            </p:cNvPr>
            <p:cNvCxnSpPr>
              <a:cxnSpLocks/>
              <a:stCxn id="90" idx="0"/>
              <a:endCxn id="89" idx="2"/>
            </p:cNvCxnSpPr>
            <p:nvPr/>
          </p:nvCxnSpPr>
          <p:spPr>
            <a:xfrm flipV="1">
              <a:off x="7238635" y="4057899"/>
              <a:ext cx="0" cy="257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AB3B71E-D818-9D4B-8EF2-EAC53D84F93A}"/>
                    </a:ext>
                  </a:extLst>
                </p:cNvPr>
                <p:cNvSpPr/>
                <p:nvPr/>
              </p:nvSpPr>
              <p:spPr>
                <a:xfrm>
                  <a:off x="6900365" y="6140892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AB3B71E-D818-9D4B-8EF2-EAC53D84F9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365" y="6140892"/>
                  <a:ext cx="666656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0600E5B-1D71-3944-9CDC-FFE4ECBB0810}"/>
                    </a:ext>
                  </a:extLst>
                </p:cNvPr>
                <p:cNvSpPr/>
                <p:nvPr/>
              </p:nvSpPr>
              <p:spPr>
                <a:xfrm>
                  <a:off x="7936116" y="6147922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0600E5B-1D71-3944-9CDC-FFE4ECBB08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116" y="6147922"/>
                  <a:ext cx="666656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0AE3E7B-C3A7-F54C-AB73-0E3BC4D908A9}"/>
                </a:ext>
              </a:extLst>
            </p:cNvPr>
            <p:cNvSpPr/>
            <p:nvPr/>
          </p:nvSpPr>
          <p:spPr>
            <a:xfrm>
              <a:off x="8004293" y="5563950"/>
              <a:ext cx="530302" cy="32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3AAF485-6D12-9144-9E15-BAD66311A11B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 flipV="1">
              <a:off x="8260843" y="5887950"/>
              <a:ext cx="8601" cy="256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F86F3BF5-F325-844B-BA2F-655E37684582}"/>
                    </a:ext>
                  </a:extLst>
                </p:cNvPr>
                <p:cNvSpPr/>
                <p:nvPr/>
              </p:nvSpPr>
              <p:spPr>
                <a:xfrm>
                  <a:off x="9013406" y="6141324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F86F3BF5-F325-844B-BA2F-655E37684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406" y="6141324"/>
                  <a:ext cx="666656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2717632-22A9-DA42-A64A-6A00C2DEFA9A}"/>
                </a:ext>
              </a:extLst>
            </p:cNvPr>
            <p:cNvSpPr/>
            <p:nvPr/>
          </p:nvSpPr>
          <p:spPr>
            <a:xfrm>
              <a:off x="9031442" y="5561718"/>
              <a:ext cx="530302" cy="32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29B3074-A301-3D44-BBE0-0CBFCDEA7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6571" y="5891260"/>
              <a:ext cx="8601" cy="256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A470673B-3F62-A845-A2D3-03BA497DC9CC}"/>
                    </a:ext>
                  </a:extLst>
                </p:cNvPr>
                <p:cNvSpPr/>
                <p:nvPr/>
              </p:nvSpPr>
              <p:spPr>
                <a:xfrm>
                  <a:off x="5928252" y="5577202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A470673B-3F62-A845-A2D3-03BA497DC9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252" y="5577202"/>
                  <a:ext cx="666656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526C0C2-CC23-7940-A5FC-1E54D890EFB4}"/>
                    </a:ext>
                  </a:extLst>
                </p:cNvPr>
                <p:cNvSpPr/>
                <p:nvPr/>
              </p:nvSpPr>
              <p:spPr>
                <a:xfrm>
                  <a:off x="6900496" y="5570012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526C0C2-CC23-7940-A5FC-1E54D890EF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496" y="5570012"/>
                  <a:ext cx="666656" cy="2539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120D752-06C9-6D42-80C3-CF5B4EFF2437}"/>
                    </a:ext>
                  </a:extLst>
                </p:cNvPr>
                <p:cNvSpPr/>
                <p:nvPr/>
              </p:nvSpPr>
              <p:spPr>
                <a:xfrm>
                  <a:off x="7936116" y="5583887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120D752-06C9-6D42-80C3-CF5B4EFF24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116" y="5583887"/>
                  <a:ext cx="666656" cy="2539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5C3D7FD-BAB2-FC44-8D54-E117D0ACF240}"/>
                    </a:ext>
                  </a:extLst>
                </p:cNvPr>
                <p:cNvSpPr/>
                <p:nvPr/>
              </p:nvSpPr>
              <p:spPr>
                <a:xfrm>
                  <a:off x="8981587" y="5563157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5C3D7FD-BAB2-FC44-8D54-E117D0ACF2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1587" y="5563157"/>
                  <a:ext cx="666656" cy="25391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29225C5-BF2A-C741-A123-EC5C418C2911}"/>
                </a:ext>
              </a:extLst>
            </p:cNvPr>
            <p:cNvSpPr/>
            <p:nvPr/>
          </p:nvSpPr>
          <p:spPr>
            <a:xfrm>
              <a:off x="7956265" y="4314919"/>
              <a:ext cx="6263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AA54EF22-51F4-8149-82DF-1F5EB9102CB3}"/>
                </a:ext>
              </a:extLst>
            </p:cNvPr>
            <p:cNvCxnSpPr>
              <a:cxnSpLocks/>
              <a:endCxn id="117" idx="1"/>
            </p:cNvCxnSpPr>
            <p:nvPr/>
          </p:nvCxnSpPr>
          <p:spPr>
            <a:xfrm>
              <a:off x="7567021" y="4476919"/>
              <a:ext cx="3892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26E7AED-36BA-114C-8915-727AC1E4E659}"/>
                </a:ext>
              </a:extLst>
            </p:cNvPr>
            <p:cNvCxnSpPr>
              <a:cxnSpLocks/>
              <a:stCxn id="105" idx="0"/>
              <a:endCxn id="117" idx="2"/>
            </p:cNvCxnSpPr>
            <p:nvPr/>
          </p:nvCxnSpPr>
          <p:spPr>
            <a:xfrm flipV="1">
              <a:off x="8269444" y="4638919"/>
              <a:ext cx="1" cy="925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AA79490-BABD-9F46-B712-BEC6E044F098}"/>
                </a:ext>
              </a:extLst>
            </p:cNvPr>
            <p:cNvCxnSpPr>
              <a:cxnSpLocks/>
              <a:stCxn id="80" idx="3"/>
              <a:endCxn id="105" idx="1"/>
            </p:cNvCxnSpPr>
            <p:nvPr/>
          </p:nvCxnSpPr>
          <p:spPr>
            <a:xfrm>
              <a:off x="7498844" y="5723718"/>
              <a:ext cx="505449" cy="2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5382821-9936-C445-8D8B-438C0D6D8BC7}"/>
                </a:ext>
              </a:extLst>
            </p:cNvPr>
            <p:cNvCxnSpPr>
              <a:cxnSpLocks/>
              <a:stCxn id="105" idx="3"/>
              <a:endCxn id="108" idx="1"/>
            </p:cNvCxnSpPr>
            <p:nvPr/>
          </p:nvCxnSpPr>
          <p:spPr>
            <a:xfrm flipV="1">
              <a:off x="8534595" y="5723718"/>
              <a:ext cx="496847" cy="223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9BEEA6B-A96E-414C-B9FA-98B204AB7086}"/>
                </a:ext>
              </a:extLst>
            </p:cNvPr>
            <p:cNvSpPr/>
            <p:nvPr/>
          </p:nvSpPr>
          <p:spPr>
            <a:xfrm>
              <a:off x="6094070" y="4880224"/>
              <a:ext cx="324000" cy="32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864C117-7E1F-A148-9E4F-ABDFEF9C9205}"/>
                    </a:ext>
                  </a:extLst>
                </p:cNvPr>
                <p:cNvSpPr/>
                <p:nvPr/>
              </p:nvSpPr>
              <p:spPr>
                <a:xfrm>
                  <a:off x="5941354" y="4895209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864C117-7E1F-A148-9E4F-ABDFEF9C9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354" y="4895209"/>
                  <a:ext cx="666656" cy="25391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E0AA69A-53D8-6942-8717-3CFA74D01F45}"/>
                </a:ext>
              </a:extLst>
            </p:cNvPr>
            <p:cNvSpPr/>
            <p:nvPr/>
          </p:nvSpPr>
          <p:spPr>
            <a:xfrm>
              <a:off x="7068105" y="4913355"/>
              <a:ext cx="324000" cy="32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45976FCA-EC45-4244-9163-47342DFEAD76}"/>
                    </a:ext>
                  </a:extLst>
                </p:cNvPr>
                <p:cNvSpPr/>
                <p:nvPr/>
              </p:nvSpPr>
              <p:spPr>
                <a:xfrm>
                  <a:off x="6915389" y="4928340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45976FCA-EC45-4244-9163-47342DFEA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389" y="4928340"/>
                  <a:ext cx="666656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33508D9-C29D-E241-8F00-60F2F2C194A0}"/>
                </a:ext>
              </a:extLst>
            </p:cNvPr>
            <p:cNvSpPr/>
            <p:nvPr/>
          </p:nvSpPr>
          <p:spPr>
            <a:xfrm>
              <a:off x="8095146" y="4933235"/>
              <a:ext cx="324000" cy="32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5703CE70-5BA9-9A4C-AC60-3BAB7B039EBB}"/>
                    </a:ext>
                  </a:extLst>
                </p:cNvPr>
                <p:cNvSpPr/>
                <p:nvPr/>
              </p:nvSpPr>
              <p:spPr>
                <a:xfrm>
                  <a:off x="7929178" y="4948220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5703CE70-5BA9-9A4C-AC60-3BAB7B039E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178" y="4948220"/>
                  <a:ext cx="666656" cy="2539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4515C56-BFE4-F041-855C-3E0EA56AD865}"/>
                </a:ext>
              </a:extLst>
            </p:cNvPr>
            <p:cNvCxnSpPr>
              <a:cxnSpLocks/>
              <a:stCxn id="108" idx="0"/>
              <a:endCxn id="136" idx="2"/>
            </p:cNvCxnSpPr>
            <p:nvPr/>
          </p:nvCxnSpPr>
          <p:spPr>
            <a:xfrm flipH="1" flipV="1">
              <a:off x="9282654" y="4646574"/>
              <a:ext cx="13939" cy="915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D463B14-407E-E14C-BBCB-F2D49FFA04D7}"/>
                </a:ext>
              </a:extLst>
            </p:cNvPr>
            <p:cNvSpPr/>
            <p:nvPr/>
          </p:nvSpPr>
          <p:spPr>
            <a:xfrm>
              <a:off x="9135442" y="4939863"/>
              <a:ext cx="324000" cy="32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9C82C3F-F838-0C43-86C4-A7A1E3573B0C}"/>
                    </a:ext>
                  </a:extLst>
                </p:cNvPr>
                <p:cNvSpPr/>
                <p:nvPr/>
              </p:nvSpPr>
              <p:spPr>
                <a:xfrm>
                  <a:off x="8969474" y="4954848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9C82C3F-F838-0C43-86C4-A7A1E3573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9474" y="4954848"/>
                  <a:ext cx="666656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4304B7-D255-7249-9D35-AA5C5355C634}"/>
                </a:ext>
              </a:extLst>
            </p:cNvPr>
            <p:cNvSpPr/>
            <p:nvPr/>
          </p:nvSpPr>
          <p:spPr>
            <a:xfrm>
              <a:off x="8969474" y="4322574"/>
              <a:ext cx="6263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C89474C-F77A-A243-8BC3-28354184D6DE}"/>
                </a:ext>
              </a:extLst>
            </p:cNvPr>
            <p:cNvCxnSpPr>
              <a:cxnSpLocks/>
            </p:cNvCxnSpPr>
            <p:nvPr/>
          </p:nvCxnSpPr>
          <p:spPr>
            <a:xfrm>
              <a:off x="8592343" y="4468405"/>
              <a:ext cx="389244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urved Connector 136">
              <a:extLst>
                <a:ext uri="{FF2B5EF4-FFF2-40B4-BE49-F238E27FC236}">
                  <a16:creationId xmlns:a16="http://schemas.microsoft.com/office/drawing/2014/main" id="{977ABF02-4156-8044-8195-152891F47577}"/>
                </a:ext>
              </a:extLst>
            </p:cNvPr>
            <p:cNvCxnSpPr>
              <a:cxnSpLocks/>
              <a:stCxn id="122" idx="6"/>
              <a:endCxn id="80" idx="1"/>
            </p:cNvCxnSpPr>
            <p:nvPr/>
          </p:nvCxnSpPr>
          <p:spPr>
            <a:xfrm>
              <a:off x="6418070" y="5042224"/>
              <a:ext cx="550472" cy="68149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urved Connector 143">
              <a:extLst>
                <a:ext uri="{FF2B5EF4-FFF2-40B4-BE49-F238E27FC236}">
                  <a16:creationId xmlns:a16="http://schemas.microsoft.com/office/drawing/2014/main" id="{9941D4FE-153B-D740-862B-B858F3F27F5D}"/>
                </a:ext>
              </a:extLst>
            </p:cNvPr>
            <p:cNvCxnSpPr>
              <a:cxnSpLocks/>
              <a:stCxn id="126" idx="6"/>
              <a:endCxn id="105" idx="1"/>
            </p:cNvCxnSpPr>
            <p:nvPr/>
          </p:nvCxnSpPr>
          <p:spPr>
            <a:xfrm>
              <a:off x="7392105" y="5075355"/>
              <a:ext cx="612188" cy="65059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E5D6452-791A-C241-BBE6-F19310F8032A}"/>
                </a:ext>
              </a:extLst>
            </p:cNvPr>
            <p:cNvSpPr/>
            <p:nvPr/>
          </p:nvSpPr>
          <p:spPr>
            <a:xfrm>
              <a:off x="7951963" y="3740438"/>
              <a:ext cx="626360" cy="32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C3C1D66-DCDA-0348-8676-7CA613DD0B9E}"/>
                </a:ext>
              </a:extLst>
            </p:cNvPr>
            <p:cNvSpPr/>
            <p:nvPr/>
          </p:nvSpPr>
          <p:spPr>
            <a:xfrm>
              <a:off x="8935384" y="3740438"/>
              <a:ext cx="626360" cy="32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8C1E89-9A57-C649-A5EC-BD906C355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146" y="4057899"/>
              <a:ext cx="0" cy="257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60E38FE-6015-2E40-86D3-61872B173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7586" y="4071841"/>
              <a:ext cx="0" cy="257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15088EE4-1B08-3C4F-8A4B-D68D39276F66}"/>
                    </a:ext>
                  </a:extLst>
                </p:cNvPr>
                <p:cNvSpPr/>
                <p:nvPr/>
              </p:nvSpPr>
              <p:spPr>
                <a:xfrm>
                  <a:off x="5952263" y="3258935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15088EE4-1B08-3C4F-8A4B-D68D39276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263" y="3258935"/>
                  <a:ext cx="666656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6AD3CFD-8D76-D54D-BCCC-774856070DB1}"/>
                    </a:ext>
                  </a:extLst>
                </p:cNvPr>
                <p:cNvSpPr/>
                <p:nvPr/>
              </p:nvSpPr>
              <p:spPr>
                <a:xfrm>
                  <a:off x="6885159" y="3250078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6AD3CFD-8D76-D54D-BCCC-774856070D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159" y="3250078"/>
                  <a:ext cx="666656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71C1982-C20D-7247-96B0-EAF2216FF0DD}"/>
                    </a:ext>
                  </a:extLst>
                </p:cNvPr>
                <p:cNvSpPr/>
                <p:nvPr/>
              </p:nvSpPr>
              <p:spPr>
                <a:xfrm>
                  <a:off x="7919977" y="3258935"/>
                  <a:ext cx="66665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 xmlns="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71C1982-C20D-7247-96B0-EAF2216FF0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977" y="3258935"/>
                  <a:ext cx="666656" cy="25391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A16EB7A-3551-844A-B7E0-C57947E6E7FF}"/>
                </a:ext>
              </a:extLst>
            </p:cNvPr>
            <p:cNvSpPr/>
            <p:nvPr/>
          </p:nvSpPr>
          <p:spPr>
            <a:xfrm>
              <a:off x="9013406" y="3253993"/>
              <a:ext cx="66665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/>
                <a:t>&lt;eos&gt;</a:t>
              </a:r>
              <a:endParaRPr lang="en-US" sz="1050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A642810-7A03-7F4C-AB44-066ABC251E20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6274682" y="3511398"/>
              <a:ext cx="0" cy="229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D133D4C-C888-D442-A6A3-5879DC455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9023" y="3503995"/>
              <a:ext cx="0" cy="229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8992849-C004-D340-A4C2-DA51281C5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9444" y="3493727"/>
              <a:ext cx="0" cy="229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A55E174-7F68-2B44-9BA1-3AC1CF63C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7586" y="3493727"/>
              <a:ext cx="0" cy="229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5E841C24-6388-134F-8DFF-C1AC1213BE89}"/>
              </a:ext>
            </a:extLst>
          </p:cNvPr>
          <p:cNvSpPr txBox="1"/>
          <p:nvPr/>
        </p:nvSpPr>
        <p:spPr>
          <a:xfrm>
            <a:off x="9264298" y="5429079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RNN(Decoder</a:t>
            </a:r>
            <a:r>
              <a:rPr lang="zh-CN" altLang="en-US" sz="1200"/>
              <a:t> </a:t>
            </a:r>
            <a:r>
              <a:rPr lang="en-US" altLang="zh-CN" sz="1200"/>
              <a:t>stage)</a:t>
            </a:r>
            <a:endParaRPr lang="en-US" sz="120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FD94677-2D57-6B42-826E-1D5F2DC61B3C}"/>
              </a:ext>
            </a:extLst>
          </p:cNvPr>
          <p:cNvSpPr txBox="1"/>
          <p:nvPr/>
        </p:nvSpPr>
        <p:spPr>
          <a:xfrm>
            <a:off x="9268965" y="4783887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AttentionContext</a:t>
            </a:r>
            <a:endParaRPr lang="en-US" sz="12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EC0688E-B3F5-884C-9481-C4BC0D09C0C9}"/>
              </a:ext>
            </a:extLst>
          </p:cNvPr>
          <p:cNvSpPr txBox="1"/>
          <p:nvPr/>
        </p:nvSpPr>
        <p:spPr>
          <a:xfrm>
            <a:off x="9264298" y="3601260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CharacterDistribution</a:t>
            </a:r>
          </a:p>
          <a:p>
            <a:pPr algn="ctr"/>
            <a:r>
              <a:rPr lang="en-US" altLang="zh-CN" sz="1200"/>
              <a:t>(softmax)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646081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1473</Words>
  <Application>Microsoft Macintosh PowerPoint</Application>
  <PresentationFormat>Widescreen</PresentationFormat>
  <Paragraphs>185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等线</vt:lpstr>
      <vt:lpstr>ＭＳ Ｐ明朝</vt:lpstr>
      <vt:lpstr>宋体</vt:lpstr>
      <vt:lpstr>宋体</vt:lpstr>
      <vt:lpstr>Source Sans Pro</vt:lpstr>
      <vt:lpstr>游ゴシック</vt:lpstr>
      <vt:lpstr>Arial</vt:lpstr>
      <vt:lpstr>Calibri</vt:lpstr>
      <vt:lpstr>Cambria Math</vt:lpstr>
      <vt:lpstr>Times New Roman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 Zhaohui</dc:creator>
  <cp:lastModifiedBy>Yin Zhaohui</cp:lastModifiedBy>
  <cp:revision>104</cp:revision>
  <cp:lastPrinted>2020-11-26T09:38:50Z</cp:lastPrinted>
  <dcterms:created xsi:type="dcterms:W3CDTF">2020-11-24T01:00:26Z</dcterms:created>
  <dcterms:modified xsi:type="dcterms:W3CDTF">2020-11-28T03:26:49Z</dcterms:modified>
</cp:coreProperties>
</file>