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ACBA4-EC9D-47FA-ADD9-B7457F6805CA}" type="datetimeFigureOut">
              <a:rPr lang="zh-CN" altLang="en-US" smtClean="0"/>
              <a:t>2015/1/12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B79D1-F69A-40DA-8707-CE142A4FDE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76D77-3D22-4EF8-ACE7-05A58B02988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395" y="253942"/>
            <a:ext cx="8229599" cy="64331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DPOP</a:t>
            </a:r>
            <a:r>
              <a:rPr lang="zh-CN" altLang="en-US" dirty="0" smtClean="0"/>
              <a:t>组技术框架设计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283" y="1073809"/>
            <a:ext cx="8001056" cy="53835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altLang="zh-CN" sz="1700" dirty="0" smtClean="0"/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zh-CN" altLang="en-US" sz="1700" dirty="0" smtClean="0"/>
              <a:t>基础技术框架是基于</a:t>
            </a:r>
            <a:r>
              <a:rPr lang="en-US" altLang="zh-CN" sz="1700" dirty="0" err="1" smtClean="0"/>
              <a:t>SpringMVC+Mybatis+Velocity+Jquery</a:t>
            </a:r>
            <a:r>
              <a:rPr lang="zh-CN" altLang="en-US" sz="1700" dirty="0" smtClean="0"/>
              <a:t>）</a:t>
            </a:r>
            <a:r>
              <a:rPr lang="en-US" altLang="zh-CN" sz="1700" dirty="0" smtClean="0"/>
              <a:t>,</a:t>
            </a:r>
            <a:r>
              <a:rPr lang="zh-CN" altLang="en-US" sz="1700" dirty="0" smtClean="0"/>
              <a:t>由于</a:t>
            </a:r>
            <a:r>
              <a:rPr lang="en-US" altLang="zh-CN" sz="1700" dirty="0" smtClean="0"/>
              <a:t>DPOP</a:t>
            </a:r>
            <a:r>
              <a:rPr lang="zh-CN" altLang="en-US" sz="1700" dirty="0" smtClean="0"/>
              <a:t>组是负责</a:t>
            </a:r>
            <a:r>
              <a:rPr lang="zh-CN" altLang="en-US" sz="1700" dirty="0" smtClean="0">
                <a:solidFill>
                  <a:srgbClr val="FF0000"/>
                </a:solidFill>
              </a:rPr>
              <a:t>内部运营产品系统</a:t>
            </a:r>
            <a:r>
              <a:rPr lang="zh-CN" altLang="en-US" sz="1700" dirty="0" smtClean="0"/>
              <a:t>的开发，需轻量便捷的</a:t>
            </a:r>
            <a:r>
              <a:rPr lang="en-US" altLang="zh-CN" sz="1700" dirty="0" smtClean="0"/>
              <a:t>MVC</a:t>
            </a:r>
            <a:r>
              <a:rPr lang="zh-CN" altLang="en-US" sz="1700" dirty="0" smtClean="0"/>
              <a:t>框架，对比</a:t>
            </a:r>
            <a:r>
              <a:rPr lang="en-US" altLang="zh-CN" sz="1700" dirty="0" smtClean="0"/>
              <a:t>struts2</a:t>
            </a:r>
            <a:r>
              <a:rPr lang="zh-CN" altLang="en-US" sz="1700" dirty="0" smtClean="0"/>
              <a:t>框架</a:t>
            </a:r>
            <a:r>
              <a:rPr lang="en-US" altLang="zh-CN" sz="1700" dirty="0" err="1" smtClean="0"/>
              <a:t>SpringMVC</a:t>
            </a:r>
            <a:r>
              <a:rPr lang="zh-CN" altLang="en-US" sz="1700" dirty="0" smtClean="0"/>
              <a:t>更轻便，且</a:t>
            </a:r>
            <a:r>
              <a:rPr lang="zh-CN" altLang="en-US" sz="1700" dirty="0" smtClean="0">
                <a:solidFill>
                  <a:srgbClr val="FF0000"/>
                </a:solidFill>
              </a:rPr>
              <a:t>基于方法级别注入，漏洞少</a:t>
            </a:r>
            <a:r>
              <a:rPr lang="zh-CN" altLang="en-US" sz="1700" dirty="0" smtClean="0"/>
              <a:t>，故选用</a:t>
            </a:r>
            <a:r>
              <a:rPr lang="en-US" altLang="zh-CN" sz="1700" dirty="0" err="1" smtClean="0"/>
              <a:t>SpringMVC</a:t>
            </a:r>
            <a:r>
              <a:rPr lang="zh-CN" altLang="en-US" sz="1700" dirty="0" smtClean="0"/>
              <a:t>。选择</a:t>
            </a:r>
            <a:r>
              <a:rPr lang="en-US" altLang="zh-CN" sz="1700" dirty="0" err="1" smtClean="0"/>
              <a:t>Mybatis</a:t>
            </a:r>
            <a:r>
              <a:rPr lang="zh-CN" altLang="en-US" sz="1700" dirty="0" smtClean="0"/>
              <a:t>而不选择</a:t>
            </a:r>
            <a:r>
              <a:rPr lang="en-US" altLang="zh-CN" sz="1700" dirty="0" smtClean="0"/>
              <a:t>Hibernate</a:t>
            </a:r>
            <a:r>
              <a:rPr lang="zh-CN" altLang="en-US" sz="1700" dirty="0" smtClean="0"/>
              <a:t>是因为</a:t>
            </a:r>
            <a:r>
              <a:rPr lang="en-US" altLang="zh-CN" sz="1700" dirty="0" smtClean="0"/>
              <a:t>Hibernate</a:t>
            </a:r>
            <a:r>
              <a:rPr lang="zh-CN" altLang="en-US" sz="1700" dirty="0" smtClean="0"/>
              <a:t>全而重，对于产品项目需要做</a:t>
            </a:r>
            <a:r>
              <a:rPr lang="en-US" altLang="zh-CN" sz="1700" dirty="0" smtClean="0"/>
              <a:t>SQL</a:t>
            </a:r>
            <a:r>
              <a:rPr lang="zh-CN" altLang="en-US" sz="1700" dirty="0" smtClean="0"/>
              <a:t>优化的很不适合。而</a:t>
            </a:r>
            <a:r>
              <a:rPr lang="en-US" altLang="zh-CN" sz="1700" dirty="0" err="1" smtClean="0">
                <a:solidFill>
                  <a:srgbClr val="FF0000"/>
                </a:solidFill>
              </a:rPr>
              <a:t>Mybatis</a:t>
            </a:r>
            <a:r>
              <a:rPr lang="zh-CN" altLang="en-US" sz="1700" dirty="0" smtClean="0">
                <a:solidFill>
                  <a:srgbClr val="FF0000"/>
                </a:solidFill>
              </a:rPr>
              <a:t>轻而灵</a:t>
            </a:r>
            <a:r>
              <a:rPr lang="zh-CN" altLang="en-US" sz="1700" dirty="0" smtClean="0"/>
              <a:t>，可以</a:t>
            </a:r>
            <a:r>
              <a:rPr lang="zh-CN" altLang="en-US" sz="1700" dirty="0" smtClean="0">
                <a:solidFill>
                  <a:srgbClr val="FF0000"/>
                </a:solidFill>
              </a:rPr>
              <a:t>优化</a:t>
            </a:r>
            <a:r>
              <a:rPr lang="en-US" altLang="zh-CN" sz="1700" dirty="0" smtClean="0">
                <a:solidFill>
                  <a:srgbClr val="FF0000"/>
                </a:solidFill>
              </a:rPr>
              <a:t>SQL</a:t>
            </a:r>
            <a:r>
              <a:rPr lang="en-US" altLang="zh-CN" sz="1700" dirty="0" smtClean="0"/>
              <a:t>,</a:t>
            </a:r>
            <a:r>
              <a:rPr lang="zh-CN" altLang="en-US" sz="1700" dirty="0" smtClean="0"/>
              <a:t>估选择了</a:t>
            </a:r>
            <a:r>
              <a:rPr lang="en-US" altLang="zh-CN" sz="1700" dirty="0" err="1" smtClean="0"/>
              <a:t>Mybatis</a:t>
            </a:r>
            <a:r>
              <a:rPr lang="zh-CN" altLang="en-US" sz="1700" dirty="0" smtClean="0"/>
              <a:t>。前端使用最常见的</a:t>
            </a:r>
            <a:r>
              <a:rPr lang="en-US" altLang="zh-CN" sz="1700" dirty="0" err="1" smtClean="0"/>
              <a:t>Velocity+Jquery</a:t>
            </a:r>
            <a:r>
              <a:rPr lang="zh-CN" altLang="en-US" sz="1700" dirty="0" smtClean="0"/>
              <a:t>减少项目成员的学习成本，加快开发效率。</a:t>
            </a:r>
            <a:endParaRPr lang="en-US" altLang="zh-CN" sz="1700" dirty="0" smtClean="0"/>
          </a:p>
          <a:p>
            <a:pPr>
              <a:buNone/>
            </a:pPr>
            <a:endParaRPr lang="en-US" altLang="zh-CN" sz="1700" dirty="0" smtClean="0"/>
          </a:p>
          <a:p>
            <a:pPr>
              <a:buNone/>
            </a:pPr>
            <a:endParaRPr lang="zh-CN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653" y="217664"/>
            <a:ext cx="8229599" cy="76907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DPOP</a:t>
            </a:r>
            <a:r>
              <a:rPr lang="zh-CN" altLang="en-US" dirty="0" smtClean="0"/>
              <a:t>基础技术框架设计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40" y="1044788"/>
            <a:ext cx="8393978" cy="4965961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478835" y="1364028"/>
          <a:ext cx="8034902" cy="5493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7451"/>
                <a:gridCol w="4017451"/>
              </a:tblGrid>
              <a:tr h="549397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、框架设计理念：</a:t>
                      </a:r>
                      <a:endParaRPr lang="en-US" altLang="zh-CN" sz="160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zh-CN" altLang="en-US" sz="1600" dirty="0" smtClean="0"/>
                        <a:t>框架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开闭原则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zh-CN" altLang="en-US" sz="1600" dirty="0" smtClean="0"/>
                        <a:t>业务代码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只关注业务</a:t>
                      </a:r>
                      <a:r>
                        <a:rPr lang="zh-CN" altLang="en-US" sz="1600" dirty="0" smtClean="0"/>
                        <a:t>，基础方法框架提供</a:t>
                      </a:r>
                      <a:endParaRPr lang="en-US" altLang="zh-CN" sz="160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zh-CN" altLang="en-US" sz="1600" dirty="0" smtClean="0"/>
                        <a:t>前端与后端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完全解耦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zh-CN" altLang="en-US" sz="1600" dirty="0" smtClean="0"/>
                        <a:t>提高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开发效率</a:t>
                      </a:r>
                      <a:r>
                        <a:rPr lang="zh-CN" altLang="en-US" sz="1600" dirty="0" smtClean="0"/>
                        <a:t>而非限制开发</a:t>
                      </a:r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、框架层次：</a:t>
                      </a:r>
                      <a:endParaRPr lang="en-US" altLang="zh-CN" sz="1600" dirty="0" smtClean="0"/>
                    </a:p>
                    <a:p>
                      <a:endParaRPr lang="zh-CN" altLang="en-US" sz="1600" dirty="0"/>
                    </a:p>
                  </a:txBody>
                  <a:tcPr marL="68589" marR="68589" marT="45709" marB="4570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、框架特点：</a:t>
                      </a:r>
                      <a:endParaRPr lang="en-US" altLang="zh-CN" sz="160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altLang="zh-CN" sz="1600" dirty="0" smtClean="0"/>
                        <a:t>DB</a:t>
                      </a:r>
                      <a:r>
                        <a:rPr lang="zh-CN" altLang="en-US" sz="1600" dirty="0" smtClean="0"/>
                        <a:t>表模型变化，只需重新生成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BaseBo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和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BaseMapper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zh-CN" altLang="en-US" sz="1600" dirty="0" smtClean="0"/>
                        <a:t>业务扩展简便，业务只是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编排基础方法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zh-CN" altLang="en-US" sz="1600" dirty="0" smtClean="0"/>
                        <a:t>前端只需关注</a:t>
                      </a:r>
                      <a:r>
                        <a:rPr lang="en-US" altLang="zh-CN" sz="1600" dirty="0" smtClean="0"/>
                        <a:t>Velocity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模板和数据接口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zh-CN" altLang="en-US" sz="1600" dirty="0" smtClean="0"/>
                        <a:t>设计好数据库模型，到浏览器查询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只需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分钟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：框架请求流转流程：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9" marR="6858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1" name="图片 4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700" y="3381600"/>
            <a:ext cx="3576297" cy="329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2997" y="3289674"/>
            <a:ext cx="4037595" cy="331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3153"/>
            <a:ext cx="8229599" cy="885166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各</a:t>
            </a:r>
            <a:r>
              <a:rPr lang="zh-CN" altLang="en-US" sz="3600" dirty="0" smtClean="0"/>
              <a:t>层继承耦合关系：</a:t>
            </a:r>
            <a:r>
              <a:rPr lang="en-US" altLang="zh-CN" sz="3600" dirty="0" smtClean="0"/>
              <a:t>Module</a:t>
            </a:r>
            <a:r>
              <a:rPr lang="zh-CN" altLang="zh-CN" sz="3600" dirty="0" smtClean="0"/>
              <a:t>是模块的名称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726" y="1088320"/>
            <a:ext cx="8237613" cy="4922429"/>
          </a:xfrm>
        </p:spPr>
        <p:txBody>
          <a:bodyPr/>
          <a:lstStyle/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1" name="图片 40" descr="dpop继承图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769" y="1502447"/>
            <a:ext cx="7749000" cy="5026070"/>
          </a:xfrm>
          <a:prstGeom prst="rect">
            <a:avLst/>
          </a:prstGeom>
        </p:spPr>
      </p:pic>
      <p:sp>
        <p:nvSpPr>
          <p:cNvPr id="47" name="任意多边形 46"/>
          <p:cNvSpPr/>
          <p:nvPr/>
        </p:nvSpPr>
        <p:spPr>
          <a:xfrm>
            <a:off x="359275" y="2887674"/>
            <a:ext cx="8100026" cy="3671264"/>
          </a:xfrm>
          <a:custGeom>
            <a:avLst/>
            <a:gdLst>
              <a:gd name="connsiteX0" fmla="*/ 0 w 10508343"/>
              <a:gd name="connsiteY0" fmla="*/ 14514 h 3672114"/>
              <a:gd name="connsiteX1" fmla="*/ 0 w 10508343"/>
              <a:gd name="connsiteY1" fmla="*/ 14514 h 3672114"/>
              <a:gd name="connsiteX2" fmla="*/ 2685143 w 10508343"/>
              <a:gd name="connsiteY2" fmla="*/ 0 h 3672114"/>
              <a:gd name="connsiteX3" fmla="*/ 2670629 w 10508343"/>
              <a:gd name="connsiteY3" fmla="*/ 2772228 h 3672114"/>
              <a:gd name="connsiteX4" fmla="*/ 10493829 w 10508343"/>
              <a:gd name="connsiteY4" fmla="*/ 2772228 h 3672114"/>
              <a:gd name="connsiteX5" fmla="*/ 10508343 w 10508343"/>
              <a:gd name="connsiteY5" fmla="*/ 3672114 h 3672114"/>
              <a:gd name="connsiteX6" fmla="*/ 14515 w 10508343"/>
              <a:gd name="connsiteY6" fmla="*/ 3614057 h 3672114"/>
              <a:gd name="connsiteX7" fmla="*/ 0 w 10508343"/>
              <a:gd name="connsiteY7" fmla="*/ 14514 h 367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08343" h="3672114">
                <a:moveTo>
                  <a:pt x="0" y="14514"/>
                </a:moveTo>
                <a:lnTo>
                  <a:pt x="0" y="14514"/>
                </a:lnTo>
                <a:lnTo>
                  <a:pt x="2685143" y="0"/>
                </a:lnTo>
                <a:lnTo>
                  <a:pt x="2670629" y="2772228"/>
                </a:lnTo>
                <a:lnTo>
                  <a:pt x="10493829" y="2772228"/>
                </a:lnTo>
                <a:lnTo>
                  <a:pt x="10508343" y="3672114"/>
                </a:lnTo>
                <a:lnTo>
                  <a:pt x="14515" y="3614057"/>
                </a:lnTo>
                <a:cubicBezTo>
                  <a:pt x="9677" y="2414209"/>
                  <a:pt x="4838" y="1214362"/>
                  <a:pt x="0" y="14514"/>
                </a:cubicBezTo>
                <a:close/>
              </a:path>
            </a:pathLst>
          </a:cu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6800" tIns="38400" rIns="76800" bIns="38400" rtlCol="0" anchor="t"/>
          <a:lstStyle/>
          <a:p>
            <a:pPr algn="ctr"/>
            <a:endParaRPr lang="zh-CN" altLang="en-US" sz="1000" dirty="0" smtClean="0">
              <a:latin typeface="+mj-lt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337502" y="1364027"/>
            <a:ext cx="8110913" cy="4222679"/>
          </a:xfrm>
          <a:custGeom>
            <a:avLst/>
            <a:gdLst>
              <a:gd name="connsiteX0" fmla="*/ 0 w 10813143"/>
              <a:gd name="connsiteY0" fmla="*/ 29028 h 4078514"/>
              <a:gd name="connsiteX1" fmla="*/ 72571 w 10813143"/>
              <a:gd name="connsiteY1" fmla="*/ 58057 h 4078514"/>
              <a:gd name="connsiteX2" fmla="*/ 10784114 w 10813143"/>
              <a:gd name="connsiteY2" fmla="*/ 0 h 4078514"/>
              <a:gd name="connsiteX3" fmla="*/ 10813143 w 10813143"/>
              <a:gd name="connsiteY3" fmla="*/ 4078514 h 4078514"/>
              <a:gd name="connsiteX4" fmla="*/ 2859314 w 10813143"/>
              <a:gd name="connsiteY4" fmla="*/ 4005943 h 4078514"/>
              <a:gd name="connsiteX5" fmla="*/ 2873828 w 10813143"/>
              <a:gd name="connsiteY5" fmla="*/ 1480457 h 4078514"/>
              <a:gd name="connsiteX6" fmla="*/ 0 w 10813143"/>
              <a:gd name="connsiteY6" fmla="*/ 1465943 h 4078514"/>
              <a:gd name="connsiteX7" fmla="*/ 29028 w 10813143"/>
              <a:gd name="connsiteY7" fmla="*/ 72571 h 4078514"/>
              <a:gd name="connsiteX8" fmla="*/ 43543 w 10813143"/>
              <a:gd name="connsiteY8" fmla="*/ 58057 h 4078514"/>
              <a:gd name="connsiteX9" fmla="*/ 101600 w 10813143"/>
              <a:gd name="connsiteY9" fmla="*/ 72571 h 4078514"/>
              <a:gd name="connsiteX10" fmla="*/ 159657 w 10813143"/>
              <a:gd name="connsiteY10" fmla="*/ 43543 h 407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3143" h="4078514">
                <a:moveTo>
                  <a:pt x="0" y="29028"/>
                </a:moveTo>
                <a:lnTo>
                  <a:pt x="72571" y="58057"/>
                </a:lnTo>
                <a:lnTo>
                  <a:pt x="10784114" y="0"/>
                </a:lnTo>
                <a:lnTo>
                  <a:pt x="10813143" y="4078514"/>
                </a:lnTo>
                <a:lnTo>
                  <a:pt x="2859314" y="4005943"/>
                </a:lnTo>
                <a:lnTo>
                  <a:pt x="2873828" y="1480457"/>
                </a:lnTo>
                <a:lnTo>
                  <a:pt x="0" y="1465943"/>
                </a:lnTo>
                <a:lnTo>
                  <a:pt x="29028" y="72571"/>
                </a:lnTo>
                <a:lnTo>
                  <a:pt x="43543" y="58057"/>
                </a:lnTo>
                <a:lnTo>
                  <a:pt x="101600" y="72571"/>
                </a:lnTo>
                <a:lnTo>
                  <a:pt x="159657" y="43543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76800" tIns="38400" rIns="76800" bIns="38400" rtlCol="0" anchor="ctr"/>
          <a:lstStyle/>
          <a:p>
            <a:pPr algn="ctr"/>
            <a:endParaRPr lang="zh-CN" altLang="en-US"/>
          </a:p>
        </p:txBody>
      </p:sp>
      <p:sp>
        <p:nvSpPr>
          <p:cNvPr id="55" name="矩形标注 54"/>
          <p:cNvSpPr/>
          <p:nvPr/>
        </p:nvSpPr>
        <p:spPr>
          <a:xfrm>
            <a:off x="2569362" y="4948225"/>
            <a:ext cx="3832271" cy="623971"/>
          </a:xfrm>
          <a:prstGeom prst="wedgeRectCallou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6800" tIns="38400" rIns="76800" bIns="38400" rtlCol="0" anchor="t"/>
          <a:lstStyle/>
          <a:p>
            <a:pPr algn="ctr"/>
            <a:r>
              <a:rPr lang="zh-CN" altLang="en-US" sz="1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业务层代码，代码工具生产无需手工写</a:t>
            </a:r>
            <a:r>
              <a:rPr lang="en-US" altLang="zh-CN" sz="1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en-US" altLang="zh-CN" sz="15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BO</a:t>
            </a:r>
            <a:r>
              <a:rPr lang="en-US" altLang="zh-CN" sz="15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MapperDAOServiceContorller</a:t>
            </a:r>
            <a:endParaRPr lang="zh-CN" altLang="en-US" sz="15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5236711" y="856145"/>
            <a:ext cx="2895977" cy="449839"/>
          </a:xfrm>
          <a:prstGeom prst="wedgeRectCallou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6800" tIns="38400" rIns="76800" bIns="38400" rtlCol="0" anchor="t"/>
          <a:lstStyle/>
          <a:p>
            <a:pPr algn="ctr"/>
            <a:r>
              <a:rPr lang="zh-CN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框架基类，架构体系集成基础方法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4" grpId="0" animBg="1"/>
      <p:bldP spid="55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3153"/>
            <a:ext cx="8229599" cy="856145"/>
          </a:xfrm>
        </p:spPr>
        <p:txBody>
          <a:bodyPr>
            <a:normAutofit fontScale="90000"/>
          </a:bodyPr>
          <a:lstStyle/>
          <a:p>
            <a:r>
              <a:rPr lang="zh-CN" altLang="en-US" sz="3100" dirty="0" smtClean="0"/>
              <a:t>使用此基础框架</a:t>
            </a:r>
            <a:r>
              <a:rPr lang="en-US" altLang="zh-CN" sz="3100" dirty="0" err="1" smtClean="0"/>
              <a:t>Dpop</a:t>
            </a:r>
            <a:r>
              <a:rPr lang="zh-CN" altLang="en-US" sz="3100" dirty="0" smtClean="0"/>
              <a:t>资源管理平台实例：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7303" y="1442386"/>
          <a:ext cx="8361516" cy="531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0758"/>
                <a:gridCol w="4180758"/>
              </a:tblGrid>
              <a:tr h="531590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、目录规范分层如下：</a:t>
                      </a:r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pPr marL="0" marR="0" indent="0" algn="l" defTabSz="986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/>
                    </a:p>
                    <a:p>
                      <a:r>
                        <a:rPr lang="en-US" altLang="zh-CN" sz="1400" dirty="0" smtClean="0"/>
                        <a:t>*</a:t>
                      </a:r>
                      <a:r>
                        <a:rPr lang="en-US" altLang="zh-CN" sz="1400" dirty="0" err="1" smtClean="0"/>
                        <a:t>Base.java</a:t>
                      </a:r>
                      <a:r>
                        <a:rPr lang="zh-CN" altLang="en-US" sz="1400" dirty="0" smtClean="0"/>
                        <a:t>和*</a:t>
                      </a:r>
                      <a:r>
                        <a:rPr lang="en-US" altLang="zh-CN" sz="1400" dirty="0" smtClean="0"/>
                        <a:t>BaseMapper.xml</a:t>
                      </a:r>
                      <a:r>
                        <a:rPr lang="zh-CN" altLang="en-US" sz="1400" dirty="0" smtClean="0"/>
                        <a:t>基础映射，非手工修改，扩展在非</a:t>
                      </a:r>
                      <a:r>
                        <a:rPr lang="en-US" altLang="zh-CN" sz="1400" dirty="0" smtClean="0"/>
                        <a:t>Base</a:t>
                      </a:r>
                      <a:r>
                        <a:rPr lang="zh-CN" altLang="en-US" sz="1400" dirty="0" smtClean="0"/>
                        <a:t>中修改。此处开闭原则有参照</a:t>
                      </a:r>
                      <a:r>
                        <a:rPr lang="en-US" altLang="zh-CN" sz="1400" dirty="0" smtClean="0"/>
                        <a:t>BJF</a:t>
                      </a:r>
                      <a:r>
                        <a:rPr lang="zh-CN" altLang="en-US" sz="1400" dirty="0" smtClean="0"/>
                        <a:t>框架。</a:t>
                      </a:r>
                      <a:endParaRPr lang="zh-CN" altLang="en-US" sz="1400" dirty="0"/>
                    </a:p>
                  </a:txBody>
                  <a:tcPr marL="68589" marR="68589" marT="45709" marB="4570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r>
                        <a:rPr lang="zh-CN" altLang="en-US" sz="1800" dirty="0" smtClean="0"/>
                        <a:t>、项目配置规范：</a:t>
                      </a:r>
                      <a:endParaRPr lang="en-US" altLang="zh-CN" sz="1800" dirty="0" smtClean="0"/>
                    </a:p>
                    <a:p>
                      <a:pPr marL="0" marR="0" indent="0" algn="l" defTabSz="986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endParaRPr lang="en-US" altLang="zh-CN" sz="1800" dirty="0" smtClean="0"/>
                    </a:p>
                    <a:p>
                      <a:pPr marL="0" marR="0" indent="0" algn="l" defTabSz="986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普通的环境通过工程启动的时候指定参数：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Dspring.profiles.active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=rd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来指定，如果没指定默认使用线上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online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环境。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通过如上方式隔离各个环境配置</a:t>
                      </a:r>
                      <a:endParaRPr lang="zh-CN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 marL="68589" marR="68589"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123" name="Picture 3" descr="C:\Users\huhailiang\AppData\Roaming\Tencent\Users\249782944\QQ\WinTemp\RichOle\4D8DB}YFIO[)FX~OD}9SE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406" y="1828378"/>
            <a:ext cx="3400868" cy="4018619"/>
          </a:xfrm>
          <a:prstGeom prst="rect">
            <a:avLst/>
          </a:prstGeom>
          <a:noFill/>
        </p:spPr>
      </p:pic>
      <p:pic>
        <p:nvPicPr>
          <p:cNvPr id="5124" name="Picture 4" descr="C:\Users\huhailiang\AppData\Roaming\Tencent\Users\249782944\QQ\WinTemp\RichOle\]NHFDIZ@(A0JDCK$}4[Y7}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9693" y="1973486"/>
            <a:ext cx="3508038" cy="388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313</Words>
  <PresentationFormat>全屏显示(4:3)</PresentationFormat>
  <Paragraphs>61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DPOP组技术框架设计</vt:lpstr>
      <vt:lpstr>DPOP基础技术框架设计 </vt:lpstr>
      <vt:lpstr> 各层继承耦合关系：Module是模块的名称 </vt:lpstr>
      <vt:lpstr>使用此基础框架Dpop资源管理平台实例：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DPOP组技术框架设计</dc:title>
  <dc:creator>Chen,Guodong</dc:creator>
  <cp:lastModifiedBy>chenguodong</cp:lastModifiedBy>
  <cp:revision>3</cp:revision>
  <dcterms:created xsi:type="dcterms:W3CDTF">2015-01-12T02:18:54Z</dcterms:created>
  <dcterms:modified xsi:type="dcterms:W3CDTF">2015-01-12T02:22:07Z</dcterms:modified>
</cp:coreProperties>
</file>