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780" r:id="rId2"/>
    <p:sldId id="781" r:id="rId3"/>
    <p:sldId id="782" r:id="rId4"/>
    <p:sldId id="783" r:id="rId5"/>
    <p:sldId id="784" r:id="rId6"/>
  </p:sldIdLst>
  <p:sldSz cx="9144000" cy="6858000" type="letter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  <p15:guide id="3" orient="horz" pos="2141">
          <p15:clr>
            <a:srgbClr val="A4A3A4"/>
          </p15:clr>
        </p15:guide>
        <p15:guide id="4" pos="312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IAN ZHAO" initials="JZ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CFCFC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79026" autoAdjust="0"/>
  </p:normalViewPr>
  <p:slideViewPr>
    <p:cSldViewPr>
      <p:cViewPr>
        <p:scale>
          <a:sx n="50" d="100"/>
          <a:sy n="50" d="100"/>
        </p:scale>
        <p:origin x="1632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6"/>
    </p:cViewPr>
  </p:sorterViewPr>
  <p:notesViewPr>
    <p:cSldViewPr>
      <p:cViewPr varScale="1">
        <p:scale>
          <a:sx n="116" d="100"/>
          <a:sy n="116" d="100"/>
        </p:scale>
        <p:origin x="-2148" y="-96"/>
      </p:cViewPr>
      <p:guideLst>
        <p:guide orient="horz" pos="3024"/>
        <p:guide pos="2304"/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974" cy="339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511" y="0"/>
            <a:ext cx="4301974" cy="339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C4654-9B54-4388-9789-78668844D9AF}" type="datetimeFigureOut">
              <a:rPr lang="zh-CN" altLang="en-US" smtClean="0"/>
              <a:pPr/>
              <a:t>2023/12/29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7118"/>
            <a:ext cx="4301974" cy="339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511" y="6457118"/>
            <a:ext cx="4301974" cy="339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BC18E-9943-4C82-9839-19396C8757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036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108125A-CF0B-4788-AF7E-FCD27F359AF3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11175"/>
            <a:ext cx="3398838" cy="2547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C7383D-9EC9-43CE-A029-CE980AF62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4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22960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286000"/>
            <a:ext cx="8229600" cy="1676400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author name(s)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371600" y="64008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Layout</a:t>
            </a:r>
            <a:r>
              <a:rPr lang="en-US" b="1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in Analog Integrated Circuits</a:t>
            </a:r>
            <a:endParaRPr 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114800"/>
            <a:ext cx="8229600" cy="1676400"/>
          </a:xfrm>
        </p:spPr>
        <p:txBody>
          <a:bodyPr anchor="ctr"/>
          <a:lstStyle>
            <a:lvl1pPr marL="0" indent="0" algn="ctr">
              <a:buFontTx/>
              <a:buNone/>
              <a:defRPr b="1" baseline="0"/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Click to add author affiliations(s)</a:t>
            </a:r>
          </a:p>
        </p:txBody>
      </p:sp>
    </p:spTree>
    <p:extLst>
      <p:ext uri="{BB962C8B-B14F-4D97-AF65-F5344CB8AC3E}">
        <p14:creationId xmlns:p14="http://schemas.microsoft.com/office/powerpoint/2010/main" val="81026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371600" y="64008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Layout</a:t>
            </a:r>
            <a:r>
              <a:rPr lang="en-US" altLang="zh-CN" b="1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in Analog Integrated Circuits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350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2578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2578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4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914400"/>
            <a:ext cx="4343400" cy="8382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905000"/>
            <a:ext cx="4344988" cy="4267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346575" cy="8382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1905000"/>
            <a:ext cx="4343400" cy="4267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1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4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5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914400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416675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1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4.xml"/><Relationship Id="rId7" Type="http://schemas.openxmlformats.org/officeDocument/2006/relationships/image" Target="../media/image10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261724B-A5C7-4172-BFA8-DA41F116D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04076"/>
              </p:ext>
            </p:extLst>
          </p:nvPr>
        </p:nvGraphicFramePr>
        <p:xfrm>
          <a:off x="539552" y="548680"/>
          <a:ext cx="7416823" cy="253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23616017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90097986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6959840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461255433"/>
                    </a:ext>
                  </a:extLst>
                </a:gridCol>
              </a:tblGrid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MEMS-ACCE_V1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MEMS-ACCE_V2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MEMS-ACCE_V3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687236"/>
                  </a:ext>
                </a:extLst>
              </a:tr>
              <a:tr h="1165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Die Photo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8162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AMS-350nm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AMS-350nm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AMS-350nm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31505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Bias-Instability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0.6 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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0.4 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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0.23 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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03903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Power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3.5 mW (Ana. only)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4.4 mW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2.7 mW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11000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Publication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JSSC’15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ISSCC’15, JSSC’16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VLSI-C’16, JSSC’17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672408"/>
                  </a:ext>
                </a:extLst>
              </a:tr>
            </a:tbl>
          </a:graphicData>
        </a:graphic>
      </p:graphicFrame>
      <p:pic>
        <p:nvPicPr>
          <p:cNvPr id="6" name="Picture 4">
            <a:extLst>
              <a:ext uri="{FF2B5EF4-FFF2-40B4-BE49-F238E27FC236}">
                <a16:creationId xmlns:a16="http://schemas.microsoft.com/office/drawing/2014/main" id="{2BFBBD16-55BE-4169-BFE9-5DDFCFA9D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151" y="856382"/>
            <a:ext cx="1152128" cy="1124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DE2C280-D20E-4A67-AC2C-D0FF2309A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289" y="893481"/>
            <a:ext cx="1047264" cy="1097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D04F89C8-8D4E-4D0A-A408-3EE099C7B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904" y="906098"/>
            <a:ext cx="1165856" cy="107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CD76FD1-607D-45EC-8CF7-8FDA18B43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3381876"/>
            <a:ext cx="7431668" cy="25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1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71BF737-B304-493C-984B-ADF5816F9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89956"/>
              </p:ext>
            </p:extLst>
          </p:nvPr>
        </p:nvGraphicFramePr>
        <p:xfrm>
          <a:off x="899592" y="692696"/>
          <a:ext cx="5424602" cy="253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23616017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90097986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69598400"/>
                    </a:ext>
                  </a:extLst>
                </a:gridCol>
              </a:tblGrid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FD-NIRS_V1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FD-NIRS_V2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687236"/>
                  </a:ext>
                </a:extLst>
              </a:tr>
              <a:tr h="1165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Die Photo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8162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SMIC-180nm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SMIC-180nm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31505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ToF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 Resolution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8.5 </a:t>
                      </a:r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ps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2.4 </a:t>
                      </a:r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ps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03903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Power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6.8mW (RX only)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12.5mW (All-in-one)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11000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Publication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ESSCIRC’22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ISSCC’24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672408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DAC76417-F84A-43C9-805C-5BB8354579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052736"/>
            <a:ext cx="1524462" cy="10081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0CB16E-6D2E-4803-80D2-21C5D51CBF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99793" y="1033448"/>
            <a:ext cx="1151984" cy="107147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ED3D21C-2750-422B-A69D-89F2E0C4C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3441452"/>
            <a:ext cx="5438103" cy="25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0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261724B-A5C7-4172-BFA8-DA41F116D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256274"/>
              </p:ext>
            </p:extLst>
          </p:nvPr>
        </p:nvGraphicFramePr>
        <p:xfrm>
          <a:off x="395536" y="548680"/>
          <a:ext cx="7416823" cy="253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23616017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90097986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6959840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461255433"/>
                    </a:ext>
                  </a:extLst>
                </a:gridCol>
              </a:tblGrid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BCC-TRX_V1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BCC-TRX_V2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BCC-TRX_V3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687236"/>
                  </a:ext>
                </a:extLst>
              </a:tr>
              <a:tr h="1165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Die Photo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8162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TSMC-180nm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HL-55nm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SMIC-180nm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31505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4 Mbps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10 Mbps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5.25 Mbps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03903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Energy Efficiency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41 </a:t>
                      </a:r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pJ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/bit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119 </a:t>
                      </a:r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pJ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/bit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16 </a:t>
                      </a:r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pJ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/bit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11000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Publication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ASSCC’19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TBCAS’23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CBS’23 (Cover Page)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672408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31F7F1EB-F4AB-4097-8102-E01361875B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 rot="5400000">
            <a:off x="2422027" y="592666"/>
            <a:ext cx="874974" cy="16155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6DC34DE-3849-42DD-A8B0-8BE1527C549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342502" y="883321"/>
            <a:ext cx="1060504" cy="10677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795753-1992-4A3E-B66D-2FEBF259D44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078200" y="962973"/>
            <a:ext cx="1568861" cy="95765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8D5A535-943D-4269-B5EF-06C20158B1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575" y="3284984"/>
            <a:ext cx="7431668" cy="25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5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988C1190-4C87-4E63-9275-81761DC24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537860"/>
              </p:ext>
            </p:extLst>
          </p:nvPr>
        </p:nvGraphicFramePr>
        <p:xfrm>
          <a:off x="395536" y="548680"/>
          <a:ext cx="5424602" cy="253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23616017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90097986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69598400"/>
                    </a:ext>
                  </a:extLst>
                </a:gridCol>
              </a:tblGrid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SNN_V1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SNN_V2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687236"/>
                  </a:ext>
                </a:extLst>
              </a:tr>
              <a:tr h="1165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Die Photo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8162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HL-55nm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HL-55nm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31505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Array Size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48 Neurons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256 Neurons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03903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Energy Efficiency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5.3 TSOPS/W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5.4 TSOPS/W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11000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Publication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TBCAS’23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ASSCC’23 (Highlighted)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672408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1A4C0E99-FC9C-4FAF-9621-98C680C194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/>
          <a:srcRect r="54415"/>
          <a:stretch/>
        </p:blipFill>
        <p:spPr>
          <a:xfrm>
            <a:off x="2267744" y="908720"/>
            <a:ext cx="1118994" cy="10709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DCC419F-AA4E-4F34-ACBC-10F1F5A2A0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935" y="1070346"/>
            <a:ext cx="1810269" cy="73295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04950CD-E295-40A6-ABAF-7B3807418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295" y="3339996"/>
            <a:ext cx="5438103" cy="25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0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5C776CC1-743C-418B-99B8-F912A203B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513567"/>
              </p:ext>
            </p:extLst>
          </p:nvPr>
        </p:nvGraphicFramePr>
        <p:xfrm>
          <a:off x="755576" y="620688"/>
          <a:ext cx="7416823" cy="253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23616017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90097986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6959840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461255433"/>
                    </a:ext>
                  </a:extLst>
                </a:gridCol>
              </a:tblGrid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FLEX-ADC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FLEX-</a:t>
                      </a:r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BioArray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FLEX-PPG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687236"/>
                  </a:ext>
                </a:extLst>
              </a:tr>
              <a:tr h="1165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Die Photo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8162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TIANMA-LTPS-4um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TIANMA-LTPS-4um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TIANMA-LTPS-4um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31505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Functionality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On-glass ADC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16×16 Bio-Array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PPG Acquisition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03903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Enob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=10.2 bits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Stimulator + IA + ADC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LED Driver + IA + ADC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11000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Publication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Under Review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ISCAS’24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TBD.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67240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0BF17481-3328-45B6-9C2D-2557331516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643" y="942481"/>
            <a:ext cx="1480404" cy="11396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96A66CE-665F-41B1-B2F4-9B2CE3F42B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0" y="989195"/>
            <a:ext cx="1209008" cy="10002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7F12D1-8798-45D1-B1E0-78C2E17989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791" y="1103536"/>
            <a:ext cx="1879833" cy="70368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11BF174-E3FB-4AC8-B028-98E8FDB22F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6" y="3479921"/>
            <a:ext cx="7431668" cy="25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613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9796</TotalTime>
  <Words>195</Words>
  <Application>Microsoft Office PowerPoint</Application>
  <PresentationFormat>信纸(8.5x11 英寸)</PresentationFormat>
  <Paragraphs>94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微软雅黑</vt:lpstr>
      <vt:lpstr>Arial</vt:lpstr>
      <vt:lpstr>Calibri</vt:lpstr>
      <vt:lpstr>Symbol</vt:lpstr>
      <vt:lpstr>Trebuchet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Nakano, Akiko</dc:creator>
  <cp:lastModifiedBy>JIAN ZHAO</cp:lastModifiedBy>
  <cp:revision>1780</cp:revision>
  <dcterms:created xsi:type="dcterms:W3CDTF">2010-03-09T10:50:31Z</dcterms:created>
  <dcterms:modified xsi:type="dcterms:W3CDTF">2023-12-29T15:23:12Z</dcterms:modified>
</cp:coreProperties>
</file>