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"/>
  </p:notesMasterIdLst>
  <p:handoutMasterIdLst>
    <p:handoutMasterId r:id="rId4"/>
  </p:handoutMasterIdLst>
  <p:sldIdLst>
    <p:sldId id="779" r:id="rId2"/>
  </p:sldIdLst>
  <p:sldSz cx="9144000" cy="6858000" type="letter"/>
  <p:notesSz cx="9926638" cy="67976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24">
          <p15:clr>
            <a:srgbClr val="A4A3A4"/>
          </p15:clr>
        </p15:guide>
        <p15:guide id="2" pos="2304">
          <p15:clr>
            <a:srgbClr val="A4A3A4"/>
          </p15:clr>
        </p15:guide>
        <p15:guide id="3" orient="horz" pos="2141">
          <p15:clr>
            <a:srgbClr val="A4A3A4"/>
          </p15:clr>
        </p15:guide>
        <p15:guide id="4" pos="3127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JIAN ZHAO" initials="JZ" lastIdx="2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CFCFC"/>
    <a:srgbClr val="F8F8F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79026" autoAdjust="0"/>
  </p:normalViewPr>
  <p:slideViewPr>
    <p:cSldViewPr>
      <p:cViewPr varScale="1">
        <p:scale>
          <a:sx n="48" d="100"/>
          <a:sy n="48" d="100"/>
        </p:scale>
        <p:origin x="1692" y="4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66"/>
    </p:cViewPr>
  </p:sorterViewPr>
  <p:notesViewPr>
    <p:cSldViewPr>
      <p:cViewPr varScale="1">
        <p:scale>
          <a:sx n="116" d="100"/>
          <a:sy n="116" d="100"/>
        </p:scale>
        <p:origin x="-2148" y="-96"/>
      </p:cViewPr>
      <p:guideLst>
        <p:guide orient="horz" pos="3024"/>
        <p:guide pos="2304"/>
        <p:guide orient="horz" pos="2141"/>
        <p:guide pos="3127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notesMaster" Target="notesMasters/notesMaster1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commentAuthors" Target="commentAuthors.xml"/><Relationship Id="rId4" Type="http://schemas.openxmlformats.org/officeDocument/2006/relationships/handoutMaster" Target="handoutMasters/handoutMaster1.xml"/><Relationship Id="rId9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22511" y="0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6C4654-9B54-4388-9789-78668844D9AF}" type="datetimeFigureOut">
              <a:rPr lang="zh-CN" altLang="en-US" smtClean="0"/>
              <a:pPr/>
              <a:t>2023/12/27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1" y="6457118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22511" y="6457118"/>
            <a:ext cx="4301974" cy="339434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84BC18E-9943-4C82-9839-19396C8757DD}" type="slidenum">
              <a:rPr lang="zh-CN" altLang="en-US" smtClean="0"/>
              <a:pPr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2403642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22798" y="0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/>
          <a:lstStyle>
            <a:lvl1pPr algn="r">
              <a:defRPr sz="1300"/>
            </a:lvl1pPr>
          </a:lstStyle>
          <a:p>
            <a:fld id="{3108125A-CF0B-4788-AF7E-FCD27F359AF3}" type="datetimeFigureOut">
              <a:rPr lang="en-US" smtClean="0"/>
              <a:pPr/>
              <a:t>12/27/2023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263900" y="511175"/>
            <a:ext cx="3398838" cy="254793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61" tIns="48331" rIns="96661" bIns="48331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992664" y="3228896"/>
            <a:ext cx="7941310" cy="3058954"/>
          </a:xfrm>
          <a:prstGeom prst="rect">
            <a:avLst/>
          </a:prstGeom>
        </p:spPr>
        <p:txBody>
          <a:bodyPr vert="horz" lIns="96661" tIns="48331" rIns="96661" bIns="48331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456612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l">
              <a:defRPr sz="13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22798" y="6456612"/>
            <a:ext cx="4301543" cy="339884"/>
          </a:xfrm>
          <a:prstGeom prst="rect">
            <a:avLst/>
          </a:prstGeom>
        </p:spPr>
        <p:txBody>
          <a:bodyPr vert="horz" lIns="96661" tIns="48331" rIns="96661" bIns="48331" rtlCol="0" anchor="b"/>
          <a:lstStyle>
            <a:lvl1pPr algn="r">
              <a:defRPr sz="1300"/>
            </a:lvl1pPr>
          </a:lstStyle>
          <a:p>
            <a:fld id="{2EC7383D-9EC9-43CE-A029-CE980AF6297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5546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533400"/>
            <a:ext cx="8229600" cy="16002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457200" y="2286000"/>
            <a:ext cx="8229600" cy="1676400"/>
          </a:xfrm>
        </p:spPr>
        <p:txBody>
          <a:bodyPr anchor="ctr"/>
          <a:lstStyle>
            <a:lvl1pPr marL="0" indent="0" algn="ctr">
              <a:buNone/>
              <a:defRPr b="1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add author name(s)</a:t>
            </a:r>
          </a:p>
        </p:txBody>
      </p:sp>
      <p:sp>
        <p:nvSpPr>
          <p:cNvPr id="4" name="TextBox 3"/>
          <p:cNvSpPr txBox="1"/>
          <p:nvPr userDrawn="1"/>
        </p:nvSpPr>
        <p:spPr>
          <a:xfrm>
            <a:off x="1371600" y="64008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Layout</a:t>
            </a:r>
            <a:r>
              <a:rPr lang="en-US" b="1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 Analog Integrated Circuits</a:t>
            </a:r>
            <a:endParaRPr lang="en-US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4" hasCustomPrompt="1"/>
          </p:nvPr>
        </p:nvSpPr>
        <p:spPr>
          <a:xfrm>
            <a:off x="457200" y="4114800"/>
            <a:ext cx="8229600" cy="1676400"/>
          </a:xfrm>
        </p:spPr>
        <p:txBody>
          <a:bodyPr anchor="ctr"/>
          <a:lstStyle>
            <a:lvl1pPr marL="0" indent="0" algn="ctr">
              <a:buFontTx/>
              <a:buNone/>
              <a:defRPr b="1" baseline="0"/>
            </a:lvl1pPr>
            <a:lvl2pPr marL="457200" indent="0" algn="ctr">
              <a:buFontTx/>
              <a:buNone/>
              <a:defRPr/>
            </a:lvl2pPr>
            <a:lvl3pPr marL="914400" indent="0" algn="ctr">
              <a:buFontTx/>
              <a:buNone/>
              <a:defRPr/>
            </a:lvl3pPr>
            <a:lvl4pPr marL="1371600" indent="0" algn="ctr">
              <a:buFontTx/>
              <a:buNone/>
              <a:defRPr/>
            </a:lvl4pPr>
            <a:lvl5pPr marL="1828800" indent="0" algn="ctr">
              <a:buFontTx/>
              <a:buNone/>
              <a:defRPr/>
            </a:lvl5pPr>
          </a:lstStyle>
          <a:p>
            <a:pPr lvl="0"/>
            <a:r>
              <a:rPr lang="en-US" dirty="0"/>
              <a:t>Click to add author affiliations(s)</a:t>
            </a:r>
          </a:p>
        </p:txBody>
      </p:sp>
    </p:spTree>
    <p:extLst>
      <p:ext uri="{BB962C8B-B14F-4D97-AF65-F5344CB8AC3E}">
        <p14:creationId xmlns:p14="http://schemas.microsoft.com/office/powerpoint/2010/main" val="8102634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TextBox 4"/>
          <p:cNvSpPr txBox="1"/>
          <p:nvPr userDrawn="1"/>
        </p:nvSpPr>
        <p:spPr>
          <a:xfrm>
            <a:off x="1371600" y="6400800"/>
            <a:ext cx="6400800" cy="3810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b="1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Layout</a:t>
            </a:r>
            <a:r>
              <a:rPr lang="en-US" altLang="zh-CN" b="1" baseline="0" dirty="0">
                <a:solidFill>
                  <a:schemeClr val="bg1"/>
                </a:solidFill>
                <a:latin typeface="微软雅黑" pitchFamily="34" charset="-122"/>
                <a:ea typeface="微软雅黑" pitchFamily="34" charset="-122"/>
              </a:rPr>
              <a:t> in Analog Integrated Circuits</a:t>
            </a:r>
            <a:endParaRPr lang="en-US" altLang="zh-CN" b="1" dirty="0">
              <a:solidFill>
                <a:schemeClr val="bg1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335058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343400" cy="5257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914400"/>
            <a:ext cx="4343400" cy="5257800"/>
          </a:xfrm>
        </p:spPr>
        <p:txBody>
          <a:bodyPr/>
          <a:lstStyle>
            <a:lvl1pPr>
              <a:defRPr sz="24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8432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4343400" cy="8382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400" y="1905000"/>
            <a:ext cx="4344988" cy="4267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14400"/>
            <a:ext cx="4346575" cy="838200"/>
          </a:xfrm>
        </p:spPr>
        <p:txBody>
          <a:bodyPr anchor="ctr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8200" y="1905000"/>
            <a:ext cx="4343400" cy="42672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8215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6439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04596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CFC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 userDrawn="1"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" y="914400"/>
            <a:ext cx="8839200" cy="5257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416675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16675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16675"/>
            <a:ext cx="2438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noFill/>
          <a:ln w="762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64124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3" r:id="rId4"/>
    <p:sldLayoutId id="2147483654" r:id="rId5"/>
    <p:sldLayoutId id="2147483655" r:id="rId6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36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3.xml"/><Relationship Id="rId18" Type="http://schemas.openxmlformats.org/officeDocument/2006/relationships/tags" Target="../tags/tag18.xml"/><Relationship Id="rId26" Type="http://schemas.openxmlformats.org/officeDocument/2006/relationships/tags" Target="../tags/tag26.xml"/><Relationship Id="rId39" Type="http://schemas.openxmlformats.org/officeDocument/2006/relationships/image" Target="../media/image4.png"/><Relationship Id="rId21" Type="http://schemas.openxmlformats.org/officeDocument/2006/relationships/tags" Target="../tags/tag21.xml"/><Relationship Id="rId34" Type="http://schemas.openxmlformats.org/officeDocument/2006/relationships/tags" Target="../tags/tag34.xml"/><Relationship Id="rId42" Type="http://schemas.openxmlformats.org/officeDocument/2006/relationships/image" Target="../media/image7.png"/><Relationship Id="rId7" Type="http://schemas.openxmlformats.org/officeDocument/2006/relationships/tags" Target="../tags/tag7.xml"/><Relationship Id="rId2" Type="http://schemas.openxmlformats.org/officeDocument/2006/relationships/tags" Target="../tags/tag2.xml"/><Relationship Id="rId16" Type="http://schemas.openxmlformats.org/officeDocument/2006/relationships/tags" Target="../tags/tag16.xml"/><Relationship Id="rId20" Type="http://schemas.openxmlformats.org/officeDocument/2006/relationships/tags" Target="../tags/tag20.xml"/><Relationship Id="rId29" Type="http://schemas.openxmlformats.org/officeDocument/2006/relationships/tags" Target="../tags/tag29.xml"/><Relationship Id="rId41" Type="http://schemas.openxmlformats.org/officeDocument/2006/relationships/image" Target="../media/image6.jpeg"/><Relationship Id="rId1" Type="http://schemas.openxmlformats.org/officeDocument/2006/relationships/tags" Target="../tags/tag1.xml"/><Relationship Id="rId6" Type="http://schemas.openxmlformats.org/officeDocument/2006/relationships/tags" Target="../tags/tag6.xml"/><Relationship Id="rId11" Type="http://schemas.openxmlformats.org/officeDocument/2006/relationships/tags" Target="../tags/tag11.xml"/><Relationship Id="rId24" Type="http://schemas.openxmlformats.org/officeDocument/2006/relationships/tags" Target="../tags/tag24.xml"/><Relationship Id="rId32" Type="http://schemas.openxmlformats.org/officeDocument/2006/relationships/tags" Target="../tags/tag32.xml"/><Relationship Id="rId37" Type="http://schemas.openxmlformats.org/officeDocument/2006/relationships/image" Target="../media/image2.png"/><Relationship Id="rId40" Type="http://schemas.openxmlformats.org/officeDocument/2006/relationships/image" Target="../media/image5.png"/><Relationship Id="rId5" Type="http://schemas.openxmlformats.org/officeDocument/2006/relationships/tags" Target="../tags/tag5.xml"/><Relationship Id="rId15" Type="http://schemas.openxmlformats.org/officeDocument/2006/relationships/tags" Target="../tags/tag15.xml"/><Relationship Id="rId23" Type="http://schemas.openxmlformats.org/officeDocument/2006/relationships/tags" Target="../tags/tag23.xml"/><Relationship Id="rId28" Type="http://schemas.openxmlformats.org/officeDocument/2006/relationships/tags" Target="../tags/tag28.xml"/><Relationship Id="rId36" Type="http://schemas.openxmlformats.org/officeDocument/2006/relationships/image" Target="../media/image1.png"/><Relationship Id="rId10" Type="http://schemas.openxmlformats.org/officeDocument/2006/relationships/tags" Target="../tags/tag10.xml"/><Relationship Id="rId19" Type="http://schemas.openxmlformats.org/officeDocument/2006/relationships/tags" Target="../tags/tag19.xml"/><Relationship Id="rId31" Type="http://schemas.openxmlformats.org/officeDocument/2006/relationships/tags" Target="../tags/tag31.xml"/><Relationship Id="rId4" Type="http://schemas.openxmlformats.org/officeDocument/2006/relationships/tags" Target="../tags/tag4.xml"/><Relationship Id="rId9" Type="http://schemas.openxmlformats.org/officeDocument/2006/relationships/tags" Target="../tags/tag9.xml"/><Relationship Id="rId14" Type="http://schemas.openxmlformats.org/officeDocument/2006/relationships/tags" Target="../tags/tag14.xml"/><Relationship Id="rId22" Type="http://schemas.openxmlformats.org/officeDocument/2006/relationships/tags" Target="../tags/tag22.xml"/><Relationship Id="rId27" Type="http://schemas.openxmlformats.org/officeDocument/2006/relationships/tags" Target="../tags/tag27.xml"/><Relationship Id="rId30" Type="http://schemas.openxmlformats.org/officeDocument/2006/relationships/tags" Target="../tags/tag30.xml"/><Relationship Id="rId35" Type="http://schemas.openxmlformats.org/officeDocument/2006/relationships/slideLayout" Target="../slideLayouts/slideLayout2.xml"/><Relationship Id="rId43" Type="http://schemas.openxmlformats.org/officeDocument/2006/relationships/image" Target="../media/image8.png"/><Relationship Id="rId8" Type="http://schemas.openxmlformats.org/officeDocument/2006/relationships/tags" Target="../tags/tag8.xml"/><Relationship Id="rId3" Type="http://schemas.openxmlformats.org/officeDocument/2006/relationships/tags" Target="../tags/tag3.xml"/><Relationship Id="rId12" Type="http://schemas.openxmlformats.org/officeDocument/2006/relationships/tags" Target="../tags/tag12.xml"/><Relationship Id="rId17" Type="http://schemas.openxmlformats.org/officeDocument/2006/relationships/tags" Target="../tags/tag17.xml"/><Relationship Id="rId25" Type="http://schemas.openxmlformats.org/officeDocument/2006/relationships/tags" Target="../tags/tag25.xml"/><Relationship Id="rId33" Type="http://schemas.openxmlformats.org/officeDocument/2006/relationships/tags" Target="../tags/tag33.xml"/><Relationship Id="rId38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E8EB53BD-05B7-40B1-8A8E-A6C0B900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Slide </a:t>
            </a:r>
            <a:fld id="{43D13783-42DA-4D39-B1EE-338536AF036D}" type="slidenum">
              <a:rPr lang="en-US" smtClean="0"/>
              <a:pPr/>
              <a:t>0</a:t>
            </a:fld>
            <a:endParaRPr lang="en-US" dirty="0"/>
          </a:p>
        </p:txBody>
      </p:sp>
      <p:sp>
        <p:nvSpPr>
          <p:cNvPr id="130" name="文本框 129">
            <a:extLst>
              <a:ext uri="{FF2B5EF4-FFF2-40B4-BE49-F238E27FC236}">
                <a16:creationId xmlns:a16="http://schemas.microsoft.com/office/drawing/2014/main" id="{9A1B518E-FCB9-4482-918D-99BC5E6B3E40}"/>
              </a:ext>
            </a:extLst>
          </p:cNvPr>
          <p:cNvSpPr txBox="1"/>
          <p:nvPr/>
        </p:nvSpPr>
        <p:spPr>
          <a:xfrm>
            <a:off x="152401" y="762000"/>
            <a:ext cx="890661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芯片成果：数据转换、类脑计算、传感网等领域设计</a:t>
            </a:r>
            <a:r>
              <a:rPr lang="en-US" altLang="zh-CN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20</a:t>
            </a:r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余款芯片</a:t>
            </a:r>
            <a:endParaRPr lang="en-US" altLang="zh-CN" sz="2400" b="1" dirty="0"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r>
              <a:rPr lang="zh-CN" altLang="en-US" sz="2400" b="1" dirty="0">
                <a:latin typeface="仿宋" panose="02010609060101010101" pitchFamily="49" charset="-122"/>
                <a:ea typeface="仿宋" panose="02010609060101010101" pitchFamily="49" charset="-122"/>
              </a:rPr>
              <a:t>科研成果：</a:t>
            </a: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ISSCC×2</a:t>
            </a: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VLSI-C×1</a:t>
            </a:r>
            <a:r>
              <a:rPr lang="zh-CN" altLang="en-US" sz="2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、</a:t>
            </a:r>
            <a:r>
              <a:rPr lang="en-US" altLang="zh-CN" sz="2400" b="1" dirty="0">
                <a:latin typeface="Times New Roman" panose="02020603050405020304" pitchFamily="18" charset="0"/>
                <a:ea typeface="仿宋" panose="02010609060101010101" pitchFamily="49" charset="-122"/>
                <a:cs typeface="Times New Roman" panose="02020603050405020304" pitchFamily="18" charset="0"/>
              </a:rPr>
              <a:t>JSSC×5</a:t>
            </a:r>
            <a:endParaRPr lang="en-US" altLang="zh-CN" sz="2000" b="1" dirty="0">
              <a:latin typeface="Times New Roman" panose="02020603050405020304" pitchFamily="18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1" name="标题 1">
            <a:extLst>
              <a:ext uri="{FF2B5EF4-FFF2-40B4-BE49-F238E27FC236}">
                <a16:creationId xmlns:a16="http://schemas.microsoft.com/office/drawing/2014/main" id="{B8564C1D-D808-40BF-9E98-F9F5228AD0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839200" cy="609600"/>
          </a:xfrm>
        </p:spPr>
        <p:txBody>
          <a:bodyPr>
            <a:normAutofit fontScale="90000"/>
          </a:bodyPr>
          <a:lstStyle/>
          <a:p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课程相关模拟</a:t>
            </a:r>
            <a:r>
              <a:rPr lang="en-US" altLang="zh-CN" dirty="0">
                <a:latin typeface="微软雅黑" panose="020B0503020204020204" pitchFamily="34" charset="-122"/>
                <a:ea typeface="微软雅黑" panose="020B0503020204020204" pitchFamily="34" charset="-122"/>
              </a:rPr>
              <a:t>IC</a:t>
            </a:r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研究基础</a:t>
            </a:r>
          </a:p>
        </p:txBody>
      </p:sp>
      <p:sp>
        <p:nvSpPr>
          <p:cNvPr id="42" name="任意多边形 7">
            <a:extLst>
              <a:ext uri="{FF2B5EF4-FFF2-40B4-BE49-F238E27FC236}">
                <a16:creationId xmlns:a16="http://schemas.microsoft.com/office/drawing/2014/main" id="{9970CA52-A3C3-4351-A1E8-48626E3FEE0C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 flipH="1">
            <a:off x="92530" y="3005075"/>
            <a:ext cx="9015974" cy="2577848"/>
          </a:xfrm>
          <a:custGeom>
            <a:avLst/>
            <a:gdLst>
              <a:gd name="adj" fmla="val 6972"/>
              <a:gd name="a" fmla="pin 0 adj 50000"/>
              <a:gd name="dr" fmla="*/ ss a 100000"/>
              <a:gd name="iwd2" fmla="+- wd2 0 dr"/>
              <a:gd name="ihd2" fmla="+- hd2 0 dr"/>
              <a:gd name="idx" fmla="cos wd2 2700000"/>
              <a:gd name="idy" fmla="sin hd2 2700000"/>
              <a:gd name="il" fmla="+- hc 0 idx"/>
              <a:gd name="ir" fmla="+- hc idx 0"/>
              <a:gd name="it" fmla="+- vc 0 idy"/>
              <a:gd name="ib" fmla="+- vc idy 0"/>
            </a:gdLst>
            <a:ahLst/>
            <a:cxnLst>
              <a:cxn ang="3">
                <a:pos x="hc" y="t"/>
              </a:cxn>
              <a:cxn ang="3">
                <a:pos x="il" y="it"/>
              </a:cxn>
              <a:cxn ang="cd2">
                <a:pos x="l" y="vc"/>
              </a:cxn>
              <a:cxn ang="cd4">
                <a:pos x="il" y="ib"/>
              </a:cxn>
              <a:cxn ang="cd4">
                <a:pos x="hc" y="b"/>
              </a:cxn>
              <a:cxn ang="cd4">
                <a:pos x="ir" y="ib"/>
              </a:cxn>
              <a:cxn ang="0">
                <a:pos x="r" y="vc"/>
              </a:cxn>
              <a:cxn ang="3">
                <a:pos x="ir" y="it"/>
              </a:cxn>
            </a:cxnLst>
            <a:rect l="l" t="t" r="r" b="b"/>
            <a:pathLst>
              <a:path w="14748" h="5578">
                <a:moveTo>
                  <a:pt x="1572" y="0"/>
                </a:moveTo>
                <a:lnTo>
                  <a:pt x="14413" y="0"/>
                </a:lnTo>
                <a:lnTo>
                  <a:pt x="14413" y="261"/>
                </a:lnTo>
                <a:lnTo>
                  <a:pt x="1572" y="261"/>
                </a:lnTo>
                <a:lnTo>
                  <a:pt x="1572" y="266"/>
                </a:lnTo>
                <a:lnTo>
                  <a:pt x="1571" y="266"/>
                </a:lnTo>
                <a:cubicBezTo>
                  <a:pt x="1552" y="265"/>
                  <a:pt x="1532" y="264"/>
                  <a:pt x="1513" y="264"/>
                </a:cubicBezTo>
                <a:cubicBezTo>
                  <a:pt x="1094" y="264"/>
                  <a:pt x="755" y="603"/>
                  <a:pt x="755" y="1021"/>
                </a:cubicBezTo>
                <a:cubicBezTo>
                  <a:pt x="755" y="1440"/>
                  <a:pt x="1094" y="1779"/>
                  <a:pt x="1513" y="1779"/>
                </a:cubicBezTo>
                <a:cubicBezTo>
                  <a:pt x="1532" y="1779"/>
                  <a:pt x="1552" y="1778"/>
                  <a:pt x="1571" y="1777"/>
                </a:cubicBezTo>
                <a:lnTo>
                  <a:pt x="1572" y="1777"/>
                </a:lnTo>
                <a:lnTo>
                  <a:pt x="1572" y="1781"/>
                </a:lnTo>
                <a:lnTo>
                  <a:pt x="12973" y="1781"/>
                </a:lnTo>
                <a:lnTo>
                  <a:pt x="13011" y="1782"/>
                </a:lnTo>
                <a:cubicBezTo>
                  <a:pt x="13979" y="1832"/>
                  <a:pt x="14748" y="2632"/>
                  <a:pt x="14748" y="3611"/>
                </a:cubicBezTo>
                <a:cubicBezTo>
                  <a:pt x="14748" y="4591"/>
                  <a:pt x="13979" y="5390"/>
                  <a:pt x="13011" y="5439"/>
                </a:cubicBezTo>
                <a:lnTo>
                  <a:pt x="12973" y="5441"/>
                </a:lnTo>
                <a:lnTo>
                  <a:pt x="680" y="5441"/>
                </a:lnTo>
                <a:lnTo>
                  <a:pt x="680" y="5446"/>
                </a:lnTo>
                <a:lnTo>
                  <a:pt x="264" y="5446"/>
                </a:lnTo>
                <a:lnTo>
                  <a:pt x="264" y="5578"/>
                </a:lnTo>
                <a:lnTo>
                  <a:pt x="0" y="5314"/>
                </a:lnTo>
                <a:lnTo>
                  <a:pt x="264" y="5050"/>
                </a:lnTo>
                <a:lnTo>
                  <a:pt x="264" y="5182"/>
                </a:lnTo>
                <a:lnTo>
                  <a:pt x="662" y="5182"/>
                </a:lnTo>
                <a:lnTo>
                  <a:pt x="662" y="5180"/>
                </a:lnTo>
                <a:lnTo>
                  <a:pt x="12973" y="5180"/>
                </a:lnTo>
                <a:lnTo>
                  <a:pt x="12973" y="5185"/>
                </a:lnTo>
                <a:lnTo>
                  <a:pt x="12998" y="5184"/>
                </a:lnTo>
                <a:cubicBezTo>
                  <a:pt x="13831" y="5142"/>
                  <a:pt x="14493" y="4454"/>
                  <a:pt x="14493" y="3611"/>
                </a:cubicBezTo>
                <a:cubicBezTo>
                  <a:pt x="14493" y="2768"/>
                  <a:pt x="13831" y="2080"/>
                  <a:pt x="12998" y="2037"/>
                </a:cubicBezTo>
                <a:lnTo>
                  <a:pt x="12973" y="2037"/>
                </a:lnTo>
                <a:lnTo>
                  <a:pt x="12973" y="2042"/>
                </a:lnTo>
                <a:lnTo>
                  <a:pt x="1572" y="2042"/>
                </a:lnTo>
                <a:lnTo>
                  <a:pt x="1572" y="2040"/>
                </a:lnTo>
                <a:lnTo>
                  <a:pt x="1565" y="2041"/>
                </a:lnTo>
                <a:cubicBezTo>
                  <a:pt x="1548" y="2041"/>
                  <a:pt x="1530" y="2042"/>
                  <a:pt x="1513" y="2042"/>
                </a:cubicBezTo>
                <a:cubicBezTo>
                  <a:pt x="949" y="2042"/>
                  <a:pt x="492" y="1585"/>
                  <a:pt x="492" y="1021"/>
                </a:cubicBezTo>
                <a:cubicBezTo>
                  <a:pt x="492" y="458"/>
                  <a:pt x="949" y="1"/>
                  <a:pt x="1513" y="1"/>
                </a:cubicBezTo>
                <a:cubicBezTo>
                  <a:pt x="1530" y="1"/>
                  <a:pt x="1548" y="1"/>
                  <a:pt x="1565" y="2"/>
                </a:cubicBezTo>
                <a:lnTo>
                  <a:pt x="1572" y="3"/>
                </a:lnTo>
                <a:lnTo>
                  <a:pt x="1572" y="0"/>
                </a:lnTo>
                <a:close/>
              </a:path>
            </a:pathLst>
          </a:custGeom>
          <a:gradFill flip="none">
            <a:gsLst>
              <a:gs pos="39000">
                <a:srgbClr val="1F4D78">
                  <a:lumMod val="60000"/>
                  <a:lumOff val="40000"/>
                </a:srgbClr>
              </a:gs>
              <a:gs pos="60000">
                <a:srgbClr val="247DBF">
                  <a:alpha val="100000"/>
                </a:srgbClr>
              </a:gs>
              <a:gs pos="1000">
                <a:srgbClr val="F2858A"/>
              </a:gs>
              <a:gs pos="82000">
                <a:srgbClr val="066DB5"/>
              </a:gs>
              <a:gs pos="91000">
                <a:srgbClr val="C8161E">
                  <a:lumMod val="47000"/>
                  <a:alpha val="100000"/>
                  <a:lumOff val="53000"/>
                </a:srgbClr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微软雅黑"/>
              <a:cs typeface="+mn-cs"/>
            </a:endParaRPr>
          </a:p>
        </p:txBody>
      </p:sp>
      <p:pic>
        <p:nvPicPr>
          <p:cNvPr id="43" name="图片 42">
            <a:extLst>
              <a:ext uri="{FF2B5EF4-FFF2-40B4-BE49-F238E27FC236}">
                <a16:creationId xmlns:a16="http://schemas.microsoft.com/office/drawing/2014/main" id="{2298587D-3854-4C75-B46D-66CC17B5AD5E}"/>
              </a:ext>
            </a:extLst>
          </p:cNvPr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6"/>
          <a:stretch>
            <a:fillRect/>
          </a:stretch>
        </p:blipFill>
        <p:spPr>
          <a:xfrm rot="5400000">
            <a:off x="3274100" y="1448450"/>
            <a:ext cx="874974" cy="1615588"/>
          </a:xfrm>
          <a:prstGeom prst="rect">
            <a:avLst/>
          </a:prstGeom>
        </p:spPr>
      </p:pic>
      <p:pic>
        <p:nvPicPr>
          <p:cNvPr id="44" name="图片 43">
            <a:extLst>
              <a:ext uri="{FF2B5EF4-FFF2-40B4-BE49-F238E27FC236}">
                <a16:creationId xmlns:a16="http://schemas.microsoft.com/office/drawing/2014/main" id="{B08CFC50-FB07-4C75-9F89-44615A96753F}"/>
              </a:ext>
            </a:extLst>
          </p:cNvPr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37"/>
          <a:stretch>
            <a:fillRect/>
          </a:stretch>
        </p:blipFill>
        <p:spPr>
          <a:xfrm>
            <a:off x="5045804" y="1548078"/>
            <a:ext cx="1314373" cy="1222516"/>
          </a:xfrm>
          <a:prstGeom prst="rect">
            <a:avLst/>
          </a:prstGeom>
        </p:spPr>
      </p:pic>
      <p:pic>
        <p:nvPicPr>
          <p:cNvPr id="45" name="图片 44">
            <a:extLst>
              <a:ext uri="{FF2B5EF4-FFF2-40B4-BE49-F238E27FC236}">
                <a16:creationId xmlns:a16="http://schemas.microsoft.com/office/drawing/2014/main" id="{01F95720-54B8-4C4E-8A90-1E6D34D305F0}"/>
              </a:ext>
            </a:extLst>
          </p:cNvPr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8"/>
          <a:stretch>
            <a:fillRect/>
          </a:stretch>
        </p:blipFill>
        <p:spPr>
          <a:xfrm>
            <a:off x="7097451" y="1541077"/>
            <a:ext cx="1159592" cy="1167561"/>
          </a:xfrm>
          <a:prstGeom prst="rect">
            <a:avLst/>
          </a:prstGeom>
        </p:spPr>
      </p:pic>
      <p:pic>
        <p:nvPicPr>
          <p:cNvPr id="46" name="图片 45">
            <a:extLst>
              <a:ext uri="{FF2B5EF4-FFF2-40B4-BE49-F238E27FC236}">
                <a16:creationId xmlns:a16="http://schemas.microsoft.com/office/drawing/2014/main" id="{2612122B-5E3E-4509-A3EF-E8FC651C8FC6}"/>
              </a:ext>
            </a:extLst>
          </p:cNvPr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39"/>
          <a:stretch>
            <a:fillRect/>
          </a:stretch>
        </p:blipFill>
        <p:spPr>
          <a:xfrm>
            <a:off x="809339" y="4138436"/>
            <a:ext cx="1709213" cy="1043332"/>
          </a:xfrm>
          <a:prstGeom prst="rect">
            <a:avLst/>
          </a:prstGeom>
        </p:spPr>
      </p:pic>
      <p:pic>
        <p:nvPicPr>
          <p:cNvPr id="47" name="图片 46">
            <a:extLst>
              <a:ext uri="{FF2B5EF4-FFF2-40B4-BE49-F238E27FC236}">
                <a16:creationId xmlns:a16="http://schemas.microsoft.com/office/drawing/2014/main" id="{2A9AC20B-D7D7-4C07-8370-98DCFBCE00EF}"/>
              </a:ext>
            </a:extLst>
          </p:cNvPr>
          <p:cNvPicPr>
            <a:picLocks noChangeAspect="1"/>
          </p:cNvPicPr>
          <p:nvPr>
            <p:custDataLst>
              <p:tags r:id="rId6"/>
            </p:custDataLst>
          </p:nvPr>
        </p:nvPicPr>
        <p:blipFill rotWithShape="1">
          <a:blip r:embed="rId40"/>
          <a:srcRect r="54415"/>
          <a:stretch/>
        </p:blipFill>
        <p:spPr>
          <a:xfrm>
            <a:off x="3106216" y="4024411"/>
            <a:ext cx="1181907" cy="1131180"/>
          </a:xfrm>
          <a:prstGeom prst="rect">
            <a:avLst/>
          </a:prstGeom>
        </p:spPr>
      </p:pic>
      <p:sp>
        <p:nvSpPr>
          <p:cNvPr id="48" name="文本框 47">
            <a:extLst>
              <a:ext uri="{FF2B5EF4-FFF2-40B4-BE49-F238E27FC236}">
                <a16:creationId xmlns:a16="http://schemas.microsoft.com/office/drawing/2014/main" id="{F8C375C6-F138-461D-9FFC-15294E39C5DB}"/>
              </a:ext>
            </a:extLst>
          </p:cNvPr>
          <p:cNvSpPr txBox="1"/>
          <p:nvPr>
            <p:custDataLst>
              <p:tags r:id="rId7"/>
            </p:custDataLst>
          </p:nvPr>
        </p:nvSpPr>
        <p:spPr>
          <a:xfrm>
            <a:off x="2266928" y="3288728"/>
            <a:ext cx="299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00"/>
                </a:solidFill>
                <a:latin typeface="Arial"/>
                <a:ea typeface="微软雅黑"/>
              </a:rPr>
              <a:t>低功耗传感网芯片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Arial"/>
                <a:ea typeface="微软雅黑"/>
              </a:rPr>
              <a:t>ASSCC 2019</a:t>
            </a:r>
          </a:p>
        </p:txBody>
      </p:sp>
      <p:sp>
        <p:nvSpPr>
          <p:cNvPr id="49" name="文本框 48">
            <a:extLst>
              <a:ext uri="{FF2B5EF4-FFF2-40B4-BE49-F238E27FC236}">
                <a16:creationId xmlns:a16="http://schemas.microsoft.com/office/drawing/2014/main" id="{09B03EF1-2D38-4B4A-9670-E7E05714EAC8}"/>
              </a:ext>
            </a:extLst>
          </p:cNvPr>
          <p:cNvSpPr txBox="1"/>
          <p:nvPr>
            <p:custDataLst>
              <p:tags r:id="rId8"/>
            </p:custDataLst>
          </p:nvPr>
        </p:nvSpPr>
        <p:spPr>
          <a:xfrm>
            <a:off x="4308151" y="3290633"/>
            <a:ext cx="299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00"/>
                </a:solidFill>
                <a:latin typeface="Arial"/>
                <a:ea typeface="微软雅黑"/>
              </a:rPr>
              <a:t>光生物信号传感芯片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Arial"/>
                <a:ea typeface="微软雅黑"/>
                <a:sym typeface="+mn-ea"/>
              </a:rPr>
              <a:t>ESSCIRC 2022</a:t>
            </a:r>
            <a:endParaRPr lang="zh-CN" altLang="en-US" sz="1600" b="1" dirty="0">
              <a:solidFill>
                <a:srgbClr val="C00000"/>
              </a:solidFill>
              <a:latin typeface="Arial"/>
              <a:ea typeface="微软雅黑"/>
            </a:endParaRPr>
          </a:p>
        </p:txBody>
      </p:sp>
      <p:sp>
        <p:nvSpPr>
          <p:cNvPr id="50" name="文本框 49">
            <a:extLst>
              <a:ext uri="{FF2B5EF4-FFF2-40B4-BE49-F238E27FC236}">
                <a16:creationId xmlns:a16="http://schemas.microsoft.com/office/drawing/2014/main" id="{C98F32D0-4F6F-4D2B-90CC-46BD01CCE0A5}"/>
              </a:ext>
            </a:extLst>
          </p:cNvPr>
          <p:cNvSpPr txBox="1"/>
          <p:nvPr>
            <p:custDataLst>
              <p:tags r:id="rId9"/>
            </p:custDataLst>
          </p:nvPr>
        </p:nvSpPr>
        <p:spPr>
          <a:xfrm>
            <a:off x="6365343" y="3295072"/>
            <a:ext cx="256760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00"/>
                </a:solidFill>
                <a:latin typeface="Arial"/>
                <a:ea typeface="微软雅黑"/>
              </a:rPr>
              <a:t>可重构传感网芯片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Arial"/>
                <a:ea typeface="微软雅黑"/>
              </a:rPr>
              <a:t>TBCAS 2023</a:t>
            </a:r>
          </a:p>
        </p:txBody>
      </p:sp>
      <p:sp>
        <p:nvSpPr>
          <p:cNvPr id="51" name="文本框 50">
            <a:extLst>
              <a:ext uri="{FF2B5EF4-FFF2-40B4-BE49-F238E27FC236}">
                <a16:creationId xmlns:a16="http://schemas.microsoft.com/office/drawing/2014/main" id="{79EE0266-8446-423F-A973-04F8FA573DC2}"/>
              </a:ext>
            </a:extLst>
          </p:cNvPr>
          <p:cNvSpPr txBox="1"/>
          <p:nvPr>
            <p:custDataLst>
              <p:tags r:id="rId10"/>
            </p:custDataLst>
          </p:nvPr>
        </p:nvSpPr>
        <p:spPr>
          <a:xfrm>
            <a:off x="747250" y="5724545"/>
            <a:ext cx="194855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00"/>
                </a:solidFill>
                <a:latin typeface="Arial"/>
                <a:ea typeface="微软雅黑"/>
              </a:rPr>
              <a:t>无线传感网芯片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Arial"/>
                <a:ea typeface="微软雅黑"/>
              </a:rPr>
              <a:t>CBS 2023</a:t>
            </a:r>
          </a:p>
        </p:txBody>
      </p:sp>
      <p:sp>
        <p:nvSpPr>
          <p:cNvPr id="52" name="文本框 51">
            <a:extLst>
              <a:ext uri="{FF2B5EF4-FFF2-40B4-BE49-F238E27FC236}">
                <a16:creationId xmlns:a16="http://schemas.microsoft.com/office/drawing/2014/main" id="{6E1949F3-B01E-4E44-9FD7-6FCE472AD5AC}"/>
              </a:ext>
            </a:extLst>
          </p:cNvPr>
          <p:cNvSpPr txBox="1"/>
          <p:nvPr>
            <p:custDataLst>
              <p:tags r:id="rId11"/>
            </p:custDataLst>
          </p:nvPr>
        </p:nvSpPr>
        <p:spPr>
          <a:xfrm>
            <a:off x="2640119" y="5724545"/>
            <a:ext cx="2164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00"/>
                </a:solidFill>
                <a:latin typeface="Arial"/>
                <a:ea typeface="微软雅黑"/>
              </a:rPr>
              <a:t>类脑芯片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Arial"/>
                <a:ea typeface="微软雅黑"/>
              </a:rPr>
              <a:t>TBCAS 2023</a:t>
            </a:r>
          </a:p>
        </p:txBody>
      </p:sp>
      <p:grpSp>
        <p:nvGrpSpPr>
          <p:cNvPr id="53" name="组合 52">
            <a:extLst>
              <a:ext uri="{FF2B5EF4-FFF2-40B4-BE49-F238E27FC236}">
                <a16:creationId xmlns:a16="http://schemas.microsoft.com/office/drawing/2014/main" id="{95604010-8E8C-4C3F-8C37-B9C4785BCEAD}"/>
              </a:ext>
            </a:extLst>
          </p:cNvPr>
          <p:cNvGrpSpPr/>
          <p:nvPr/>
        </p:nvGrpSpPr>
        <p:grpSpPr>
          <a:xfrm>
            <a:off x="3455965" y="2861261"/>
            <a:ext cx="471170" cy="439420"/>
            <a:chOff x="1121" y="3634"/>
            <a:chExt cx="742" cy="692"/>
          </a:xfrm>
        </p:grpSpPr>
        <p:grpSp>
          <p:nvGrpSpPr>
            <p:cNvPr id="54" name="组合 53">
              <a:extLst>
                <a:ext uri="{FF2B5EF4-FFF2-40B4-BE49-F238E27FC236}">
                  <a16:creationId xmlns:a16="http://schemas.microsoft.com/office/drawing/2014/main" id="{D2024F8D-4365-46EC-AE87-422EA3F32690}"/>
                </a:ext>
              </a:extLst>
            </p:cNvPr>
            <p:cNvGrpSpPr/>
            <p:nvPr/>
          </p:nvGrpSpPr>
          <p:grpSpPr>
            <a:xfrm>
              <a:off x="1146" y="3634"/>
              <a:ext cx="692" cy="692"/>
              <a:chOff x="1395" y="2450"/>
              <a:chExt cx="692" cy="692"/>
            </a:xfrm>
          </p:grpSpPr>
          <p:sp>
            <p:nvSpPr>
              <p:cNvPr id="56" name="同心圆 10">
                <a:extLst>
                  <a:ext uri="{FF2B5EF4-FFF2-40B4-BE49-F238E27FC236}">
                    <a16:creationId xmlns:a16="http://schemas.microsoft.com/office/drawing/2014/main" id="{B1C3ADAA-FDE1-403F-88A2-31BD41F2AD3A}"/>
                  </a:ext>
                </a:extLst>
              </p:cNvPr>
              <p:cNvSpPr/>
              <p:nvPr>
                <p:custDataLst>
                  <p:tags r:id="rId34"/>
                </p:custDataLst>
              </p:nvPr>
            </p:nvSpPr>
            <p:spPr>
              <a:xfrm>
                <a:off x="1395" y="2450"/>
                <a:ext cx="692" cy="692"/>
              </a:xfrm>
              <a:prstGeom prst="donut">
                <a:avLst>
                  <a:gd name="adj" fmla="val 11095"/>
                </a:avLst>
              </a:prstGeom>
              <a:solidFill>
                <a:srgbClr val="066DB5">
                  <a:alpha val="97000"/>
                </a:srgbClr>
              </a:solidFill>
              <a:ln w="12700" cap="flat" cmpd="sng" algn="ctr">
                <a:solidFill>
                  <a:srgbClr val="0E72B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57" name="椭圆 56">
                <a:extLst>
                  <a:ext uri="{FF2B5EF4-FFF2-40B4-BE49-F238E27FC236}">
                    <a16:creationId xmlns:a16="http://schemas.microsoft.com/office/drawing/2014/main" id="{C35D2469-0319-4736-AD28-4B68C3760BD3}"/>
                  </a:ext>
                </a:extLst>
              </p:cNvPr>
              <p:cNvSpPr/>
              <p:nvPr/>
            </p:nvSpPr>
            <p:spPr>
              <a:xfrm>
                <a:off x="1491" y="2546"/>
                <a:ext cx="500" cy="500"/>
              </a:xfrm>
              <a:prstGeom prst="ellipse">
                <a:avLst/>
              </a:prstGeom>
              <a:solidFill>
                <a:srgbClr val="E1EDF7"/>
              </a:solidFill>
              <a:ln w="12700" cap="flat" cmpd="sng" algn="ctr">
                <a:solidFill>
                  <a:srgbClr val="E1EDF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55" name="文本框 54">
              <a:extLst>
                <a:ext uri="{FF2B5EF4-FFF2-40B4-BE49-F238E27FC236}">
                  <a16:creationId xmlns:a16="http://schemas.microsoft.com/office/drawing/2014/main" id="{C1741A7A-ED24-4AF1-81ED-3E200F00F301}"/>
                </a:ext>
              </a:extLst>
            </p:cNvPr>
            <p:cNvSpPr txBox="1"/>
            <p:nvPr/>
          </p:nvSpPr>
          <p:spPr>
            <a:xfrm>
              <a:off x="1121" y="3787"/>
              <a:ext cx="74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</a:rPr>
                <a:t>2019</a:t>
              </a:r>
            </a:p>
          </p:txBody>
        </p:sp>
      </p:grpSp>
      <p:grpSp>
        <p:nvGrpSpPr>
          <p:cNvPr id="58" name="组合 57">
            <a:extLst>
              <a:ext uri="{FF2B5EF4-FFF2-40B4-BE49-F238E27FC236}">
                <a16:creationId xmlns:a16="http://schemas.microsoft.com/office/drawing/2014/main" id="{17E56E3C-9E74-4C54-98F4-52664C450884}"/>
              </a:ext>
            </a:extLst>
          </p:cNvPr>
          <p:cNvGrpSpPr/>
          <p:nvPr/>
        </p:nvGrpSpPr>
        <p:grpSpPr>
          <a:xfrm>
            <a:off x="5576564" y="2861261"/>
            <a:ext cx="471170" cy="439420"/>
            <a:chOff x="649" y="5400"/>
            <a:chExt cx="742" cy="692"/>
          </a:xfrm>
        </p:grpSpPr>
        <p:grpSp>
          <p:nvGrpSpPr>
            <p:cNvPr id="59" name="组合 58">
              <a:extLst>
                <a:ext uri="{FF2B5EF4-FFF2-40B4-BE49-F238E27FC236}">
                  <a16:creationId xmlns:a16="http://schemas.microsoft.com/office/drawing/2014/main" id="{88FF040D-1F4D-48E1-8403-F917E713CE99}"/>
                </a:ext>
              </a:extLst>
            </p:cNvPr>
            <p:cNvGrpSpPr/>
            <p:nvPr/>
          </p:nvGrpSpPr>
          <p:grpSpPr>
            <a:xfrm>
              <a:off x="674" y="5400"/>
              <a:ext cx="692" cy="692"/>
              <a:chOff x="1395" y="2450"/>
              <a:chExt cx="692" cy="692"/>
            </a:xfrm>
          </p:grpSpPr>
          <p:sp>
            <p:nvSpPr>
              <p:cNvPr id="61" name="同心圆 11">
                <a:extLst>
                  <a:ext uri="{FF2B5EF4-FFF2-40B4-BE49-F238E27FC236}">
                    <a16:creationId xmlns:a16="http://schemas.microsoft.com/office/drawing/2014/main" id="{81C2DA20-2EBE-4497-9CCF-92904F4CA4A2}"/>
                  </a:ext>
                </a:extLst>
              </p:cNvPr>
              <p:cNvSpPr/>
              <p:nvPr>
                <p:custDataLst>
                  <p:tags r:id="rId32"/>
                </p:custDataLst>
              </p:nvPr>
            </p:nvSpPr>
            <p:spPr>
              <a:xfrm>
                <a:off x="1395" y="2450"/>
                <a:ext cx="692" cy="692"/>
              </a:xfrm>
              <a:prstGeom prst="donut">
                <a:avLst>
                  <a:gd name="adj" fmla="val 11095"/>
                </a:avLst>
              </a:prstGeom>
              <a:solidFill>
                <a:srgbClr val="066DB5">
                  <a:alpha val="97000"/>
                </a:srgbClr>
              </a:solidFill>
              <a:ln w="12700" cap="flat" cmpd="sng" algn="ctr">
                <a:solidFill>
                  <a:srgbClr val="0E72B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2" name="椭圆 61">
                <a:extLst>
                  <a:ext uri="{FF2B5EF4-FFF2-40B4-BE49-F238E27FC236}">
                    <a16:creationId xmlns:a16="http://schemas.microsoft.com/office/drawing/2014/main" id="{688D0478-3143-4B68-B0B0-C32607CCA548}"/>
                  </a:ext>
                </a:extLst>
              </p:cNvPr>
              <p:cNvSpPr/>
              <p:nvPr>
                <p:custDataLst>
                  <p:tags r:id="rId33"/>
                </p:custDataLst>
              </p:nvPr>
            </p:nvSpPr>
            <p:spPr>
              <a:xfrm>
                <a:off x="1491" y="2546"/>
                <a:ext cx="500" cy="500"/>
              </a:xfrm>
              <a:prstGeom prst="ellipse">
                <a:avLst/>
              </a:prstGeom>
              <a:solidFill>
                <a:srgbClr val="E1EDF7"/>
              </a:solidFill>
              <a:ln w="12700" cap="flat" cmpd="sng" algn="ctr">
                <a:solidFill>
                  <a:srgbClr val="E1EDF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E79BFB07-E31D-46BC-93AC-B436DE543828}"/>
                </a:ext>
              </a:extLst>
            </p:cNvPr>
            <p:cNvSpPr txBox="1"/>
            <p:nvPr>
              <p:custDataLst>
                <p:tags r:id="rId31"/>
              </p:custDataLst>
            </p:nvPr>
          </p:nvSpPr>
          <p:spPr>
            <a:xfrm>
              <a:off x="649" y="5553"/>
              <a:ext cx="74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</a:rPr>
                <a:t>2022</a:t>
              </a:r>
            </a:p>
          </p:txBody>
        </p:sp>
      </p:grpSp>
      <p:grpSp>
        <p:nvGrpSpPr>
          <p:cNvPr id="63" name="组合 62">
            <a:extLst>
              <a:ext uri="{FF2B5EF4-FFF2-40B4-BE49-F238E27FC236}">
                <a16:creationId xmlns:a16="http://schemas.microsoft.com/office/drawing/2014/main" id="{E32CD624-3F0E-4779-A5EB-5B02EE955B26}"/>
              </a:ext>
            </a:extLst>
          </p:cNvPr>
          <p:cNvGrpSpPr/>
          <p:nvPr/>
        </p:nvGrpSpPr>
        <p:grpSpPr>
          <a:xfrm>
            <a:off x="3471705" y="5246188"/>
            <a:ext cx="471170" cy="439420"/>
            <a:chOff x="1146" y="2104"/>
            <a:chExt cx="742" cy="692"/>
          </a:xfrm>
        </p:grpSpPr>
        <p:grpSp>
          <p:nvGrpSpPr>
            <p:cNvPr id="64" name="组合 63">
              <a:extLst>
                <a:ext uri="{FF2B5EF4-FFF2-40B4-BE49-F238E27FC236}">
                  <a16:creationId xmlns:a16="http://schemas.microsoft.com/office/drawing/2014/main" id="{0868FDB0-E640-444F-B5E4-208AB40EF644}"/>
                </a:ext>
              </a:extLst>
            </p:cNvPr>
            <p:cNvGrpSpPr/>
            <p:nvPr/>
          </p:nvGrpSpPr>
          <p:grpSpPr>
            <a:xfrm>
              <a:off x="1171" y="2104"/>
              <a:ext cx="692" cy="692"/>
              <a:chOff x="1395" y="2450"/>
              <a:chExt cx="692" cy="692"/>
            </a:xfrm>
          </p:grpSpPr>
          <p:sp>
            <p:nvSpPr>
              <p:cNvPr id="66" name="同心圆 16">
                <a:extLst>
                  <a:ext uri="{FF2B5EF4-FFF2-40B4-BE49-F238E27FC236}">
                    <a16:creationId xmlns:a16="http://schemas.microsoft.com/office/drawing/2014/main" id="{9CE13E1D-A04A-4491-8821-CFD3CFA2D393}"/>
                  </a:ext>
                </a:extLst>
              </p:cNvPr>
              <p:cNvSpPr/>
              <p:nvPr>
                <p:custDataLst>
                  <p:tags r:id="rId29"/>
                </p:custDataLst>
              </p:nvPr>
            </p:nvSpPr>
            <p:spPr>
              <a:xfrm>
                <a:off x="1395" y="2450"/>
                <a:ext cx="692" cy="692"/>
              </a:xfrm>
              <a:prstGeom prst="donut">
                <a:avLst>
                  <a:gd name="adj" fmla="val 11095"/>
                </a:avLst>
              </a:prstGeom>
              <a:solidFill>
                <a:srgbClr val="066DB5">
                  <a:alpha val="97000"/>
                </a:srgbClr>
              </a:solidFill>
              <a:ln w="12700" cap="flat" cmpd="sng" algn="ctr">
                <a:solidFill>
                  <a:srgbClr val="0E72B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67" name="椭圆 66">
                <a:extLst>
                  <a:ext uri="{FF2B5EF4-FFF2-40B4-BE49-F238E27FC236}">
                    <a16:creationId xmlns:a16="http://schemas.microsoft.com/office/drawing/2014/main" id="{41D1D876-3021-4938-A594-53C0C40318C2}"/>
                  </a:ext>
                </a:extLst>
              </p:cNvPr>
              <p:cNvSpPr/>
              <p:nvPr>
                <p:custDataLst>
                  <p:tags r:id="rId30"/>
                </p:custDataLst>
              </p:nvPr>
            </p:nvSpPr>
            <p:spPr>
              <a:xfrm>
                <a:off x="1491" y="2546"/>
                <a:ext cx="500" cy="500"/>
              </a:xfrm>
              <a:prstGeom prst="ellipse">
                <a:avLst/>
              </a:prstGeom>
              <a:solidFill>
                <a:srgbClr val="E1EDF7"/>
              </a:solidFill>
              <a:ln w="12700" cap="flat" cmpd="sng" algn="ctr">
                <a:solidFill>
                  <a:srgbClr val="E1EDF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65" name="文本框 64">
              <a:extLst>
                <a:ext uri="{FF2B5EF4-FFF2-40B4-BE49-F238E27FC236}">
                  <a16:creationId xmlns:a16="http://schemas.microsoft.com/office/drawing/2014/main" id="{8AF9D5F8-7DE4-4F6C-A7E0-1E34F723DC1D}"/>
                </a:ext>
              </a:extLst>
            </p:cNvPr>
            <p:cNvSpPr txBox="1"/>
            <p:nvPr>
              <p:custDataLst>
                <p:tags r:id="rId28"/>
              </p:custDataLst>
            </p:nvPr>
          </p:nvSpPr>
          <p:spPr>
            <a:xfrm>
              <a:off x="1146" y="2257"/>
              <a:ext cx="74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</a:rPr>
                <a:t>2023</a:t>
              </a:r>
            </a:p>
          </p:txBody>
        </p:sp>
      </p:grpSp>
      <p:grpSp>
        <p:nvGrpSpPr>
          <p:cNvPr id="68" name="组合 67">
            <a:extLst>
              <a:ext uri="{FF2B5EF4-FFF2-40B4-BE49-F238E27FC236}">
                <a16:creationId xmlns:a16="http://schemas.microsoft.com/office/drawing/2014/main" id="{F939DE86-D1D0-4ED8-92AB-A2E73FE10488}"/>
              </a:ext>
            </a:extLst>
          </p:cNvPr>
          <p:cNvGrpSpPr/>
          <p:nvPr/>
        </p:nvGrpSpPr>
        <p:grpSpPr>
          <a:xfrm>
            <a:off x="7441662" y="2827079"/>
            <a:ext cx="471170" cy="439420"/>
            <a:chOff x="1146" y="2104"/>
            <a:chExt cx="742" cy="692"/>
          </a:xfrm>
        </p:grpSpPr>
        <p:grpSp>
          <p:nvGrpSpPr>
            <p:cNvPr id="69" name="组合 68">
              <a:extLst>
                <a:ext uri="{FF2B5EF4-FFF2-40B4-BE49-F238E27FC236}">
                  <a16:creationId xmlns:a16="http://schemas.microsoft.com/office/drawing/2014/main" id="{2183161C-3CC1-424E-BC03-CCB9D66B7475}"/>
                </a:ext>
              </a:extLst>
            </p:cNvPr>
            <p:cNvGrpSpPr/>
            <p:nvPr/>
          </p:nvGrpSpPr>
          <p:grpSpPr>
            <a:xfrm>
              <a:off x="1171" y="2104"/>
              <a:ext cx="692" cy="692"/>
              <a:chOff x="1395" y="2450"/>
              <a:chExt cx="692" cy="692"/>
            </a:xfrm>
          </p:grpSpPr>
          <p:sp>
            <p:nvSpPr>
              <p:cNvPr id="71" name="同心圆 39">
                <a:extLst>
                  <a:ext uri="{FF2B5EF4-FFF2-40B4-BE49-F238E27FC236}">
                    <a16:creationId xmlns:a16="http://schemas.microsoft.com/office/drawing/2014/main" id="{BC1D2868-DE10-43B8-B58A-5DE2DE725E13}"/>
                  </a:ext>
                </a:extLst>
              </p:cNvPr>
              <p:cNvSpPr/>
              <p:nvPr>
                <p:custDataLst>
                  <p:tags r:id="rId26"/>
                </p:custDataLst>
              </p:nvPr>
            </p:nvSpPr>
            <p:spPr>
              <a:xfrm>
                <a:off x="1395" y="2450"/>
                <a:ext cx="692" cy="692"/>
              </a:xfrm>
              <a:prstGeom prst="donut">
                <a:avLst>
                  <a:gd name="adj" fmla="val 11095"/>
                </a:avLst>
              </a:prstGeom>
              <a:solidFill>
                <a:srgbClr val="066DB5">
                  <a:alpha val="97000"/>
                </a:srgbClr>
              </a:solidFill>
              <a:ln w="12700" cap="flat" cmpd="sng" algn="ctr">
                <a:solidFill>
                  <a:srgbClr val="0E72B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2" name="椭圆 71">
                <a:extLst>
                  <a:ext uri="{FF2B5EF4-FFF2-40B4-BE49-F238E27FC236}">
                    <a16:creationId xmlns:a16="http://schemas.microsoft.com/office/drawing/2014/main" id="{F931384A-18DB-4EA3-ADBB-F8B830D83182}"/>
                  </a:ext>
                </a:extLst>
              </p:cNvPr>
              <p:cNvSpPr/>
              <p:nvPr>
                <p:custDataLst>
                  <p:tags r:id="rId27"/>
                </p:custDataLst>
              </p:nvPr>
            </p:nvSpPr>
            <p:spPr>
              <a:xfrm>
                <a:off x="1491" y="2546"/>
                <a:ext cx="500" cy="500"/>
              </a:xfrm>
              <a:prstGeom prst="ellipse">
                <a:avLst/>
              </a:prstGeom>
              <a:solidFill>
                <a:srgbClr val="E1EDF7"/>
              </a:solidFill>
              <a:ln w="12700" cap="flat" cmpd="sng" algn="ctr">
                <a:solidFill>
                  <a:srgbClr val="E1EDF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70" name="文本框 69">
              <a:extLst>
                <a:ext uri="{FF2B5EF4-FFF2-40B4-BE49-F238E27FC236}">
                  <a16:creationId xmlns:a16="http://schemas.microsoft.com/office/drawing/2014/main" id="{F4DA36CC-0EB1-4789-B99D-073D4770E0B0}"/>
                </a:ext>
              </a:extLst>
            </p:cNvPr>
            <p:cNvSpPr txBox="1"/>
            <p:nvPr>
              <p:custDataLst>
                <p:tags r:id="rId25"/>
              </p:custDataLst>
            </p:nvPr>
          </p:nvSpPr>
          <p:spPr>
            <a:xfrm>
              <a:off x="1146" y="2257"/>
              <a:ext cx="74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</a:rPr>
                <a:t>2023</a:t>
              </a:r>
            </a:p>
          </p:txBody>
        </p:sp>
      </p:grpSp>
      <p:grpSp>
        <p:nvGrpSpPr>
          <p:cNvPr id="73" name="组合 72">
            <a:extLst>
              <a:ext uri="{FF2B5EF4-FFF2-40B4-BE49-F238E27FC236}">
                <a16:creationId xmlns:a16="http://schemas.microsoft.com/office/drawing/2014/main" id="{59FC2505-EA14-44B0-9797-EDE1AEAAF50F}"/>
              </a:ext>
            </a:extLst>
          </p:cNvPr>
          <p:cNvGrpSpPr/>
          <p:nvPr/>
        </p:nvGrpSpPr>
        <p:grpSpPr>
          <a:xfrm>
            <a:off x="1495999" y="5246188"/>
            <a:ext cx="471170" cy="439420"/>
            <a:chOff x="1146" y="2104"/>
            <a:chExt cx="742" cy="692"/>
          </a:xfrm>
        </p:grpSpPr>
        <p:grpSp>
          <p:nvGrpSpPr>
            <p:cNvPr id="74" name="组合 73">
              <a:extLst>
                <a:ext uri="{FF2B5EF4-FFF2-40B4-BE49-F238E27FC236}">
                  <a16:creationId xmlns:a16="http://schemas.microsoft.com/office/drawing/2014/main" id="{AD7D8FF0-62A8-4BB5-84D0-B46AC5936C91}"/>
                </a:ext>
              </a:extLst>
            </p:cNvPr>
            <p:cNvGrpSpPr/>
            <p:nvPr/>
          </p:nvGrpSpPr>
          <p:grpSpPr>
            <a:xfrm>
              <a:off x="1171" y="2104"/>
              <a:ext cx="692" cy="692"/>
              <a:chOff x="1395" y="2450"/>
              <a:chExt cx="692" cy="692"/>
            </a:xfrm>
          </p:grpSpPr>
          <p:sp>
            <p:nvSpPr>
              <p:cNvPr id="76" name="同心圆 44">
                <a:extLst>
                  <a:ext uri="{FF2B5EF4-FFF2-40B4-BE49-F238E27FC236}">
                    <a16:creationId xmlns:a16="http://schemas.microsoft.com/office/drawing/2014/main" id="{AE17EFFB-4F15-456C-BB9E-15DC8083FE90}"/>
                  </a:ext>
                </a:extLst>
              </p:cNvPr>
              <p:cNvSpPr/>
              <p:nvPr>
                <p:custDataLst>
                  <p:tags r:id="rId23"/>
                </p:custDataLst>
              </p:nvPr>
            </p:nvSpPr>
            <p:spPr>
              <a:xfrm>
                <a:off x="1395" y="2450"/>
                <a:ext cx="692" cy="692"/>
              </a:xfrm>
              <a:prstGeom prst="donut">
                <a:avLst>
                  <a:gd name="adj" fmla="val 11095"/>
                </a:avLst>
              </a:prstGeom>
              <a:solidFill>
                <a:srgbClr val="066DB5">
                  <a:alpha val="97000"/>
                </a:srgbClr>
              </a:solidFill>
              <a:ln w="12700" cap="flat" cmpd="sng" algn="ctr">
                <a:solidFill>
                  <a:srgbClr val="0E72B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77" name="椭圆 76">
                <a:extLst>
                  <a:ext uri="{FF2B5EF4-FFF2-40B4-BE49-F238E27FC236}">
                    <a16:creationId xmlns:a16="http://schemas.microsoft.com/office/drawing/2014/main" id="{47F23D72-BCFC-400F-B895-0ABB88658E71}"/>
                  </a:ext>
                </a:extLst>
              </p:cNvPr>
              <p:cNvSpPr/>
              <p:nvPr>
                <p:custDataLst>
                  <p:tags r:id="rId24"/>
                </p:custDataLst>
              </p:nvPr>
            </p:nvSpPr>
            <p:spPr>
              <a:xfrm>
                <a:off x="1491" y="2546"/>
                <a:ext cx="500" cy="500"/>
              </a:xfrm>
              <a:prstGeom prst="ellipse">
                <a:avLst/>
              </a:prstGeom>
              <a:solidFill>
                <a:srgbClr val="E1EDF7"/>
              </a:solidFill>
              <a:ln w="12700" cap="flat" cmpd="sng" algn="ctr">
                <a:solidFill>
                  <a:srgbClr val="E1EDF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75" name="文本框 74">
              <a:extLst>
                <a:ext uri="{FF2B5EF4-FFF2-40B4-BE49-F238E27FC236}">
                  <a16:creationId xmlns:a16="http://schemas.microsoft.com/office/drawing/2014/main" id="{75BAB2DF-B901-49C8-A587-83F8FAAF2537}"/>
                </a:ext>
              </a:extLst>
            </p:cNvPr>
            <p:cNvSpPr txBox="1"/>
            <p:nvPr>
              <p:custDataLst>
                <p:tags r:id="rId22"/>
              </p:custDataLst>
            </p:nvPr>
          </p:nvSpPr>
          <p:spPr>
            <a:xfrm>
              <a:off x="1146" y="2257"/>
              <a:ext cx="74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</a:rPr>
                <a:t>2023</a:t>
              </a:r>
            </a:p>
          </p:txBody>
        </p:sp>
      </p:grpSp>
      <p:grpSp>
        <p:nvGrpSpPr>
          <p:cNvPr id="79" name="组合 78">
            <a:extLst>
              <a:ext uri="{FF2B5EF4-FFF2-40B4-BE49-F238E27FC236}">
                <a16:creationId xmlns:a16="http://schemas.microsoft.com/office/drawing/2014/main" id="{1FF971C4-517F-4192-91CE-C167530AF7A4}"/>
              </a:ext>
            </a:extLst>
          </p:cNvPr>
          <p:cNvGrpSpPr/>
          <p:nvPr/>
        </p:nvGrpSpPr>
        <p:grpSpPr>
          <a:xfrm>
            <a:off x="5630177" y="5246188"/>
            <a:ext cx="471170" cy="439420"/>
            <a:chOff x="1146" y="2104"/>
            <a:chExt cx="742" cy="692"/>
          </a:xfrm>
        </p:grpSpPr>
        <p:grpSp>
          <p:nvGrpSpPr>
            <p:cNvPr id="80" name="组合 79">
              <a:extLst>
                <a:ext uri="{FF2B5EF4-FFF2-40B4-BE49-F238E27FC236}">
                  <a16:creationId xmlns:a16="http://schemas.microsoft.com/office/drawing/2014/main" id="{034A70FA-1BA1-4659-A54A-E6A1A48430C8}"/>
                </a:ext>
              </a:extLst>
            </p:cNvPr>
            <p:cNvGrpSpPr/>
            <p:nvPr/>
          </p:nvGrpSpPr>
          <p:grpSpPr>
            <a:xfrm>
              <a:off x="1171" y="2104"/>
              <a:ext cx="692" cy="692"/>
              <a:chOff x="1395" y="2450"/>
              <a:chExt cx="692" cy="692"/>
            </a:xfrm>
          </p:grpSpPr>
          <p:sp>
            <p:nvSpPr>
              <p:cNvPr id="82" name="同心圆 16">
                <a:extLst>
                  <a:ext uri="{FF2B5EF4-FFF2-40B4-BE49-F238E27FC236}">
                    <a16:creationId xmlns:a16="http://schemas.microsoft.com/office/drawing/2014/main" id="{7AEB1860-E28A-4C2A-A1FD-7415414DFD22}"/>
                  </a:ext>
                </a:extLst>
              </p:cNvPr>
              <p:cNvSpPr/>
              <p:nvPr>
                <p:custDataLst>
                  <p:tags r:id="rId20"/>
                </p:custDataLst>
              </p:nvPr>
            </p:nvSpPr>
            <p:spPr>
              <a:xfrm>
                <a:off x="1395" y="2450"/>
                <a:ext cx="692" cy="692"/>
              </a:xfrm>
              <a:prstGeom prst="donut">
                <a:avLst>
                  <a:gd name="adj" fmla="val 11095"/>
                </a:avLst>
              </a:prstGeom>
              <a:solidFill>
                <a:srgbClr val="066DB5">
                  <a:alpha val="97000"/>
                </a:srgbClr>
              </a:solidFill>
              <a:ln w="12700" cap="flat" cmpd="sng" algn="ctr">
                <a:solidFill>
                  <a:srgbClr val="0E72B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3" name="椭圆 82">
                <a:extLst>
                  <a:ext uri="{FF2B5EF4-FFF2-40B4-BE49-F238E27FC236}">
                    <a16:creationId xmlns:a16="http://schemas.microsoft.com/office/drawing/2014/main" id="{060D6BA7-8BF0-4B83-9ACC-34F873A1D9C8}"/>
                  </a:ext>
                </a:extLst>
              </p:cNvPr>
              <p:cNvSpPr/>
              <p:nvPr>
                <p:custDataLst>
                  <p:tags r:id="rId21"/>
                </p:custDataLst>
              </p:nvPr>
            </p:nvSpPr>
            <p:spPr>
              <a:xfrm>
                <a:off x="1491" y="2546"/>
                <a:ext cx="500" cy="500"/>
              </a:xfrm>
              <a:prstGeom prst="ellipse">
                <a:avLst/>
              </a:prstGeom>
              <a:solidFill>
                <a:srgbClr val="E1EDF7"/>
              </a:solidFill>
              <a:ln w="12700" cap="flat" cmpd="sng" algn="ctr">
                <a:solidFill>
                  <a:srgbClr val="E1EDF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C2CF4196-81CC-4823-B61D-80F4BF28A368}"/>
                </a:ext>
              </a:extLst>
            </p:cNvPr>
            <p:cNvSpPr txBox="1"/>
            <p:nvPr>
              <p:custDataLst>
                <p:tags r:id="rId19"/>
              </p:custDataLst>
            </p:nvPr>
          </p:nvSpPr>
          <p:spPr>
            <a:xfrm>
              <a:off x="1146" y="2257"/>
              <a:ext cx="74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</a:rPr>
                <a:t>2023</a:t>
              </a:r>
            </a:p>
          </p:txBody>
        </p:sp>
      </p:grpSp>
      <p:grpSp>
        <p:nvGrpSpPr>
          <p:cNvPr id="84" name="组合 83">
            <a:extLst>
              <a:ext uri="{FF2B5EF4-FFF2-40B4-BE49-F238E27FC236}">
                <a16:creationId xmlns:a16="http://schemas.microsoft.com/office/drawing/2014/main" id="{00E16FD2-407C-48E1-8FD7-B183D75ED413}"/>
              </a:ext>
            </a:extLst>
          </p:cNvPr>
          <p:cNvGrpSpPr/>
          <p:nvPr/>
        </p:nvGrpSpPr>
        <p:grpSpPr>
          <a:xfrm>
            <a:off x="7536940" y="5246188"/>
            <a:ext cx="471170" cy="439420"/>
            <a:chOff x="1146" y="2104"/>
            <a:chExt cx="742" cy="692"/>
          </a:xfrm>
        </p:grpSpPr>
        <p:grpSp>
          <p:nvGrpSpPr>
            <p:cNvPr id="85" name="组合 84">
              <a:extLst>
                <a:ext uri="{FF2B5EF4-FFF2-40B4-BE49-F238E27FC236}">
                  <a16:creationId xmlns:a16="http://schemas.microsoft.com/office/drawing/2014/main" id="{70371C7F-0012-463A-8868-5B1ED2B207D0}"/>
                </a:ext>
              </a:extLst>
            </p:cNvPr>
            <p:cNvGrpSpPr/>
            <p:nvPr/>
          </p:nvGrpSpPr>
          <p:grpSpPr>
            <a:xfrm>
              <a:off x="1171" y="2104"/>
              <a:ext cx="692" cy="692"/>
              <a:chOff x="1395" y="2450"/>
              <a:chExt cx="692" cy="692"/>
            </a:xfrm>
          </p:grpSpPr>
          <p:sp>
            <p:nvSpPr>
              <p:cNvPr id="87" name="同心圆 16">
                <a:extLst>
                  <a:ext uri="{FF2B5EF4-FFF2-40B4-BE49-F238E27FC236}">
                    <a16:creationId xmlns:a16="http://schemas.microsoft.com/office/drawing/2014/main" id="{356B531B-095E-4570-930B-7F3405AAD895}"/>
                  </a:ext>
                </a:extLst>
              </p:cNvPr>
              <p:cNvSpPr/>
              <p:nvPr>
                <p:custDataLst>
                  <p:tags r:id="rId17"/>
                </p:custDataLst>
              </p:nvPr>
            </p:nvSpPr>
            <p:spPr>
              <a:xfrm>
                <a:off x="1395" y="2450"/>
                <a:ext cx="692" cy="692"/>
              </a:xfrm>
              <a:prstGeom prst="donut">
                <a:avLst>
                  <a:gd name="adj" fmla="val 11095"/>
                </a:avLst>
              </a:prstGeom>
              <a:solidFill>
                <a:srgbClr val="066DB5">
                  <a:alpha val="97000"/>
                </a:srgbClr>
              </a:solidFill>
              <a:ln w="12700" cap="flat" cmpd="sng" algn="ctr">
                <a:solidFill>
                  <a:srgbClr val="0E72B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88" name="椭圆 87">
                <a:extLst>
                  <a:ext uri="{FF2B5EF4-FFF2-40B4-BE49-F238E27FC236}">
                    <a16:creationId xmlns:a16="http://schemas.microsoft.com/office/drawing/2014/main" id="{8E9DBAAE-C6E8-431B-8E91-F23E91562722}"/>
                  </a:ext>
                </a:extLst>
              </p:cNvPr>
              <p:cNvSpPr/>
              <p:nvPr>
                <p:custDataLst>
                  <p:tags r:id="rId18"/>
                </p:custDataLst>
              </p:nvPr>
            </p:nvSpPr>
            <p:spPr>
              <a:xfrm>
                <a:off x="1491" y="2546"/>
                <a:ext cx="500" cy="500"/>
              </a:xfrm>
              <a:prstGeom prst="ellipse">
                <a:avLst/>
              </a:prstGeom>
              <a:solidFill>
                <a:srgbClr val="E1EDF7"/>
              </a:solidFill>
              <a:ln w="12700" cap="flat" cmpd="sng" algn="ctr">
                <a:solidFill>
                  <a:srgbClr val="E1EDF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86" name="文本框 85">
              <a:extLst>
                <a:ext uri="{FF2B5EF4-FFF2-40B4-BE49-F238E27FC236}">
                  <a16:creationId xmlns:a16="http://schemas.microsoft.com/office/drawing/2014/main" id="{385A6B77-1BE7-4AF9-A9D2-5E97680113A9}"/>
                </a:ext>
              </a:extLst>
            </p:cNvPr>
            <p:cNvSpPr txBox="1"/>
            <p:nvPr>
              <p:custDataLst>
                <p:tags r:id="rId16"/>
              </p:custDataLst>
            </p:nvPr>
          </p:nvSpPr>
          <p:spPr>
            <a:xfrm>
              <a:off x="1146" y="2257"/>
              <a:ext cx="74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</a:rPr>
                <a:t>2024</a:t>
              </a:r>
            </a:p>
          </p:txBody>
        </p:sp>
      </p:grpSp>
      <p:sp>
        <p:nvSpPr>
          <p:cNvPr id="89" name="文本框 88">
            <a:extLst>
              <a:ext uri="{FF2B5EF4-FFF2-40B4-BE49-F238E27FC236}">
                <a16:creationId xmlns:a16="http://schemas.microsoft.com/office/drawing/2014/main" id="{3D70A471-C23A-4186-8969-882E866E29FD}"/>
              </a:ext>
            </a:extLst>
          </p:cNvPr>
          <p:cNvSpPr txBox="1"/>
          <p:nvPr>
            <p:custDataLst>
              <p:tags r:id="rId12"/>
            </p:custDataLst>
          </p:nvPr>
        </p:nvSpPr>
        <p:spPr>
          <a:xfrm>
            <a:off x="4747093" y="5739861"/>
            <a:ext cx="2164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00"/>
                </a:solidFill>
                <a:latin typeface="Arial"/>
                <a:ea typeface="微软雅黑"/>
              </a:rPr>
              <a:t>类脑计算芯片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Arial"/>
                <a:ea typeface="微软雅黑"/>
              </a:rPr>
              <a:t>ASSCC 2023</a:t>
            </a:r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ABB7F082-FB2E-495D-BF75-5223D17889F8}"/>
              </a:ext>
            </a:extLst>
          </p:cNvPr>
          <p:cNvSpPr txBox="1"/>
          <p:nvPr>
            <p:custDataLst>
              <p:tags r:id="rId13"/>
            </p:custDataLst>
          </p:nvPr>
        </p:nvSpPr>
        <p:spPr>
          <a:xfrm>
            <a:off x="6709510" y="5739860"/>
            <a:ext cx="216427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00"/>
                </a:solidFill>
                <a:latin typeface="Arial"/>
                <a:ea typeface="微软雅黑"/>
              </a:rPr>
              <a:t>光</a:t>
            </a:r>
            <a:r>
              <a:rPr lang="en-US" altLang="zh-CN" sz="1600" b="1" dirty="0" err="1">
                <a:solidFill>
                  <a:srgbClr val="000000"/>
                </a:solidFill>
                <a:latin typeface="Arial"/>
                <a:ea typeface="微软雅黑"/>
              </a:rPr>
              <a:t>ToF</a:t>
            </a:r>
            <a:r>
              <a:rPr lang="zh-CN" altLang="en-US" sz="1600" b="1" dirty="0">
                <a:solidFill>
                  <a:srgbClr val="000000"/>
                </a:solidFill>
                <a:latin typeface="Arial"/>
                <a:ea typeface="微软雅黑"/>
              </a:rPr>
              <a:t>传感芯片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Arial"/>
                <a:ea typeface="微软雅黑"/>
              </a:rPr>
              <a:t>ISSCC 2024</a:t>
            </a:r>
          </a:p>
        </p:txBody>
      </p:sp>
      <p:sp>
        <p:nvSpPr>
          <p:cNvPr id="91" name="文本框 90">
            <a:extLst>
              <a:ext uri="{FF2B5EF4-FFF2-40B4-BE49-F238E27FC236}">
                <a16:creationId xmlns:a16="http://schemas.microsoft.com/office/drawing/2014/main" id="{61A46C93-1BD1-4403-804A-870FE7E475A5}"/>
              </a:ext>
            </a:extLst>
          </p:cNvPr>
          <p:cNvSpPr txBox="1"/>
          <p:nvPr>
            <p:custDataLst>
              <p:tags r:id="rId14"/>
            </p:custDataLst>
          </p:nvPr>
        </p:nvSpPr>
        <p:spPr>
          <a:xfrm>
            <a:off x="208766" y="3278061"/>
            <a:ext cx="2997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1600" b="1" dirty="0">
                <a:solidFill>
                  <a:srgbClr val="000000"/>
                </a:solidFill>
                <a:latin typeface="Arial"/>
                <a:ea typeface="微软雅黑"/>
              </a:rPr>
              <a:t>导航传感芯片</a:t>
            </a:r>
          </a:p>
          <a:p>
            <a:pPr algn="ctr"/>
            <a:r>
              <a:rPr lang="en-US" altLang="zh-CN" sz="1600" b="1" dirty="0">
                <a:solidFill>
                  <a:srgbClr val="C00000"/>
                </a:solidFill>
                <a:latin typeface="Arial"/>
                <a:ea typeface="微软雅黑"/>
              </a:rPr>
              <a:t>JSSC 2017</a:t>
            </a:r>
          </a:p>
        </p:txBody>
      </p:sp>
      <p:grpSp>
        <p:nvGrpSpPr>
          <p:cNvPr id="92" name="组合 91">
            <a:extLst>
              <a:ext uri="{FF2B5EF4-FFF2-40B4-BE49-F238E27FC236}">
                <a16:creationId xmlns:a16="http://schemas.microsoft.com/office/drawing/2014/main" id="{E1CD41D6-AF32-4392-AFB4-D31891420C6E}"/>
              </a:ext>
            </a:extLst>
          </p:cNvPr>
          <p:cNvGrpSpPr/>
          <p:nvPr/>
        </p:nvGrpSpPr>
        <p:grpSpPr>
          <a:xfrm>
            <a:off x="1440404" y="2861634"/>
            <a:ext cx="471170" cy="439420"/>
            <a:chOff x="1121" y="3634"/>
            <a:chExt cx="742" cy="692"/>
          </a:xfrm>
        </p:grpSpPr>
        <p:grpSp>
          <p:nvGrpSpPr>
            <p:cNvPr id="93" name="组合 92">
              <a:extLst>
                <a:ext uri="{FF2B5EF4-FFF2-40B4-BE49-F238E27FC236}">
                  <a16:creationId xmlns:a16="http://schemas.microsoft.com/office/drawing/2014/main" id="{3132B3C6-000E-4A39-806F-048267B5D527}"/>
                </a:ext>
              </a:extLst>
            </p:cNvPr>
            <p:cNvGrpSpPr/>
            <p:nvPr/>
          </p:nvGrpSpPr>
          <p:grpSpPr>
            <a:xfrm>
              <a:off x="1146" y="3634"/>
              <a:ext cx="692" cy="692"/>
              <a:chOff x="1395" y="2450"/>
              <a:chExt cx="692" cy="692"/>
            </a:xfrm>
          </p:grpSpPr>
          <p:sp>
            <p:nvSpPr>
              <p:cNvPr id="95" name="同心圆 10">
                <a:extLst>
                  <a:ext uri="{FF2B5EF4-FFF2-40B4-BE49-F238E27FC236}">
                    <a16:creationId xmlns:a16="http://schemas.microsoft.com/office/drawing/2014/main" id="{73ED43E8-98AE-4937-BD9E-30A77E453639}"/>
                  </a:ext>
                </a:extLst>
              </p:cNvPr>
              <p:cNvSpPr/>
              <p:nvPr>
                <p:custDataLst>
                  <p:tags r:id="rId15"/>
                </p:custDataLst>
              </p:nvPr>
            </p:nvSpPr>
            <p:spPr>
              <a:xfrm>
                <a:off x="1395" y="2450"/>
                <a:ext cx="692" cy="692"/>
              </a:xfrm>
              <a:prstGeom prst="donut">
                <a:avLst>
                  <a:gd name="adj" fmla="val 11095"/>
                </a:avLst>
              </a:prstGeom>
              <a:solidFill>
                <a:srgbClr val="066DB5">
                  <a:alpha val="97000"/>
                </a:srgbClr>
              </a:solidFill>
              <a:ln w="12700" cap="flat" cmpd="sng" algn="ctr">
                <a:solidFill>
                  <a:srgbClr val="0E72B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  <p:sp>
            <p:nvSpPr>
              <p:cNvPr id="96" name="椭圆 95">
                <a:extLst>
                  <a:ext uri="{FF2B5EF4-FFF2-40B4-BE49-F238E27FC236}">
                    <a16:creationId xmlns:a16="http://schemas.microsoft.com/office/drawing/2014/main" id="{5C296899-BDD4-4518-9B5B-E15E62920264}"/>
                  </a:ext>
                </a:extLst>
              </p:cNvPr>
              <p:cNvSpPr/>
              <p:nvPr/>
            </p:nvSpPr>
            <p:spPr>
              <a:xfrm>
                <a:off x="1491" y="2546"/>
                <a:ext cx="500" cy="500"/>
              </a:xfrm>
              <a:prstGeom prst="ellipse">
                <a:avLst/>
              </a:prstGeom>
              <a:solidFill>
                <a:srgbClr val="E1EDF7"/>
              </a:solidFill>
              <a:ln w="12700" cap="flat" cmpd="sng" algn="ctr">
                <a:solidFill>
                  <a:srgbClr val="E1EDF7"/>
                </a:solidFill>
                <a:prstDash val="solid"/>
                <a:miter lim="800000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zh-CN" altLang="en-US" sz="1800" b="1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微软雅黑"/>
                  <a:cs typeface="+mn-cs"/>
                </a:endParaRPr>
              </a:p>
            </p:txBody>
          </p:sp>
        </p:grpSp>
        <p:sp>
          <p:nvSpPr>
            <p:cNvPr id="94" name="文本框 93">
              <a:extLst>
                <a:ext uri="{FF2B5EF4-FFF2-40B4-BE49-F238E27FC236}">
                  <a16:creationId xmlns:a16="http://schemas.microsoft.com/office/drawing/2014/main" id="{13673C57-A3BA-4ECE-90F8-94A403514A33}"/>
                </a:ext>
              </a:extLst>
            </p:cNvPr>
            <p:cNvSpPr txBox="1"/>
            <p:nvPr/>
          </p:nvSpPr>
          <p:spPr>
            <a:xfrm>
              <a:off x="1121" y="3787"/>
              <a:ext cx="742" cy="3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000" b="1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"/>
                  <a:ea typeface="微软雅黑"/>
                </a:rPr>
                <a:t>2017</a:t>
              </a:r>
            </a:p>
          </p:txBody>
        </p:sp>
      </p:grpSp>
      <p:pic>
        <p:nvPicPr>
          <p:cNvPr id="97" name="Picture 4">
            <a:extLst>
              <a:ext uri="{FF2B5EF4-FFF2-40B4-BE49-F238E27FC236}">
                <a16:creationId xmlns:a16="http://schemas.microsoft.com/office/drawing/2014/main" id="{A30EE635-DB72-4BEB-AB4B-4B2403C97A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8941" y="1598968"/>
            <a:ext cx="1204126" cy="11754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" name="图片 2">
            <a:extLst>
              <a:ext uri="{FF2B5EF4-FFF2-40B4-BE49-F238E27FC236}">
                <a16:creationId xmlns:a16="http://schemas.microsoft.com/office/drawing/2014/main" id="{EA4566FA-9E26-48AF-B754-4BE722DCABDE}"/>
              </a:ext>
            </a:extLst>
          </p:cNvPr>
          <p:cNvPicPr>
            <a:picLocks noChangeAspect="1"/>
          </p:cNvPicPr>
          <p:nvPr/>
        </p:nvPicPr>
        <p:blipFill>
          <a:blip r:embed="rId4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7136" y="4080828"/>
            <a:ext cx="1577721" cy="1043332"/>
          </a:xfrm>
          <a:prstGeom prst="rect">
            <a:avLst/>
          </a:prstGeom>
        </p:spPr>
      </p:pic>
      <p:pic>
        <p:nvPicPr>
          <p:cNvPr id="98" name="图片 97">
            <a:extLst>
              <a:ext uri="{FF2B5EF4-FFF2-40B4-BE49-F238E27FC236}">
                <a16:creationId xmlns:a16="http://schemas.microsoft.com/office/drawing/2014/main" id="{B8BA78EB-45DB-4EA2-B0E0-CE1BB1858F08}"/>
              </a:ext>
            </a:extLst>
          </p:cNvPr>
          <p:cNvPicPr>
            <a:picLocks noChangeAspect="1"/>
          </p:cNvPicPr>
          <p:nvPr/>
        </p:nvPicPr>
        <p:blipFill>
          <a:blip r:embed="rId4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61" y="4255765"/>
            <a:ext cx="1997295" cy="808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676014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Them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9658</TotalTime>
  <Words>95</Words>
  <Application>Microsoft Office PowerPoint</Application>
  <PresentationFormat>信纸(8.5x11 英寸)</PresentationFormat>
  <Paragraphs>28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8" baseType="lpstr">
      <vt:lpstr>仿宋</vt:lpstr>
      <vt:lpstr>微软雅黑</vt:lpstr>
      <vt:lpstr>Arial</vt:lpstr>
      <vt:lpstr>Calibri</vt:lpstr>
      <vt:lpstr>Times New Roman</vt:lpstr>
      <vt:lpstr>Trebuchet MS</vt:lpstr>
      <vt:lpstr>Office Theme</vt:lpstr>
      <vt:lpstr>课程相关模拟IC研究基础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Nakano, Akiko</dc:creator>
  <cp:lastModifiedBy>JIAN ZHAO</cp:lastModifiedBy>
  <cp:revision>1751</cp:revision>
  <dcterms:created xsi:type="dcterms:W3CDTF">2010-03-09T10:50:31Z</dcterms:created>
  <dcterms:modified xsi:type="dcterms:W3CDTF">2023-12-27T06:34:11Z</dcterms:modified>
</cp:coreProperties>
</file>