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57" r:id="rId5"/>
    <p:sldId id="258" r:id="rId6"/>
    <p:sldId id="260" r:id="rId7"/>
    <p:sldId id="275" r:id="rId8"/>
    <p:sldId id="271" r:id="rId9"/>
    <p:sldId id="268" r:id="rId10"/>
    <p:sldId id="272" r:id="rId11"/>
    <p:sldId id="273" r:id="rId12"/>
    <p:sldId id="274" r:id="rId13"/>
    <p:sldId id="269" r:id="rId14"/>
    <p:sldId id="277" r:id="rId15"/>
    <p:sldId id="278" r:id="rId16"/>
    <p:sldId id="279" r:id="rId17"/>
    <p:sldId id="280" r:id="rId18"/>
    <p:sldId id="282" r:id="rId19"/>
    <p:sldId id="283" r:id="rId20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4771-86C0-48A3-A962-716900F6C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9542-1E47-4E8F-A7D2-CB8EA2BF4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CC18B-1BF1-4A63-B928-4F73C152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1CFA-BCC5-45F6-93A6-F63767FB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162D-3342-45F9-BA28-42676111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7249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9B68-A992-4D55-B1D3-9C642A6F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544AB-DA75-4796-917E-1AC5B82E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59D8-BC91-46CA-9DDA-833E0D58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835D-047B-43DB-9737-DB0A927B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54BD-2C4B-4F1E-9CC7-99A4BF5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1541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E6D44-C932-4FDD-B8CD-F7BEA24C3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B338C-660F-489F-9585-311A19E4D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7FF4-276F-48AE-B5F3-60BBCED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722F-C5C2-46AF-80B9-70E0E992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3999-A407-4CFF-A886-CD599977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445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E651-E0F8-436B-ACA7-0B40836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BB81-0014-41A1-A7ED-375FB980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7726-D764-479A-8143-DC68F5C0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73B3-9EE6-40A5-BD82-6FD3CF3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C652-E66B-44EB-8BA5-12DF37FA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042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1C54-E5DB-4FF0-827B-2460A5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DF9A-F1BD-4F3F-AE0A-7ECF346A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FE1D-935A-4C87-AC7C-52A38CA1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BC57F-FBDD-43F6-A8F4-FCAEF847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C4DB-2599-4566-A784-968545D1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1885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9335-B2BA-4656-AC94-48200119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273A-426B-4D0A-BB85-19794783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D45D9-F217-48FD-AE82-D286E5DA1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DD2E3-B7AA-4C3A-A342-7B44B16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B4037-E2DA-4F8D-8F7A-C220DDC7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65CA0-7300-4C12-A286-62CEC357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5727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98F7-485A-428B-AA75-F9F3DF7F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DC547-5494-496D-88C8-689029096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91719-195C-4B72-9ED0-469AA4EB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F51C-2D9E-4034-B698-C94397DA2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F23F6-05CD-4366-A5E9-48C6D055C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BBB54-B777-4942-B506-32D27D69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DF621-863F-45F1-B6AA-521B159C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29144-8F19-4C4B-8689-9A4ECAE7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7150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9869-0338-4B2F-B1EA-2A9F7DDA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8DF8D-49E4-459C-A933-251608BF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FABB-2A14-4242-887E-3D0D9476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72B7-7A0D-4C53-803F-2ED3B06B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3773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3D9B5-54B9-4CF2-B9AC-F7A9D131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514C7-681C-4A5D-81A3-CA86800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51C12-0FBF-4D85-9BCD-2AB56265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299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5D00-C8C6-4C55-BE8B-D1C5CAFD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5872-755E-4433-B313-10881C07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4C56B-6AD2-4563-8B76-AFD5E618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46C97-6AE5-434A-892A-A9D2C4DB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D85-9BE1-4791-90F8-972B754A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42AA2-EBCA-4291-9006-688A2B20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05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D80E-BF25-4F0E-B667-47BFCA0E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EF760-FF74-4D5C-A8CD-2A8F6F316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A60C-ECB1-4375-9ADB-F9A0B39D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B41F-F18B-4CC8-A7D1-CDFDDC83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19A05-CBA7-422D-BAC9-C112AF76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961A6-53B9-4916-8B49-95D56BB1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35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3EC4E-080B-44D5-B853-69BBCE53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D41F-9F17-45DA-BC17-216AE2AD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12A4-B309-4DEC-818E-A39D8B7F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C9A5-3D6F-44C6-A453-4C7D36B2A320}" type="datetimeFigureOut">
              <a:rPr lang="fa-IR" smtClean="0"/>
              <a:t>09/04/1443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3008-6F76-42F3-B614-F9BE1B9E5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CD08-28B6-44DF-9171-752DB022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2178-80D4-48FB-B527-3D2CB9F35B7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70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tpu/tree/master/models/official/efficientn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22267C4-7F06-443E-B850-EDB23A776F98}"/>
              </a:ext>
            </a:extLst>
          </p:cNvPr>
          <p:cNvSpPr txBox="1"/>
          <p:nvPr/>
        </p:nvSpPr>
        <p:spPr>
          <a:xfrm>
            <a:off x="558537" y="1540439"/>
            <a:ext cx="10737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it-IT" altLang="zh-C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 3:</a:t>
            </a:r>
          </a:p>
          <a:p>
            <a:pPr algn="ctr" fontAlgn="base"/>
            <a:endParaRPr lang="it-IT" altLang="zh-CN" sz="4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it-IT" altLang="zh-CN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RSNA-MICCAI Brain Tumor </a:t>
            </a:r>
          </a:p>
          <a:p>
            <a:pPr algn="ctr" fontAlgn="base"/>
            <a:r>
              <a:rPr lang="it-IT" altLang="zh-CN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Radiogenomic Classification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4C8C9F-1384-4BE1-9BCF-B33B19FE2E46}"/>
              </a:ext>
            </a:extLst>
          </p:cNvPr>
          <p:cNvSpPr txBox="1"/>
          <p:nvPr/>
        </p:nvSpPr>
        <p:spPr>
          <a:xfrm flipH="1">
            <a:off x="7455186" y="4637988"/>
            <a:ext cx="3743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A62EF4-03DA-4FFF-96C2-CC4F208BA541}"/>
              </a:ext>
            </a:extLst>
          </p:cNvPr>
          <p:cNvSpPr txBox="1"/>
          <p:nvPr/>
        </p:nvSpPr>
        <p:spPr>
          <a:xfrm>
            <a:off x="9362561" y="4655841"/>
            <a:ext cx="19338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Zhaowen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Rahaf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Alharbey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Jiawei Zhao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Shuyi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9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E9EB-9545-4491-9683-BF0155C9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01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endParaRPr lang="fa-I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719AB-FEC4-4DD1-9473-641E57CA8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CNN related publication in science direct</a:t>
            </a:r>
            <a:endParaRPr lang="fa-I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950427-158C-431E-BB7D-7F6405BB35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3930" y="2651091"/>
            <a:ext cx="5840958" cy="339255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55573C-4504-4CF5-93C0-32E09FE64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5573"/>
            <a:ext cx="5183188" cy="63796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 Features</a:t>
            </a:r>
            <a:endParaRPr lang="fa-IR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91C0F2-E97A-4575-B7D8-F9BC135C25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computational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achieved accuracy.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flow of optimization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transfer learning.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useful CNN algorithms from 2015 for classification.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0AB9B-463F-467A-BB96-A228A237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1001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984C4E-8F09-4329-8A0E-AE12435B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94581A-EDA1-42DA-833A-45F78902F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7AF997-A2C7-42E7-BA00-EB75E3810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prediction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0B0EDE-F0FC-434C-B57A-DBD24B57D0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802497"/>
            <a:ext cx="5157787" cy="282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FFBCE10-E90F-4AF0-B85A-CEBF81A1EC4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01" y="2772210"/>
            <a:ext cx="4763585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A400B-2AF2-4BED-BF76-78E6EE13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0893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DCE37A-5C67-4027-ABCE-9E4DFB59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8CDB5F-F967-47B2-A8BD-54D36C1C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result on the training set and validation model got overfitted in the train set and needs more epochs for training.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work is better than other famous CNN algorithms like VGG16 and VGG32.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accuracy on test set is 74%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proves the needs for training the model with more procedure for regularization.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layer which had been added is a dense layer with 2 neurons for classification specification about number of neurons can get changed based on number of classes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6D7F3-ADF5-4DE8-BC43-0C506CE2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3959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35E0207-7687-49DF-BFFC-9B147C114FD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</a:t>
            </a:r>
            <a:b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PytTorch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endParaRPr lang="fa-I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DD1616-5F61-42CF-A4A8-ADB96EB56DD4}"/>
              </a:ext>
            </a:extLst>
          </p:cNvPr>
          <p:cNvSpPr txBox="1"/>
          <p:nvPr/>
        </p:nvSpPr>
        <p:spPr>
          <a:xfrm>
            <a:off x="1991413" y="5412471"/>
            <a:ext cx="97166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Tan, M., &amp; Le, Q.V. (2019). </a:t>
            </a:r>
            <a:r>
              <a:rPr lang="en-US" altLang="zh-C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Rethinking Model Scaling for Convolutional Neural Networks. </a:t>
            </a:r>
            <a:r>
              <a:rPr lang="en-US" altLang="zh-CN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abs/1905.11946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6C3566-894C-483C-B93B-9B64D41E6EDB}"/>
              </a:ext>
            </a:extLst>
          </p:cNvPr>
          <p:cNvSpPr txBox="1"/>
          <p:nvPr/>
        </p:nvSpPr>
        <p:spPr>
          <a:xfrm>
            <a:off x="1991413" y="4516902"/>
            <a:ext cx="86765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GitHub open source: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https://github.com/tensorflow/tpu/tree/master/models/official/efficientnet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6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9CEDE6D-1A9D-4135-BB0C-F57E7199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1" y="1272324"/>
            <a:ext cx="1119187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5512CCA-2879-4E4A-84A8-5CC5172145E7}"/>
              </a:ext>
            </a:extLst>
          </p:cNvPr>
          <p:cNvSpPr txBox="1"/>
          <p:nvPr/>
        </p:nvSpPr>
        <p:spPr>
          <a:xfrm flipH="1">
            <a:off x="4363195" y="216817"/>
            <a:ext cx="53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Scaling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8CC2104-2C57-4493-901C-677A9171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60" y="1582675"/>
            <a:ext cx="5424208" cy="43090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1141B7-CB5C-4863-B89D-A8604F89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68" y="1648663"/>
            <a:ext cx="5473801" cy="42430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75AC27-486C-4575-9AF2-0E3F7A014BB1}"/>
              </a:ext>
            </a:extLst>
          </p:cNvPr>
          <p:cNvSpPr txBox="1"/>
          <p:nvPr/>
        </p:nvSpPr>
        <p:spPr>
          <a:xfrm>
            <a:off x="3707091" y="553840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 Accuracy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8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696D05-5CDF-4090-8410-98189285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fa-IR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622A9E-A4AA-45BD-ABF1-5C62815AFF4E}"/>
              </a:ext>
            </a:extLst>
          </p:cNvPr>
          <p:cNvSpPr txBox="1"/>
          <p:nvPr/>
        </p:nvSpPr>
        <p:spPr>
          <a:xfrm>
            <a:off x="2046308" y="1079793"/>
            <a:ext cx="7763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models with only one MRI type, then ensemble the 4 models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F9BDA0-93FA-429D-817E-9DFD255F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65" y="1561210"/>
            <a:ext cx="3903483" cy="23941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DFBAE1-85A5-40BB-BCA2-EC4BB487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168" y="1604356"/>
            <a:ext cx="4005549" cy="23171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A7B0C3-AA2C-452F-AF60-3433209F4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308" y="4042486"/>
            <a:ext cx="3867540" cy="23605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51DF70-89F7-4379-B122-F2E351028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482" y="4010587"/>
            <a:ext cx="3867540" cy="23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CC1CF7-67FC-4737-BE83-ACCA56DF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2" y="1117428"/>
            <a:ext cx="6430272" cy="12860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C47382-091F-4DA1-B7EE-EC542213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&amp; Test</a:t>
            </a:r>
            <a:endParaRPr lang="fa-IR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37EBBE-7C57-4C3A-B8A5-EC8D6803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40" y="2494364"/>
            <a:ext cx="4376877" cy="41983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2DAE30-6501-4088-A877-F25496927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72" y="2523345"/>
            <a:ext cx="2888339" cy="41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A9FB83-1DA6-4E35-AE3E-6231BBF6011F}"/>
              </a:ext>
            </a:extLst>
          </p:cNvPr>
          <p:cNvSpPr txBox="1"/>
          <p:nvPr/>
        </p:nvSpPr>
        <p:spPr>
          <a:xfrm>
            <a:off x="1218415" y="1191647"/>
            <a:ext cx="6094428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Next:</a:t>
            </a:r>
          </a:p>
          <a:p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and choose the best model;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products easier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applicate.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6081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A988B9-97CE-4CF6-AC57-38FAA2AE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220587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19452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3156D8-6281-49DF-8234-F6C49C4C6025}"/>
              </a:ext>
            </a:extLst>
          </p:cNvPr>
          <p:cNvSpPr txBox="1"/>
          <p:nvPr/>
        </p:nvSpPr>
        <p:spPr>
          <a:xfrm>
            <a:off x="4880009" y="664143"/>
            <a:ext cx="42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FCC511-D51B-44D1-8E92-1AC50FF84A43}"/>
              </a:ext>
            </a:extLst>
          </p:cNvPr>
          <p:cNvSpPr txBox="1"/>
          <p:nvPr/>
        </p:nvSpPr>
        <p:spPr>
          <a:xfrm>
            <a:off x="3272589" y="2117558"/>
            <a:ext cx="60639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marL="342900" indent="-342900"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342900" indent="-342900"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</a:p>
          <a:p>
            <a:pPr marL="342900" indent="-342900"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291077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C11C-D8B6-4982-89FF-56C5EBDB8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056DC-1368-4464-BB37-020FDBA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904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0AB2-EF0E-4149-A3EE-48795F7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0823" y="-55"/>
            <a:ext cx="13156933" cy="119217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fa-I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E05B0-39D9-4EC2-9519-531BC0B0E3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91" y="1830224"/>
            <a:ext cx="2456467" cy="24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7939E9-9BCD-496C-9040-BAA970D7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10" y="1830224"/>
            <a:ext cx="2456467" cy="24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94B5F6-0C15-461B-9A1C-C9D452373A4C}"/>
              </a:ext>
            </a:extLst>
          </p:cNvPr>
          <p:cNvSpPr txBox="1"/>
          <p:nvPr/>
        </p:nvSpPr>
        <p:spPr>
          <a:xfrm>
            <a:off x="1073994" y="1240453"/>
            <a:ext cx="47707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FLAIR Picture</a:t>
            </a:r>
            <a:endParaRPr lang="fa-I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CE9C9E1-8727-4F9F-8F3E-F725F384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76" y="1830224"/>
            <a:ext cx="2456467" cy="24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6A9A7C9-B119-4B43-BF4A-56BBC812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333" y="1830224"/>
            <a:ext cx="2456467" cy="24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282DD4-F9CB-4505-9826-2F317E6D8346}"/>
              </a:ext>
            </a:extLst>
          </p:cNvPr>
          <p:cNvSpPr txBox="1"/>
          <p:nvPr/>
        </p:nvSpPr>
        <p:spPr>
          <a:xfrm>
            <a:off x="6117644" y="1193519"/>
            <a:ext cx="47707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T1w Picture</a:t>
            </a:r>
            <a:endParaRPr lang="fa-I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7C74D0-0032-4B2F-8F70-90341A6A0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29" y="4069684"/>
            <a:ext cx="2651207" cy="26512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2418B9-2040-4855-9CDB-8C428B0CB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29" y="4069684"/>
            <a:ext cx="2804348" cy="28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105524F-7223-4C06-B75E-E11255C9A1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1" y="2013853"/>
            <a:ext cx="2398782" cy="239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F84C22-C4ED-4D1B-8FCC-FA2B47638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84" y="2013853"/>
            <a:ext cx="2398783" cy="239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15105-650F-4EED-AEF2-E385F15ECE98}"/>
              </a:ext>
            </a:extLst>
          </p:cNvPr>
          <p:cNvSpPr txBox="1"/>
          <p:nvPr/>
        </p:nvSpPr>
        <p:spPr>
          <a:xfrm>
            <a:off x="919265" y="1367522"/>
            <a:ext cx="4770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T1wCE Picture</a:t>
            </a:r>
            <a:endParaRPr lang="fa-I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F8E9E24-C21C-49D9-8613-7CB376BF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50" y="2013852"/>
            <a:ext cx="2398783" cy="239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43B5DCE-DCE3-40B8-BA91-1EDFA3B8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2013852"/>
            <a:ext cx="2390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6A58B3-F4FD-4D39-ADC6-121FCD4AA19C}"/>
              </a:ext>
            </a:extLst>
          </p:cNvPr>
          <p:cNvSpPr txBox="1"/>
          <p:nvPr/>
        </p:nvSpPr>
        <p:spPr>
          <a:xfrm>
            <a:off x="6515345" y="1367522"/>
            <a:ext cx="4770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T2w Picture</a:t>
            </a:r>
            <a:endParaRPr lang="fa-I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E04FDE-B95D-4206-B263-D6C778A52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75" y="4208016"/>
            <a:ext cx="2769255" cy="2769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B0219C-6167-497A-921B-DC1BC8E47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397" y="4208016"/>
            <a:ext cx="2769255" cy="27692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0D5B6A8-113D-4F21-BE9C-0C047408E718}"/>
              </a:ext>
            </a:extLst>
          </p:cNvPr>
          <p:cNvSpPr txBox="1">
            <a:spLocks/>
          </p:cNvSpPr>
          <p:nvPr/>
        </p:nvSpPr>
        <p:spPr>
          <a:xfrm>
            <a:off x="-460823" y="0"/>
            <a:ext cx="13156933" cy="119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fa-I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1F059-DF02-4982-B2E8-1EB9E574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fa-IR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9C4FE-2DFA-4F26-B829-23BB1C50F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67557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</a:t>
            </a:r>
            <a:endParaRPr lang="fa-I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679B50-3A82-4580-8C81-C68C0729B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Contrasting</a:t>
            </a:r>
            <a:endParaRPr lang="fa-I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617242A-CB31-4F43-9F94-B8B6D7FE887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01" y="2816670"/>
            <a:ext cx="4763585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F4FC153-5702-4AB1-B7FB-D8F54EE73C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89" y="2816670"/>
            <a:ext cx="4763585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1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C11C-D8B6-4982-89FF-56C5EBDB8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</a:t>
            </a:r>
            <a:b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056DC-1368-4464-BB37-020FDBA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3574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2119-721D-4864-8363-9B646DD3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Left) ResNet50 architecture. Blocks with dotted line represents... |  Download Scientific Diagram">
            <a:extLst>
              <a:ext uri="{FF2B5EF4-FFF2-40B4-BE49-F238E27FC236}">
                <a16:creationId xmlns:a16="http://schemas.microsoft.com/office/drawing/2014/main" id="{16CAA31F-6F17-4D6A-8DF4-3D90AB51D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22" y="1825625"/>
            <a:ext cx="567275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A9701-C40D-4431-9C4E-AE161E4B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3244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E0D4-57F6-4CA9-B2B1-8C3A6E28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9E1F8-4829-4662-A193-9DC240F2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777" y="1839072"/>
            <a:ext cx="4928820" cy="43513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22267-4E4F-41B1-9EEE-51013F377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3"/>
          <a:stretch/>
        </p:blipFill>
        <p:spPr>
          <a:xfrm>
            <a:off x="838201" y="1839072"/>
            <a:ext cx="5257800" cy="43513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71E926-7876-4374-8E0D-BBA6CACB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178-80D4-48FB-B527-3D2CB9F35B79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859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307</Words>
  <Application>Microsoft Office PowerPoint</Application>
  <PresentationFormat>宽屏</PresentationFormat>
  <Paragraphs>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Data Preparation</vt:lpstr>
      <vt:lpstr>Input Data</vt:lpstr>
      <vt:lpstr>PowerPoint 演示文稿</vt:lpstr>
      <vt:lpstr>Data Augmentation</vt:lpstr>
      <vt:lpstr>Model 1:  ResNet Model</vt:lpstr>
      <vt:lpstr>Resnet50</vt:lpstr>
      <vt:lpstr>Our Model</vt:lpstr>
      <vt:lpstr>Resnet50</vt:lpstr>
      <vt:lpstr>Result</vt:lpstr>
      <vt:lpstr>Discussion</vt:lpstr>
      <vt:lpstr>PowerPoint 演示文稿</vt:lpstr>
      <vt:lpstr>PowerPoint 演示文稿</vt:lpstr>
      <vt:lpstr>PowerPoint 演示文稿</vt:lpstr>
      <vt:lpstr>Train</vt:lpstr>
      <vt:lpstr>Models &amp; Test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Model</dc:title>
  <dc:creator>alireza</dc:creator>
  <cp:lastModifiedBy>Zhao Jiawei</cp:lastModifiedBy>
  <cp:revision>5</cp:revision>
  <dcterms:created xsi:type="dcterms:W3CDTF">2021-11-12T15:52:39Z</dcterms:created>
  <dcterms:modified xsi:type="dcterms:W3CDTF">2021-11-15T01:16:48Z</dcterms:modified>
</cp:coreProperties>
</file>