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350" r:id="rId2"/>
    <p:sldId id="351" r:id="rId3"/>
    <p:sldId id="352" r:id="rId4"/>
    <p:sldId id="353" r:id="rId5"/>
    <p:sldId id="369" r:id="rId6"/>
    <p:sldId id="370" r:id="rId7"/>
    <p:sldId id="354" r:id="rId8"/>
    <p:sldId id="358" r:id="rId9"/>
    <p:sldId id="371" r:id="rId10"/>
    <p:sldId id="359" r:id="rId11"/>
    <p:sldId id="366" r:id="rId12"/>
    <p:sldId id="372" r:id="rId13"/>
    <p:sldId id="373" r:id="rId14"/>
    <p:sldId id="374" r:id="rId15"/>
    <p:sldId id="375" r:id="rId16"/>
    <p:sldId id="367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68" r:id="rId25"/>
    <p:sldId id="383" r:id="rId26"/>
    <p:sldId id="3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家毅" initials="赵" lastIdx="1" clrIdx="0">
    <p:extLst>
      <p:ext uri="{19B8F6BF-5375-455C-9EA6-DF929625EA0E}">
        <p15:presenceInfo xmlns:p15="http://schemas.microsoft.com/office/powerpoint/2012/main" userId="46428aeac3860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4A27D-8F84-4640-89D9-D1F193818ED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5923-BD55-47EE-B5F7-EBFC8AB6E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4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9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3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4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E88A-0C04-4D9B-8B96-610A5A967938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tocresult.jsp?isnumber=8232491" TargetMode="External"/><Relationship Id="rId2" Type="http://schemas.openxmlformats.org/officeDocument/2006/relationships/hyperlink" Target="https://ieeexplore.ieee.org/xpl/RecentIssue.jsp?punumber=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2B8C-5F4B-4F53-9772-57647BCD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166" y="14686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Fundamental Tradeoff between Computation and</a:t>
            </a:r>
            <a:br>
              <a:rPr lang="en-US" altLang="zh-CN" dirty="0"/>
            </a:br>
            <a:r>
              <a:rPr lang="en-US" altLang="zh-CN" dirty="0"/>
              <a:t>Communication in Distributed Computing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43031" y="4413738"/>
            <a:ext cx="7822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Songze</a:t>
            </a:r>
            <a:r>
              <a:rPr lang="en-US" altLang="zh-CN" b="1" dirty="0"/>
              <a:t> Li, Student Member, IEEE, Mohammad Ali </a:t>
            </a:r>
            <a:r>
              <a:rPr lang="en-US" altLang="zh-CN" b="1" dirty="0" err="1"/>
              <a:t>Maddah</a:t>
            </a:r>
            <a:r>
              <a:rPr lang="en-US" altLang="zh-CN" b="1" dirty="0"/>
              <a:t>-Ali, Member, IEEE,</a:t>
            </a:r>
          </a:p>
          <a:p>
            <a:r>
              <a:rPr lang="en-US" altLang="zh-CN" b="1" dirty="0"/>
              <a:t>Qian Yu, Student Member, IEEE, and A. Salman </a:t>
            </a:r>
            <a:r>
              <a:rPr lang="en-US" altLang="zh-CN" b="1" dirty="0" err="1"/>
              <a:t>Avestimehr</a:t>
            </a:r>
            <a:r>
              <a:rPr lang="en-US" altLang="zh-CN" b="1" dirty="0"/>
              <a:t>, Senior Member, IEEE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 </a:t>
            </a:r>
            <a:r>
              <a:rPr lang="en-US" altLang="zh-CN" dirty="0">
                <a:hlinkClick r:id="rId2"/>
              </a:rPr>
              <a:t>IEEE Transactions on Information Theory</a:t>
            </a:r>
            <a:r>
              <a:rPr lang="en-US" altLang="zh-CN" dirty="0"/>
              <a:t> ( Volume: 64 , </a:t>
            </a:r>
            <a:r>
              <a:rPr lang="en-US" altLang="zh-CN" dirty="0">
                <a:hlinkClick r:id="rId3"/>
              </a:rPr>
              <a:t>Issue: 1</a:t>
            </a:r>
            <a:r>
              <a:rPr lang="en-US" altLang="zh-CN" dirty="0"/>
              <a:t> , Jan. 2018 )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64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126889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/>
              <a:t>Main results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227847" y="2728929"/>
            <a:ext cx="6270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</a:t>
            </a:r>
            <a:r>
              <a:rPr lang="zh-CN" altLang="en-US" sz="2000" dirty="0"/>
              <a:t>增加意味着</a:t>
            </a:r>
            <a:r>
              <a:rPr lang="en-US" altLang="zh-CN" sz="2000" dirty="0"/>
              <a:t>map phase</a:t>
            </a:r>
            <a:r>
              <a:rPr lang="zh-CN" altLang="en-US" sz="2000" dirty="0"/>
              <a:t>的时间增加，所以本质上是牺牲</a:t>
            </a:r>
            <a:r>
              <a:rPr lang="en-US" altLang="zh-CN" sz="2000" dirty="0"/>
              <a:t>map</a:t>
            </a:r>
            <a:r>
              <a:rPr lang="zh-CN" altLang="en-US" sz="2000" dirty="0"/>
              <a:t>时间来减少</a:t>
            </a:r>
            <a:r>
              <a:rPr lang="en-US" altLang="zh-CN" sz="2000" dirty="0"/>
              <a:t>shuffle</a:t>
            </a:r>
            <a:r>
              <a:rPr lang="zh-CN" altLang="en-US" sz="2000" dirty="0"/>
              <a:t>时间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E480B9-166F-4F10-AE15-9C9C6FD4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7" y="588144"/>
            <a:ext cx="5936494" cy="21261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06D19C-243B-4EC5-8BA0-DE194F7B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47" y="3565001"/>
            <a:ext cx="6043184" cy="28958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541A3B-9758-4E1B-A369-DB26276850AD}"/>
              </a:ext>
            </a:extLst>
          </p:cNvPr>
          <p:cNvSpPr txBox="1"/>
          <p:nvPr/>
        </p:nvSpPr>
        <p:spPr>
          <a:xfrm>
            <a:off x="282804" y="6384568"/>
            <a:ext cx="1047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s=1</a:t>
            </a:r>
            <a:r>
              <a:rPr lang="zh-CN" altLang="en-US" sz="2000" dirty="0"/>
              <a:t>是定理</a:t>
            </a:r>
            <a:r>
              <a:rPr lang="en-US" altLang="zh-CN" sz="2000" dirty="0"/>
              <a:t>1</a:t>
            </a:r>
            <a:r>
              <a:rPr lang="zh-CN" altLang="en-US" sz="2000" dirty="0"/>
              <a:t>的特殊情况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50E284-5E82-493F-A6B6-1DB01B696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31" y="778295"/>
            <a:ext cx="5875529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4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General achievable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/>
              <p:nvPr/>
            </p:nvSpPr>
            <p:spPr>
              <a:xfrm>
                <a:off x="162004" y="1097865"/>
                <a:ext cx="11612073" cy="403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对于</a:t>
                </a:r>
                <a:r>
                  <a:rPr lang="en-US" altLang="zh-CN" sz="2000" dirty="0"/>
                  <a:t>file</a:t>
                </a:r>
                <a:r>
                  <a:rPr lang="zh-CN" altLang="en-US" sz="2000" dirty="0"/>
                  <a:t>的重复处理</a:t>
                </a:r>
                <a:r>
                  <a:rPr lang="en-US" altLang="zh-CN" sz="2000" dirty="0"/>
                  <a:t>(r)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把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/>
                  <a:t>块，每个块的文件数为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=N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每个节点有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个块，每个块文件数为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，满足每个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节点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文件数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为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:r>
                  <a:rPr lang="en-US" altLang="zh-CN" sz="2000" dirty="0" err="1"/>
                  <a:t>rN</a:t>
                </a:r>
                <a:r>
                  <a:rPr lang="en-US" altLang="zh-CN" sz="2000" dirty="0"/>
                  <a:t>/K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任意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个节点可以唯一确定一个块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个文件</a:t>
                </a:r>
                <a:r>
                  <a:rPr lang="en-US" altLang="zh-CN" sz="20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r>
                  <a:rPr lang="zh-CN" altLang="en-US" sz="2000" dirty="0"/>
                  <a:t>对</a:t>
                </a:r>
                <a:r>
                  <a:rPr lang="en-US" altLang="zh-CN" sz="2000" dirty="0"/>
                  <a:t>output function</a:t>
                </a:r>
                <a:r>
                  <a:rPr lang="zh-CN" altLang="en-US" sz="2000" dirty="0"/>
                  <a:t>的重复处理</a:t>
                </a:r>
                <a:r>
                  <a:rPr lang="en-US" altLang="zh-CN" sz="2000" dirty="0"/>
                  <a:t>(s)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把</a:t>
                </a:r>
                <a:r>
                  <a:rPr lang="en-US" altLang="zh-CN" sz="2000" dirty="0"/>
                  <a:t>Q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个块，每个块的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=	Q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每个节点有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个块，每个块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节点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数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为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:r>
                  <a:rPr lang="en-US" altLang="zh-CN" sz="2000" dirty="0" err="1"/>
                  <a:t>sQ</a:t>
                </a:r>
                <a:r>
                  <a:rPr lang="en-US" altLang="zh-CN" sz="2000" dirty="0"/>
                  <a:t>/K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任意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个节点可以唯一确定一个块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sz="2000" dirty="0"/>
                  <a:t>function)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4" y="1097865"/>
                <a:ext cx="11612073" cy="4038926"/>
              </a:xfrm>
              <a:prstGeom prst="rect">
                <a:avLst/>
              </a:prstGeom>
              <a:blipFill>
                <a:blip r:embed="rId2"/>
                <a:stretch>
                  <a:fillRect l="-578" t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66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General achievable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/>
              <p:nvPr/>
            </p:nvSpPr>
            <p:spPr>
              <a:xfrm>
                <a:off x="289963" y="3120630"/>
                <a:ext cx="11612073" cy="447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中间值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集合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同时</m:t>
                    </m:r>
                  </m:oMath>
                </a14:m>
                <a:r>
                  <a:rPr lang="zh-CN" altLang="en-US" sz="2000" dirty="0"/>
                  <a:t>满足以下几个要求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的所有节点都需要的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是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以外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以内的任意节点不需要的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是</a:t>
                </a:r>
                <a:r>
                  <a:rPr lang="en-US" altLang="zh-CN" sz="2000" dirty="0"/>
                  <a:t>S1</a:t>
                </a:r>
                <a:r>
                  <a:rPr lang="zh-CN" altLang="en-US" sz="2000" dirty="0"/>
                  <a:t>里所有节点都已经拥有的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000" dirty="0"/>
                  <a:t>包含了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/>
                  <a:t>方程的中间值，又</a:t>
                </a:r>
                <a:r>
                  <a:rPr lang="en-US" altLang="zh-CN" sz="2000" dirty="0"/>
                  <a:t>S1(r</a:t>
                </a:r>
                <a:r>
                  <a:rPr lang="zh-CN" altLang="en-US" sz="2000" dirty="0"/>
                  <a:t>个节点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可以唯一确定一个块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个文件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，所以一共包含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/>
                  <a:t>中间值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3" y="3120630"/>
                <a:ext cx="11612073" cy="4472443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AB7D477A-FEFA-4BDB-BD4D-5418FB0A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366" y="864915"/>
            <a:ext cx="5898391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8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General achievable scheme(Encoding)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/>
              <p:nvPr/>
            </p:nvSpPr>
            <p:spPr>
              <a:xfrm>
                <a:off x="355951" y="919400"/>
                <a:ext cx="11612073" cy="487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000" dirty="0"/>
                  <a:t>的所有中间值拼接成一个二进制序列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000" dirty="0"/>
                  <a:t>，长度为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000" dirty="0"/>
                  <a:t>分成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份，每份长度为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T/r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                                                                                               </a:t>
                </a:r>
                <a:r>
                  <a:rPr lang="zh-CN" altLang="en-US" sz="2000" dirty="0"/>
                  <a:t>由于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=r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个子分组与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中的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个节点分别相关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考虑某一个节点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中子集长度为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的集合，包含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的有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b="1" dirty="0"/>
                  <a:t>Encoding</a:t>
                </a:r>
                <a:r>
                  <a:rPr lang="zh-CN" altLang="en-US" sz="2000" b="1" dirty="0"/>
                  <a:t>：</a:t>
                </a:r>
                <a:endParaRPr lang="en-US" altLang="zh-CN" sz="2000" b="1" dirty="0"/>
              </a:p>
              <a:p>
                <a:r>
                  <a:rPr lang="zh-CN" altLang="en-US" sz="2000" dirty="0"/>
                  <a:t>对于节点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，对于任意</a:t>
                </a:r>
                <a:r>
                  <a:rPr lang="en-US" altLang="zh-CN" sz="2000" dirty="0"/>
                  <a:t>S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2000" dirty="0"/>
                  <a:t>{1,2,…,K}, max⁡{</a:t>
                </a:r>
                <a:r>
                  <a:rPr lang="zh-CN" altLang="en-US" sz="2000" dirty="0"/>
                  <a:t>𝑟</a:t>
                </a:r>
                <a:r>
                  <a:rPr lang="en-US" altLang="zh-CN" sz="2000" dirty="0"/>
                  <a:t>+1,</a:t>
                </a:r>
                <a:r>
                  <a:rPr lang="zh-CN" altLang="en-US" sz="2000" dirty="0"/>
                  <a:t>𝑠</a:t>
                </a:r>
                <a:r>
                  <a:rPr lang="en-US" altLang="zh-CN" sz="2000" dirty="0"/>
                  <a:t>}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/>
                  <a:t>min{</a:t>
                </a:r>
                <a:r>
                  <a:rPr lang="en-US" altLang="zh-CN" sz="2000" dirty="0" err="1"/>
                  <a:t>r+s,k</a:t>
                </a:r>
                <a:r>
                  <a:rPr lang="en-US" altLang="zh-CN" sz="2000" dirty="0"/>
                  <a:t>},</a:t>
                </a:r>
                <a:r>
                  <a:rPr lang="zh-CN" altLang="en-US" sz="2000" dirty="0"/>
                  <a:t>计算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r>
                  <a:rPr lang="en-US" altLang="zh-CN" sz="2000" dirty="0"/>
                  <a:t>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是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的，其中</a:t>
                </a:r>
                <a:endParaRPr lang="en-US" altLang="zh-CN" sz="2000" dirty="0"/>
              </a:p>
              <a:p>
                <a:r>
                  <a:rPr lang="en-US" altLang="zh-CN" sz="2000" dirty="0"/>
                  <a:t>	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51" y="919400"/>
                <a:ext cx="11612073" cy="4872872"/>
              </a:xfrm>
              <a:prstGeom prst="rect">
                <a:avLst/>
              </a:prstGeom>
              <a:blipFill>
                <a:blip r:embed="rId2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6A07470-AEF9-4AA7-AD37-DA97D056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53" y="2025657"/>
            <a:ext cx="4107536" cy="6477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0DF8F7-BF1E-4276-B75F-2770D09EC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76" y="4125670"/>
            <a:ext cx="6020322" cy="1966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9793FF-E1CD-44C8-9D9F-A7C171C28E9D}"/>
                  </a:ext>
                </a:extLst>
              </p:cNvPr>
              <p:cNvSpPr txBox="1"/>
              <p:nvPr/>
            </p:nvSpPr>
            <p:spPr>
              <a:xfrm>
                <a:off x="241954" y="5938600"/>
                <a:ext cx="11840066" cy="77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当</a:t>
                </a:r>
                <a:r>
                  <a:rPr lang="en-US" altLang="zh-CN" b="1" dirty="0"/>
                  <a:t>s=1</a:t>
                </a:r>
                <a:r>
                  <a:rPr lang="zh-CN" altLang="en-US" b="1" dirty="0"/>
                  <a:t>时，</a:t>
                </a:r>
                <a:r>
                  <a:rPr lang="en-US" altLang="zh-CN" b="1" dirty="0"/>
                  <a:t> r+1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zh-CN" altLang="en-US" b="1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b="1" dirty="0" err="1"/>
                  <a:t>r+s</a:t>
                </a:r>
                <a:r>
                  <a:rPr lang="en-US" altLang="zh-CN" b="1" dirty="0"/>
                  <a:t>=r+1</a:t>
                </a:r>
                <a:r>
                  <a:rPr lang="zh-CN" altLang="en-US" b="1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zh-CN" altLang="en-US" b="1" i="1">
                        <a:latin typeface="Cambria Math" panose="02040503050406030204" pitchFamily="18" charset="0"/>
                      </a:rPr>
                      <m:t>只有</m:t>
                    </m:r>
                  </m:oMath>
                </a14:m>
                <a:r>
                  <a:rPr lang="zh-CN" altLang="en-US" b="1" dirty="0"/>
                  <a:t>一种情况且等于</a:t>
                </a:r>
                <a:r>
                  <a:rPr lang="en-US" altLang="zh-CN" b="1" dirty="0"/>
                  <a:t>r+1</a:t>
                </a:r>
                <a:r>
                  <a:rPr lang="zh-CN" altLang="en-US" b="1" dirty="0"/>
                  <a:t>，此时矩阵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zh-CN" altLang="en-US" b="1" dirty="0"/>
                  <a:t>是</a:t>
                </a:r>
                <a:r>
                  <a:rPr lang="en-US" altLang="zh-CN" b="1" dirty="0"/>
                  <a:t>1×r</a:t>
                </a:r>
                <a:r>
                  <a:rPr lang="zh-CN" altLang="en-US" b="1" dirty="0"/>
                  <a:t>的，也就是说不存在</a:t>
                </a:r>
                <a:r>
                  <a:rPr lang="en-US" altLang="zh-CN" b="1" dirty="0"/>
                  <a:t>α</a:t>
                </a:r>
                <a:r>
                  <a:rPr lang="zh-CN" altLang="en-US" b="1" dirty="0"/>
                  <a:t>，只需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endParaRPr lang="en-US" altLang="zh-CN" b="1" dirty="0"/>
              </a:p>
              <a:p>
                <a:r>
                  <a:rPr lang="zh-CN" altLang="en-US" b="1" dirty="0"/>
                  <a:t>此时，需要传输的中间值为</a:t>
                </a:r>
                <a:r>
                  <a:rPr lang="en-US" altLang="zh-CN" b="1" dirty="0" err="1"/>
                  <a:t>uncoded</a:t>
                </a:r>
                <a:r>
                  <a:rPr lang="zh-CN" altLang="en-US" b="1" dirty="0"/>
                  <a:t>的</a:t>
                </a:r>
                <a:r>
                  <a:rPr lang="en-US" altLang="zh-CN" b="1" dirty="0"/>
                  <a:t>1/r,</a:t>
                </a:r>
                <a:r>
                  <a:rPr lang="zh-CN" altLang="en-US" b="1" dirty="0"/>
                  <a:t>也就是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利用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定理</m:t>
                    </m:r>
                  </m:oMath>
                </a14:m>
                <a:r>
                  <a:rPr lang="en-US" altLang="zh-CN" b="1" dirty="0"/>
                  <a:t>2</a:t>
                </a:r>
                <a:r>
                  <a:rPr lang="zh-CN" altLang="en-US" b="1" dirty="0"/>
                  <a:t>的特殊情况同样可得。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9793FF-E1CD-44C8-9D9F-A7C171C28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4" y="5938600"/>
                <a:ext cx="11840066" cy="775597"/>
              </a:xfrm>
              <a:prstGeom prst="rect">
                <a:avLst/>
              </a:prstGeom>
              <a:blipFill>
                <a:blip r:embed="rId5"/>
                <a:stretch>
                  <a:fillRect l="-463" t="-5512" b="-4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48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41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General achievable scheme(Communication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/>
              <p:nvPr/>
            </p:nvSpPr>
            <p:spPr>
              <a:xfrm>
                <a:off x="484784" y="2103013"/>
                <a:ext cx="5369261" cy="294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节点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个二进制</m:t>
                    </m:r>
                  </m:oMath>
                </a14:m>
                <a:r>
                  <a:rPr lang="zh-CN" altLang="en-US" sz="2000" dirty="0"/>
                  <a:t>序列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每个二进制序列包含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T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bit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S</a:t>
                </a:r>
                <a:r>
                  <a:rPr lang="zh-CN" altLang="en-US" sz="2000" dirty="0"/>
                  <a:t>里面有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000" dirty="0"/>
                  <a:t>个节点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中选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种可能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对所有的</a:t>
                </a:r>
                <a:r>
                  <a:rPr lang="en-US" altLang="zh-CN" sz="2000" dirty="0"/>
                  <a:t> max⁡{</a:t>
                </a:r>
                <a:r>
                  <a:rPr lang="zh-CN" altLang="en-US" sz="2000" dirty="0"/>
                  <a:t>𝑟</a:t>
                </a:r>
                <a:r>
                  <a:rPr lang="en-US" altLang="zh-CN" sz="2000" dirty="0"/>
                  <a:t>+1,</a:t>
                </a:r>
                <a:r>
                  <a:rPr lang="zh-CN" altLang="en-US" sz="2000" dirty="0"/>
                  <a:t>𝑠</a:t>
                </a:r>
                <a:r>
                  <a:rPr lang="en-US" altLang="zh-CN" sz="2000" dirty="0"/>
                  <a:t>}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/>
                  <a:t>min{</a:t>
                </a:r>
                <a:r>
                  <a:rPr lang="en-US" altLang="zh-CN" sz="2000" dirty="0" err="1"/>
                  <a:t>r+s,k</a:t>
                </a:r>
                <a:r>
                  <a:rPr lang="en-US" altLang="zh-CN" sz="2000" dirty="0"/>
                  <a:t>}</a:t>
                </a:r>
                <a:r>
                  <a:rPr lang="zh-CN" altLang="en-US" sz="2000" dirty="0"/>
                  <a:t>求和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4" y="2103013"/>
                <a:ext cx="5369261" cy="2942729"/>
              </a:xfrm>
              <a:prstGeom prst="rect">
                <a:avLst/>
              </a:prstGeom>
              <a:blipFill>
                <a:blip r:embed="rId2"/>
                <a:stretch>
                  <a:fillRect l="-1023" t="-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141CB59A-E0FA-4393-A859-B1FD2C513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68" y="899785"/>
            <a:ext cx="628704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0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General achievable scheme(Decoding)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/>
              <p:nvPr/>
            </p:nvSpPr>
            <p:spPr>
              <a:xfrm>
                <a:off x="355951" y="919400"/>
                <a:ext cx="11612073" cy="3807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对于节点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中子集长度为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的集合，包含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的有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再考虑节点</a:t>
                </a:r>
                <a:r>
                  <a:rPr lang="en-US" altLang="zh-CN" sz="2000" dirty="0" err="1"/>
                  <a:t>j,S</a:t>
                </a:r>
                <a:r>
                  <a:rPr lang="zh-CN" altLang="en-US" sz="2000" dirty="0"/>
                  <a:t>中子集长度为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的集合，包含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的有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意味着节点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向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中其他节点广播的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个中间值块，有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个中间值块已经存在于节点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中，剩下的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个中间值</m:t>
                    </m:r>
                  </m:oMath>
                </a14:m>
                <a:r>
                  <a:rPr lang="zh-CN" altLang="en-US" sz="2000" dirty="0"/>
                  <a:t>块是不在本地的。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51" y="919400"/>
                <a:ext cx="11612073" cy="3807709"/>
              </a:xfrm>
              <a:prstGeom prst="rect">
                <a:avLst/>
              </a:prstGeom>
              <a:blipFill>
                <a:blip r:embed="rId2"/>
                <a:stretch>
                  <a:fillRect l="-472" t="-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6CE7C77-6FDA-4377-8144-E344AEF3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516" y="2553657"/>
            <a:ext cx="5103044" cy="4117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232DD8-1CE2-4D4C-9F23-DD8525FE1D9B}"/>
                  </a:ext>
                </a:extLst>
              </p:cNvPr>
              <p:cNvSpPr txBox="1"/>
              <p:nvPr/>
            </p:nvSpPr>
            <p:spPr>
              <a:xfrm>
                <a:off x="786003" y="4203581"/>
                <a:ext cx="4951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方阵为范德蒙德矩阵，可逆</a:t>
                </a:r>
                <a:endParaRPr lang="en-US" altLang="zh-CN" dirty="0"/>
              </a:p>
              <a:p>
                <a:r>
                  <a:rPr lang="zh-CN" altLang="en-US" dirty="0"/>
                  <a:t>可求得节点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需要的且不存在的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个中间值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232DD8-1CE2-4D4C-9F23-DD8525FE1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03" y="4203581"/>
                <a:ext cx="4951778" cy="646331"/>
              </a:xfrm>
              <a:prstGeom prst="rect">
                <a:avLst/>
              </a:prstGeom>
              <a:blipFill>
                <a:blip r:embed="rId4"/>
                <a:stretch>
                  <a:fillRect l="-1108" t="-8491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74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Examples(</a:t>
            </a:r>
            <a:r>
              <a:rPr lang="en-US" altLang="zh-CN" sz="2800" dirty="0" err="1"/>
              <a:t>uncoded</a:t>
            </a:r>
            <a:r>
              <a:rPr lang="en-US" altLang="zh-CN" sz="2800" dirty="0"/>
              <a:t> for r=1 and s=1)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1743959" y="2281287"/>
                <a:ext cx="2224726" cy="269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N=6</a:t>
                </a:r>
              </a:p>
              <a:p>
                <a:r>
                  <a:rPr lang="en-US" altLang="zh-CN" sz="2000" dirty="0"/>
                  <a:t>Q=3</a:t>
                </a:r>
              </a:p>
              <a:p>
                <a:r>
                  <a:rPr lang="en-US" altLang="zh-CN" sz="2000" dirty="0"/>
                  <a:t>K=3</a:t>
                </a:r>
              </a:p>
              <a:p>
                <a:r>
                  <a:rPr lang="en-US" altLang="zh-CN" sz="2000" dirty="0"/>
                  <a:t>r=1</a:t>
                </a:r>
              </a:p>
              <a:p>
                <a:r>
                  <a:rPr lang="en-US" altLang="zh-CN" sz="2000" dirty="0"/>
                  <a:t>s=1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L=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4∗3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6∗3</m:t>
                        </m:r>
                      </m:den>
                    </m:f>
                  </m:oMath>
                </a14:m>
                <a:r>
                  <a:rPr lang="en-US" altLang="zh-CN" sz="2000" dirty="0"/>
                  <a:t>=2/3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59" y="2281287"/>
                <a:ext cx="2224726" cy="2691378"/>
              </a:xfrm>
              <a:prstGeom prst="rect">
                <a:avLst/>
              </a:prstGeom>
              <a:blipFill>
                <a:blip r:embed="rId2"/>
                <a:stretch>
                  <a:fillRect l="-2740" t="-1131" b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50E91ECD-721A-42BE-8C40-013FDABCB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76" y="1246025"/>
            <a:ext cx="5707875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6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82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Examples(</a:t>
            </a:r>
            <a:r>
              <a:rPr lang="en-US" altLang="zh-CN" sz="2800" dirty="0" err="1"/>
              <a:t>uncoded</a:t>
            </a:r>
            <a:r>
              <a:rPr lang="en-US" altLang="zh-CN" sz="2800" dirty="0"/>
              <a:t> and coded for r=2 and s=1)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465211" y="664622"/>
                <a:ext cx="4722829" cy="842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N=6</a:t>
                </a:r>
              </a:p>
              <a:p>
                <a:r>
                  <a:rPr lang="en-US" altLang="zh-CN" dirty="0"/>
                  <a:t>Q=3</a:t>
                </a:r>
              </a:p>
              <a:p>
                <a:r>
                  <a:rPr lang="en-US" altLang="zh-CN" dirty="0"/>
                  <a:t>K=3</a:t>
                </a:r>
              </a:p>
              <a:p>
                <a:r>
                  <a:rPr lang="en-US" altLang="zh-CN" dirty="0"/>
                  <a:t>r=2</a:t>
                </a:r>
              </a:p>
              <a:p>
                <a:r>
                  <a:rPr lang="en-US" altLang="zh-CN" dirty="0"/>
                  <a:t>s=1</a:t>
                </a:r>
              </a:p>
              <a:p>
                <a:r>
                  <a:rPr lang="zh-CN" altLang="en-US" dirty="0"/>
                  <a:t>把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块，每个块的文件数为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，其中每个节点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个块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把</a:t>
                </a:r>
                <a:r>
                  <a:rPr lang="en-US" altLang="zh-CN" dirty="0"/>
                  <a:t>N=6</a:t>
                </a:r>
                <a:r>
                  <a:rPr lang="zh-CN" altLang="en-US" dirty="0"/>
                  <a:t>分成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个块，每个块的文件数为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，其中每个节点有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s=1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 r+1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 err="1"/>
                  <a:t>r+s</a:t>
                </a:r>
                <a:r>
                  <a:rPr lang="en-US" altLang="zh-CN" dirty="0"/>
                  <a:t>=r+1</a:t>
                </a:r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只有</m:t>
                    </m:r>
                  </m:oMath>
                </a14:m>
                <a:r>
                  <a:rPr lang="zh-CN" altLang="en-US" dirty="0"/>
                  <a:t>一种情况且等于</a:t>
                </a:r>
                <a:r>
                  <a:rPr lang="en-US" altLang="zh-CN" dirty="0"/>
                  <a:t>r+1=3</a:t>
                </a:r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=1,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=2</a:t>
                </a:r>
              </a:p>
              <a:p>
                <a:r>
                  <a:rPr lang="zh-CN" altLang="en-US" dirty="0"/>
                  <a:t>因此之前的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zh-CN" altLang="en-US" dirty="0"/>
                  <a:t>是一个</a:t>
                </a:r>
                <a:r>
                  <a:rPr lang="en-US" altLang="zh-CN" dirty="0"/>
                  <a:t>1×2</a:t>
                </a:r>
                <a:r>
                  <a:rPr lang="zh-CN" altLang="en-US" dirty="0"/>
                  <a:t>的矩阵，只需</a:t>
                </a:r>
                <a:r>
                  <a:rPr lang="en-US" altLang="zh-CN" dirty="0"/>
                  <a:t>XOR,</a:t>
                </a:r>
                <a:r>
                  <a:rPr lang="zh-CN" altLang="en-US" dirty="0"/>
                  <a:t>不包含</a:t>
                </a:r>
                <a:r>
                  <a:rPr lang="en-US" altLang="zh-CN" dirty="0"/>
                  <a:t>α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𝑢𝑛𝑐𝑜𝑑𝑒𝑑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6∗3</m:t>
                        </m:r>
                      </m:den>
                    </m:f>
                  </m:oMath>
                </a14:m>
                <a:r>
                  <a:rPr lang="en-US" altLang="zh-CN" dirty="0"/>
                  <a:t>=1/3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𝑐𝑜𝑑𝑒𝑑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6∗3</m:t>
                        </m:r>
                      </m:den>
                    </m:f>
                  </m:oMath>
                </a14:m>
                <a:r>
                  <a:rPr lang="en-US" altLang="zh-CN" dirty="0"/>
                  <a:t>=1/6</a:t>
                </a:r>
              </a:p>
              <a:p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1" y="664622"/>
                <a:ext cx="4722829" cy="8427820"/>
              </a:xfrm>
              <a:prstGeom prst="rect">
                <a:avLst/>
              </a:prstGeom>
              <a:blipFill>
                <a:blip r:embed="rId2"/>
                <a:stretch>
                  <a:fillRect l="-1032" t="-362" r="-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1B195B6-F786-4042-8DF5-B2D087A5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71" y="1424605"/>
            <a:ext cx="6378493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7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82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Examples(CDC for s</a:t>
            </a:r>
            <a:r>
              <a:rPr lang="zh-CN" altLang="en-US" sz="2800" dirty="0"/>
              <a:t>＞</a:t>
            </a:r>
            <a:r>
              <a:rPr lang="en-US" altLang="zh-CN" sz="2800" dirty="0"/>
              <a:t>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507349" y="796597"/>
                <a:ext cx="5916735" cy="7323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N=6</a:t>
                </a:r>
              </a:p>
              <a:p>
                <a:r>
                  <a:rPr lang="en-US" altLang="zh-CN" dirty="0"/>
                  <a:t>Q=3</a:t>
                </a:r>
              </a:p>
              <a:p>
                <a:r>
                  <a:rPr lang="en-US" altLang="zh-CN" dirty="0"/>
                  <a:t>K=4</a:t>
                </a:r>
              </a:p>
              <a:p>
                <a:r>
                  <a:rPr lang="en-US" altLang="zh-CN" dirty="0"/>
                  <a:t>r=2</a:t>
                </a:r>
              </a:p>
              <a:p>
                <a:r>
                  <a:rPr lang="en-US" altLang="zh-CN" dirty="0"/>
                  <a:t>s=2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把</a:t>
                </a:r>
                <a:r>
                  <a:rPr lang="en-US" altLang="zh-CN" dirty="0"/>
                  <a:t>N=6</a:t>
                </a:r>
                <a:r>
                  <a:rPr lang="zh-CN" altLang="en-US" dirty="0"/>
                  <a:t>分成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个块，每个块的文件数为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，其中每个节点有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s=2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 3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两</m:t>
                    </m:r>
                  </m:oMath>
                </a14:m>
                <a:r>
                  <a:rPr lang="zh-CN" altLang="en-US" dirty="0"/>
                  <a:t>种情况</a:t>
                </a: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=3</a:t>
                </a:r>
                <a:r>
                  <a:rPr lang="zh-CN" altLang="en-US" dirty="0"/>
                  <a:t>，每个节点被包含的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有有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3</a:t>
                </a:r>
                <a:r>
                  <a:rPr lang="zh-CN" altLang="en-US" dirty="0"/>
                  <a:t>种可能</a:t>
                </a: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对于每一个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=1,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=2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zh-CN" altLang="en-US" dirty="0"/>
                  <a:t>是一个</a:t>
                </a:r>
                <a:r>
                  <a:rPr lang="en-US" altLang="zh-CN" dirty="0"/>
                  <a:t>1×2</a:t>
                </a:r>
                <a:r>
                  <a:rPr lang="zh-CN" altLang="en-US" dirty="0"/>
                  <a:t>的矩阵</a:t>
                </a: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=4</a:t>
                </a:r>
                <a:r>
                  <a:rPr lang="zh-CN" altLang="en-US" dirty="0"/>
                  <a:t>，每个节点被包含的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有有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1</a:t>
                </a:r>
                <a:r>
                  <a:rPr lang="zh-CN" altLang="en-US" dirty="0"/>
                  <a:t>种可能</a:t>
                </a: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=2,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=3</a:t>
                </a:r>
              </a:p>
              <a:p>
                <a:r>
                  <a:rPr lang="zh-CN" altLang="en-US" dirty="0"/>
                  <a:t>因此之前的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zh-CN" altLang="en-US" dirty="0"/>
                  <a:t>是一个</a:t>
                </a:r>
                <a:r>
                  <a:rPr lang="en-US" altLang="zh-CN" dirty="0"/>
                  <a:t>2×3</a:t>
                </a:r>
                <a:r>
                  <a:rPr lang="zh-CN" altLang="en-US" dirty="0"/>
                  <a:t>的矩阵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9" y="796597"/>
                <a:ext cx="5916735" cy="7323608"/>
              </a:xfrm>
              <a:prstGeom prst="rect">
                <a:avLst/>
              </a:prstGeom>
              <a:blipFill>
                <a:blip r:embed="rId2"/>
                <a:stretch>
                  <a:fillRect l="-824" t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3636961-27AE-49A9-A978-6D162672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29" y="419509"/>
            <a:ext cx="4915326" cy="61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82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507349" y="796597"/>
                <a:ext cx="5657781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K=4 r=2 N=6 Q=4 s=1</a:t>
                </a:r>
              </a:p>
              <a:p>
                <a:r>
                  <a:rPr lang="zh-CN" altLang="en-US" dirty="0"/>
                  <a:t>分成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个块，每个块的大小为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每个节点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个块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选的是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，每个节点有三种可能 </a:t>
                </a:r>
                <a:r>
                  <a:rPr lang="zh-CN" altLang="en-US" b="1" dirty="0"/>
                  <a:t>中间值要分成</a:t>
                </a:r>
                <a:r>
                  <a:rPr lang="en-US" altLang="zh-CN" b="1" dirty="0"/>
                  <a:t>r=2</a:t>
                </a:r>
                <a:r>
                  <a:rPr lang="zh-CN" altLang="en-US" b="1" dirty="0"/>
                  <a:t>份</a:t>
                </a:r>
              </a:p>
              <a:p>
                <a:r>
                  <a:rPr lang="en-US" altLang="zh-CN" dirty="0"/>
                  <a:t>1 2 3 </a:t>
                </a:r>
                <a:r>
                  <a:rPr lang="zh-CN" altLang="en-US" dirty="0"/>
                  <a:t>缺少  </a:t>
                </a:r>
                <a:r>
                  <a:rPr lang="en-US" altLang="zh-CN" dirty="0"/>
                  <a:t>A   4 5 6   </a:t>
                </a:r>
                <a:r>
                  <a:rPr lang="zh-CN" altLang="en-US" dirty="0"/>
                  <a:t>发送 </a:t>
                </a:r>
                <a:r>
                  <a:rPr lang="en-US" altLang="zh-CN" dirty="0"/>
                  <a:t>C1,B2   D1,B3   D2,C3</a:t>
                </a:r>
              </a:p>
              <a:p>
                <a:r>
                  <a:rPr lang="en-US" altLang="zh-CN" dirty="0"/>
                  <a:t>1 4 5 </a:t>
                </a:r>
                <a:r>
                  <a:rPr lang="zh-CN" altLang="en-US" dirty="0"/>
                  <a:t>缺少  </a:t>
                </a:r>
                <a:r>
                  <a:rPr lang="en-US" altLang="zh-CN" dirty="0"/>
                  <a:t>B   2 3 6   </a:t>
                </a:r>
                <a:r>
                  <a:rPr lang="zh-CN" altLang="en-US" dirty="0"/>
                  <a:t>发送 </a:t>
                </a:r>
                <a:r>
                  <a:rPr lang="en-US" altLang="zh-CN" dirty="0"/>
                  <a:t>C1',A4   D1',A5  D4,C5</a:t>
                </a:r>
              </a:p>
              <a:p>
                <a:r>
                  <a:rPr lang="en-US" altLang="zh-CN" dirty="0"/>
                  <a:t>2 4 6 </a:t>
                </a:r>
                <a:r>
                  <a:rPr lang="zh-CN" altLang="en-US" dirty="0"/>
                  <a:t>缺少  </a:t>
                </a:r>
                <a:r>
                  <a:rPr lang="en-US" altLang="zh-CN" dirty="0"/>
                  <a:t>C   1 3 5   </a:t>
                </a:r>
                <a:r>
                  <a:rPr lang="zh-CN" altLang="en-US" dirty="0"/>
                  <a:t>发送 </a:t>
                </a:r>
                <a:r>
                  <a:rPr lang="en-US" altLang="zh-CN" dirty="0"/>
                  <a:t>B2',A4'  D2',A6   D4',B6</a:t>
                </a:r>
              </a:p>
              <a:p>
                <a:r>
                  <a:rPr lang="en-US" altLang="zh-CN" dirty="0"/>
                  <a:t>3 5 6 </a:t>
                </a:r>
                <a:r>
                  <a:rPr lang="zh-CN" altLang="en-US" dirty="0"/>
                  <a:t>缺少  </a:t>
                </a:r>
                <a:r>
                  <a:rPr lang="en-US" altLang="zh-CN" dirty="0"/>
                  <a:t>D   1 2 4   </a:t>
                </a:r>
                <a:r>
                  <a:rPr lang="zh-CN" altLang="en-US" dirty="0"/>
                  <a:t>发送 </a:t>
                </a:r>
                <a:r>
                  <a:rPr lang="en-US" altLang="zh-CN" dirty="0"/>
                  <a:t>A5',B3'  C3',A6'  C5',B6'</a:t>
                </a:r>
                <a:endParaRPr lang="zh-CN" altLang="en-US" dirty="0"/>
              </a:p>
              <a:p>
                <a:endParaRPr lang="zh-CN" altLang="en-US" dirty="0"/>
              </a:p>
              <a:p>
                <a:r>
                  <a:rPr lang="en-US" altLang="zh-CN" dirty="0"/>
                  <a:t>K=4 r=3 N=4,Q</a:t>
                </a:r>
                <a:r>
                  <a:rPr lang="en-US" altLang="zh-CN"/>
                  <a:t>=4 s=1</a:t>
                </a:r>
                <a:endParaRPr lang="en-US" altLang="zh-CN" dirty="0"/>
              </a:p>
              <a:p>
                <a:r>
                  <a:rPr lang="zh-CN" altLang="en-US" dirty="0"/>
                  <a:t>分成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个块 每个块大小为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每个节点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个块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选的是</a:t>
                </a:r>
                <a:r>
                  <a:rPr lang="en-US" altLang="zh-CN" dirty="0"/>
                  <a:t>4</a:t>
                </a:r>
                <a:r>
                  <a:rPr lang="zh-CN" altLang="en-US" b="1" dirty="0"/>
                  <a:t>，中间值要分成</a:t>
                </a:r>
                <a:r>
                  <a:rPr lang="en-US" altLang="zh-CN" b="1" dirty="0"/>
                  <a:t>r=3</a:t>
                </a:r>
                <a:r>
                  <a:rPr lang="zh-CN" altLang="en-US" b="1" dirty="0"/>
                  <a:t>份</a:t>
                </a:r>
                <a:endParaRPr lang="en-US" altLang="zh-CN" b="1" dirty="0"/>
              </a:p>
              <a:p>
                <a:r>
                  <a:rPr lang="en-US" altLang="zh-CN" dirty="0"/>
                  <a:t>1 2 3 </a:t>
                </a:r>
                <a:r>
                  <a:rPr lang="zh-CN" altLang="en-US" dirty="0"/>
                  <a:t>缺少 </a:t>
                </a:r>
                <a:r>
                  <a:rPr lang="en-US" altLang="zh-CN" dirty="0"/>
                  <a:t>A 4  </a:t>
                </a:r>
                <a:r>
                  <a:rPr lang="zh-CN" altLang="en-US" dirty="0"/>
                  <a:t>发送</a:t>
                </a:r>
                <a:r>
                  <a:rPr lang="en-US" altLang="zh-CN" dirty="0"/>
                  <a:t>D1C2B3 </a:t>
                </a:r>
              </a:p>
              <a:p>
                <a:r>
                  <a:rPr lang="en-US" altLang="zh-CN" dirty="0"/>
                  <a:t>1 2 4 </a:t>
                </a:r>
                <a:r>
                  <a:rPr lang="zh-CN" altLang="en-US" dirty="0"/>
                  <a:t>缺少 </a:t>
                </a:r>
                <a:r>
                  <a:rPr lang="en-US" altLang="zh-CN" dirty="0"/>
                  <a:t>B 3  </a:t>
                </a:r>
                <a:r>
                  <a:rPr lang="zh-CN" altLang="en-US" dirty="0"/>
                  <a:t>发送</a:t>
                </a:r>
                <a:r>
                  <a:rPr lang="en-US" altLang="zh-CN" dirty="0"/>
                  <a:t>D1'C2'A4</a:t>
                </a:r>
              </a:p>
              <a:p>
                <a:r>
                  <a:rPr lang="en-US" altLang="zh-CN" dirty="0"/>
                  <a:t>1 3 4 </a:t>
                </a:r>
                <a:r>
                  <a:rPr lang="zh-CN" altLang="en-US" dirty="0"/>
                  <a:t>缺少 </a:t>
                </a:r>
                <a:r>
                  <a:rPr lang="en-US" altLang="zh-CN" dirty="0"/>
                  <a:t>C 2  </a:t>
                </a:r>
                <a:r>
                  <a:rPr lang="zh-CN" altLang="en-US" dirty="0"/>
                  <a:t>发送</a:t>
                </a:r>
                <a:r>
                  <a:rPr lang="en-US" altLang="zh-CN" dirty="0"/>
                  <a:t>D1''B3'A4'</a:t>
                </a:r>
              </a:p>
              <a:p>
                <a:r>
                  <a:rPr lang="en-US" altLang="zh-CN" dirty="0"/>
                  <a:t>2 3 4 </a:t>
                </a:r>
                <a:r>
                  <a:rPr lang="zh-CN" altLang="en-US" dirty="0"/>
                  <a:t>缺少 </a:t>
                </a:r>
                <a:r>
                  <a:rPr lang="en-US" altLang="zh-CN" dirty="0"/>
                  <a:t>D 1  </a:t>
                </a:r>
                <a:r>
                  <a:rPr lang="zh-CN" altLang="en-US" dirty="0"/>
                  <a:t>发送</a:t>
                </a:r>
                <a:r>
                  <a:rPr lang="en-US" altLang="zh-CN" dirty="0"/>
                  <a:t>C2''B3''A4''</a:t>
                </a:r>
              </a:p>
              <a:p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9" y="796597"/>
                <a:ext cx="5657781" cy="5355312"/>
              </a:xfrm>
              <a:prstGeom prst="rect">
                <a:avLst/>
              </a:prstGeom>
              <a:blipFill>
                <a:blip r:embed="rId2"/>
                <a:stretch>
                  <a:fillRect l="-862" t="-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077B60-5CEA-4DE1-B152-624FFE6BFC63}"/>
                  </a:ext>
                </a:extLst>
              </p:cNvPr>
              <p:cNvSpPr txBox="1"/>
              <p:nvPr/>
            </p:nvSpPr>
            <p:spPr>
              <a:xfrm>
                <a:off x="6631755" y="796597"/>
                <a:ext cx="494907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K=5 r=2 s=3 N=10 Q=10</a:t>
                </a:r>
              </a:p>
              <a:p>
                <a:r>
                  <a:rPr lang="zh-CN" altLang="en-US" dirty="0"/>
                  <a:t>文件分成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个块，每个块的大小为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方程分成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个块，每个块的大小为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每个节点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个文件块，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个方程块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</a:t>
                </a:r>
                <a:r>
                  <a:rPr lang="en-US" altLang="zh-CN" dirty="0"/>
                  <a:t>3 4 5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(5,3)=</a:t>
                </a:r>
                <a:r>
                  <a:rPr lang="zh-CN" altLang="en-US" dirty="0"/>
                  <a:t>共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种可能，每个节点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种可能， 每种可能一个方程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个元素，有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个方程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(5,4)=5</a:t>
                </a:r>
                <a:r>
                  <a:rPr lang="zh-CN" altLang="en-US" dirty="0"/>
                  <a:t>种可能，每个节点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种可能，每种可能一个方程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个元素，有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个方程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包含</a:t>
                </a:r>
                <a:r>
                  <a:rPr lang="el-GR" altLang="zh-CN" dirty="0"/>
                  <a:t>α)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(5,5)=1</a:t>
                </a:r>
                <a:r>
                  <a:rPr lang="zh-CN" altLang="en-US" dirty="0"/>
                  <a:t>种可能，每种可能一个方程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个元素，有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个方程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包含</a:t>
                </a:r>
                <a:r>
                  <a:rPr lang="el-GR" altLang="zh-CN" dirty="0"/>
                  <a:t>α)</a:t>
                </a:r>
              </a:p>
              <a:p>
                <a:endParaRPr lang="el-GR" altLang="zh-CN" dirty="0"/>
              </a:p>
              <a:p>
                <a:r>
                  <a:rPr lang="el-GR" altLang="zh-CN" dirty="0"/>
                  <a:t>123</a:t>
                </a:r>
                <a:r>
                  <a:rPr lang="en-US" altLang="zh-CN" dirty="0"/>
                  <a:t>A 124B 125C 134D 135E 145F 234G 235H 245I 345J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时节点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发送 </a:t>
                </a:r>
                <a:r>
                  <a:rPr lang="en-US" altLang="zh-CN" dirty="0"/>
                  <a:t>{123}A1A2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{124}B1B3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{125}C1C4 {134}D2D3 {135}E2E4 {145}F3F4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077B60-5CEA-4DE1-B152-624FFE6B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55" y="796597"/>
                <a:ext cx="4949073" cy="4801314"/>
              </a:xfrm>
              <a:prstGeom prst="rect">
                <a:avLst/>
              </a:prstGeom>
              <a:blipFill>
                <a:blip r:embed="rId3"/>
                <a:stretch>
                  <a:fillRect l="-1108" t="-762" r="-985" b="-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9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D12E0B-8239-4A5A-8E33-79186D09C618}"/>
              </a:ext>
            </a:extLst>
          </p:cNvPr>
          <p:cNvSpPr txBox="1"/>
          <p:nvPr/>
        </p:nvSpPr>
        <p:spPr>
          <a:xfrm>
            <a:off x="1498862" y="1055802"/>
            <a:ext cx="844641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Problem formulation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Main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General achievable scheme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Converse of theorem 1 and theorem 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Implementation and empirical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Concluding remarks and future directions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673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998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Implementation and empirical evaluation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82066A-5EBE-4299-BA82-6541FB71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65" y="1244864"/>
            <a:ext cx="5402365" cy="45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53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998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Implementation and empirical evaluation(</a:t>
            </a:r>
            <a:r>
              <a:rPr lang="en-US" altLang="zh-CN" sz="2800" dirty="0" err="1"/>
              <a:t>TeraSort</a:t>
            </a:r>
            <a:r>
              <a:rPr lang="en-US" altLang="zh-CN" sz="2800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A9CB23-DD39-4881-B0A4-35F74ACD3638}"/>
              </a:ext>
            </a:extLst>
          </p:cNvPr>
          <p:cNvSpPr txBox="1"/>
          <p:nvPr/>
        </p:nvSpPr>
        <p:spPr>
          <a:xfrm>
            <a:off x="810705" y="1112363"/>
            <a:ext cx="10699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Terasort</a:t>
            </a:r>
            <a:r>
              <a:rPr lang="zh-CN" altLang="en-US" dirty="0"/>
              <a:t>是一种对大数据进行排序的算法。输入数据的形式是</a:t>
            </a:r>
            <a:r>
              <a:rPr lang="en-US" altLang="zh-CN" dirty="0"/>
              <a:t>key-value(KV)pairs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Key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字节整型变量，</a:t>
            </a:r>
            <a:r>
              <a:rPr lang="en-US" altLang="zh-CN" dirty="0"/>
              <a:t>value</a:t>
            </a:r>
            <a:r>
              <a:rPr lang="zh-CN" altLang="en-US" dirty="0"/>
              <a:t>是字符串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Input data</a:t>
            </a:r>
            <a:r>
              <a:rPr lang="zh-CN" altLang="en-US" dirty="0"/>
              <a:t>分组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每个节点对</a:t>
            </a:r>
            <a:r>
              <a:rPr lang="en-US" altLang="zh-CN" dirty="0"/>
              <a:t>input data</a:t>
            </a:r>
            <a:r>
              <a:rPr lang="zh-CN" altLang="en-US" dirty="0"/>
              <a:t>分类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shuffle</a:t>
            </a:r>
            <a:r>
              <a:rPr lang="zh-CN" altLang="en-US" dirty="0"/>
              <a:t>中间值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每个节点排序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1F3C82-7DF1-448E-80C6-0E1C0F590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93" y="2074460"/>
            <a:ext cx="5105842" cy="39932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9A593B-2E7E-4A04-A354-29724740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0" y="3659172"/>
            <a:ext cx="4999153" cy="1783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34D5A6-0F45-4BDB-BB62-AEC70B597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29" y="5391802"/>
            <a:ext cx="4892464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0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998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Implementation and empirical evaluation(Coded </a:t>
            </a:r>
            <a:r>
              <a:rPr lang="en-US" altLang="zh-CN" sz="2800" dirty="0" err="1"/>
              <a:t>TeraSort</a:t>
            </a:r>
            <a:r>
              <a:rPr lang="en-US" altLang="zh-CN" sz="2800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A9CB23-DD39-4881-B0A4-35F74ACD3638}"/>
              </a:ext>
            </a:extLst>
          </p:cNvPr>
          <p:cNvSpPr txBox="1"/>
          <p:nvPr/>
        </p:nvSpPr>
        <p:spPr>
          <a:xfrm>
            <a:off x="810705" y="1112363"/>
            <a:ext cx="1069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CDC(s=1)</a:t>
            </a:r>
            <a:r>
              <a:rPr lang="zh-CN" altLang="en-US" dirty="0"/>
              <a:t>运用到</a:t>
            </a:r>
            <a:r>
              <a:rPr lang="en-US" altLang="zh-CN" dirty="0" err="1"/>
              <a:t>terasort</a:t>
            </a:r>
            <a:r>
              <a:rPr lang="en-US" altLang="zh-CN" dirty="0"/>
              <a:t>,</a:t>
            </a:r>
            <a:r>
              <a:rPr lang="zh-CN" altLang="en-US" dirty="0"/>
              <a:t>便是</a:t>
            </a:r>
            <a:r>
              <a:rPr lang="en-US" altLang="zh-CN" dirty="0"/>
              <a:t>coded </a:t>
            </a:r>
            <a:r>
              <a:rPr lang="en-US" altLang="zh-CN" dirty="0" err="1"/>
              <a:t>terasort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4998AD-F290-43EE-89E7-27A04DF7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831" y="1435528"/>
            <a:ext cx="4892464" cy="39398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0D53AF-B336-4B13-90B8-5C058B19F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11" y="1758694"/>
            <a:ext cx="4953429" cy="960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8986CB-11DC-4183-964A-DB1AE1B1E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11" y="2687544"/>
            <a:ext cx="4877223" cy="4572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A44D92-9AD4-42AD-A1DF-C3D4940F4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097" y="3405468"/>
            <a:ext cx="4884843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97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998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Implementation and empirical evaluation(Coded </a:t>
            </a:r>
            <a:r>
              <a:rPr lang="en-US" altLang="zh-CN" sz="2800" dirty="0" err="1"/>
              <a:t>TeraSort</a:t>
            </a:r>
            <a:r>
              <a:rPr lang="en-US" altLang="zh-CN" sz="2800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2138B2-62F3-4503-B995-8682A12C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778" y="777680"/>
            <a:ext cx="5098222" cy="58069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25F3A0-830F-4005-BF6D-87FD9876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3" y="1029177"/>
            <a:ext cx="7462427" cy="2198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B0C78D-8F8F-4D63-B0C4-A14D1AD6447A}"/>
                  </a:ext>
                </a:extLst>
              </p:cNvPr>
              <p:cNvSpPr txBox="1"/>
              <p:nvPr/>
            </p:nvSpPr>
            <p:spPr>
              <a:xfrm>
                <a:off x="558591" y="3529740"/>
                <a:ext cx="6681194" cy="2445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Remark: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不能过于大，否则会导致</a:t>
                </a:r>
                <a:r>
                  <a:rPr lang="en-US" altLang="zh-CN" dirty="0" err="1"/>
                  <a:t>codeGen</a:t>
                </a:r>
                <a:r>
                  <a:rPr lang="zh-CN" altLang="en-US" dirty="0"/>
                  <a:t>时间主导整个时间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K</a:t>
                </a:r>
                <a:r>
                  <a:rPr lang="zh-CN" altLang="en-US" dirty="0"/>
                  <a:t>增加，</a:t>
                </a:r>
                <a:r>
                  <a:rPr lang="en-US" altLang="zh-CN" dirty="0"/>
                  <a:t>speedup</a:t>
                </a:r>
                <a:r>
                  <a:rPr lang="zh-CN" altLang="en-US" dirty="0"/>
                  <a:t>减少，原因有</a:t>
                </a:r>
                <a:r>
                  <a:rPr lang="en-US" altLang="zh-CN" dirty="0"/>
                  <a:t>2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分组的个数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随</m:t>
                    </m:r>
                  </m:oMath>
                </a14:m>
                <a:r>
                  <a:rPr lang="en-US" altLang="zh-CN" dirty="0"/>
                  <a:t>K</a:t>
                </a:r>
                <a:r>
                  <a:rPr lang="zh-CN" altLang="en-US" dirty="0"/>
                  <a:t>指数增长，导致</a:t>
                </a:r>
                <a:r>
                  <a:rPr lang="en-US" altLang="zh-CN" dirty="0" err="1"/>
                  <a:t>CodeGen</a:t>
                </a:r>
                <a:r>
                  <a:rPr lang="zh-CN" altLang="en-US" dirty="0"/>
                  <a:t>时间增加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固定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，更大的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导致更少的中间值被本地直接使用，从而导致</a:t>
                </a:r>
                <a:r>
                  <a:rPr lang="en-US" altLang="zh-CN" dirty="0"/>
                  <a:t>shuffle</a:t>
                </a:r>
                <a:r>
                  <a:rPr lang="zh-CN" altLang="en-US" dirty="0"/>
                  <a:t>传输量增加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B0C78D-8F8F-4D63-B0C4-A14D1AD64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91" y="3529740"/>
                <a:ext cx="6681194" cy="2445862"/>
              </a:xfrm>
              <a:prstGeom prst="rect">
                <a:avLst/>
              </a:prstGeom>
              <a:blipFill>
                <a:blip r:embed="rId4"/>
                <a:stretch>
                  <a:fillRect l="-821" t="-1247" r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sz="2800" dirty="0"/>
              <a:t>Concluding remarks and 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/>
              <p:nvPr/>
            </p:nvSpPr>
            <p:spPr>
              <a:xfrm>
                <a:off x="856268" y="923827"/>
                <a:ext cx="10479464" cy="502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本文的工作：</a:t>
                </a:r>
                <a:endParaRPr lang="en-US" altLang="zh-CN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给出了</a:t>
                </a:r>
                <a:r>
                  <a:rPr lang="en-US" altLang="zh-CN" sz="2000" dirty="0"/>
                  <a:t>computation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communication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tradeoff</a:t>
                </a:r>
                <a:r>
                  <a:rPr lang="zh-CN" altLang="en-US" sz="2000" dirty="0"/>
                  <a:t>公式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提出了</a:t>
                </a:r>
                <a:r>
                  <a:rPr lang="en-US" altLang="zh-CN" sz="2000" dirty="0"/>
                  <a:t>CDC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给出了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的下界正好等于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𝐶𝐷𝐶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将</a:t>
                </a:r>
                <a:r>
                  <a:rPr lang="en-US" altLang="zh-CN" sz="2000" dirty="0"/>
                  <a:t>CDC</a:t>
                </a:r>
                <a:r>
                  <a:rPr lang="zh-CN" altLang="en-US" sz="2000" dirty="0"/>
                  <a:t>用在了</a:t>
                </a:r>
                <a:r>
                  <a:rPr lang="en-US" altLang="zh-CN" sz="2000" dirty="0" err="1"/>
                  <a:t>terasort</a:t>
                </a:r>
                <a:r>
                  <a:rPr lang="zh-CN" altLang="en-US" sz="2000" dirty="0"/>
                  <a:t>上并给出实证评估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b="1" dirty="0"/>
                  <a:t>以后的工作</a:t>
                </a:r>
                <a:endParaRPr lang="en-US" altLang="zh-CN" sz="2000" b="1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b="1" dirty="0"/>
                  <a:t>Heterogeneous Networks with Asymmetric Tasks</a:t>
                </a:r>
              </a:p>
              <a:p>
                <a:r>
                  <a:rPr lang="zh-CN" altLang="en-US" sz="2000" dirty="0"/>
                  <a:t>节点的计算能力，存储大小，集群的通信能力的异构性。</a:t>
                </a:r>
                <a:endParaRPr lang="en-US" altLang="zh-CN" sz="2000" dirty="0"/>
              </a:p>
              <a:p>
                <a:r>
                  <a:rPr lang="zh-CN" altLang="en-US" sz="2000" dirty="0"/>
                  <a:t>一个解决办法是把高效率的节点分解成若干虚拟节点，使得所有节点同构，然后用</a:t>
                </a:r>
                <a:r>
                  <a:rPr lang="en-US" altLang="zh-CN" sz="2000" dirty="0"/>
                  <a:t>CDC</a:t>
                </a:r>
              </a:p>
              <a:p>
                <a:endParaRPr lang="en-US" altLang="zh-CN" sz="2000" dirty="0"/>
              </a:p>
              <a:p>
                <a:pPr marL="457200" indent="-457200">
                  <a:buFont typeface="+mj-ea"/>
                  <a:buAutoNum type="circleNumDbPlain" startAt="2"/>
                </a:pPr>
                <a:r>
                  <a:rPr lang="en-US" altLang="zh-CN" sz="2000" b="1" dirty="0"/>
                  <a:t>Straggling/Failing Computing Nodes</a:t>
                </a:r>
              </a:p>
              <a:p>
                <a:r>
                  <a:rPr lang="zh-CN" altLang="en-US" sz="2000" dirty="0"/>
                  <a:t>用纠删码解决</a:t>
                </a:r>
                <a:endParaRPr lang="en-US" altLang="zh-CN" sz="2000" dirty="0"/>
              </a:p>
              <a:p>
                <a:r>
                  <a:rPr lang="zh-CN" altLang="en-US" sz="2000" dirty="0"/>
                  <a:t>将</a:t>
                </a:r>
                <a:r>
                  <a:rPr lang="en-US" altLang="zh-CN" sz="2000" dirty="0"/>
                  <a:t>CDC</a:t>
                </a:r>
                <a:r>
                  <a:rPr lang="zh-CN" altLang="en-US" sz="2000" dirty="0"/>
                  <a:t>和纠删码结合解决</a:t>
                </a:r>
                <a:endParaRPr lang="en-US" altLang="zh-CN" sz="2000" dirty="0"/>
              </a:p>
              <a:p>
                <a:r>
                  <a:rPr lang="zh-CN" altLang="en-US" sz="2000" dirty="0"/>
                  <a:t>资源配置的策略是难点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68" y="923827"/>
                <a:ext cx="10479464" cy="5028300"/>
              </a:xfrm>
              <a:prstGeom prst="rect">
                <a:avLst/>
              </a:prstGeom>
              <a:blipFill>
                <a:blip r:embed="rId2"/>
                <a:stretch>
                  <a:fillRect l="-640" t="-1092" b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030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sz="2800" dirty="0"/>
              <a:t>Concluding remarks and future directions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zh-CN" sz="2000" b="1" dirty="0"/>
              <a:t>Multi-Stage Computation Tasks</a:t>
            </a:r>
          </a:p>
          <a:p>
            <a:r>
              <a:rPr lang="zh-CN" altLang="en-US" sz="2000" dirty="0"/>
              <a:t>多级的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可以用在机器学习算法、</a:t>
            </a:r>
            <a:r>
              <a:rPr lang="en-US" altLang="zh-CN" sz="2000" dirty="0"/>
              <a:t>SQL</a:t>
            </a:r>
            <a:r>
              <a:rPr lang="zh-CN" altLang="en-US" sz="2000" dirty="0"/>
              <a:t>查询、科学分析</a:t>
            </a:r>
            <a:endParaRPr lang="en-US" altLang="zh-CN" sz="2000" dirty="0"/>
          </a:p>
          <a:p>
            <a:r>
              <a:rPr lang="zh-CN" altLang="en-US" sz="2000" dirty="0"/>
              <a:t>一种办法是用</a:t>
            </a:r>
            <a:r>
              <a:rPr lang="zh-CN" altLang="en-US" sz="2000" b="1" dirty="0"/>
              <a:t>定理</a:t>
            </a:r>
            <a:r>
              <a:rPr lang="en-US" altLang="zh-CN" sz="2000" b="1" dirty="0"/>
              <a:t>2</a:t>
            </a:r>
            <a:r>
              <a:rPr lang="zh-CN" altLang="en-US" sz="2000" dirty="0"/>
              <a:t>给出的扩展</a:t>
            </a:r>
            <a:r>
              <a:rPr lang="en-US" altLang="zh-CN" sz="2000" dirty="0"/>
              <a:t>CDC</a:t>
            </a:r>
            <a:r>
              <a:rPr lang="zh-CN" altLang="en-US" sz="2000" dirty="0"/>
              <a:t>来对每个</a:t>
            </a:r>
            <a:r>
              <a:rPr lang="en-US" altLang="zh-CN" sz="2000" dirty="0"/>
              <a:t>stage</a:t>
            </a:r>
            <a:r>
              <a:rPr lang="zh-CN" altLang="en-US" sz="2000" dirty="0"/>
              <a:t>进行计算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marL="457200" indent="-457200">
              <a:buFont typeface="+mj-ea"/>
              <a:buAutoNum type="circleNumDbPlain" startAt="4"/>
            </a:pPr>
            <a:r>
              <a:rPr lang="en-US" altLang="zh-CN" sz="2000" b="1" dirty="0"/>
              <a:t>Multi-Layer Networks and Structured Topology</a:t>
            </a:r>
          </a:p>
          <a:p>
            <a:r>
              <a:rPr lang="zh-CN" altLang="en-US" sz="2000" dirty="0"/>
              <a:t>本文的</a:t>
            </a:r>
            <a:r>
              <a:rPr lang="en-US" altLang="zh-CN" sz="2000" dirty="0"/>
              <a:t>nodes</a:t>
            </a:r>
            <a:r>
              <a:rPr lang="zh-CN" altLang="en-US" sz="2000" dirty="0"/>
              <a:t>只有一层。涉及多层的结果</a:t>
            </a:r>
            <a:r>
              <a:rPr lang="en-US" altLang="zh-CN" sz="2000" dirty="0"/>
              <a:t>(fat tree</a:t>
            </a:r>
            <a:r>
              <a:rPr lang="zh-CN" altLang="en-US" sz="2000" dirty="0"/>
              <a:t>结构</a:t>
            </a:r>
            <a:r>
              <a:rPr lang="en-US" altLang="zh-CN" sz="2000" dirty="0"/>
              <a:t>)</a:t>
            </a:r>
            <a:r>
              <a:rPr lang="zh-CN" altLang="en-US" sz="2000" dirty="0"/>
              <a:t>。要考虑</a:t>
            </a:r>
            <a:r>
              <a:rPr lang="en-US" altLang="zh-CN" sz="2000" dirty="0"/>
              <a:t>shuffle data</a:t>
            </a:r>
            <a:r>
              <a:rPr lang="zh-CN" altLang="en-US" sz="2000" dirty="0"/>
              <a:t>的路径长度、更高的链路拥塞程度、不同的链路容量和不同层的广播开销。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 startAt="3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Font typeface="+mj-ea"/>
              <a:buAutoNum type="circleNumDbPlain" startAt="5"/>
            </a:pPr>
            <a:r>
              <a:rPr lang="en-US" altLang="zh-CN" sz="2000" b="1" dirty="0"/>
              <a:t>Coded Edge/Fog Computing</a:t>
            </a:r>
          </a:p>
          <a:p>
            <a:r>
              <a:rPr lang="zh-CN" altLang="en-US" sz="2000" dirty="0"/>
              <a:t>在边缘计算中，大量的计算分散到了边缘节点</a:t>
            </a:r>
            <a:r>
              <a:rPr lang="en-US" altLang="zh-CN" sz="2000" dirty="0"/>
              <a:t>(</a:t>
            </a:r>
            <a:r>
              <a:rPr lang="zh-CN" altLang="en-US" sz="2000" dirty="0"/>
              <a:t>手机，笔记本，智能汽车</a:t>
            </a:r>
            <a:r>
              <a:rPr lang="en-US" altLang="zh-CN" sz="2000" dirty="0"/>
              <a:t>)</a:t>
            </a:r>
            <a:r>
              <a:rPr lang="zh-CN" altLang="en-US" sz="2000" dirty="0"/>
              <a:t>。在这种情景下，这些边缘节点将产生</a:t>
            </a:r>
            <a:r>
              <a:rPr lang="en-US" altLang="zh-CN" sz="2000" dirty="0"/>
              <a:t>coded simultaneous opportunities</a:t>
            </a:r>
            <a:r>
              <a:rPr lang="zh-CN" altLang="en-US" sz="2000" dirty="0"/>
              <a:t>，可以用</a:t>
            </a:r>
            <a:r>
              <a:rPr lang="en-US" altLang="zh-CN" sz="2000" dirty="0"/>
              <a:t>code</a:t>
            </a:r>
            <a:r>
              <a:rPr lang="zh-CN" altLang="en-US" sz="2000" dirty="0"/>
              <a:t>思想来减少传输量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83987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sz="2800" dirty="0"/>
              <a:t>Concluding remarks and future directions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6"/>
            </a:pPr>
            <a:r>
              <a:rPr lang="en-US" altLang="zh-CN" sz="2000" b="1" dirty="0"/>
              <a:t>Joint Storage and Computation Optimization</a:t>
            </a:r>
          </a:p>
          <a:p>
            <a:r>
              <a:rPr lang="en-US" altLang="zh-CN" sz="2000" dirty="0"/>
              <a:t>Placement</a:t>
            </a:r>
            <a:r>
              <a:rPr lang="zh-CN" altLang="en-US" sz="2000" dirty="0"/>
              <a:t>阶段是实现设计好的。实际运用中，</a:t>
            </a:r>
            <a:r>
              <a:rPr lang="en-US" altLang="zh-CN" sz="2000" dirty="0"/>
              <a:t>data block</a:t>
            </a:r>
            <a:r>
              <a:rPr lang="zh-CN" altLang="en-US" sz="2000" dirty="0"/>
              <a:t>不知道是否会被节点使用，</a:t>
            </a:r>
            <a:r>
              <a:rPr lang="en-US" altLang="zh-CN" sz="2000" dirty="0"/>
              <a:t>shuffle</a:t>
            </a:r>
            <a:r>
              <a:rPr lang="zh-CN" altLang="en-US" sz="2000" dirty="0"/>
              <a:t>需要的</a:t>
            </a:r>
            <a:r>
              <a:rPr lang="en-US" altLang="zh-CN" sz="2000" dirty="0"/>
              <a:t>data block</a:t>
            </a:r>
            <a:r>
              <a:rPr lang="zh-CN" altLang="en-US" sz="2000" dirty="0"/>
              <a:t>开销大。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实际上，</a:t>
            </a:r>
            <a:r>
              <a:rPr lang="en-US" altLang="zh-CN" sz="2000" dirty="0"/>
              <a:t>Decentralized scheme</a:t>
            </a:r>
            <a:r>
              <a:rPr lang="zh-CN" altLang="en-US" sz="2000" dirty="0"/>
              <a:t>依然可以减少传输量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346D84-E0A5-485F-AB55-544878FED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547" y="1946413"/>
            <a:ext cx="4915326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5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291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MapReduce</a:t>
            </a:r>
            <a:r>
              <a:rPr lang="zh-CN" altLang="en-US" sz="2000" dirty="0"/>
              <a:t>是一个并行计算框架用于传输连续的任务到并行的节点上。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分为三个阶段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Mapping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Shuffling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Reduce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经验证，在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框架下，所有任务运行时间的</a:t>
            </a:r>
            <a:r>
              <a:rPr lang="en-US" altLang="zh-CN" sz="2000" dirty="0"/>
              <a:t>70%</a:t>
            </a:r>
            <a:r>
              <a:rPr lang="zh-CN" altLang="en-US" sz="2000" dirty="0"/>
              <a:t>的时间都花在的</a:t>
            </a:r>
            <a:r>
              <a:rPr lang="en-US" altLang="zh-CN" sz="2000" dirty="0"/>
              <a:t>shuffling</a:t>
            </a:r>
            <a:r>
              <a:rPr lang="zh-CN" altLang="en-US" sz="2000" dirty="0"/>
              <a:t>阶段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本文提出了一种用编码来减少</a:t>
            </a:r>
            <a:r>
              <a:rPr lang="en-US" altLang="zh-CN" sz="2000" b="1" dirty="0"/>
              <a:t>shuffling</a:t>
            </a:r>
            <a:r>
              <a:rPr lang="zh-CN" altLang="en-US" sz="2000" b="1" dirty="0"/>
              <a:t>阶段的通信负载，从而加速整个运算过程的方法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5740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581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Introduction(MapReduce)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Q</a:t>
            </a:r>
            <a:r>
              <a:rPr lang="zh-CN" altLang="en-US" sz="2000" dirty="0"/>
              <a:t>个</a:t>
            </a:r>
            <a:r>
              <a:rPr lang="en-US" altLang="zh-CN" sz="2000" dirty="0"/>
              <a:t>output functions</a:t>
            </a:r>
            <a:r>
              <a:rPr lang="zh-CN" altLang="en-US" sz="2000" dirty="0"/>
              <a:t>，</a:t>
            </a:r>
            <a:r>
              <a:rPr lang="en-US" altLang="zh-CN" sz="2000" dirty="0"/>
              <a:t>N</a:t>
            </a:r>
            <a:r>
              <a:rPr lang="zh-CN" altLang="en-US" sz="2000" dirty="0"/>
              <a:t>个输入文件，</a:t>
            </a:r>
            <a:r>
              <a:rPr lang="en-US" altLang="zh-CN" sz="2000" dirty="0"/>
              <a:t>K</a:t>
            </a:r>
            <a:r>
              <a:rPr lang="zh-CN" altLang="en-US" sz="2000" dirty="0"/>
              <a:t>个节点</a:t>
            </a:r>
            <a:endParaRPr lang="en-US" altLang="zh-CN" sz="2000" dirty="0"/>
          </a:p>
          <a:p>
            <a:r>
              <a:rPr lang="zh-CN" altLang="en-US" sz="2000" dirty="0"/>
              <a:t>每个节点</a:t>
            </a:r>
            <a:r>
              <a:rPr lang="en-US" altLang="zh-CN" sz="2000" dirty="0"/>
              <a:t>N/K</a:t>
            </a:r>
            <a:r>
              <a:rPr lang="zh-CN" altLang="en-US" sz="2000" dirty="0"/>
              <a:t>个输入文件，</a:t>
            </a:r>
            <a:r>
              <a:rPr lang="en-US" altLang="zh-CN" sz="2000" dirty="0"/>
              <a:t>Q/K</a:t>
            </a:r>
            <a:r>
              <a:rPr lang="zh-CN" altLang="en-US" sz="2000" dirty="0"/>
              <a:t>个</a:t>
            </a:r>
            <a:r>
              <a:rPr lang="en-US" altLang="zh-CN" sz="2000" dirty="0"/>
              <a:t>output functions</a:t>
            </a:r>
          </a:p>
          <a:p>
            <a:endParaRPr lang="en-US" altLang="zh-CN" sz="2000" dirty="0"/>
          </a:p>
          <a:p>
            <a:r>
              <a:rPr lang="zh-CN" altLang="en-US" sz="2000" dirty="0"/>
              <a:t>传统的</a:t>
            </a:r>
            <a:r>
              <a:rPr lang="en-US" altLang="zh-CN" sz="2000" dirty="0"/>
              <a:t>MapReduce</a:t>
            </a:r>
            <a:r>
              <a:rPr lang="zh-CN" altLang="en-US" sz="2000" dirty="0"/>
              <a:t>工作流程如下：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Map</a:t>
            </a:r>
            <a:r>
              <a:rPr lang="zh-CN" altLang="en-US" sz="2000" dirty="0"/>
              <a:t>阶段，每个输入文件将被分配到</a:t>
            </a:r>
            <a:r>
              <a:rPr lang="zh-CN" altLang="en-US" sz="2000" b="1" dirty="0"/>
              <a:t>唯一的一个节点，</a:t>
            </a:r>
            <a:r>
              <a:rPr lang="zh-CN" altLang="en-US" sz="2000" dirty="0"/>
              <a:t>每个输入文件都将生产</a:t>
            </a:r>
            <a:r>
              <a:rPr lang="en-US" altLang="zh-CN" sz="2000" dirty="0"/>
              <a:t>Q</a:t>
            </a:r>
            <a:r>
              <a:rPr lang="zh-CN" altLang="en-US" sz="2000" dirty="0"/>
              <a:t>个中间值，每个中间值都将对应一个</a:t>
            </a:r>
            <a:r>
              <a:rPr lang="en-US" altLang="zh-CN" sz="2000" dirty="0"/>
              <a:t>output function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000" dirty="0"/>
              <a:t>Shuffle</a:t>
            </a:r>
            <a:r>
              <a:rPr lang="zh-CN" altLang="en-US" sz="2000" dirty="0"/>
              <a:t>阶段，</a:t>
            </a:r>
            <a:r>
              <a:rPr lang="en-US" altLang="zh-CN" sz="2000" dirty="0"/>
              <a:t>QN</a:t>
            </a:r>
            <a:r>
              <a:rPr lang="zh-CN" altLang="en-US" sz="2000" dirty="0"/>
              <a:t>个中间值，可以被</a:t>
            </a:r>
            <a:r>
              <a:rPr lang="en-US" altLang="zh-CN" sz="2000" dirty="0"/>
              <a:t>Q</a:t>
            </a:r>
            <a:r>
              <a:rPr lang="zh-CN" altLang="en-US" sz="2000" dirty="0"/>
              <a:t>个</a:t>
            </a:r>
            <a:r>
              <a:rPr lang="en-US" altLang="zh-CN" sz="2000" dirty="0"/>
              <a:t>output functions</a:t>
            </a:r>
            <a:r>
              <a:rPr lang="zh-CN" altLang="en-US" sz="2000" dirty="0"/>
              <a:t>分成</a:t>
            </a:r>
            <a:r>
              <a:rPr lang="en-US" altLang="zh-CN" sz="2000" dirty="0"/>
              <a:t>Q</a:t>
            </a:r>
            <a:r>
              <a:rPr lang="zh-CN" altLang="en-US" sz="2000" dirty="0"/>
              <a:t>组，每个</a:t>
            </a:r>
            <a:r>
              <a:rPr lang="en-US" altLang="zh-CN" sz="2000" dirty="0"/>
              <a:t>output function</a:t>
            </a:r>
            <a:r>
              <a:rPr lang="zh-CN" altLang="en-US" sz="2000" dirty="0"/>
              <a:t>需要</a:t>
            </a:r>
            <a:r>
              <a:rPr lang="en-US" altLang="zh-CN" sz="2000" dirty="0"/>
              <a:t>N</a:t>
            </a:r>
            <a:r>
              <a:rPr lang="zh-CN" altLang="en-US" sz="2000" dirty="0"/>
              <a:t>个中间值。每个节点把目标</a:t>
            </a:r>
            <a:r>
              <a:rPr lang="en-US" altLang="zh-CN" sz="2000" dirty="0"/>
              <a:t>function</a:t>
            </a:r>
            <a:r>
              <a:rPr lang="zh-CN" altLang="en-US" sz="2000" dirty="0"/>
              <a:t>所需要的中间值发送到目标</a:t>
            </a:r>
            <a:r>
              <a:rPr lang="en-US" altLang="zh-CN" sz="2000" dirty="0"/>
              <a:t>function</a:t>
            </a:r>
            <a:r>
              <a:rPr lang="zh-CN" altLang="en-US" sz="2000" dirty="0"/>
              <a:t>所在的节点。</a:t>
            </a:r>
            <a:r>
              <a:rPr lang="en-US" altLang="zh-CN" sz="2000" dirty="0"/>
              <a:t>(</a:t>
            </a:r>
            <a:r>
              <a:rPr lang="zh-CN" altLang="en-US" sz="2000" dirty="0"/>
              <a:t>一部分中间值和目标</a:t>
            </a:r>
            <a:r>
              <a:rPr lang="en-US" altLang="zh-CN" sz="2000" dirty="0"/>
              <a:t>function</a:t>
            </a:r>
            <a:r>
              <a:rPr lang="zh-CN" altLang="en-US" sz="2000" dirty="0"/>
              <a:t>在同一个节点，此时不需要传输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000" dirty="0"/>
              <a:t>Reduce</a:t>
            </a:r>
            <a:r>
              <a:rPr lang="zh-CN" altLang="en-US" sz="2000" dirty="0"/>
              <a:t>阶段，每个节点完成所有</a:t>
            </a:r>
            <a:r>
              <a:rPr lang="en-US" altLang="zh-CN" sz="2000" dirty="0"/>
              <a:t>output functions</a:t>
            </a:r>
          </a:p>
        </p:txBody>
      </p:sp>
    </p:spTree>
    <p:extLst>
      <p:ext uri="{BB962C8B-B14F-4D97-AF65-F5344CB8AC3E}">
        <p14:creationId xmlns:p14="http://schemas.microsoft.com/office/powerpoint/2010/main" val="36079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581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Introduction(Coded MapReduce)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/>
              <p:nvPr/>
            </p:nvSpPr>
            <p:spPr>
              <a:xfrm>
                <a:off x="518474" y="923827"/>
                <a:ext cx="11019934" cy="6200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r  :  computation load(1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K) </a:t>
                </a:r>
                <a:r>
                  <a:rPr lang="zh-CN" altLang="en-US" sz="2000" dirty="0"/>
                  <a:t>表示按照给定规则将一个</a:t>
                </a:r>
                <a:r>
                  <a:rPr lang="en-US" altLang="zh-CN" sz="2000" dirty="0"/>
                  <a:t>map function</a:t>
                </a:r>
                <a:r>
                  <a:rPr lang="zh-CN" altLang="en-US" sz="2000" dirty="0"/>
                  <a:t>映射到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个节点。</a:t>
                </a:r>
                <a:r>
                  <a:rPr lang="en-US" altLang="zh-CN" sz="2000" dirty="0"/>
                  <a:t>(normalized by N)</a:t>
                </a:r>
              </a:p>
              <a:p>
                <a:r>
                  <a:rPr lang="en-US" altLang="zh-CN" sz="2000" dirty="0"/>
                  <a:t>s  :  function load(1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K) </a:t>
                </a:r>
                <a:r>
                  <a:rPr lang="zh-CN" altLang="en-US" sz="2000" dirty="0"/>
                  <a:t>表示按照给定规则将一个</a:t>
                </a:r>
                <a:r>
                  <a:rPr lang="en-US" altLang="zh-CN" sz="2000" dirty="0"/>
                  <a:t>output function</a:t>
                </a:r>
                <a:r>
                  <a:rPr lang="zh-CN" altLang="en-US" sz="2000" dirty="0"/>
                  <a:t>映射到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个节点。</a:t>
                </a:r>
                <a:r>
                  <a:rPr lang="en-US" altLang="zh-CN" sz="2000" dirty="0"/>
                  <a:t>(normalized by K)</a:t>
                </a:r>
              </a:p>
              <a:p>
                <a:r>
                  <a:rPr lang="en-US" altLang="zh-CN" sz="2000" dirty="0"/>
                  <a:t>L  :  communication load </a:t>
                </a:r>
                <a:r>
                  <a:rPr lang="zh-CN" altLang="en-US" sz="2000" dirty="0"/>
                  <a:t>表示</a:t>
                </a:r>
                <a:r>
                  <a:rPr lang="en-US" altLang="zh-CN" sz="2000" dirty="0"/>
                  <a:t>shuffle</a:t>
                </a:r>
                <a:r>
                  <a:rPr lang="zh-CN" altLang="en-US" sz="2000" dirty="0"/>
                  <a:t>阶段的传输量</a:t>
                </a:r>
                <a:r>
                  <a:rPr lang="en-US" altLang="zh-CN" sz="2000" dirty="0"/>
                  <a:t>(normalized by QN)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本文主要就是在这两方面引入重复量，提出了</a:t>
                </a:r>
                <a:r>
                  <a:rPr lang="en-US" altLang="zh-CN" sz="2000" dirty="0"/>
                  <a:t>CDC(coded distributed computing)</a:t>
                </a:r>
              </a:p>
              <a:p>
                <a:endParaRPr lang="en-US" altLang="zh-CN" sz="2000" dirty="0"/>
              </a:p>
              <a:p>
                <a:r>
                  <a:rPr lang="zh-CN" altLang="en-US" sz="2000" b="1" dirty="0"/>
                  <a:t>关于</a:t>
                </a:r>
                <a:r>
                  <a:rPr lang="en-US" altLang="zh-CN" sz="2000" b="1" dirty="0"/>
                  <a:t>r</a:t>
                </a:r>
                <a:r>
                  <a:rPr lang="zh-CN" altLang="en-US" sz="2000" b="1" dirty="0"/>
                  <a:t>，有以下</a:t>
                </a:r>
                <a:r>
                  <a:rPr lang="en-US" altLang="zh-CN" sz="2000" b="1" dirty="0"/>
                  <a:t>remark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 dirty="0"/>
                  <a:t>r</a:t>
                </a:r>
                <a:r>
                  <a:rPr lang="zh-CN" altLang="en-US" sz="2000" dirty="0"/>
                  <a:t>表示一个</a:t>
                </a:r>
                <a:r>
                  <a:rPr lang="en-US" altLang="zh-CN" sz="2000" dirty="0"/>
                  <a:t>file</a:t>
                </a:r>
                <a:r>
                  <a:rPr lang="zh-CN" altLang="en-US" sz="2000" dirty="0"/>
                  <a:t>映射到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个节点，也可表示整个节点包含了文件数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倍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 dirty="0"/>
                  <a:t>r=1</a:t>
                </a:r>
                <a:r>
                  <a:rPr lang="zh-CN" altLang="en-US" sz="2000" dirty="0"/>
                  <a:t>表示每个</a:t>
                </a:r>
                <a:r>
                  <a:rPr lang="en-US" altLang="zh-CN" sz="2000" dirty="0"/>
                  <a:t>map function</a:t>
                </a:r>
                <a:r>
                  <a:rPr lang="zh-CN" altLang="en-US" sz="2000" dirty="0"/>
                  <a:t>在不同节点没有重复的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可以验证，在</a:t>
                </a:r>
                <a:r>
                  <a:rPr lang="en-US" altLang="zh-CN" sz="2000" dirty="0"/>
                  <a:t>s=1</a:t>
                </a:r>
                <a:r>
                  <a:rPr lang="zh-CN" altLang="en-US" sz="2000" dirty="0"/>
                  <a:t>这种情况下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unc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sz="2000" dirty="0"/>
                  <a:t> 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QN</a:t>
                </a:r>
                <a:r>
                  <a:rPr lang="zh-CN" altLang="en-US" sz="2000" dirty="0"/>
                  <a:t>个中间值，其中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rN</a:t>
                </a:r>
                <a:r>
                  <a:rPr lang="en-US" altLang="zh-CN" sz="2000" dirty="0"/>
                  <a:t>)*(Q/K)</a:t>
                </a:r>
                <a:r>
                  <a:rPr lang="zh-CN" altLang="en-US" sz="2000" dirty="0"/>
                  <a:t>个中间值已经被各个节点直接从本地获得，占</a:t>
                </a:r>
                <a:r>
                  <a:rPr lang="en-US" altLang="zh-CN" sz="2000" dirty="0"/>
                  <a:t>r/k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r>
                  <a:rPr lang="zh-CN" altLang="en-US" sz="2000" dirty="0"/>
                  <a:t>或者</a:t>
                </a:r>
                <a:r>
                  <a:rPr lang="en-US" altLang="zh-CN" sz="2000" dirty="0"/>
                  <a:t>(N-</a:t>
                </a:r>
                <a:r>
                  <a:rPr lang="en-US" altLang="zh-CN" sz="2000" dirty="0" err="1"/>
                  <a:t>rN</a:t>
                </a:r>
                <a:r>
                  <a:rPr lang="en-US" altLang="zh-CN" sz="2000" dirty="0"/>
                  <a:t>/K)*Q/K*K </a:t>
                </a:r>
                <a:r>
                  <a:rPr lang="zh-CN" altLang="en-US" sz="2000" dirty="0"/>
                  <a:t>每个用户对于一个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还需要</a:t>
                </a:r>
                <a:r>
                  <a:rPr lang="en-US" altLang="zh-CN" sz="2000" dirty="0"/>
                  <a:t>N-</a:t>
                </a:r>
                <a:r>
                  <a:rPr lang="en-US" altLang="zh-CN" sz="2000" dirty="0" err="1"/>
                  <a:t>rN</a:t>
                </a:r>
                <a:r>
                  <a:rPr lang="en-US" altLang="zh-CN" sz="2000" dirty="0"/>
                  <a:t>/K</a:t>
                </a:r>
                <a:r>
                  <a:rPr lang="zh-CN" altLang="en-US" sz="2000" dirty="0"/>
                  <a:t>个中间值，有</a:t>
                </a:r>
                <a:r>
                  <a:rPr lang="en-US" altLang="zh-CN" sz="2000" dirty="0"/>
                  <a:t>Q/K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，有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个用户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𝑁𝑄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4" y="923827"/>
                <a:ext cx="11019934" cy="6200993"/>
              </a:xfrm>
              <a:prstGeom prst="rect">
                <a:avLst/>
              </a:prstGeom>
              <a:blipFill>
                <a:blip r:embed="rId2"/>
                <a:stretch>
                  <a:fillRect l="-608" t="-885" r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31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671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Introduction(Coded MapReduce(s=1))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7E6B85-39CA-403C-9C9E-9A6B4C64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77" y="788441"/>
            <a:ext cx="5951736" cy="52811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BC3269-E408-4F71-B4A6-ADA954FE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7" y="1992679"/>
            <a:ext cx="5989839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8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Introduction(related work)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490194" y="923827"/>
            <a:ext cx="108455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本文和一些其他相关文献的区别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我们关注的是基于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的分布式计算框架的信息流，而不关注</a:t>
            </a:r>
            <a:r>
              <a:rPr lang="en-US" altLang="zh-CN" sz="2000" dirty="0"/>
              <a:t>function</a:t>
            </a:r>
            <a:r>
              <a:rPr lang="zh-CN" altLang="en-US" sz="2000" dirty="0"/>
              <a:t>或者</a:t>
            </a:r>
            <a:r>
              <a:rPr lang="en-US" altLang="zh-CN" sz="2000" dirty="0"/>
              <a:t>file</a:t>
            </a:r>
            <a:r>
              <a:rPr lang="zh-CN" altLang="en-US" sz="2000" dirty="0"/>
              <a:t>的分布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不限制输入、输出、节点的数量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不限制</a:t>
            </a:r>
            <a:r>
              <a:rPr lang="en-US" altLang="zh-CN" sz="2000" dirty="0"/>
              <a:t>function</a:t>
            </a:r>
            <a:r>
              <a:rPr lang="zh-CN" altLang="en-US" sz="2000" dirty="0"/>
              <a:t>的性质</a:t>
            </a:r>
            <a:r>
              <a:rPr lang="en-US" altLang="zh-CN" sz="2000" dirty="0"/>
              <a:t>(</a:t>
            </a:r>
            <a:r>
              <a:rPr lang="zh-CN" altLang="en-US" sz="2000" dirty="0"/>
              <a:t>线性非线性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000" dirty="0"/>
              <a:t>Coded multicasting opportunities</a:t>
            </a:r>
            <a:r>
              <a:rPr lang="zh-CN" altLang="en-US" sz="2000" dirty="0"/>
              <a:t>存在于</a:t>
            </a:r>
            <a:r>
              <a:rPr lang="en-US" altLang="zh-CN" sz="2000" dirty="0"/>
              <a:t>shuffle</a:t>
            </a:r>
            <a:r>
              <a:rPr lang="zh-CN" altLang="en-US" sz="2000" dirty="0"/>
              <a:t>阶段，以此为基础提出了</a:t>
            </a:r>
            <a:r>
              <a:rPr lang="en-US" altLang="zh-CN" sz="2000" dirty="0"/>
              <a:t>CDC scheme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000" dirty="0"/>
              <a:t>和</a:t>
            </a:r>
            <a:r>
              <a:rPr lang="en-US" altLang="zh-CN" sz="2000" dirty="0"/>
              <a:t>Speeding Up Distributed Machine Learning Using Codes</a:t>
            </a:r>
            <a:r>
              <a:rPr lang="zh-CN" altLang="en-US" sz="2000" dirty="0"/>
              <a:t>有如下区别：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本文中，只要符合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的分布式计算框架都可以用到</a:t>
            </a:r>
            <a:r>
              <a:rPr lang="en-US" altLang="zh-CN" sz="2000" dirty="0"/>
              <a:t>CDC</a:t>
            </a:r>
            <a:r>
              <a:rPr lang="zh-CN" altLang="en-US" sz="2000" dirty="0"/>
              <a:t>，而不用收到特定的分布式机器学习算法的限制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给出了具体的关于</a:t>
            </a:r>
            <a:r>
              <a:rPr lang="en-US" altLang="zh-CN" sz="2000" dirty="0"/>
              <a:t>computation</a:t>
            </a:r>
            <a:r>
              <a:rPr lang="zh-CN" altLang="en-US" sz="2000" dirty="0"/>
              <a:t>和</a:t>
            </a:r>
            <a:r>
              <a:rPr lang="en-US" altLang="zh-CN" sz="2000" dirty="0"/>
              <a:t>communication</a:t>
            </a:r>
            <a:r>
              <a:rPr lang="zh-CN" altLang="en-US" sz="2000" dirty="0"/>
              <a:t>的函数关系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本文的算法基于物理层，而不是应用层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252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Problem formulation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062DF-C9E6-40F4-9A66-4B5197AF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74" y="796597"/>
            <a:ext cx="5974598" cy="24386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CFB968-C493-4FB7-9825-D6652707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353" y="3833176"/>
            <a:ext cx="5966977" cy="23319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DA6B85-D783-43B2-B971-0E88A3EAF444}"/>
              </a:ext>
            </a:extLst>
          </p:cNvPr>
          <p:cNvSpPr txBox="1"/>
          <p:nvPr/>
        </p:nvSpPr>
        <p:spPr>
          <a:xfrm>
            <a:off x="548991" y="796597"/>
            <a:ext cx="4835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最终目的：求</a:t>
            </a:r>
            <a:r>
              <a:rPr lang="en-US" altLang="zh-CN" dirty="0"/>
              <a:t>Q</a:t>
            </a:r>
            <a:r>
              <a:rPr lang="zh-CN" altLang="en-US" dirty="0"/>
              <a:t>个</a:t>
            </a:r>
            <a:r>
              <a:rPr lang="en-US" altLang="zh-CN" dirty="0"/>
              <a:t>output functions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关注一个</a:t>
            </a:r>
            <a:r>
              <a:rPr lang="en-US" altLang="zh-CN" dirty="0"/>
              <a:t>output function</a:t>
            </a:r>
            <a:r>
              <a:rPr lang="zh-CN" altLang="en-US" dirty="0"/>
              <a:t>，可以看成先执行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map functions,</a:t>
            </a:r>
            <a:r>
              <a:rPr lang="zh-CN" altLang="en-US" dirty="0"/>
              <a:t>再执行一个</a:t>
            </a:r>
            <a:r>
              <a:rPr lang="en-US" altLang="zh-CN" dirty="0"/>
              <a:t>reduce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关注一个</a:t>
            </a:r>
            <a:r>
              <a:rPr lang="en-US" altLang="zh-CN" dirty="0"/>
              <a:t>map function</a:t>
            </a:r>
            <a:r>
              <a:rPr lang="zh-CN" altLang="en-US" dirty="0"/>
              <a:t>，一个</a:t>
            </a:r>
            <a:r>
              <a:rPr lang="en-US" altLang="zh-CN" dirty="0"/>
              <a:t>map function</a:t>
            </a:r>
            <a:r>
              <a:rPr lang="zh-CN" altLang="en-US" dirty="0"/>
              <a:t>对应一个</a:t>
            </a:r>
            <a:r>
              <a:rPr lang="en-US" altLang="zh-CN" dirty="0"/>
              <a:t>file</a:t>
            </a:r>
            <a:r>
              <a:rPr lang="zh-CN" altLang="en-US" dirty="0"/>
              <a:t>，有</a:t>
            </a:r>
            <a:r>
              <a:rPr lang="en-US" altLang="zh-CN" dirty="0"/>
              <a:t>Q</a:t>
            </a:r>
            <a:r>
              <a:rPr lang="zh-CN" altLang="en-US" dirty="0"/>
              <a:t>个中间值产生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关注一个</a:t>
            </a:r>
            <a:r>
              <a:rPr lang="en-US" altLang="zh-CN" dirty="0"/>
              <a:t>reduce function</a:t>
            </a:r>
            <a:r>
              <a:rPr lang="zh-CN" altLang="en-US" dirty="0"/>
              <a:t>，将</a:t>
            </a:r>
            <a:r>
              <a:rPr lang="en-US" altLang="zh-CN" dirty="0"/>
              <a:t>n</a:t>
            </a:r>
            <a:r>
              <a:rPr lang="zh-CN" altLang="en-US" dirty="0"/>
              <a:t>个所需的中间值作为输入，输出结果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AE8A59-9931-4C6C-9E17-074C41B54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62154"/>
            <a:ext cx="5395428" cy="3962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B21001-1B62-4CB9-AC46-3ACAF06CE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8" y="3560291"/>
            <a:ext cx="5178989" cy="33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6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DA6B85-D783-43B2-B971-0E88A3EAF444}"/>
                  </a:ext>
                </a:extLst>
              </p:cNvPr>
              <p:cNvSpPr txBox="1"/>
              <p:nvPr/>
            </p:nvSpPr>
            <p:spPr>
              <a:xfrm>
                <a:off x="556181" y="1187777"/>
                <a:ext cx="5034567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表示节点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k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包含的文件集合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表示节点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包含的</a:t>
                </a:r>
                <a:r>
                  <a:rPr lang="en-US" altLang="zh-CN" dirty="0"/>
                  <a:t>output function</a:t>
                </a:r>
                <a:r>
                  <a:rPr lang="zh-CN" altLang="en-US" dirty="0"/>
                  <a:t>集合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表示一个</a:t>
                </a:r>
                <a:r>
                  <a:rPr lang="en-US" altLang="zh-CN" dirty="0"/>
                  <a:t>file</a:t>
                </a:r>
                <a:r>
                  <a:rPr lang="zh-CN" altLang="en-US" dirty="0"/>
                  <a:t>映射到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个节点，也可表示整个节点包含的文件总数是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倍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每个节点发送的中间值序列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/>
                  <a:t>的长度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引入</a:t>
                </a:r>
                <a:r>
                  <a:rPr lang="en-US" altLang="zh-CN" dirty="0"/>
                  <a:t>s&gt;1</a:t>
                </a:r>
                <a:r>
                  <a:rPr lang="zh-CN" altLang="en-US" dirty="0"/>
                  <a:t>是为了提高系统的容错率和减少下一次</a:t>
                </a:r>
                <a:r>
                  <a:rPr lang="en-US" altLang="zh-CN" dirty="0"/>
                  <a:t>shuffle</a:t>
                </a:r>
                <a:r>
                  <a:rPr lang="zh-CN" altLang="en-US" dirty="0"/>
                  <a:t>的传输量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DA6B85-D783-43B2-B971-0E88A3EA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1" y="1187777"/>
                <a:ext cx="5034567" cy="4801314"/>
              </a:xfrm>
              <a:prstGeom prst="rect">
                <a:avLst/>
              </a:prstGeom>
              <a:blipFill>
                <a:blip r:embed="rId2"/>
                <a:stretch>
                  <a:fillRect l="-726" t="-1017" r="-1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D3ADD29-6607-4A63-B577-7F967D3C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62" y="273377"/>
            <a:ext cx="5936494" cy="16765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00B9ED-AB19-4CF3-88D8-CDD0E541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869" y="1962576"/>
            <a:ext cx="6005080" cy="12802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6E6BF1-428C-4CC3-9150-EB0B69A83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748" y="3115901"/>
            <a:ext cx="5867908" cy="17756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1B3D18-554F-4B53-93DC-F3A5349B4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869" y="5022388"/>
            <a:ext cx="5951736" cy="15622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4DEDBB-F56A-4B6B-A8CF-1AEE4D59E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111" y="3447499"/>
            <a:ext cx="480863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4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</TotalTime>
  <Words>1152</Words>
  <Application>Microsoft Office PowerPoint</Application>
  <PresentationFormat>宽屏</PresentationFormat>
  <Paragraphs>291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黑体</vt:lpstr>
      <vt:lpstr>宋体</vt:lpstr>
      <vt:lpstr>Arial</vt:lpstr>
      <vt:lpstr>Calibri</vt:lpstr>
      <vt:lpstr>Cambria</vt:lpstr>
      <vt:lpstr>Cambria Math</vt:lpstr>
      <vt:lpstr>Office Theme</vt:lpstr>
      <vt:lpstr>A Fundamental Tradeoff between Computation and Communication in Distributed Computing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家毅</dc:creator>
  <cp:lastModifiedBy>MSI</cp:lastModifiedBy>
  <cp:revision>95</cp:revision>
  <dcterms:created xsi:type="dcterms:W3CDTF">2019-08-01T11:36:26Z</dcterms:created>
  <dcterms:modified xsi:type="dcterms:W3CDTF">2019-10-31T02:51:21Z</dcterms:modified>
</cp:coreProperties>
</file>