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308" r:id="rId5"/>
    <p:sldId id="317" r:id="rId6"/>
    <p:sldId id="282" r:id="rId7"/>
    <p:sldId id="309" r:id="rId8"/>
    <p:sldId id="284" r:id="rId9"/>
    <p:sldId id="321" r:id="rId10"/>
    <p:sldId id="319" r:id="rId11"/>
    <p:sldId id="322" r:id="rId12"/>
    <p:sldId id="323" r:id="rId13"/>
    <p:sldId id="324" r:id="rId14"/>
    <p:sldId id="325" r:id="rId15"/>
    <p:sldId id="326" r:id="rId16"/>
    <p:sldId id="327" r:id="rId17"/>
    <p:sldId id="32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I" initials="M" lastIdx="2" clrIdx="0">
    <p:extLst>
      <p:ext uri="{19B8F6BF-5375-455C-9EA6-DF929625EA0E}">
        <p15:presenceInfo xmlns:p15="http://schemas.microsoft.com/office/powerpoint/2012/main" userId="M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 autoAdjust="0"/>
  </p:normalViewPr>
  <p:slideViewPr>
    <p:cSldViewPr snapToGrid="0">
      <p:cViewPr varScale="1">
        <p:scale>
          <a:sx n="109" d="100"/>
          <a:sy n="109" d="100"/>
        </p:scale>
        <p:origin x="612" y="96"/>
      </p:cViewPr>
      <p:guideLst/>
    </p:cSldViewPr>
  </p:slideViewPr>
  <p:outlineViewPr>
    <p:cViewPr>
      <p:scale>
        <a:sx n="33" d="100"/>
        <a:sy n="33" d="100"/>
      </p:scale>
      <p:origin x="0" y="-27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92E67-DB73-4CBE-9853-17C6FD70389C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EC58B-395C-45E6-B942-8FEE061F0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289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7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3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90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58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9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5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5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50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21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54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367BE-FCF9-4078-A470-30B7DC5F97E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1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0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8816" y="867839"/>
            <a:ext cx="10234367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CAMR: Coded Aggregated </a:t>
            </a:r>
            <a:r>
              <a:rPr lang="en-US" altLang="zh-CN" dirty="0" err="1"/>
              <a:t>MapReduce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DD3CB5-7E62-4C53-9D0F-C53774C66CCD}"/>
              </a:ext>
            </a:extLst>
          </p:cNvPr>
          <p:cNvSpPr txBox="1"/>
          <p:nvPr/>
        </p:nvSpPr>
        <p:spPr>
          <a:xfrm>
            <a:off x="1752176" y="3446585"/>
            <a:ext cx="8687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Konstantinos </a:t>
            </a:r>
            <a:r>
              <a:rPr lang="en-US" altLang="zh-CN" dirty="0" err="1"/>
              <a:t>Konstantinidis</a:t>
            </a:r>
            <a:r>
              <a:rPr lang="en-US" altLang="zh-CN" dirty="0"/>
              <a:t> and Aditya </a:t>
            </a:r>
            <a:r>
              <a:rPr lang="en-US" altLang="zh-CN" dirty="0" err="1" smtClean="0"/>
              <a:t>Ramamoorthy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The </a:t>
            </a:r>
            <a:r>
              <a:rPr lang="en-US" altLang="zh-CN" dirty="0" smtClean="0"/>
              <a:t>2019 </a:t>
            </a:r>
            <a:r>
              <a:rPr lang="en-US" altLang="zh-CN" dirty="0"/>
              <a:t>IEEE International Symposium on Information Theory (ISIT)</a:t>
            </a:r>
          </a:p>
        </p:txBody>
      </p:sp>
    </p:spTree>
    <p:extLst>
      <p:ext uri="{BB962C8B-B14F-4D97-AF65-F5344CB8AC3E}">
        <p14:creationId xmlns:p14="http://schemas.microsoft.com/office/powerpoint/2010/main" val="1073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75074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</a:t>
            </a:r>
            <a:r>
              <a:rPr lang="en-US" altLang="zh-CN" sz="2400" dirty="0" smtClean="0"/>
              <a:t>. </a:t>
            </a:r>
            <a:r>
              <a:rPr lang="en-US" altLang="zh-CN" sz="2400" dirty="0"/>
              <a:t>DESCRIPTION OF THE CAMR </a:t>
            </a:r>
            <a:r>
              <a:rPr lang="en-US" altLang="zh-CN" sz="2400" dirty="0" smtClean="0"/>
              <a:t>SCHEME(File </a:t>
            </a:r>
            <a:r>
              <a:rPr lang="en-US" altLang="zh-CN" sz="2400" dirty="0"/>
              <a:t>placement)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512885" y="800100"/>
                <a:ext cx="5087815" cy="2880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考虑某个</a:t>
                </a:r>
                <a:r>
                  <a:rPr lang="en-US" altLang="zh-CN" dirty="0" smtClean="0"/>
                  <a:t>job j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令</a:t>
                </a:r>
                <a:r>
                  <a:rPr lang="en-US" altLang="zh-CN" dirty="0" smtClean="0"/>
                  <a:t>N=</a:t>
                </a:r>
                <a:r>
                  <a:rPr lang="en-US" altLang="zh-CN" dirty="0" err="1" smtClean="0"/>
                  <a:t>kγ</a:t>
                </a:r>
                <a:r>
                  <a:rPr lang="zh-CN" altLang="en-US" dirty="0" smtClean="0"/>
                  <a:t>。分成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batch</a:t>
                </a:r>
                <a:r>
                  <a:rPr lang="zh-CN" altLang="en-US" dirty="0" smtClean="0"/>
                  <a:t>，每个</a:t>
                </a:r>
                <a:r>
                  <a:rPr lang="en-US" altLang="zh-CN" dirty="0" smtClean="0"/>
                  <a:t>batch</a:t>
                </a:r>
                <a:r>
                  <a:rPr lang="zh-CN" altLang="en-US" dirty="0" smtClean="0"/>
                  <a:t>大小为</a:t>
                </a:r>
                <a:r>
                  <a:rPr lang="en-US" altLang="zh-CN" dirty="0" smtClean="0"/>
                  <a:t>γ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考虑</a:t>
                </a:r>
                <a:r>
                  <a:rPr lang="en-US" altLang="zh-CN" dirty="0" smtClean="0"/>
                  <a:t>job j</a:t>
                </a:r>
                <a:r>
                  <a:rPr lang="zh-CN" altLang="en-US" dirty="0" smtClean="0"/>
                  <a:t>的用户分配索引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dirty="0" smtClean="0"/>
                  <a:t>，在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dirty="0" smtClean="0"/>
                  <a:t>所表示的用户范围内分配</a:t>
                </a:r>
                <a:r>
                  <a:rPr lang="en-US" altLang="zh-CN" dirty="0" smtClean="0"/>
                  <a:t>job j</a:t>
                </a:r>
                <a:r>
                  <a:rPr lang="zh-CN" altLang="en-US" dirty="0" smtClean="0"/>
                  <a:t>的文件</a:t>
                </a:r>
                <a:r>
                  <a:rPr lang="en-US" altLang="zh-CN" dirty="0" smtClean="0"/>
                  <a:t>N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5" y="800100"/>
                <a:ext cx="5087815" cy="2880917"/>
              </a:xfrm>
              <a:prstGeom prst="rect">
                <a:avLst/>
              </a:prstGeom>
              <a:blipFill>
                <a:blip r:embed="rId2"/>
                <a:stretch>
                  <a:fillRect l="-719" t="-14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0" y="1243868"/>
            <a:ext cx="5966932" cy="452893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55" y="3106308"/>
            <a:ext cx="4142857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4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75074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</a:t>
            </a:r>
            <a:r>
              <a:rPr lang="en-US" altLang="zh-CN" sz="2400" dirty="0" smtClean="0"/>
              <a:t>. </a:t>
            </a:r>
            <a:r>
              <a:rPr lang="en-US" altLang="zh-CN" sz="2400" dirty="0"/>
              <a:t>DESCRIPTION OF THE CAMR </a:t>
            </a:r>
            <a:r>
              <a:rPr lang="en-US" altLang="zh-CN" sz="2400" dirty="0" smtClean="0"/>
              <a:t>SCHEME(File placement Example)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512885" y="659423"/>
                <a:ext cx="11602915" cy="3162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K=Q=6  N=6</a:t>
                </a:r>
              </a:p>
              <a:p>
                <a:r>
                  <a:rPr lang="zh-CN" altLang="en-US" dirty="0" smtClean="0"/>
                  <a:t>根据规则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K=</a:t>
                </a:r>
                <a:r>
                  <a:rPr lang="en-US" altLang="zh-CN" dirty="0" err="1" smtClean="0">
                    <a:solidFill>
                      <a:schemeClr val="tx1"/>
                    </a:solidFill>
                  </a:rPr>
                  <a:t>k×q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J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，从</a:t>
                </a:r>
                <a:r>
                  <a:rPr lang="en-US" altLang="zh-CN" dirty="0" smtClean="0"/>
                  <a:t>K=6</a:t>
                </a:r>
                <a:r>
                  <a:rPr lang="zh-CN" altLang="en-US" dirty="0" smtClean="0"/>
                  <a:t>入手，我们选</a:t>
                </a:r>
                <a:r>
                  <a:rPr lang="en-US" altLang="zh-CN" dirty="0" smtClean="0"/>
                  <a:t>k=3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q=2   J=4</a:t>
                </a:r>
              </a:p>
              <a:p>
                <a:r>
                  <a:rPr lang="zh-CN" altLang="en-US" dirty="0" smtClean="0"/>
                  <a:t>挨个考虑</a:t>
                </a:r>
                <a:r>
                  <a:rPr lang="en-US" altLang="zh-CN" dirty="0" smtClean="0"/>
                  <a:t>job j</a:t>
                </a:r>
              </a:p>
              <a:p>
                <a:r>
                  <a:rPr lang="zh-CN" altLang="en-US" dirty="0" smtClean="0"/>
                  <a:t>比如考虑</a:t>
                </a:r>
                <a:r>
                  <a:rPr lang="en-US" altLang="zh-CN" dirty="0" smtClean="0"/>
                  <a:t>job1</a:t>
                </a:r>
                <a:r>
                  <a:rPr lang="zh-CN" altLang="en-US" dirty="0" smtClean="0"/>
                  <a:t>的用户分配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endParaRPr lang="en-US" altLang="zh-CN" dirty="0" smtClean="0"/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节点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，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3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确定文件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3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，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4</a:t>
                </a:r>
              </a:p>
              <a:p>
                <a:r>
                  <a:rPr lang="zh-CN" altLang="en-US" dirty="0" smtClean="0">
                    <a:solidFill>
                      <a:srgbClr val="0070C0"/>
                    </a:solidFill>
                  </a:rPr>
                  <a:t>节点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1</a:t>
                </a:r>
                <a:r>
                  <a:rPr lang="zh-CN" altLang="en-US" dirty="0" smtClean="0">
                    <a:solidFill>
                      <a:srgbClr val="0070C0"/>
                    </a:solidFill>
                  </a:rPr>
                  <a:t>，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5</a:t>
                </a:r>
                <a:r>
                  <a:rPr lang="zh-CN" altLang="en-US" dirty="0" smtClean="0">
                    <a:solidFill>
                      <a:srgbClr val="0070C0"/>
                    </a:solidFill>
                  </a:rPr>
                  <a:t>确定文件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1</a:t>
                </a:r>
                <a:r>
                  <a:rPr lang="zh-CN" altLang="en-US" dirty="0" smtClean="0">
                    <a:solidFill>
                      <a:srgbClr val="0070C0"/>
                    </a:solidFill>
                  </a:rPr>
                  <a:t>，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2</a:t>
                </a:r>
              </a:p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节点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3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，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5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确定文件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5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，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6</a:t>
                </a:r>
              </a:p>
              <a:p>
                <a:endParaRPr lang="en-US" altLang="zh-CN" dirty="0">
                  <a:solidFill>
                    <a:srgbClr val="00B050"/>
                  </a:solidFill>
                </a:endParaRPr>
              </a:p>
              <a:p>
                <a:r>
                  <a:rPr lang="en-US" altLang="zh-CN" dirty="0" smtClean="0"/>
                  <a:t>μ=k-1/K=1/3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5" y="659423"/>
                <a:ext cx="11602915" cy="3162854"/>
              </a:xfrm>
              <a:prstGeom prst="rect">
                <a:avLst/>
              </a:prstGeom>
              <a:blipFill>
                <a:blip r:embed="rId2"/>
                <a:stretch>
                  <a:fillRect l="-420" t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461" y="3832360"/>
            <a:ext cx="5446884" cy="27749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08" y="4754736"/>
            <a:ext cx="5035061" cy="93020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655777" y="4352192"/>
            <a:ext cx="712177" cy="2373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579726" y="4352192"/>
            <a:ext cx="712177" cy="2373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17223" y="4352192"/>
            <a:ext cx="712177" cy="23739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164516" y="4352192"/>
            <a:ext cx="712177" cy="23739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327074" y="4352192"/>
            <a:ext cx="712177" cy="23739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903827" y="4352192"/>
            <a:ext cx="712177" cy="23739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68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75074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</a:t>
            </a:r>
            <a:r>
              <a:rPr lang="en-US" altLang="zh-CN" sz="2400" dirty="0" smtClean="0"/>
              <a:t>. </a:t>
            </a:r>
            <a:r>
              <a:rPr lang="en-US" altLang="zh-CN" sz="2400" dirty="0"/>
              <a:t>DESCRIPTION OF THE CAMR SCHEME(Shuffle </a:t>
            </a:r>
            <a:r>
              <a:rPr lang="en-US" altLang="zh-CN" sz="2400" dirty="0" smtClean="0"/>
              <a:t>phase)</a:t>
            </a:r>
            <a:endParaRPr lang="zh-CN" altLang="en-US" sz="2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358753" y="759713"/>
            <a:ext cx="108555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个</a:t>
            </a:r>
            <a:r>
              <a:rPr lang="en-US" altLang="zh-CN" b="1" dirty="0" smtClean="0"/>
              <a:t>stage</a:t>
            </a:r>
          </a:p>
          <a:p>
            <a:endParaRPr lang="en-US" altLang="zh-CN" b="1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06" y="2478870"/>
            <a:ext cx="5715360" cy="21195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113" y="1217454"/>
            <a:ext cx="5817280" cy="467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75074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</a:t>
            </a:r>
            <a:r>
              <a:rPr lang="en-US" altLang="zh-CN" sz="2400" dirty="0" smtClean="0"/>
              <a:t>. </a:t>
            </a:r>
            <a:r>
              <a:rPr lang="en-US" altLang="zh-CN" sz="2400" dirty="0"/>
              <a:t>DESCRIPTION OF THE CAMR SCHEME(Shuffle </a:t>
            </a:r>
            <a:r>
              <a:rPr lang="en-US" altLang="zh-CN" sz="2400" dirty="0" smtClean="0"/>
              <a:t>phase stage 1)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358753" y="759713"/>
                <a:ext cx="10855569" cy="4551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Stage1</a:t>
                </a:r>
                <a:r>
                  <a:rPr lang="zh-CN" altLang="en-US" b="1" dirty="0" smtClean="0"/>
                  <a:t>：相同</a:t>
                </a:r>
                <a:r>
                  <a:rPr lang="en-US" altLang="zh-CN" b="1" dirty="0" smtClean="0"/>
                  <a:t>job</a:t>
                </a:r>
                <a:r>
                  <a:rPr lang="zh-CN" altLang="en-US" b="1" dirty="0" smtClean="0"/>
                  <a:t>之间的传输</a:t>
                </a:r>
                <a:endParaRPr lang="en-US" altLang="zh-CN" b="1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Example</a:t>
                </a:r>
              </a:p>
              <a:p>
                <a:r>
                  <a:rPr lang="en-US" altLang="zh-CN" dirty="0"/>
                  <a:t>K=Q=6  </a:t>
                </a:r>
                <a:r>
                  <a:rPr lang="en-US" altLang="zh-CN" dirty="0" smtClean="0"/>
                  <a:t>N=6 k=3  q=2  J=4</a:t>
                </a:r>
              </a:p>
              <a:p>
                <a:r>
                  <a:rPr lang="zh-CN" altLang="en-US" dirty="0" smtClean="0"/>
                  <a:t>考虑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dirty="0" smtClean="0"/>
                  <a:t>}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考虑</a:t>
                </a:r>
                <a:r>
                  <a:rPr lang="en-US" altLang="zh-CN" dirty="0" smtClean="0"/>
                  <a:t>U1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U3</a:t>
                </a:r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dirty="0" smtClean="0"/>
                  <a:t>其确定文件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3</a:t>
                </a:r>
                <a:r>
                  <a:rPr lang="zh-CN" altLang="en-US" dirty="0" smtClean="0">
                    <a:solidFill>
                      <a:srgbClr val="0070C0"/>
                    </a:solidFill>
                  </a:rPr>
                  <a:t>和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4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altLang="zh-CN" dirty="0" smtClean="0">
                    <a:solidFill>
                      <a:srgbClr val="0070C0"/>
                    </a:solidFill>
                  </a:rPr>
                  <a:t>3</a:t>
                </a:r>
                <a:r>
                  <a:rPr lang="zh-CN" altLang="en-US" dirty="0" smtClean="0">
                    <a:solidFill>
                      <a:srgbClr val="0070C0"/>
                    </a:solidFill>
                  </a:rPr>
                  <a:t>和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4</a:t>
                </a:r>
                <a:r>
                  <a:rPr lang="zh-CN" altLang="en-US" dirty="0" smtClean="0">
                    <a:solidFill>
                      <a:srgbClr val="0070C0"/>
                    </a:solidFill>
                  </a:rPr>
                  <a:t>求和</a:t>
                </a:r>
                <a:endParaRPr lang="en-US" altLang="zh-CN" dirty="0" smtClean="0">
                  <a:solidFill>
                    <a:srgbClr val="0070C0"/>
                  </a:solidFill>
                </a:endParaRP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dirty="0" smtClean="0"/>
                  <a:t>求和后再分给</a:t>
                </a:r>
                <a:r>
                  <a:rPr lang="en-US" altLang="zh-CN" dirty="0" smtClean="0"/>
                  <a:t>U1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U3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dirty="0" smtClean="0"/>
                  <a:t>正好是</a:t>
                </a:r>
                <a:r>
                  <a:rPr lang="en-US" altLang="zh-CN" dirty="0" smtClean="0"/>
                  <a:t>U5</a:t>
                </a:r>
                <a:r>
                  <a:rPr lang="zh-CN" altLang="en-US" dirty="0" smtClean="0"/>
                  <a:t>需要的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𝑠𝑡𝑎𝑔𝑒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𝐽𝑄𝐵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Stage1</a:t>
                </a:r>
                <a:r>
                  <a:rPr lang="zh-CN" altLang="en-US" dirty="0" smtClean="0"/>
                  <a:t>可以完成相同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的所有中间值传输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53" y="759713"/>
                <a:ext cx="10855569" cy="4551182"/>
              </a:xfrm>
              <a:prstGeom prst="rect">
                <a:avLst/>
              </a:prstGeom>
              <a:blipFill>
                <a:blip r:embed="rId2"/>
                <a:stretch>
                  <a:fillRect l="-505" t="-1072" b="-13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592" y="992353"/>
            <a:ext cx="7190476" cy="4609524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6251331" y="1758462"/>
            <a:ext cx="738554" cy="4572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467599" y="1758462"/>
            <a:ext cx="738554" cy="4572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620608" y="2839915"/>
            <a:ext cx="738554" cy="4572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786447" y="2857499"/>
            <a:ext cx="738554" cy="4572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122378" y="3495141"/>
            <a:ext cx="436684" cy="4572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231666" y="3464567"/>
            <a:ext cx="436684" cy="4572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0289666" y="4346729"/>
            <a:ext cx="436684" cy="4572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69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75074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</a:t>
            </a:r>
            <a:r>
              <a:rPr lang="en-US" altLang="zh-CN" sz="2400" dirty="0" smtClean="0"/>
              <a:t>. </a:t>
            </a:r>
            <a:r>
              <a:rPr lang="en-US" altLang="zh-CN" sz="2400" dirty="0"/>
              <a:t>DESCRIPTION OF THE CAMR SCHEME(Shuffle </a:t>
            </a:r>
            <a:r>
              <a:rPr lang="en-US" altLang="zh-CN" sz="2400" dirty="0" smtClean="0"/>
              <a:t>phase stage 2)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358753" y="759713"/>
                <a:ext cx="10855569" cy="6194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Stage2</a:t>
                </a:r>
                <a:r>
                  <a:rPr lang="zh-CN" altLang="en-US" b="1" dirty="0" smtClean="0"/>
                  <a:t>：不同</a:t>
                </a:r>
                <a:r>
                  <a:rPr lang="en-US" altLang="zh-CN" b="1" dirty="0" smtClean="0"/>
                  <a:t>job</a:t>
                </a:r>
                <a:r>
                  <a:rPr lang="zh-CN" altLang="en-US" b="1" dirty="0" smtClean="0"/>
                  <a:t>之间的传输</a:t>
                </a:r>
                <a:endParaRPr lang="en-US" altLang="zh-CN" b="1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Example</a:t>
                </a:r>
              </a:p>
              <a:p>
                <a:r>
                  <a:rPr lang="en-US" altLang="zh-CN" dirty="0"/>
                  <a:t>K=Q=6  </a:t>
                </a:r>
                <a:r>
                  <a:rPr lang="en-US" altLang="zh-CN" dirty="0" smtClean="0"/>
                  <a:t>N=6 k=3  q=2  J=4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考虑其他的用户集合，它是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除去任意一个节点</a:t>
                </a:r>
                <a:r>
                  <a:rPr lang="en-US" altLang="zh-CN" dirty="0" smtClean="0"/>
                  <a:t>U</a:t>
                </a:r>
                <a:r>
                  <a:rPr lang="zh-CN" altLang="en-US" dirty="0" smtClean="0"/>
                  <a:t>再加上与之并行的另一个节点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比如考虑</a:t>
                </a:r>
                <a:r>
                  <a:rPr lang="en-US" altLang="zh-CN" dirty="0" smtClean="0"/>
                  <a:t>G={1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，</a:t>
                </a:r>
                <a:r>
                  <a:rPr lang="en-US" altLang="zh-CN" dirty="0"/>
                  <a:t>6</a:t>
                </a:r>
                <a:r>
                  <a:rPr lang="en-US" altLang="zh-CN" dirty="0" smtClean="0"/>
                  <a:t>}</a:t>
                </a:r>
                <a:r>
                  <a:rPr lang="zh-CN" altLang="en-US" dirty="0" smtClean="0"/>
                  <a:t>，任意两个用户确定一个</a:t>
                </a:r>
                <a:r>
                  <a:rPr lang="en-US" altLang="zh-CN" dirty="0" smtClean="0"/>
                  <a:t>batch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𝑠𝑡𝑎𝑔𝑒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𝐽𝑄𝐵</m:t>
                          </m:r>
                        </m:den>
                      </m:f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53" y="759713"/>
                <a:ext cx="10855569" cy="6194581"/>
              </a:xfrm>
              <a:prstGeom prst="rect">
                <a:avLst/>
              </a:prstGeom>
              <a:blipFill>
                <a:blip r:embed="rId2"/>
                <a:stretch>
                  <a:fillRect l="-505" t="-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53" y="2190874"/>
            <a:ext cx="5035061" cy="93020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583" y="826478"/>
            <a:ext cx="4315240" cy="21984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753" y="3844174"/>
            <a:ext cx="6714286" cy="1666667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7367955" y="1204546"/>
            <a:ext cx="457200" cy="21980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998654" y="1204546"/>
            <a:ext cx="457200" cy="21980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594339" y="4292046"/>
            <a:ext cx="1658816" cy="26019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594339" y="4652531"/>
            <a:ext cx="1658816" cy="26019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825155" y="3844174"/>
                <a:ext cx="2525738" cy="1796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考虑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确定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考虑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0070C0"/>
                    </a:solidFill>
                  </a:rPr>
                  <a:t>确定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 smtClean="0">
                  <a:solidFill>
                    <a:srgbClr val="0070C0"/>
                  </a:solidFill>
                </a:endParaRPr>
              </a:p>
              <a:p>
                <a:r>
                  <a:rPr lang="zh-CN" altLang="en-US" dirty="0" smtClean="0"/>
                  <a:t>考虑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确定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CN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zh-CN" alt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155" y="3844174"/>
                <a:ext cx="2525738" cy="1796646"/>
              </a:xfrm>
              <a:prstGeom prst="rect">
                <a:avLst/>
              </a:prstGeom>
              <a:blipFill>
                <a:blip r:embed="rId6"/>
                <a:stretch>
                  <a:fillRect l="-2174" t="-2721" b="-1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/>
          <p:cNvSpPr/>
          <p:nvPr/>
        </p:nvSpPr>
        <p:spPr>
          <a:xfrm>
            <a:off x="6808470" y="1382517"/>
            <a:ext cx="457200" cy="219808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9299624" y="1971066"/>
            <a:ext cx="457200" cy="219808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487296" y="4292045"/>
            <a:ext cx="1480358" cy="260195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594339" y="5056708"/>
            <a:ext cx="1480358" cy="260195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875535" y="2169661"/>
            <a:ext cx="457200" cy="219808"/>
          </a:xfrm>
          <a:prstGeom prst="ellipse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561976" y="1368783"/>
            <a:ext cx="457200" cy="219808"/>
          </a:xfrm>
          <a:prstGeom prst="ellipse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0146" y="4621326"/>
            <a:ext cx="1594658" cy="32260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5886" y="5025503"/>
            <a:ext cx="1788822" cy="32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87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75074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</a:t>
            </a:r>
            <a:r>
              <a:rPr lang="en-US" altLang="zh-CN" sz="2400" dirty="0" smtClean="0"/>
              <a:t>. </a:t>
            </a:r>
            <a:r>
              <a:rPr lang="en-US" altLang="zh-CN" sz="2400" dirty="0"/>
              <a:t>DESCRIPTION OF THE CAMR SCHEME(Shuffle </a:t>
            </a:r>
            <a:r>
              <a:rPr lang="en-US" altLang="zh-CN" sz="2400" dirty="0" smtClean="0"/>
              <a:t>phase stage 3)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358753" y="759713"/>
                <a:ext cx="10855569" cy="6194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Stage3</a:t>
                </a:r>
                <a:r>
                  <a:rPr lang="zh-CN" altLang="en-US" b="1" dirty="0" smtClean="0"/>
                  <a:t>：剩下的</a:t>
                </a:r>
                <a:r>
                  <a:rPr lang="en-US" altLang="zh-CN" b="1" dirty="0" smtClean="0"/>
                  <a:t>job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Example</a:t>
                </a:r>
              </a:p>
              <a:p>
                <a:r>
                  <a:rPr lang="en-US" altLang="zh-CN" dirty="0"/>
                  <a:t>K=Q=6  </a:t>
                </a:r>
                <a:r>
                  <a:rPr lang="en-US" altLang="zh-CN" dirty="0" smtClean="0"/>
                  <a:t>N=6 k=3  q=2  J=4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比如考虑</a:t>
                </a:r>
                <a:r>
                  <a:rPr lang="en-US" altLang="zh-CN" dirty="0" smtClean="0"/>
                  <a:t>G={1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6}</a:t>
                </a:r>
                <a:r>
                  <a:rPr lang="zh-CN" altLang="en-US" dirty="0" smtClean="0"/>
                  <a:t>经过</a:t>
                </a:r>
                <a:r>
                  <a:rPr lang="en-US" altLang="zh-CN" dirty="0" smtClean="0"/>
                  <a:t>stage2</a:t>
                </a:r>
                <a:r>
                  <a:rPr lang="zh-CN" altLang="en-US" dirty="0" smtClean="0"/>
                  <a:t>的传输后，</a:t>
                </a:r>
                <a:r>
                  <a:rPr lang="en-US" altLang="zh-CN" dirty="0" smtClean="0"/>
                  <a:t>U1</a:t>
                </a:r>
                <a:r>
                  <a:rPr lang="zh-CN" altLang="en-US" dirty="0" smtClean="0"/>
                  <a:t>仍然缺少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从并行的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U2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直接发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𝑠𝑡𝑎𝑔𝑒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𝐽𝑄𝐵</m:t>
                          </m:r>
                        </m:den>
                      </m:f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53" y="759713"/>
                <a:ext cx="10855569" cy="6194581"/>
              </a:xfrm>
              <a:prstGeom prst="rect">
                <a:avLst/>
              </a:prstGeom>
              <a:blipFill>
                <a:blip r:embed="rId2"/>
                <a:stretch>
                  <a:fillRect l="-505" t="-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53" y="2043629"/>
            <a:ext cx="5035061" cy="93020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583" y="826478"/>
            <a:ext cx="4315240" cy="21984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5544" y="3242968"/>
            <a:ext cx="2179225" cy="3334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753" y="3665365"/>
            <a:ext cx="4742523" cy="133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2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75074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4.COMMUNICATION </a:t>
            </a:r>
            <a:r>
              <a:rPr lang="en-US" altLang="zh-CN" sz="2400" dirty="0"/>
              <a:t>LOAD ANALYSIS</a:t>
            </a:r>
            <a:endParaRPr lang="zh-CN" altLang="en-US" sz="2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358753" y="759713"/>
            <a:ext cx="10855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53" y="914399"/>
            <a:ext cx="5321817" cy="514039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084" y="2984594"/>
            <a:ext cx="4895238" cy="1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0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75074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5. </a:t>
            </a:r>
            <a:r>
              <a:rPr lang="en-US" altLang="zh-CN" sz="2400" dirty="0"/>
              <a:t>COMPARISON WITH OTHER </a:t>
            </a:r>
            <a:r>
              <a:rPr lang="en-US" altLang="zh-CN" sz="2400" dirty="0" smtClean="0"/>
              <a:t>SCHEMES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815" y="3066035"/>
            <a:ext cx="4895238" cy="10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93" y="916680"/>
            <a:ext cx="5419974" cy="10176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74" y="2411372"/>
            <a:ext cx="5693910" cy="15732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864653" y="4104316"/>
                <a:ext cx="4835769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𝐶𝐷𝐶𝐷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μ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 smtClean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𝐴𝑀𝑅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53" y="4104316"/>
                <a:ext cx="4835769" cy="506870"/>
              </a:xfrm>
              <a:prstGeom prst="rect">
                <a:avLst/>
              </a:prstGeom>
              <a:blipFill>
                <a:blip r:embed="rId5"/>
                <a:stretch>
                  <a:fillRect l="-252" b="-4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785" y="4611186"/>
            <a:ext cx="6609545" cy="92465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113202" y="3066035"/>
            <a:ext cx="571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/>
              <a:t>=</a:t>
            </a:r>
            <a:endParaRPr lang="zh-CN" altLang="en-US" sz="6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61693" y="5635869"/>
            <a:ext cx="10777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s </a:t>
            </a:r>
            <a:r>
              <a:rPr lang="en-US" altLang="zh-CN" dirty="0"/>
              <a:t>q increases the bound of (</a:t>
            </a:r>
            <a:r>
              <a:rPr lang="en-US" altLang="zh-CN" dirty="0" smtClean="0"/>
              <a:t>b) loosens </a:t>
            </a:r>
            <a:r>
              <a:rPr lang="en-US" altLang="zh-CN" dirty="0"/>
              <a:t>and it turns out that our requirement for the </a:t>
            </a:r>
            <a:r>
              <a:rPr lang="en-US" altLang="zh-CN" dirty="0" smtClean="0"/>
              <a:t>number of </a:t>
            </a:r>
            <a:r>
              <a:rPr lang="en-US" altLang="zh-CN" dirty="0"/>
              <a:t>jobs becomes exponentially smaller than that of </a:t>
            </a:r>
            <a:r>
              <a:rPr lang="en-US" altLang="zh-CN" dirty="0" smtClean="0"/>
              <a:t>CCDC.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78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41838"/>
            <a:ext cx="10515600" cy="55351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INTRODUCTION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PROBLEM FORMULATION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DESCRIPTION </a:t>
            </a:r>
            <a:r>
              <a:rPr lang="en-US" altLang="zh-CN" sz="2400" dirty="0"/>
              <a:t>OF THE COMPRESSED CDC </a:t>
            </a:r>
            <a:r>
              <a:rPr lang="en-US" altLang="zh-CN" sz="2400" dirty="0" smtClean="0"/>
              <a:t>SCHEME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COMMUNICATION LOAD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COMPARISON WITH OTHER SCHEMES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0853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1. INTRODUCTION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2885" y="835270"/>
            <a:ext cx="11172092" cy="534169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In this paper, we focus on distributed algorithms for </a:t>
            </a:r>
            <a:r>
              <a:rPr lang="en-US" altLang="zh-CN" sz="2000" dirty="0" smtClean="0"/>
              <a:t>which the </a:t>
            </a:r>
            <a:r>
              <a:rPr lang="en-US" altLang="zh-CN" sz="2000" dirty="0"/>
              <a:t>intermediate values of a particular job computed </a:t>
            </a:r>
            <a:r>
              <a:rPr lang="en-US" altLang="zh-CN" sz="2000" dirty="0" smtClean="0"/>
              <a:t>during the </a:t>
            </a:r>
            <a:r>
              <a:rPr lang="en-US" altLang="zh-CN" sz="2000" dirty="0"/>
              <a:t>Map phase can be </a:t>
            </a:r>
            <a:r>
              <a:rPr lang="en-US" altLang="zh-CN" sz="2000" dirty="0">
                <a:solidFill>
                  <a:srgbClr val="FF0000"/>
                </a:solidFill>
              </a:rPr>
              <a:t>combined</a:t>
            </a:r>
            <a:r>
              <a:rPr lang="en-US" altLang="zh-CN" sz="2000" dirty="0"/>
              <a:t> locally by the servers </a:t>
            </a:r>
            <a:r>
              <a:rPr lang="en-US" altLang="zh-CN" sz="2000" dirty="0" smtClean="0"/>
              <a:t>before the </a:t>
            </a:r>
            <a:r>
              <a:rPr lang="en-US" altLang="zh-CN" sz="2000" dirty="0"/>
              <a:t>transmission</a:t>
            </a:r>
            <a:r>
              <a:rPr lang="en-US" altLang="zh-CN" sz="2000" dirty="0" smtClean="0"/>
              <a:t>.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/>
              <a:t> This kind of computation is </a:t>
            </a:r>
            <a:r>
              <a:rPr lang="en-US" altLang="zh-CN" sz="2000" dirty="0" smtClean="0"/>
              <a:t>predominant in </a:t>
            </a:r>
            <a:r>
              <a:rPr lang="en-US" altLang="zh-CN" sz="2000" dirty="0"/>
              <a:t>machine learning (e.g., </a:t>
            </a:r>
            <a:r>
              <a:rPr lang="en-US" altLang="zh-CN" sz="2000" dirty="0">
                <a:solidFill>
                  <a:srgbClr val="FF0000"/>
                </a:solidFill>
              </a:rPr>
              <a:t>ImageNet classification </a:t>
            </a:r>
            <a:r>
              <a:rPr lang="en-US" altLang="zh-CN" sz="2000" dirty="0"/>
              <a:t>[5] </a:t>
            </a:r>
            <a:r>
              <a:rPr lang="en-US" altLang="zh-CN" sz="2000" dirty="0" smtClean="0"/>
              <a:t>and </a:t>
            </a:r>
            <a:r>
              <a:rPr lang="en-US" altLang="zh-CN" sz="2000" dirty="0" smtClean="0">
                <a:solidFill>
                  <a:srgbClr val="FF0000"/>
                </a:solidFill>
              </a:rPr>
              <a:t>stochastic </a:t>
            </a:r>
            <a:r>
              <a:rPr lang="en-US" altLang="zh-CN" sz="2000" dirty="0">
                <a:solidFill>
                  <a:srgbClr val="FF0000"/>
                </a:solidFill>
              </a:rPr>
              <a:t>gradient descent </a:t>
            </a:r>
            <a:r>
              <a:rPr lang="en-US" altLang="zh-CN" sz="2000" dirty="0"/>
              <a:t>[11]). Another use case would </a:t>
            </a:r>
            <a:r>
              <a:rPr lang="en-US" altLang="zh-CN" sz="2000" dirty="0" smtClean="0"/>
              <a:t>be the </a:t>
            </a:r>
            <a:r>
              <a:rPr lang="en-US" altLang="zh-CN" sz="2000" dirty="0">
                <a:solidFill>
                  <a:srgbClr val="FF0000"/>
                </a:solidFill>
              </a:rPr>
              <a:t>matrix-vector multiplications </a:t>
            </a:r>
            <a:r>
              <a:rPr lang="en-US" altLang="zh-CN" sz="2000" dirty="0"/>
              <a:t>performed during the </a:t>
            </a:r>
            <a:r>
              <a:rPr lang="en-US" altLang="zh-CN" sz="2000" dirty="0" smtClean="0"/>
              <a:t>forward and </a:t>
            </a:r>
            <a:r>
              <a:rPr lang="en-US" altLang="zh-CN" sz="2000" dirty="0"/>
              <a:t>backward propagation in neural networks (cf. [12]).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 smtClean="0"/>
              <a:t>Compression techniques: combining </a:t>
            </a:r>
            <a:r>
              <a:rPr lang="en-US" altLang="zh-CN" sz="2000" dirty="0"/>
              <a:t>intermediate </a:t>
            </a:r>
            <a:r>
              <a:rPr lang="en-US" altLang="zh-CN" sz="2000" dirty="0" smtClean="0"/>
              <a:t>results of </a:t>
            </a:r>
            <a:r>
              <a:rPr lang="en-US" altLang="zh-CN" sz="2000" dirty="0"/>
              <a:t>the </a:t>
            </a:r>
            <a:r>
              <a:rPr lang="en-US" altLang="zh-CN" sz="2000" dirty="0">
                <a:solidFill>
                  <a:srgbClr val="FF0000"/>
                </a:solidFill>
              </a:rPr>
              <a:t>same</a:t>
            </a:r>
            <a:r>
              <a:rPr lang="en-US" altLang="zh-CN" sz="2000" dirty="0"/>
              <a:t> computation </a:t>
            </a:r>
            <a:r>
              <a:rPr lang="en-US" altLang="zh-CN" sz="2000" dirty="0" err="1" smtClean="0"/>
              <a:t>task.When</a:t>
            </a:r>
            <a:r>
              <a:rPr lang="en-US" altLang="zh-CN" sz="2000" dirty="0" smtClean="0"/>
              <a:t> the Reduce </a:t>
            </a:r>
            <a:r>
              <a:rPr lang="en-US" altLang="zh-CN" sz="2000" dirty="0"/>
              <a:t>function is </a:t>
            </a:r>
            <a:r>
              <a:rPr lang="en-US" altLang="zh-CN" sz="2000" dirty="0">
                <a:solidFill>
                  <a:srgbClr val="FF0000"/>
                </a:solidFill>
              </a:rPr>
              <a:t>commutative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and </a:t>
            </a:r>
            <a:r>
              <a:rPr lang="en-US" altLang="zh-CN" sz="2000" dirty="0" smtClean="0">
                <a:solidFill>
                  <a:srgbClr val="FF0000"/>
                </a:solidFill>
              </a:rPr>
              <a:t>associative</a:t>
            </a:r>
            <a:r>
              <a:rPr lang="en-US" altLang="zh-CN" sz="2000" dirty="0"/>
              <a:t>, a “combiner function” is proposed to </a:t>
            </a:r>
            <a:r>
              <a:rPr lang="en-US" altLang="zh-CN" sz="2000" dirty="0" smtClean="0"/>
              <a:t>pre-combine multiple </a:t>
            </a:r>
            <a:r>
              <a:rPr lang="en-US" altLang="zh-CN" sz="2000" dirty="0"/>
              <a:t>intermediate </a:t>
            </a:r>
            <a:r>
              <a:rPr lang="en-US" altLang="zh-CN" sz="2000" dirty="0" smtClean="0"/>
              <a:t>values</a:t>
            </a:r>
            <a:r>
              <a:rPr lang="zh-CN" altLang="en-US" sz="2000" dirty="0" smtClean="0"/>
              <a:t>（传送中间值的和而不是单个中间值）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94718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8349761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1. INTRODUCTION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512884" y="5015767"/>
            <a:ext cx="10679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Compressed Coded Distributed Computing</a:t>
            </a:r>
            <a:endParaRPr lang="en-US" altLang="zh-CN" dirty="0" smtClean="0"/>
          </a:p>
          <a:p>
            <a:r>
              <a:rPr lang="en-US" altLang="zh-CN" dirty="0" err="1"/>
              <a:t>Songze</a:t>
            </a:r>
            <a:r>
              <a:rPr lang="en-US" altLang="zh-CN" dirty="0"/>
              <a:t> Li ∗ , Mohammad Ali </a:t>
            </a:r>
            <a:r>
              <a:rPr lang="en-US" altLang="zh-CN" dirty="0" err="1"/>
              <a:t>Maddah</a:t>
            </a:r>
            <a:r>
              <a:rPr lang="en-US" altLang="zh-CN" dirty="0"/>
              <a:t>-Ali† , and A. Salman </a:t>
            </a:r>
            <a:r>
              <a:rPr lang="en-US" altLang="zh-CN" dirty="0" err="1"/>
              <a:t>Avestimehr</a:t>
            </a:r>
            <a:r>
              <a:rPr lang="en-US" altLang="zh-CN" dirty="0"/>
              <a:t> </a:t>
            </a:r>
            <a:r>
              <a:rPr lang="en-US" altLang="zh-CN" dirty="0" smtClean="0"/>
              <a:t>∗</a:t>
            </a:r>
            <a:endParaRPr lang="en-US" altLang="zh-CN" dirty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2018 IEEE International Symposium on Information Theory (ISIT)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314" y="915341"/>
            <a:ext cx="4460861" cy="384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6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8578361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1. INTRODUCTION(Main contributions of our work)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2885" y="835270"/>
                <a:ext cx="11172092" cy="534169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 smtClean="0"/>
                  <a:t>In CCDC</a:t>
                </a:r>
              </a:p>
              <a:p>
                <a:pPr marL="457200" indent="-457200">
                  <a:buFont typeface="+mj-ea"/>
                  <a:buAutoNum type="circleNumDbPlain"/>
                </a:pPr>
                <a:r>
                  <a:rPr lang="zh-CN" altLang="en-US" sz="2000" dirty="0"/>
                  <a:t>引入</a:t>
                </a:r>
                <a:r>
                  <a:rPr lang="en-US" altLang="zh-CN" sz="2000" dirty="0"/>
                  <a:t>compressed </a:t>
                </a:r>
                <a:r>
                  <a:rPr lang="zh-CN" altLang="en-US" sz="2000" dirty="0" smtClean="0"/>
                  <a:t>概念</a:t>
                </a:r>
                <a:r>
                  <a:rPr lang="en-US" altLang="zh-CN" sz="2000" dirty="0" smtClean="0"/>
                  <a:t>(</a:t>
                </a:r>
                <a:r>
                  <a:rPr lang="zh-CN" altLang="en-US" sz="2000" dirty="0" smtClean="0"/>
                  <a:t>相同</a:t>
                </a:r>
                <a:r>
                  <a:rPr lang="en-US" altLang="zh-CN" sz="2000" dirty="0" smtClean="0"/>
                  <a:t>)</a:t>
                </a:r>
                <a:endParaRPr lang="zh-CN" altLang="en-US" sz="2000" dirty="0"/>
              </a:p>
              <a:p>
                <a:pPr marL="457200" indent="-457200">
                  <a:buFont typeface="+mj-ea"/>
                  <a:buAutoNum type="circleNumDbPlain"/>
                </a:pPr>
                <a:r>
                  <a:rPr lang="zh-CN" altLang="en-US" sz="2000" dirty="0"/>
                  <a:t>引入</a:t>
                </a:r>
                <a:r>
                  <a:rPr lang="en-US" altLang="zh-CN" sz="2000" dirty="0"/>
                  <a:t>job</a:t>
                </a:r>
                <a:r>
                  <a:rPr lang="zh-CN" altLang="en-US" sz="2000" dirty="0"/>
                  <a:t>让多个</a:t>
                </a:r>
                <a:r>
                  <a:rPr lang="en-US" altLang="zh-CN" sz="2000" dirty="0"/>
                  <a:t>job</a:t>
                </a:r>
                <a:r>
                  <a:rPr lang="zh-CN" altLang="en-US" sz="2000" dirty="0"/>
                  <a:t>并行工作，编码规则变</a:t>
                </a:r>
                <a:r>
                  <a:rPr lang="zh-CN" altLang="en-US" sz="2000" dirty="0" smtClean="0"/>
                  <a:t>复杂</a:t>
                </a:r>
                <a:r>
                  <a:rPr lang="en-US" altLang="zh-CN" sz="2000" dirty="0" smtClean="0"/>
                  <a:t>(</a:t>
                </a:r>
                <a:r>
                  <a:rPr lang="zh-CN" altLang="en-US" sz="2000" dirty="0" smtClean="0"/>
                  <a:t>相同</a:t>
                </a:r>
                <a:r>
                  <a:rPr lang="en-US" altLang="zh-CN" sz="2000" dirty="0" smtClean="0"/>
                  <a:t>)</a:t>
                </a:r>
              </a:p>
              <a:p>
                <a:pPr marL="457200" indent="-457200">
                  <a:buFont typeface="+mj-ea"/>
                  <a:buAutoNum type="circleNumDbPlain"/>
                </a:pPr>
                <a:r>
                  <a:rPr lang="en-US" altLang="zh-CN" sz="2000" dirty="0" smtClean="0"/>
                  <a:t>J=γ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μ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000" dirty="0"/>
                  <a:t>表示</a:t>
                </a:r>
                <a:r>
                  <a:rPr lang="en-US" altLang="zh-CN" sz="2000" dirty="0"/>
                  <a:t>job</a:t>
                </a:r>
                <a:r>
                  <a:rPr lang="zh-CN" altLang="en-US" sz="2000" dirty="0" smtClean="0"/>
                  <a:t>数。随</a:t>
                </a:r>
                <a:r>
                  <a:rPr lang="en-US" altLang="zh-CN" sz="2000" dirty="0" smtClean="0"/>
                  <a:t>K</a:t>
                </a:r>
                <a:r>
                  <a:rPr lang="zh-CN" altLang="en-US" sz="2000" dirty="0" smtClean="0"/>
                  <a:t>指数增长，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本文进行优化</a:t>
                </a:r>
                <a:endParaRPr lang="en-US" altLang="zh-CN" sz="2000" dirty="0" smtClean="0">
                  <a:solidFill>
                    <a:srgbClr val="FF0000"/>
                  </a:solidFill>
                </a:endParaRPr>
              </a:p>
              <a:p>
                <a:endParaRPr lang="en-US" altLang="zh-CN" sz="2000" dirty="0" smtClean="0"/>
              </a:p>
              <a:p>
                <a:endParaRPr lang="en-US" altLang="zh-CN" sz="2000" dirty="0"/>
              </a:p>
              <a:p>
                <a:r>
                  <a:rPr lang="en-US" altLang="zh-CN" sz="2000" dirty="0" smtClean="0"/>
                  <a:t>In CAMR</a:t>
                </a:r>
              </a:p>
              <a:p>
                <a:pPr marL="457200" indent="-457200">
                  <a:buFont typeface="+mj-ea"/>
                  <a:buAutoNum type="circleNumDbPlain"/>
                </a:pPr>
                <a:r>
                  <a:rPr lang="en-US" altLang="zh-CN" sz="2000" dirty="0" smtClean="0"/>
                  <a:t>Job</a:t>
                </a:r>
                <a:r>
                  <a:rPr lang="zh-CN" altLang="en-US" sz="2000" dirty="0" smtClean="0"/>
                  <a:t>数</a:t>
                </a:r>
                <a:r>
                  <a:rPr lang="en-US" altLang="zh-CN" sz="2000" dirty="0" smtClean="0"/>
                  <a:t>J</a:t>
                </a:r>
                <a:r>
                  <a:rPr lang="zh-CN" altLang="en-US" sz="2000" dirty="0" smtClean="0"/>
                  <a:t>不会随</a:t>
                </a:r>
                <a:r>
                  <a:rPr lang="en-US" altLang="zh-CN" sz="2000" dirty="0" smtClean="0"/>
                  <a:t>cluster</a:t>
                </a:r>
                <a:r>
                  <a:rPr lang="zh-CN" altLang="en-US" sz="2000" dirty="0" smtClean="0"/>
                  <a:t>的</a:t>
                </a:r>
                <a:r>
                  <a:rPr lang="en-US" altLang="zh-CN" sz="2000" dirty="0" smtClean="0"/>
                  <a:t>size K</a:t>
                </a:r>
                <a:r>
                  <a:rPr lang="zh-CN" altLang="en-US" sz="2000" dirty="0" smtClean="0"/>
                  <a:t>指数增长</a:t>
                </a:r>
                <a:endParaRPr lang="en-US" altLang="zh-CN" sz="2000" dirty="0" smtClean="0"/>
              </a:p>
              <a:p>
                <a:pPr marL="457200" indent="-457200">
                  <a:buFont typeface="+mj-ea"/>
                  <a:buAutoNum type="circleNumDbPlain"/>
                </a:pPr>
                <a:r>
                  <a:rPr lang="zh-CN" altLang="en-US" sz="2000" dirty="0"/>
                  <a:t>给</a:t>
                </a:r>
                <a:r>
                  <a:rPr lang="zh-CN" altLang="en-US" sz="2000" dirty="0" smtClean="0"/>
                  <a:t>出改进的</a:t>
                </a:r>
                <a:r>
                  <a:rPr lang="en-US" altLang="zh-CN" sz="2000" dirty="0" smtClean="0"/>
                  <a:t>file placement</a:t>
                </a:r>
                <a:r>
                  <a:rPr lang="zh-CN" altLang="en-US" sz="2000" dirty="0" smtClean="0"/>
                  <a:t>和</a:t>
                </a:r>
                <a:r>
                  <a:rPr lang="en-US" altLang="zh-CN" sz="2000" dirty="0" smtClean="0"/>
                  <a:t>transmission scheme</a:t>
                </a:r>
              </a:p>
              <a:p>
                <a:pPr marL="457200" indent="-457200">
                  <a:buFont typeface="+mj-ea"/>
                  <a:buAutoNum type="circleNumDbPlain"/>
                </a:pPr>
                <a:r>
                  <a:rPr lang="en-US" altLang="zh-CN" sz="2000" dirty="0"/>
                  <a:t>C</a:t>
                </a:r>
                <a:r>
                  <a:rPr lang="en-US" altLang="zh-CN" sz="2000" dirty="0" smtClean="0"/>
                  <a:t>haracterize </a:t>
                </a:r>
                <a:r>
                  <a:rPr lang="en-US" altLang="zh-CN" sz="2000" dirty="0"/>
                  <a:t>the achievable </a:t>
                </a:r>
                <a:r>
                  <a:rPr lang="en-US" altLang="zh-CN" sz="2000" dirty="0" smtClean="0"/>
                  <a:t>communication </a:t>
                </a:r>
                <a:r>
                  <a:rPr lang="en-US" altLang="zh-CN" sz="2000" dirty="0"/>
                  <a:t>load of CAMR</a:t>
                </a:r>
              </a:p>
              <a:p>
                <a:endParaRPr lang="en-US" altLang="zh-CN" sz="2000" dirty="0" smtClean="0"/>
              </a:p>
              <a:p>
                <a:r>
                  <a:rPr lang="zh-CN" altLang="en-US" sz="2000" dirty="0" smtClean="0"/>
                  <a:t>两篇文章都用到了压缩技术，但本文的文件分配和传输方案是新的</a:t>
                </a:r>
                <a:endParaRPr lang="en-US" altLang="zh-CN" sz="20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885" y="835270"/>
                <a:ext cx="11172092" cy="5341694"/>
              </a:xfrm>
              <a:blipFill>
                <a:blip r:embed="rId2"/>
                <a:stretch>
                  <a:fillRect l="-491" t="-1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38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840251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</a:t>
            </a:r>
            <a:r>
              <a:rPr lang="en-US" altLang="zh-CN" sz="2400" dirty="0" smtClean="0"/>
              <a:t>. </a:t>
            </a:r>
            <a:r>
              <a:rPr lang="en-US" altLang="zh-CN" sz="2400" dirty="0"/>
              <a:t>PROBLEM </a:t>
            </a:r>
            <a:r>
              <a:rPr lang="en-US" altLang="zh-CN" sz="2400" dirty="0" smtClean="0"/>
              <a:t>FORMULATION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52722" y="759050"/>
                <a:ext cx="11100939" cy="60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文件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p>
                        </m:sSup>
                      </m:sub>
                    </m:sSub>
                  </m:oMath>
                </a14:m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output functions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𝔽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p>
                            </m:sSup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sub>
                    </m:sSub>
                  </m:oMath>
                </a14:m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本文的模型为</a:t>
                </a:r>
                <a:r>
                  <a:rPr lang="en-US" altLang="zh-CN" dirty="0" smtClean="0"/>
                  <a:t>output function</a:t>
                </a:r>
                <a:r>
                  <a:rPr lang="zh-CN" altLang="en-US" dirty="0" smtClean="0"/>
                  <a:t>计算中间值的和，也即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altLang="zh-CN" dirty="0" smtClean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intermediate function</a:t>
                </a:r>
                <a:r>
                  <a:rPr lang="en-US" altLang="zh-CN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p>
                        </m:sSup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sub>
                    </m:sSub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本文引入了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computation job</a:t>
                </a:r>
                <a:r>
                  <a:rPr lang="zh-CN" altLang="en-US" dirty="0" smtClean="0"/>
                  <a:t>，用不同的数据集。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分到每个用户的文件不同</a:t>
                </a:r>
                <a:r>
                  <a:rPr lang="en-US" altLang="zh-CN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Example</a:t>
                </a:r>
                <a:r>
                  <a:rPr lang="zh-CN" altLang="en-US" dirty="0" smtClean="0"/>
                  <a:t>：</a:t>
                </a:r>
                <a:r>
                  <a:rPr lang="zh-CN" altLang="en-US" dirty="0"/>
                  <a:t>在同一个深度神经网络训练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个图像</a:t>
                </a:r>
                <a:r>
                  <a:rPr lang="zh-CN" altLang="en-US" dirty="0" smtClean="0"/>
                  <a:t>分类器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定义</a:t>
                </a:r>
                <a:r>
                  <a:rPr lang="en-US" altLang="zh-CN" dirty="0" smtClean="0"/>
                  <a:t>job j</a:t>
                </a:r>
                <a:r>
                  <a:rPr lang="zh-CN" altLang="en-US" dirty="0" smtClean="0"/>
                  <a:t>下的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个文件为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dirty="0" smtClean="0"/>
                  <a:t>,…,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</m:oMath>
                </a14:m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定义</a:t>
                </a:r>
                <a:r>
                  <a:rPr lang="en-US" altLang="zh-CN" dirty="0" smtClean="0"/>
                  <a:t>job j</a:t>
                </a:r>
                <a:r>
                  <a:rPr lang="zh-CN" altLang="en-US" dirty="0" smtClean="0"/>
                  <a:t>下的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output functions</a:t>
                </a:r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</m:oMath>
                </a14:m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remark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可以完成各自的工作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之间是相互独立的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每个节点要完成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job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每个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内</a:t>
                </a:r>
                <a:r>
                  <a:rPr lang="zh-CN" altLang="en-US" dirty="0"/>
                  <a:t>都</a:t>
                </a:r>
                <a:r>
                  <a:rPr lang="zh-CN" altLang="en-US" dirty="0" smtClean="0"/>
                  <a:t>用到</a:t>
                </a:r>
                <a:r>
                  <a:rPr lang="en-US" altLang="zh-CN" dirty="0" smtClean="0"/>
                  <a:t>CAMR scheme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后面的表述，</a:t>
                </a:r>
                <a:r>
                  <a:rPr lang="en-US" altLang="zh-CN" dirty="0" smtClean="0"/>
                  <a:t>Q=K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22" y="759050"/>
                <a:ext cx="11100939" cy="6055312"/>
              </a:xfrm>
              <a:prstGeom prst="rect">
                <a:avLst/>
              </a:prstGeom>
              <a:blipFill>
                <a:blip r:embed="rId2"/>
                <a:stretch>
                  <a:fillRect l="-494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135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0424747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</a:t>
            </a:r>
            <a:r>
              <a:rPr lang="en-US" altLang="zh-CN" sz="2400" dirty="0" smtClean="0"/>
              <a:t>. </a:t>
            </a:r>
            <a:r>
              <a:rPr lang="en-US" altLang="zh-CN" sz="2400" dirty="0"/>
              <a:t>PROBLEM </a:t>
            </a:r>
            <a:r>
              <a:rPr lang="en-US" altLang="zh-CN" sz="2400" dirty="0" smtClean="0"/>
              <a:t>FORMULATION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52722" y="759050"/>
                <a:ext cx="11100939" cy="6810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 smtClean="0"/>
                  <a:t>Map phase:</a:t>
                </a:r>
                <a:r>
                  <a:rPr lang="zh-CN" altLang="en-US" dirty="0" smtClean="0"/>
                  <a:t>对于每个</a:t>
                </a:r>
                <a:r>
                  <a:rPr lang="en-US" altLang="zh-CN" dirty="0" smtClean="0"/>
                  <a:t>job j,</a:t>
                </a:r>
                <a:r>
                  <a:rPr lang="zh-CN" altLang="en-US" dirty="0" smtClean="0"/>
                  <a:t>每个节点产生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个中间值，其大小为</a:t>
                </a:r>
                <a:r>
                  <a:rPr lang="en-US" altLang="zh-CN" dirty="0" smtClean="0"/>
                  <a:t>B bits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Shuffle </a:t>
                </a:r>
                <a:r>
                  <a:rPr lang="en-US" altLang="zh-CN" b="1" dirty="0" smtClean="0"/>
                  <a:t>phase</a:t>
                </a:r>
                <a:r>
                  <a:rPr lang="zh-CN" altLang="en-US" b="1" dirty="0" smtClean="0"/>
                  <a:t>：</a:t>
                </a:r>
                <a:r>
                  <a:rPr lang="zh-CN" altLang="en-US" dirty="0" smtClean="0"/>
                  <a:t>对于每个</a:t>
                </a:r>
                <a:r>
                  <a:rPr lang="en-US" altLang="zh-CN" dirty="0" smtClean="0"/>
                  <a:t>job j,</a:t>
                </a:r>
                <a:r>
                  <a:rPr lang="zh-CN" altLang="en-US" dirty="0" smtClean="0"/>
                  <a:t>每个节点</a:t>
                </a:r>
                <a:r>
                  <a:rPr lang="en-US" altLang="zh-CN" dirty="0" smtClean="0"/>
                  <a:t>shuffle</a:t>
                </a:r>
                <a:r>
                  <a:rPr lang="zh-CN" altLang="en-US" dirty="0" smtClean="0"/>
                  <a:t>中间值。令每个节点传输的数据为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sub>
                    </m:sSub>
                  </m:oMath>
                </a14:m>
                <a:endParaRPr lang="en-US" altLang="zh-CN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 smtClean="0"/>
                  <a:t>Reduce phase: </a:t>
                </a:r>
                <a:r>
                  <a:rPr lang="zh-CN" altLang="en-US" dirty="0" smtClean="0"/>
                  <a:t>对于每个</a:t>
                </a:r>
                <a:r>
                  <a:rPr lang="en-US" altLang="zh-CN" dirty="0" smtClean="0"/>
                  <a:t>job j</a:t>
                </a:r>
                <a:r>
                  <a:rPr lang="zh-CN" altLang="en-US" dirty="0" smtClean="0"/>
                  <a:t>，每个节点计算所有的</a:t>
                </a:r>
                <a:r>
                  <a:rPr lang="en-US" altLang="zh-CN" dirty="0" smtClean="0"/>
                  <a:t>output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functions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</m:oMath>
                </a14:m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  <a:p>
                <a:endParaRPr lang="en-US" altLang="zh-CN" b="1" dirty="0" smtClean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22" y="759050"/>
                <a:ext cx="11100939" cy="6810391"/>
              </a:xfrm>
              <a:prstGeom prst="rect">
                <a:avLst/>
              </a:prstGeom>
              <a:blipFill>
                <a:blip r:embed="rId2"/>
                <a:stretch>
                  <a:fillRect l="-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84" y="857818"/>
            <a:ext cx="5825540" cy="5683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84" y="1648706"/>
            <a:ext cx="5848426" cy="8043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84" y="2675595"/>
            <a:ext cx="5714063" cy="8796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50083" y="3287041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zh-CN" altLang="en-US" dirty="0" smtClean="0">
                <a:solidFill>
                  <a:srgbClr val="FF0000"/>
                </a:solidFill>
              </a:rPr>
              <a:t>是中间值的长度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36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75074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</a:t>
            </a:r>
            <a:r>
              <a:rPr lang="en-US" altLang="zh-CN" sz="2400" dirty="0" smtClean="0"/>
              <a:t>. </a:t>
            </a:r>
            <a:r>
              <a:rPr lang="en-US" altLang="zh-CN" sz="2400" dirty="0"/>
              <a:t>DESCRIPTION OF THE CAMR SCHEME(Job assignment)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512885" y="659423"/>
                <a:ext cx="10855569" cy="5322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 smtClean="0"/>
                  <a:t>第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被分配给的用户索引（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dirty="0" smtClean="0"/>
                  <a:t>}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zh-CN" altLang="en-US" dirty="0" smtClean="0"/>
                  <a:t>简单来说是每个用户存的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索引</a:t>
                </a:r>
                <a:endParaRPr lang="en-US" altLang="zh-CN" dirty="0"/>
              </a:p>
              <a:p>
                <a:r>
                  <a:rPr lang="zh-CN" altLang="en-US" dirty="0" smtClean="0"/>
                  <a:t>令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K=</a:t>
                </a:r>
                <a:r>
                  <a:rPr lang="en-US" altLang="zh-CN" dirty="0" err="1" smtClean="0">
                    <a:solidFill>
                      <a:srgbClr val="0070C0"/>
                    </a:solidFill>
                  </a:rPr>
                  <a:t>k×q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r>
                  <a:rPr lang="zh-CN" altLang="en-US" dirty="0" smtClean="0"/>
                  <a:t>定义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数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J=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 smtClean="0"/>
                  <a:t>     (</a:t>
                </a:r>
                <a:r>
                  <a:rPr lang="en-US" altLang="zh-CN" dirty="0"/>
                  <a:t>J=γ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μ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 in CCDC)</a:t>
                </a:r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怎么分给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个用户？用到奇偶校验矩阵编码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b="1" dirty="0" smtClean="0"/>
              </a:p>
              <a:p>
                <a:endParaRPr lang="en-US" altLang="zh-CN" b="1" dirty="0"/>
              </a:p>
              <a:p>
                <a:endParaRPr lang="en-US" altLang="zh-CN" b="1" dirty="0" smtClean="0"/>
              </a:p>
              <a:p>
                <a:r>
                  <a:rPr lang="zh-CN" altLang="en-US" dirty="0" smtClean="0"/>
                  <a:t>把所有的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 smtClean="0"/>
                  <a:t>个输出序列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变成矩阵                                            这是</a:t>
                </a:r>
                <a:r>
                  <a:rPr lang="en-US" altLang="zh-CN" dirty="0" smtClean="0"/>
                  <a:t>k×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矩阵</a:t>
                </a:r>
                <a:endParaRPr lang="en-US" altLang="zh-CN" dirty="0" smtClean="0"/>
              </a:p>
              <a:p>
                <a:r>
                  <a:rPr lang="zh-CN" altLang="en-US" dirty="0"/>
                  <a:t>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zh-CN" altLang="en-US" dirty="0" smtClean="0"/>
                  <a:t>其中</a:t>
                </a:r>
                <a:r>
                  <a:rPr lang="en-US" altLang="zh-CN" dirty="0"/>
                  <a:t>1 ≤ i ≤ 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，</a:t>
                </a:r>
                <a:r>
                  <a:rPr lang="en-US" altLang="zh-CN" dirty="0"/>
                  <a:t> 0 ≤ </a:t>
                </a:r>
                <a:r>
                  <a:rPr lang="en-US" altLang="zh-CN" dirty="0" smtClean="0"/>
                  <a:t>l ≤ q−1 </a:t>
                </a:r>
                <a:r>
                  <a:rPr lang="zh-CN" altLang="en-US" dirty="0" smtClean="0"/>
                  <a:t>这样的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有</m:t>
                    </m:r>
                  </m:oMath>
                </a14:m>
                <a:r>
                  <a:rPr lang="en-US" altLang="zh-CN" dirty="0" err="1" smtClean="0">
                    <a:solidFill>
                      <a:srgbClr val="0070C0"/>
                    </a:solidFill>
                  </a:rPr>
                  <a:t>kq</a:t>
                </a:r>
                <a:r>
                  <a:rPr lang="zh-CN" altLang="en-US" dirty="0" smtClean="0"/>
                  <a:t>个，且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en-US" altLang="zh-CN" dirty="0" err="1" smtClean="0"/>
                  <a:t>kq</a:t>
                </a:r>
                <a:r>
                  <a:rPr lang="zh-CN" altLang="en-US" dirty="0" smtClean="0"/>
                  <a:t>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 smtClean="0"/>
                  <a:t>组成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的分配方案集合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𝑆𝑃𝐶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，令所有的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索引集合为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𝑆𝑃𝐶</m:t>
                        </m:r>
                      </m:sub>
                    </m:sSub>
                  </m:oMath>
                </a14:m>
                <a:r>
                  <a:rPr lang="en-US" altLang="zh-CN" dirty="0" smtClean="0"/>
                  <a:t>={1,2</a:t>
                </a:r>
                <a:r>
                  <a:rPr lang="en-US" altLang="zh-CN" dirty="0"/>
                  <a:t>,…,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 smtClean="0"/>
                  <a:t>=[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 smtClean="0"/>
                  <a:t>]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5" y="659423"/>
                <a:ext cx="10855569" cy="5322226"/>
              </a:xfrm>
              <a:prstGeom prst="rect">
                <a:avLst/>
              </a:prstGeom>
              <a:blipFill>
                <a:blip r:embed="rId2"/>
                <a:stretch>
                  <a:fillRect l="-449" t="-5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02" y="2642429"/>
            <a:ext cx="2728337" cy="11703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528854" y="2674733"/>
                <a:ext cx="6336115" cy="1520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(k,k-1) SPC code </a:t>
                </a:r>
                <a:r>
                  <a:rPr lang="zh-CN" altLang="en-US" dirty="0" smtClean="0"/>
                  <a:t>生成矩阵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c=u·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𝑆𝑃𝐶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u</a:t>
                </a:r>
                <a:r>
                  <a:rPr lang="zh-CN" altLang="en-US" dirty="0" smtClean="0"/>
                  <a:t>是输入序列</a:t>
                </a:r>
                <a:r>
                  <a:rPr lang="en-US" altLang="zh-CN" dirty="0" smtClean="0"/>
                  <a:t>(1×(k-1)vector)</a:t>
                </a:r>
                <a:r>
                  <a:rPr lang="zh-CN" altLang="en-US" dirty="0" smtClean="0"/>
                  <a:t>，每个元素属于加法群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是输出序列</a:t>
                </a:r>
                <a:r>
                  <a:rPr lang="en-US" altLang="zh-CN" dirty="0"/>
                  <a:t>(</a:t>
                </a:r>
                <a:r>
                  <a:rPr lang="en-US" altLang="zh-CN" dirty="0" smtClean="0"/>
                  <a:t>1×k vector), </a:t>
                </a:r>
                <a:r>
                  <a:rPr lang="zh-CN" altLang="en-US" dirty="0" smtClean="0"/>
                  <a:t>每个元素依然属于加法群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u</a:t>
                </a:r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 smtClean="0"/>
                  <a:t>种可能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每个元素有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种可能，有</a:t>
                </a:r>
                <a:r>
                  <a:rPr lang="en-US" altLang="zh-CN" dirty="0" smtClean="0"/>
                  <a:t>k-1</a:t>
                </a:r>
                <a:r>
                  <a:rPr lang="zh-CN" altLang="en-US" dirty="0" smtClean="0"/>
                  <a:t>个元素</a:t>
                </a:r>
                <a:r>
                  <a:rPr lang="en-US" altLang="zh-CN" dirty="0" smtClean="0"/>
                  <a:t>)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854" y="2674733"/>
                <a:ext cx="6336115" cy="1520160"/>
              </a:xfrm>
              <a:prstGeom prst="rect">
                <a:avLst/>
              </a:prstGeom>
              <a:blipFill>
                <a:blip r:embed="rId4"/>
                <a:stretch>
                  <a:fillRect l="-674" t="-3213" b="-6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061" y="4410524"/>
            <a:ext cx="2285078" cy="388032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 flipV="1">
            <a:off x="1951892" y="1894521"/>
            <a:ext cx="2417885" cy="2013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531431" y="1472490"/>
            <a:ext cx="5128743" cy="334296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885" y="5518511"/>
            <a:ext cx="4787207" cy="109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9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75074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</a:t>
            </a:r>
            <a:r>
              <a:rPr lang="en-US" altLang="zh-CN" sz="2400" dirty="0" smtClean="0"/>
              <a:t>. </a:t>
            </a:r>
            <a:r>
              <a:rPr lang="en-US" altLang="zh-CN" sz="2400" dirty="0"/>
              <a:t>DESCRIPTION OF THE CAMR SCHEME(Job </a:t>
            </a:r>
            <a:r>
              <a:rPr lang="en-US" altLang="zh-CN" sz="2400" dirty="0" smtClean="0"/>
              <a:t>assignment Example)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512885" y="659423"/>
                <a:ext cx="11602915" cy="3685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K=Q=6  N=6</a:t>
                </a:r>
              </a:p>
              <a:p>
                <a:r>
                  <a:rPr lang="zh-CN" altLang="en-US" dirty="0" smtClean="0"/>
                  <a:t>根据规则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K=</a:t>
                </a:r>
                <a:r>
                  <a:rPr lang="en-US" altLang="zh-CN" dirty="0" err="1" smtClean="0">
                    <a:solidFill>
                      <a:schemeClr val="tx1"/>
                    </a:solidFill>
                  </a:rPr>
                  <a:t>k×q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J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，从</a:t>
                </a:r>
                <a:r>
                  <a:rPr lang="en-US" altLang="zh-CN" dirty="0" smtClean="0"/>
                  <a:t>K=6</a:t>
                </a:r>
                <a:r>
                  <a:rPr lang="zh-CN" altLang="en-US" dirty="0" smtClean="0"/>
                  <a:t>入手，我们选</a:t>
                </a:r>
                <a:r>
                  <a:rPr lang="en-US" altLang="zh-CN" dirty="0" smtClean="0"/>
                  <a:t>k=3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q=2</a:t>
                </a:r>
              </a:p>
              <a:p>
                <a:r>
                  <a:rPr lang="zh-CN" altLang="en-US" dirty="0" smtClean="0"/>
                  <a:t>则</a:t>
                </a:r>
                <a:r>
                  <a:rPr lang="en-US" altLang="zh-CN" dirty="0" smtClean="0"/>
                  <a:t>J=4</a:t>
                </a:r>
                <a:r>
                  <a:rPr lang="zh-CN" altLang="en-US" dirty="0" smtClean="0"/>
                  <a:t>，</a:t>
                </a:r>
                <a:r>
                  <a:rPr lang="zh-CN" altLang="en-US" dirty="0"/>
                  <a:t>输入</a:t>
                </a:r>
                <a:r>
                  <a:rPr lang="zh-CN" altLang="en-US" dirty="0" smtClean="0"/>
                  <a:t>序列</a:t>
                </a:r>
                <a:r>
                  <a:rPr lang="en-US" altLang="zh-CN" dirty="0" smtClean="0"/>
                  <a:t>u</a:t>
                </a:r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1×k-1=1×2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vector</a:t>
                </a:r>
                <a:r>
                  <a:rPr lang="zh-CN" altLang="en-US" dirty="0" smtClean="0"/>
                  <a:t>，即有两个元素，每个元素属于加法群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，这种</a:t>
                </a:r>
                <a:r>
                  <a:rPr lang="en-US" altLang="zh-CN" dirty="0" smtClean="0"/>
                  <a:t>u</a:t>
                </a:r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 smtClean="0"/>
                  <a:t>=4</a:t>
                </a:r>
                <a:r>
                  <a:rPr lang="zh-CN" altLang="en-US" dirty="0" smtClean="0"/>
                  <a:t>种</a:t>
                </a:r>
                <a:r>
                  <a:rPr lang="zh-CN" altLang="en-US" dirty="0"/>
                  <a:t>可能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mr>
                    </m:m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                                           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   1 </a:t>
                </a:r>
                <a:r>
                  <a:rPr lang="en-US" altLang="zh-CN" dirty="0"/>
                  <a:t>≤ i ≤ k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 0 ≤ l ≤ q−1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1,0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{1,2},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{</a:t>
                </a:r>
                <a:r>
                  <a:rPr lang="en-US" altLang="zh-CN" dirty="0" smtClean="0"/>
                  <a:t>3,4},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{</a:t>
                </a:r>
                <a:r>
                  <a:rPr lang="en-US" altLang="zh-CN" dirty="0" smtClean="0"/>
                  <a:t>1,3},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{</a:t>
                </a:r>
                <a:r>
                  <a:rPr lang="en-US" altLang="zh-CN" dirty="0" smtClean="0"/>
                  <a:t>2,4}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{</a:t>
                </a:r>
                <a:r>
                  <a:rPr lang="en-US" altLang="zh-CN" dirty="0" smtClean="0"/>
                  <a:t>1,4},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{</a:t>
                </a:r>
                <a:r>
                  <a:rPr lang="en-US" altLang="zh-CN" dirty="0" smtClean="0"/>
                  <a:t>2,3} 6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分别对应</a:t>
                </a:r>
                <a:r>
                  <a:rPr lang="en-US" altLang="zh-CN" dirty="0" smtClean="0"/>
                  <a:t>K=6</a:t>
                </a:r>
                <a:r>
                  <a:rPr lang="zh-CN" altLang="en-US" dirty="0" smtClean="0"/>
                  <a:t>个节点</a:t>
                </a:r>
                <a:endParaRPr lang="en-US" altLang="zh-CN" dirty="0"/>
              </a:p>
              <a:p>
                <a:r>
                  <a:rPr lang="zh-CN" altLang="en-US" dirty="0" smtClean="0"/>
                  <a:t>所以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5" y="659423"/>
                <a:ext cx="11602915" cy="3685753"/>
              </a:xfrm>
              <a:prstGeom prst="rect">
                <a:avLst/>
              </a:prstGeom>
              <a:blipFill>
                <a:blip r:embed="rId2"/>
                <a:stretch>
                  <a:fillRect l="-420" t="-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238" y="1887132"/>
            <a:ext cx="2285078" cy="3880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85" y="3788399"/>
            <a:ext cx="5035061" cy="9302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3160" y="3788399"/>
            <a:ext cx="5446884" cy="277495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264769" y="3534507"/>
            <a:ext cx="254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414671" y="4917127"/>
            <a:ext cx="57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5630250" y="4356563"/>
                <a:ext cx="49237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250" y="4356563"/>
                <a:ext cx="492370" cy="374270"/>
              </a:xfrm>
              <a:prstGeom prst="rect">
                <a:avLst/>
              </a:prstGeom>
              <a:blipFill>
                <a:blip r:embed="rId6"/>
                <a:stretch>
                  <a:fillRect r="-23750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62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</TotalTime>
  <Words>573</Words>
  <Application>Microsoft Office PowerPoint</Application>
  <PresentationFormat>宽屏</PresentationFormat>
  <Paragraphs>203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宋体</vt:lpstr>
      <vt:lpstr>Arial</vt:lpstr>
      <vt:lpstr>Cambria Math</vt:lpstr>
      <vt:lpstr>Times New Roman</vt:lpstr>
      <vt:lpstr>Office 主题​​</vt:lpstr>
      <vt:lpstr>CAMR: Coded Aggregated MapReduce</vt:lpstr>
      <vt:lpstr>PowerPoint 演示文稿</vt:lpstr>
      <vt:lpstr>1. INTRODUCTION</vt:lpstr>
      <vt:lpstr>1. INTRODUCTION</vt:lpstr>
      <vt:lpstr>1. INTRODUCTION(Main contributions of our work)</vt:lpstr>
      <vt:lpstr>2. PROBLEM FORMULATION</vt:lpstr>
      <vt:lpstr>2. PROBLEM FORMULATION</vt:lpstr>
      <vt:lpstr>3. DESCRIPTION OF THE CAMR SCHEME(Job assignment)</vt:lpstr>
      <vt:lpstr>3. DESCRIPTION OF THE CAMR SCHEME(Job assignment Example)</vt:lpstr>
      <vt:lpstr>3. DESCRIPTION OF THE CAMR SCHEME(File placement)</vt:lpstr>
      <vt:lpstr>3. DESCRIPTION OF THE CAMR SCHEME(File placement Example)</vt:lpstr>
      <vt:lpstr>3. DESCRIPTION OF THE CAMR SCHEME(Shuffle phase)</vt:lpstr>
      <vt:lpstr>3. DESCRIPTION OF THE CAMR SCHEME(Shuffle phase stage 1)</vt:lpstr>
      <vt:lpstr>3. DESCRIPTION OF THE CAMR SCHEME(Shuffle phase stage 2)</vt:lpstr>
      <vt:lpstr>3. DESCRIPTION OF THE CAMR SCHEME(Shuffle phase stage 3)</vt:lpstr>
      <vt:lpstr>4.COMMUNICATION LOAD ANALYSIS</vt:lpstr>
      <vt:lpstr>5. COMPARISON WITH OTHER SCHEMES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CAMR: Coded Aggregated MapReduce</dc:title>
  <dc:creator>MSI</dc:creator>
  <cp:lastModifiedBy>MSI</cp:lastModifiedBy>
  <cp:revision>204</cp:revision>
  <dcterms:created xsi:type="dcterms:W3CDTF">2019-09-03T00:53:02Z</dcterms:created>
  <dcterms:modified xsi:type="dcterms:W3CDTF">2019-11-04T02:59:37Z</dcterms:modified>
</cp:coreProperties>
</file>