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306" r:id="rId7"/>
    <p:sldId id="318" r:id="rId8"/>
    <p:sldId id="319" r:id="rId9"/>
    <p:sldId id="307" r:id="rId10"/>
    <p:sldId id="308" r:id="rId11"/>
    <p:sldId id="310" r:id="rId12"/>
    <p:sldId id="309" r:id="rId13"/>
    <p:sldId id="311" r:id="rId14"/>
    <p:sldId id="313" r:id="rId15"/>
    <p:sldId id="314" r:id="rId16"/>
    <p:sldId id="315" r:id="rId17"/>
    <p:sldId id="320" r:id="rId18"/>
    <p:sldId id="316" r:id="rId19"/>
    <p:sldId id="31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Coded Distributed Computing with Heterogeneous</a:t>
            </a:r>
            <a:br>
              <a:rPr lang="en-US" altLang="zh-CN" dirty="0"/>
            </a:br>
            <a:r>
              <a:rPr lang="en-US" altLang="zh-CN" dirty="0"/>
              <a:t>Function Assignments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52176" y="3947747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Nicholas Woolsey, </a:t>
            </a:r>
            <a:r>
              <a:rPr lang="en-US" altLang="zh-CN" dirty="0" err="1"/>
              <a:t>Rong-Rong</a:t>
            </a:r>
            <a:r>
              <a:rPr lang="en-US" altLang="zh-CN" dirty="0"/>
              <a:t> Chen, and </a:t>
            </a:r>
            <a:r>
              <a:rPr lang="en-US" altLang="zh-CN" dirty="0" err="1"/>
              <a:t>Mingyue</a:t>
            </a:r>
            <a:r>
              <a:rPr lang="en-US" altLang="zh-CN" dirty="0"/>
              <a:t> </a:t>
            </a:r>
            <a:r>
              <a:rPr lang="en-US" altLang="zh-CN" dirty="0" smtClean="0"/>
              <a:t>Ji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arXiv</a:t>
            </a:r>
            <a:r>
              <a:rPr lang="en-US" altLang="zh-CN" dirty="0" smtClean="0"/>
              <a:t>(2019)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3.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EXAMPLE(</a:t>
                </a:r>
                <a:r>
                  <a:rPr lang="pt-BR" altLang="zh-CN" sz="2400" dirty="0"/>
                  <a:t>K = 7, r = 3, Q = 11, N =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={5,6,7}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5487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12×11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In general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5487015"/>
              </a:xfrm>
              <a:prstGeom prst="rect">
                <a:avLst/>
              </a:prstGeom>
              <a:blipFill>
                <a:blip r:embed="rId3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4.GENERAL </a:t>
            </a:r>
            <a:r>
              <a:rPr lang="en-US" altLang="zh-CN" sz="2400" dirty="0"/>
              <a:t>ACHIEVABLE SCHEME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5379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File Placement</a:t>
                </a:r>
                <a:endParaRPr lang="en-US" altLang="zh-CN" b="1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个不相交的节点集合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，考虑一个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其再划分为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考虑整体，形成新的节点集合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，满足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 smtClean="0"/>
                  <a:t>每个节点集合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有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相同的存储大小</a:t>
                </a:r>
                <a:r>
                  <a:rPr lang="zh-CN" altLang="en-US" dirty="0" smtClean="0"/>
                  <a:t>且能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不重复的共同存储整个文件集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N(</a:t>
                </a:r>
                <a:r>
                  <a:rPr lang="zh-CN" altLang="en-US" dirty="0" smtClean="0"/>
                  <a:t>每个节点存储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文件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且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表示分组的个数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各选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节点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形成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为一组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X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个分组表示为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广播组，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r)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把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分成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，表示为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，每个</a:t>
                </a:r>
                <a:r>
                  <a:rPr lang="en-US" altLang="zh-CN" dirty="0" smtClean="0"/>
                  <a:t>batch</a:t>
                </a:r>
                <a:r>
                  <a:rPr lang="zh-CN" altLang="en-US" dirty="0" smtClean="0"/>
                  <a:t>的文件个数为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满足</a:t>
                </a:r>
                <a:r>
                  <a:rPr lang="en-US" altLang="zh-CN" dirty="0" smtClean="0"/>
                  <a:t>N=X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每个节点存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5379614"/>
              </a:xfrm>
              <a:prstGeom prst="rect">
                <a:avLst/>
              </a:prstGeom>
              <a:blipFill>
                <a:blip r:embed="rId2"/>
                <a:stretch>
                  <a:fillRect l="-448" t="-566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8" y="5566843"/>
            <a:ext cx="1991978" cy="7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4.GENERAL </a:t>
            </a:r>
            <a:r>
              <a:rPr lang="en-US" altLang="zh-CN" sz="2400" dirty="0"/>
              <a:t>ACHIEVABLE SCHEME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555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Function Placement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最小公倍数</a:t>
                </a:r>
                <a:r>
                  <a:rPr lang="en-US" altLang="zh-CN" dirty="0" smtClean="0"/>
                  <a:t>?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每个节点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数为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Map Phase</a:t>
                </a:r>
                <a:r>
                  <a:rPr lang="en-US" altLang="zh-CN" b="1" dirty="0"/>
                  <a:t> </a:t>
                </a:r>
                <a:endParaRPr lang="en-US" altLang="zh-CN" b="1" dirty="0" smtClean="0"/>
              </a:p>
              <a:p>
                <a:r>
                  <a:rPr lang="zh-CN" altLang="en-US" dirty="0" smtClean="0"/>
                  <a:t>产生中间值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b="1" dirty="0"/>
                  <a:t>Shuffle </a:t>
                </a:r>
                <a:r>
                  <a:rPr lang="en-US" altLang="zh-CN" b="1" dirty="0" smtClean="0"/>
                  <a:t>Phase</a:t>
                </a:r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广播组：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，发送组：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选好了依然要分成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份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节点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发送                     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\k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的其他节点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 </a:t>
                </a:r>
              </a:p>
              <a:p>
                <a:r>
                  <a:rPr lang="en-US" altLang="zh-CN" b="1" dirty="0"/>
                  <a:t>Reduce Phase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5554598"/>
              </a:xfrm>
              <a:prstGeom prst="rect">
                <a:avLst/>
              </a:prstGeom>
              <a:blipFill>
                <a:blip r:embed="rId2"/>
                <a:stretch>
                  <a:fillRect l="-448" t="-549" b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5" y="1498751"/>
            <a:ext cx="2454685" cy="3569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3825099"/>
            <a:ext cx="5850109" cy="10384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891" y="5457982"/>
            <a:ext cx="944324" cy="4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5.ACHIEVABLE </a:t>
            </a:r>
            <a:r>
              <a:rPr lang="en-US" altLang="zh-CN" sz="2400" dirty="0"/>
              <a:t>COMPUTATION AND COMMUNICATION 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981823"/>
            <a:ext cx="5325208" cy="19418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43" y="873349"/>
            <a:ext cx="5454740" cy="3901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9246" y="4988322"/>
                <a:ext cx="6096000" cy="8860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1" dirty="0"/>
                  <a:t>In general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6" y="4988322"/>
                <a:ext cx="6096000" cy="886076"/>
              </a:xfrm>
              <a:prstGeom prst="rect">
                <a:avLst/>
              </a:prstGeom>
              <a:blipFill>
                <a:blip r:embed="rId4"/>
                <a:stretch>
                  <a:fillRect l="-800" t="-3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5.ACHIEVABLE COMPUTATION AND COMMUNICATION LOAD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定理</a:t>
            </a:r>
            <a:r>
              <a:rPr lang="zh-CN" altLang="en-US" b="1" dirty="0" smtClean="0"/>
              <a:t>一证明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5" y="1227444"/>
            <a:ext cx="3696840" cy="9849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46" y="1352318"/>
            <a:ext cx="5604612" cy="51976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3" y="2278030"/>
            <a:ext cx="1729154" cy="3842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31" y="2941232"/>
            <a:ext cx="2968869" cy="431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83019" y="814205"/>
                <a:ext cx="2620108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19" y="814205"/>
                <a:ext cx="2620108" cy="395045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3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5.ACHIEVABLE COMPUTATION AND COMMUNICATION LOAD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定理</a:t>
            </a:r>
            <a:r>
              <a:rPr lang="zh-CN" altLang="en-US" b="1" dirty="0"/>
              <a:t>二</a:t>
            </a:r>
            <a:r>
              <a:rPr lang="zh-CN" altLang="en-US" b="1" dirty="0" smtClean="0"/>
              <a:t>证明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1162391"/>
            <a:ext cx="4577861" cy="314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98526" y="1986659"/>
                <a:ext cx="4475285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保持亦或运算的对称性，中间值的个数必须为常数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                               </a:t>
                </a:r>
                <a:r>
                  <a:rPr lang="zh-CN" altLang="en-US" dirty="0" smtClean="0"/>
                  <a:t>的分母为何为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26" y="1986659"/>
                <a:ext cx="4475285" cy="1498744"/>
              </a:xfrm>
              <a:prstGeom prst="rect">
                <a:avLst/>
              </a:prstGeom>
              <a:blipFill>
                <a:blip r:embed="rId3"/>
                <a:stretch>
                  <a:fillRect l="-10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41" y="3053493"/>
            <a:ext cx="1729154" cy="38425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521069" y="3521955"/>
            <a:ext cx="984739" cy="302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837" y="4552237"/>
            <a:ext cx="4902928" cy="2194231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5240215" y="4301712"/>
            <a:ext cx="202223" cy="202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6.COMPARISON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811803"/>
            <a:ext cx="2203939" cy="682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5" y="1365425"/>
            <a:ext cx="4190476" cy="10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1" y="3272955"/>
            <a:ext cx="3986207" cy="34274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61" y="2688404"/>
            <a:ext cx="5620566" cy="594619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899638" y="3283023"/>
            <a:ext cx="452804" cy="717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730" y="2531477"/>
            <a:ext cx="3219048" cy="17809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28438" y="4703885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CDC</a:t>
            </a:r>
            <a:r>
              <a:rPr lang="zh-CN" altLang="en-US" dirty="0" smtClean="0"/>
              <a:t>为上界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6.COMPARISON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51338" y="756138"/>
                <a:ext cx="11260016" cy="625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r=6,K=24</a:t>
                </a:r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         Li’s CDC scheme</a:t>
                </a:r>
              </a:p>
              <a:p>
                <a:pPr/>
                <a:endParaRPr lang="en-US" altLang="zh-CN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.583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.117        our scheme</a:t>
                </a:r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" y="756138"/>
                <a:ext cx="11260016" cy="6251520"/>
              </a:xfrm>
              <a:prstGeom prst="rect">
                <a:avLst/>
              </a:prstGeom>
              <a:blipFill>
                <a:blip r:embed="rId2"/>
                <a:stretch>
                  <a:fillRect l="-433" t="-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83" y="1655865"/>
            <a:ext cx="2203939" cy="682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209487"/>
            <a:ext cx="4190476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7.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OPTIMALITY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b="1" dirty="0" smtClean="0"/>
              <a:t>对于给定的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，对于所有的</a:t>
            </a:r>
            <a:r>
              <a:rPr lang="en-US" altLang="zh-CN" b="1" dirty="0" smtClean="0"/>
              <a:t>file and functions assignments</a:t>
            </a:r>
            <a:r>
              <a:rPr lang="zh-CN" altLang="en-US" b="1" dirty="0" smtClean="0"/>
              <a:t>的下界</a:t>
            </a:r>
            <a:endParaRPr lang="en-US" altLang="zh-CN" b="1" dirty="0" smtClean="0"/>
          </a:p>
          <a:p>
            <a:r>
              <a:rPr lang="zh-CN" altLang="en-US" dirty="0" smtClean="0"/>
              <a:t>没有意义，比如给定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，我们让每个节点拥有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个文件，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L=0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 startAt="2"/>
            </a:pPr>
            <a:r>
              <a:rPr lang="zh-CN" altLang="en-US" b="1" dirty="0"/>
              <a:t>对于给定的</a:t>
            </a:r>
            <a:r>
              <a:rPr lang="en-US" altLang="zh-CN" b="1" dirty="0"/>
              <a:t>r</a:t>
            </a:r>
            <a:r>
              <a:rPr lang="zh-CN" altLang="en-US" b="1" dirty="0"/>
              <a:t>和</a:t>
            </a:r>
            <a:r>
              <a:rPr lang="en-US" altLang="zh-CN" b="1" dirty="0"/>
              <a:t>K</a:t>
            </a:r>
            <a:r>
              <a:rPr lang="zh-CN" altLang="en-US" b="1" dirty="0" smtClean="0"/>
              <a:t>，基于本文的</a:t>
            </a:r>
            <a:r>
              <a:rPr lang="en-US" altLang="zh-CN" b="1" dirty="0"/>
              <a:t>file and functions </a:t>
            </a:r>
            <a:r>
              <a:rPr lang="en-US" altLang="zh-CN" b="1" dirty="0" smtClean="0"/>
              <a:t>assignments</a:t>
            </a:r>
            <a:r>
              <a:rPr lang="zh-CN" altLang="en-US" b="1" dirty="0" smtClean="0"/>
              <a:t>的下界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zh-CN" b="1" dirty="0" smtClean="0"/>
          </a:p>
          <a:p>
            <a:pPr marL="342900" indent="-342900">
              <a:buFont typeface="+mj-ea"/>
              <a:buAutoNum type="circleNumDbPlain" startAt="2"/>
            </a:pPr>
            <a:endParaRPr lang="en-US" altLang="zh-CN" b="1" dirty="0"/>
          </a:p>
          <a:p>
            <a:pPr marL="342900" indent="-342900">
              <a:buFont typeface="+mj-ea"/>
              <a:buAutoNum type="circleNumDbPlain" startAt="2"/>
            </a:pP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2685482"/>
            <a:ext cx="5887429" cy="2005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1" y="4843628"/>
            <a:ext cx="5828452" cy="17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1679116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. CONCLUSION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12884" y="811803"/>
            <a:ext cx="10888023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Conclusion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考虑</a:t>
            </a:r>
            <a:r>
              <a:rPr lang="en-US" altLang="zh-CN" dirty="0"/>
              <a:t>heterogeneous </a:t>
            </a:r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en-US" altLang="zh-CN" dirty="0"/>
              <a:t> assignments </a:t>
            </a:r>
            <a:r>
              <a:rPr lang="zh-CN" altLang="en-US" dirty="0"/>
              <a:t>和 </a:t>
            </a:r>
            <a:r>
              <a:rPr lang="en-US" altLang="zh-CN" dirty="0"/>
              <a:t>heterogeneous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 assignments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给出了非编码和编码的传输量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考虑异构性，</a:t>
            </a:r>
            <a:r>
              <a:rPr lang="en-US" altLang="zh-CN" dirty="0" smtClean="0"/>
              <a:t>Li</a:t>
            </a:r>
            <a:r>
              <a:rPr lang="zh-CN" altLang="en-US" dirty="0" smtClean="0"/>
              <a:t>的文章对下界的证明不适用，只能求给定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function assignment</a:t>
            </a:r>
            <a:r>
              <a:rPr lang="zh-CN" altLang="en-US" dirty="0" smtClean="0"/>
              <a:t>情况下的下界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用本文的传输规则，传输量是常数最优的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Future Direction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其他异构的</a:t>
            </a:r>
            <a:r>
              <a:rPr lang="en-US" altLang="zh-CN" dirty="0" smtClean="0"/>
              <a:t>file and function assignment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shuffle scheme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更加通用的下界</a:t>
            </a:r>
            <a:r>
              <a:rPr lang="en-US" altLang="zh-CN" dirty="0" smtClean="0"/>
              <a:t>(</a:t>
            </a:r>
            <a:r>
              <a:rPr lang="zh-CN" altLang="en-US" dirty="0" smtClean="0"/>
              <a:t>给定存储文件约束</a:t>
            </a:r>
            <a:r>
              <a:rPr lang="en-US" altLang="zh-CN" dirty="0" smtClean="0"/>
              <a:t>)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18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NETWORK MODEL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AN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GENERAL ACHIEVABLE SCHEME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ACHIEVABLE COMPUTATION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COMMUNICATION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COMPARISON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STATE-OF-THE-ART HOMOGENEOUS CDC ACHIEVABLE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OPTIMALITY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Coded distributed computing (CDC</a:t>
                </a:r>
                <a:r>
                  <a:rPr lang="en-US" altLang="zh-CN" sz="1800" dirty="0" smtClean="0"/>
                  <a:t>): </a:t>
                </a:r>
              </a:p>
              <a:p>
                <a:pPr marL="0" indent="0">
                  <a:buNone/>
                </a:pPr>
                <a:r>
                  <a:rPr lang="zh-CN" altLang="en-US" sz="1800" dirty="0" smtClean="0"/>
                  <a:t>对于文件分配，把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1800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=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1800" dirty="0"/>
                  <a:t>个</a:t>
                </a:r>
                <a:r>
                  <a:rPr lang="zh-CN" altLang="en-US" sz="1800" dirty="0" smtClean="0"/>
                  <a:t>块。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对于</a:t>
                </a:r>
                <a:r>
                  <a:rPr lang="en-US" altLang="zh-CN" sz="1800" dirty="0" smtClean="0"/>
                  <a:t>output function</a:t>
                </a:r>
                <a:r>
                  <a:rPr lang="zh-CN" altLang="en-US" sz="1800" dirty="0" smtClean="0"/>
                  <a:t>分配，每个节点</a:t>
                </a:r>
                <a:r>
                  <a:rPr lang="en-US" altLang="zh-CN" sz="1800" dirty="0" smtClean="0"/>
                  <a:t>Q/K</a:t>
                </a:r>
                <a:r>
                  <a:rPr lang="zh-CN" altLang="en-US" sz="1800" dirty="0" smtClean="0"/>
                  <a:t>个</a:t>
                </a:r>
                <a:r>
                  <a:rPr lang="en-US" altLang="zh-CN" sz="1800" dirty="0" smtClean="0"/>
                  <a:t>output functions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特点：每个节点被分配的文件数和</a:t>
                </a:r>
                <a:r>
                  <a:rPr lang="en-US" altLang="zh-CN" sz="1800" dirty="0" smtClean="0"/>
                  <a:t>functions</a:t>
                </a:r>
                <a:r>
                  <a:rPr lang="zh-CN" altLang="en-US" sz="1800" dirty="0" smtClean="0"/>
                  <a:t>数相同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 smtClean="0"/>
                  <a:t>本文的贡献：</a:t>
                </a:r>
                <a:endParaRPr lang="en-US" altLang="zh-CN" sz="18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基于</a:t>
                </a:r>
                <a:r>
                  <a:rPr lang="zh-CN" altLang="en-US" sz="1800" dirty="0" smtClean="0"/>
                  <a:t>异构网络的背景，考虑</a:t>
                </a:r>
                <a:r>
                  <a:rPr lang="en-US" altLang="zh-CN" sz="1800" dirty="0"/>
                  <a:t>heterogeneous 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file</a:t>
                </a:r>
                <a:r>
                  <a:rPr lang="en-US" altLang="zh-CN" sz="1800" dirty="0" smtClean="0"/>
                  <a:t> assignments </a:t>
                </a:r>
                <a:r>
                  <a:rPr lang="zh-CN" altLang="en-US" sz="1800" dirty="0" smtClean="0"/>
                  <a:t>和 </a:t>
                </a:r>
                <a:r>
                  <a:rPr lang="en-US" altLang="zh-CN" sz="1800" dirty="0" smtClean="0"/>
                  <a:t>heterogeneous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assignments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给</a:t>
                </a:r>
                <a:r>
                  <a:rPr lang="zh-CN" altLang="en-US" sz="1800" dirty="0" smtClean="0"/>
                  <a:t>出了非编码和编码的传输量公式，有</a:t>
                </a:r>
                <a:r>
                  <a:rPr lang="en-US" altLang="zh-CN" sz="1800" dirty="0" smtClean="0"/>
                  <a:t>1/(r-1)</a:t>
                </a:r>
                <a:r>
                  <a:rPr lang="zh-CN" altLang="en-US" sz="1800" dirty="0" smtClean="0"/>
                  <a:t>的增益</a:t>
                </a:r>
                <a:endParaRPr lang="en-US" altLang="zh-CN" sz="18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Li</a:t>
                </a:r>
                <a:r>
                  <a:rPr lang="zh-CN" altLang="en-US" sz="1800" dirty="0" smtClean="0"/>
                  <a:t>的</a:t>
                </a:r>
                <a:r>
                  <a:rPr lang="en-US" altLang="zh-CN" sz="1800" dirty="0" smtClean="0"/>
                  <a:t>CDC</a:t>
                </a:r>
                <a:r>
                  <a:rPr lang="zh-CN" altLang="en-US" sz="1800" dirty="0" smtClean="0"/>
                  <a:t>比较，当</a:t>
                </a:r>
                <a:r>
                  <a:rPr lang="en-US" altLang="zh-CN" sz="1800" dirty="0" smtClean="0"/>
                  <a:t>r=</a:t>
                </a:r>
                <a:r>
                  <a:rPr lang="el-GR" altLang="zh-CN" sz="1800" dirty="0"/>
                  <a:t> Θ(</a:t>
                </a:r>
                <a:r>
                  <a:rPr lang="en-US" altLang="zh-CN" sz="1800" dirty="0" smtClean="0"/>
                  <a:t>K)</a:t>
                </a:r>
                <a:r>
                  <a:rPr lang="zh-CN" altLang="en-US" sz="1800" dirty="0" smtClean="0"/>
                  <a:t>时，本文的算法比</a:t>
                </a:r>
                <a:r>
                  <a:rPr lang="en-US" altLang="zh-CN" sz="1800" dirty="0" smtClean="0"/>
                  <a:t>Li</a:t>
                </a:r>
                <a:r>
                  <a:rPr lang="zh-CN" altLang="en-US" sz="1800" dirty="0" smtClean="0"/>
                  <a:t>的</a:t>
                </a:r>
                <a:r>
                  <a:rPr lang="en-US" altLang="zh-CN" sz="1800" dirty="0" smtClean="0"/>
                  <a:t>CDC</a:t>
                </a:r>
                <a:r>
                  <a:rPr lang="zh-CN" altLang="en-US" sz="1800" dirty="0" smtClean="0"/>
                  <a:t>性能更好</a:t>
                </a:r>
                <a:endParaRPr lang="en-US" altLang="zh-CN" sz="1800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dirty="0"/>
                  <a:t>给</a:t>
                </a:r>
                <a:r>
                  <a:rPr lang="zh-CN" altLang="en-US" sz="1800" dirty="0" smtClean="0"/>
                  <a:t>出下界，</a:t>
                </a:r>
                <a:r>
                  <a:rPr lang="en-US" altLang="zh-CN" sz="1800" dirty="0" smtClean="0"/>
                  <a:t>gap=4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en-US" altLang="zh-CN" sz="1800" dirty="0"/>
                  <a:t>To the best of your knowledge, this is the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first</a:t>
                </a:r>
                <a:r>
                  <a:rPr lang="en-US" altLang="zh-CN" sz="1800" dirty="0"/>
                  <a:t> (</a:t>
                </a:r>
                <a:r>
                  <a:rPr lang="en-US" altLang="zh-CN" sz="1800" dirty="0" smtClean="0"/>
                  <a:t>non-cascaded) CDC </a:t>
                </a:r>
                <a:r>
                  <a:rPr lang="en-US" altLang="zh-CN" sz="1800" dirty="0"/>
                  <a:t>scheme which can operate on a heterogeneous </a:t>
                </a:r>
                <a:r>
                  <a:rPr lang="en-US" altLang="zh-CN" sz="1800" dirty="0" smtClean="0"/>
                  <a:t>network with </a:t>
                </a:r>
                <a:r>
                  <a:rPr lang="en-US" altLang="zh-CN" sz="1800" dirty="0"/>
                  <a:t>a large number of computing nodes.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35270"/>
                <a:ext cx="11172092" cy="5341694"/>
              </a:xfrm>
              <a:blipFill>
                <a:blip r:embed="rId2"/>
                <a:stretch>
                  <a:fillRect l="-436" t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9492761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</a:t>
            </a:r>
            <a:r>
              <a:rPr lang="en-US" altLang="zh-CN" sz="2400" dirty="0"/>
              <a:t>. NETWORK MODEL AND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750258"/>
                <a:ext cx="10679723" cy="460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</a:t>
                </a:r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文件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Q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functions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表示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包含的文件集合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表示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包含的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考虑异构网络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最终目的，求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output functions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R  :  Computation load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</a:t>
                </a:r>
                <a:r>
                  <a:rPr lang="zh-CN" altLang="en-US" dirty="0"/>
                  <a:t>按照给定规则将一</a:t>
                </a:r>
                <a:r>
                  <a:rPr lang="zh-CN" altLang="en-US" dirty="0" smtClean="0"/>
                  <a:t>个</a:t>
                </a:r>
                <a:r>
                  <a:rPr lang="en-US" altLang="zh-CN" dirty="0"/>
                  <a:t>file</a:t>
                </a:r>
                <a:r>
                  <a:rPr lang="zh-CN" altLang="en-US" dirty="0" smtClean="0"/>
                  <a:t>映射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节点</a:t>
                </a:r>
                <a:endParaRPr lang="en-US" altLang="zh-CN" dirty="0" smtClean="0"/>
              </a:p>
              <a:p>
                <a:r>
                  <a:rPr lang="en-US" altLang="zh-CN" dirty="0"/>
                  <a:t>L  :  </a:t>
                </a:r>
                <a:r>
                  <a:rPr lang="en-US" altLang="zh-CN" dirty="0" smtClean="0"/>
                  <a:t>Communication </a:t>
                </a:r>
                <a:r>
                  <a:rPr lang="en-US" altLang="zh-CN" dirty="0"/>
                  <a:t>load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阶段的传输量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750258"/>
                <a:ext cx="10679723" cy="4605876"/>
              </a:xfrm>
              <a:prstGeom prst="rect">
                <a:avLst/>
              </a:prstGeom>
              <a:blipFill>
                <a:blip r:embed="rId2"/>
                <a:stretch>
                  <a:fillRect l="-457" t="-926"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" y="3602695"/>
            <a:ext cx="4784709" cy="6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AN </a:t>
            </a:r>
            <a:r>
              <a:rPr lang="en-US" altLang="zh-CN" sz="2400" dirty="0" smtClean="0"/>
              <a:t>EXAMPLE(</a:t>
            </a:r>
            <a:r>
              <a:rPr lang="pt-BR" altLang="zh-CN" sz="2400" dirty="0"/>
              <a:t>K = 7, r = 3, Q = 11, N = 12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5" y="890934"/>
                <a:ext cx="1088802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File and </a:t>
                </a:r>
                <a:r>
                  <a:rPr lang="en-US" altLang="zh-CN" b="1" dirty="0"/>
                  <a:t>F</a:t>
                </a:r>
                <a:r>
                  <a:rPr lang="en-US" altLang="zh-CN" b="1" dirty="0" smtClean="0"/>
                  <a:t>unction Assignments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 smtClean="0"/>
                  <a:t>File</a:t>
                </a:r>
              </a:p>
              <a:p>
                <a:r>
                  <a:rPr lang="zh-CN" altLang="en-US" dirty="0" smtClean="0"/>
                  <a:t>三个节点集合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6,7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对于每个</m:t>
                    </m:r>
                  </m:oMath>
                </a14:m>
                <a:r>
                  <a:rPr lang="zh-CN" altLang="en-US" dirty="0" smtClean="0"/>
                  <a:t>集合，集合中的节点无重复的共同包含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个文件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每个文件分配到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个节点，每个节点对应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个组内的一个节点</a:t>
                </a:r>
                <a:r>
                  <a:rPr lang="en-US" altLang="zh-CN" dirty="0" smtClean="0"/>
                  <a:t>(r=3)</a:t>
                </a:r>
              </a:p>
              <a:p>
                <a:r>
                  <a:rPr lang="zh-CN" altLang="en-US" dirty="0" smtClean="0"/>
                  <a:t>这</a:t>
                </a:r>
                <a:r>
                  <a:rPr lang="zh-CN" altLang="en-US" dirty="0"/>
                  <a:t>三</a:t>
                </a:r>
                <a:r>
                  <a:rPr lang="zh-CN" altLang="en-US" dirty="0" smtClean="0"/>
                  <a:t>个节点排列组合，</a:t>
                </a:r>
                <a:r>
                  <a:rPr lang="zh-CN" altLang="en-US" dirty="0"/>
                  <a:t>每三个节点确定一个</a:t>
                </a:r>
                <a:r>
                  <a:rPr lang="zh-CN" altLang="en-US" dirty="0" smtClean="0"/>
                  <a:t>文件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所以</a:t>
                </a:r>
                <a:r>
                  <a:rPr lang="en-US" altLang="zh-CN" dirty="0" smtClean="0"/>
                  <a:t>N=2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3=12</a:t>
                </a:r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中每个节点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functions,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每个</m:t>
                    </m:r>
                  </m:oMath>
                </a14:m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function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5" y="890934"/>
                <a:ext cx="10888023" cy="4247317"/>
              </a:xfrm>
              <a:prstGeom prst="rect">
                <a:avLst/>
              </a:prstGeom>
              <a:blipFill>
                <a:blip r:embed="rId2"/>
                <a:stretch>
                  <a:fillRect l="-448" t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4290381"/>
            <a:ext cx="9686452" cy="16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3.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EXAMPLE(</a:t>
                </a:r>
                <a:r>
                  <a:rPr lang="pt-BR" altLang="zh-CN" sz="2400" dirty="0"/>
                  <a:t>K = 7, r = 3, Q = 11, N =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={5,6,7}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Shuffle Phase</a:t>
                </a:r>
                <a:endParaRPr lang="en-US" altLang="zh-CN" b="1" dirty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个节点为一组的所有情况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广播组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，每一个节点从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中选一个</a:t>
                </a:r>
                <a:r>
                  <a:rPr lang="zh-CN" altLang="en-US" dirty="0"/>
                  <a:t>。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similar to the file </a:t>
                </a:r>
                <a:r>
                  <a:rPr lang="en-US" altLang="zh-CN" dirty="0" smtClean="0"/>
                  <a:t>assignment)</a:t>
                </a:r>
                <a:endParaRPr lang="en-US" altLang="zh-CN" dirty="0"/>
              </a:p>
              <a:p>
                <a:r>
                  <a:rPr lang="zh-CN" altLang="en-US" dirty="0" smtClean="0"/>
                  <a:t>传输规则与之前的类似，组内传输。先选广播组和发送组，再选中间值再分给发送组中每个节点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4247317"/>
              </a:xfrm>
              <a:prstGeom prst="rect">
                <a:avLst/>
              </a:prstGeom>
              <a:blipFill>
                <a:blip r:embed="rId3"/>
                <a:stretch>
                  <a:fillRect l="-448" t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7" y="1865052"/>
            <a:ext cx="9943192" cy="46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3.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EXAMPLE(</a:t>
                </a:r>
                <a:r>
                  <a:rPr lang="pt-BR" altLang="zh-CN" sz="2400" dirty="0"/>
                  <a:t>K = 7, r = 3, Q = 11, N =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={5,6,7}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407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{1,3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5}</a:t>
                </a:r>
                <a:r>
                  <a:rPr lang="zh-CN" altLang="en-US" dirty="0" smtClean="0"/>
                  <a:t>，广播组即</a:t>
                </a:r>
                <a:r>
                  <a:rPr lang="en-US" altLang="zh-CN" dirty="0"/>
                  <a:t>{1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en-US" altLang="zh-CN" dirty="0" smtClean="0"/>
                  <a:t>}</a:t>
                </a:r>
              </a:p>
              <a:p>
                <a:r>
                  <a:rPr lang="zh-CN" altLang="en-US" dirty="0" smtClean="0"/>
                  <a:t>考虑发送组</a:t>
                </a:r>
                <a:r>
                  <a:rPr lang="en-US" altLang="zh-CN" dirty="0" smtClean="0"/>
                  <a:t>{1,3},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{1,3}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4070858"/>
              </a:xfrm>
              <a:prstGeom prst="rect">
                <a:avLst/>
              </a:prstGeom>
              <a:blipFill>
                <a:blip r:embed="rId3"/>
                <a:stretch>
                  <a:fillRect l="-448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089794"/>
            <a:ext cx="9943192" cy="462851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809392" y="2417884"/>
            <a:ext cx="290146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34308" y="2798729"/>
            <a:ext cx="290146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34308" y="2441185"/>
            <a:ext cx="290146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67504" y="2417884"/>
            <a:ext cx="290146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00700" y="2417884"/>
            <a:ext cx="260838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34308" y="3129745"/>
            <a:ext cx="290146" cy="28135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67504" y="2775428"/>
            <a:ext cx="290146" cy="28135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3.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EXAMPLE(</a:t>
                </a:r>
                <a:r>
                  <a:rPr lang="pt-BR" altLang="zh-CN" sz="2400" dirty="0"/>
                  <a:t>K = 7, r = 3, Q = 11, N =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={5,6,7}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407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{1,3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5}</a:t>
                </a:r>
                <a:r>
                  <a:rPr lang="zh-CN" altLang="en-US" dirty="0" smtClean="0"/>
                  <a:t>，广播组即</a:t>
                </a:r>
                <a:r>
                  <a:rPr lang="en-US" altLang="zh-CN" dirty="0"/>
                  <a:t>{1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en-US" altLang="zh-CN" dirty="0" smtClean="0"/>
                  <a:t>}</a:t>
                </a:r>
              </a:p>
              <a:p>
                <a:r>
                  <a:rPr lang="zh-CN" altLang="en-US" dirty="0" smtClean="0"/>
                  <a:t>考虑发送组</a:t>
                </a:r>
                <a:r>
                  <a:rPr lang="en-US" altLang="zh-CN" dirty="0" smtClean="0"/>
                  <a:t>{1,3},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{1,3}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再分给发送组中的每个节点发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4070858"/>
              </a:xfrm>
              <a:prstGeom prst="rect">
                <a:avLst/>
              </a:prstGeom>
              <a:blipFill>
                <a:blip r:embed="rId3"/>
                <a:stretch>
                  <a:fillRect l="-448" t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089794"/>
            <a:ext cx="9943192" cy="462851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809392" y="2417884"/>
            <a:ext cx="290146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934308" y="2798729"/>
            <a:ext cx="290146" cy="28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34308" y="2441185"/>
            <a:ext cx="290146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467504" y="2417884"/>
            <a:ext cx="290146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00700" y="2417884"/>
            <a:ext cx="260838" cy="281354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34308" y="3129745"/>
            <a:ext cx="290146" cy="28135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467504" y="2775428"/>
            <a:ext cx="290146" cy="281354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6338" y="3868615"/>
            <a:ext cx="378070" cy="18463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10503" y="3884909"/>
            <a:ext cx="378070" cy="18463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 smtClean="0"/>
                  <a:t>3. </a:t>
                </a:r>
                <a:r>
                  <a:rPr lang="en-US" altLang="zh-CN" sz="2400" dirty="0"/>
                  <a:t>AN </a:t>
                </a:r>
                <a:r>
                  <a:rPr lang="en-US" altLang="zh-CN" sz="2400" dirty="0" smtClean="0"/>
                  <a:t>EXAMPLE(</a:t>
                </a:r>
                <a:r>
                  <a:rPr lang="pt-BR" altLang="zh-CN" sz="2400" dirty="0"/>
                  <a:t>K = 7, r = 3, Q = 11, N = 12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={5,6,7}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884" y="285994"/>
                <a:ext cx="11679116" cy="373429"/>
              </a:xfrm>
              <a:blipFill>
                <a:blip r:embed="rId2"/>
                <a:stretch>
                  <a:fillRect l="-783" t="-2950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2884" y="811803"/>
                <a:ext cx="10888023" cy="5719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用本文的算法（不同的文件和</a:t>
                </a:r>
                <a:r>
                  <a:rPr lang="en-US" altLang="zh-CN" b="1" dirty="0" smtClean="0"/>
                  <a:t>function</a:t>
                </a:r>
                <a:r>
                  <a:rPr lang="zh-CN" altLang="en-US" b="1" dirty="0" smtClean="0"/>
                  <a:t>分配）可以使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b="1" dirty="0" smtClean="0"/>
                  <a:t>运算具有对称性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表示文件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产生的，是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output function q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需要的中间值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考虑广播组</a:t>
                </a:r>
                <a:r>
                  <a:rPr lang="en-US" altLang="zh-CN" dirty="0" smtClean="0"/>
                  <a:t>S={2,3,6}</a:t>
                </a:r>
              </a:p>
              <a:p>
                <a:r>
                  <a:rPr lang="zh-CN" altLang="en-US" dirty="0" smtClean="0"/>
                  <a:t>考虑发送组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={2,3},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{6}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10,7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zh-CN" altLang="en-US" dirty="0" smtClean="0"/>
                  <a:t>如果节点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个数为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，考虑发送组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={</a:t>
                </a:r>
                <a:r>
                  <a:rPr lang="en-US" altLang="zh-CN" dirty="0" smtClean="0"/>
                  <a:t>2,6},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{2,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,10</m:t>
                        </m:r>
                      </m:sub>
                    </m:sSub>
                  </m:oMath>
                </a14:m>
                <a:r>
                  <a:rPr lang="en-US" altLang="zh-CN" dirty="0" smtClean="0"/>
                  <a:t>} 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个不满足对称性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基于本文算法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数为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{2,6}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{3}</m:t>
                        </m:r>
                      </m:sup>
                    </m:sSubSup>
                  </m:oMath>
                </a14:m>
                <a:r>
                  <a:rPr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,10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,10</m:t>
                        </m:r>
                      </m:sub>
                    </m:sSub>
                  </m:oMath>
                </a14:m>
                <a:r>
                  <a:rPr lang="en-US" altLang="zh-CN" dirty="0" smtClean="0"/>
                  <a:t>} </a:t>
                </a:r>
                <a:r>
                  <a:rPr lang="zh-CN" altLang="en-US" dirty="0" smtClean="0"/>
                  <a:t>满足对称性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811803"/>
                <a:ext cx="10888023" cy="5719707"/>
              </a:xfrm>
              <a:prstGeom prst="rect">
                <a:avLst/>
              </a:prstGeom>
              <a:blipFill>
                <a:blip r:embed="rId3"/>
                <a:stretch>
                  <a:fillRect l="-448" t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0" y="1362544"/>
            <a:ext cx="9686452" cy="16957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3174219"/>
            <a:ext cx="9800491" cy="1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489</Words>
  <Application>Microsoft Office PowerPoint</Application>
  <PresentationFormat>宽屏</PresentationFormat>
  <Paragraphs>288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Cambria Math</vt:lpstr>
      <vt:lpstr>Times New Roman</vt:lpstr>
      <vt:lpstr>Office 主题​​</vt:lpstr>
      <vt:lpstr>Coded Distributed Computing with Heterogeneous Function Assignments</vt:lpstr>
      <vt:lpstr>PowerPoint 演示文稿</vt:lpstr>
      <vt:lpstr>1. INTRODUCTION</vt:lpstr>
      <vt:lpstr>2. NETWORK MODEL AND PROBLEM FORMULATION</vt:lpstr>
      <vt:lpstr>3. AN EXAMPLE(K = 7, r = 3, Q = 11, N = 12)</vt:lpstr>
      <vt:lpstr>3. AN EXAMPLE(K = 7, r = 3, Q = 11, N = 12〖 K〗_1={1,2},  K_2={3,4}, 〖 K〗_3={5,6,7} )</vt:lpstr>
      <vt:lpstr>3. AN EXAMPLE(K = 7, r = 3, Q = 11, N = 12〖 K〗_1={1,2},  K_2={3,4}, 〖 K〗_3={5,6,7} )</vt:lpstr>
      <vt:lpstr>3. AN EXAMPLE(K = 7, r = 3, Q = 11, N = 12〖 K〗_1={1,2},  K_2={3,4}, 〖 K〗_3={5,6,7} )</vt:lpstr>
      <vt:lpstr>3. AN EXAMPLE(K = 7, r = 3, Q = 11, N = 12〖 K〗_1={1,2},  K_2={3,4}, 〖 K〗_3={5,6,7} )</vt:lpstr>
      <vt:lpstr>3. AN EXAMPLE(K = 7, r = 3, Q = 11, N = 12〖 K〗_1={1,2},  K_2={3,4}, 〖 K〗_3={5,6,7} )</vt:lpstr>
      <vt:lpstr>4.GENERAL ACHIEVABLE SCHEME </vt:lpstr>
      <vt:lpstr>4.GENERAL ACHIEVABLE SCHEME </vt:lpstr>
      <vt:lpstr>5.ACHIEVABLE COMPUTATION AND COMMUNICATION LOAD</vt:lpstr>
      <vt:lpstr>5.ACHIEVABLE COMPUTATION AND COMMUNICATION LOAD</vt:lpstr>
      <vt:lpstr>5.ACHIEVABLE COMPUTATION AND COMMUNICATION LOAD</vt:lpstr>
      <vt:lpstr>6.COMPARISON</vt:lpstr>
      <vt:lpstr>6.COMPARISON</vt:lpstr>
      <vt:lpstr>7. OPTIMALITY</vt:lpstr>
      <vt:lpstr>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Distributed Computing with Heterogeneous Function Assignments</dc:title>
  <dc:creator>MSI</dc:creator>
  <cp:lastModifiedBy>MSI</cp:lastModifiedBy>
  <cp:revision>164</cp:revision>
  <dcterms:created xsi:type="dcterms:W3CDTF">2019-09-03T00:53:02Z</dcterms:created>
  <dcterms:modified xsi:type="dcterms:W3CDTF">2019-11-18T02:48:38Z</dcterms:modified>
</cp:coreProperties>
</file>