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1" r:id="rId4"/>
    <p:sldId id="296" r:id="rId5"/>
    <p:sldId id="279" r:id="rId6"/>
    <p:sldId id="297" r:id="rId7"/>
    <p:sldId id="298" r:id="rId8"/>
    <p:sldId id="299" r:id="rId9"/>
    <p:sldId id="300" r:id="rId10"/>
    <p:sldId id="301" r:id="rId11"/>
    <p:sldId id="302" r:id="rId12"/>
    <p:sldId id="304" r:id="rId13"/>
    <p:sldId id="303" r:id="rId14"/>
    <p:sldId id="305" r:id="rId15"/>
    <p:sldId id="307" r:id="rId16"/>
    <p:sldId id="308" r:id="rId17"/>
    <p:sldId id="306" r:id="rId18"/>
    <p:sldId id="30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SI" initials="M" lastIdx="2" clrIdx="0">
    <p:extLst>
      <p:ext uri="{19B8F6BF-5375-455C-9EA6-DF929625EA0E}">
        <p15:presenceInfo xmlns:p15="http://schemas.microsoft.com/office/powerpoint/2012/main" userId="MS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4660"/>
  </p:normalViewPr>
  <p:slideViewPr>
    <p:cSldViewPr snapToGrid="0">
      <p:cViewPr varScale="1">
        <p:scale>
          <a:sx n="81" d="100"/>
          <a:sy n="81" d="100"/>
        </p:scale>
        <p:origin x="77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B6AEF-4D10-491F-9E5E-43649C734968}" type="datetimeFigureOut">
              <a:rPr lang="zh-CN" altLang="en-US" smtClean="0"/>
              <a:t>2020/2/20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10CFB2-CD3C-42A2-AF07-C84B64ECF24E}" type="slidenum">
              <a:rPr lang="zh-CN" altLang="en-US" smtClean="0"/>
              <a:t>‹#›</a:t>
            </a:fld>
            <a:endParaRPr lang="zh-CN" altLang="en-US"/>
          </a:p>
        </p:txBody>
      </p:sp>
    </p:spTree>
    <p:extLst>
      <p:ext uri="{BB962C8B-B14F-4D97-AF65-F5344CB8AC3E}">
        <p14:creationId xmlns:p14="http://schemas.microsoft.com/office/powerpoint/2010/main" val="427523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56367BE-FCF9-4078-A470-30B7DC5F97E0}" type="datetimeFigureOut">
              <a:rPr lang="zh-CN" altLang="en-US" smtClean="0"/>
              <a:t>2020/2/20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365307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56367BE-FCF9-4078-A470-30B7DC5F97E0}" type="datetimeFigureOut">
              <a:rPr lang="zh-CN" altLang="en-US" smtClean="0"/>
              <a:t>2020/2/20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96403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56367BE-FCF9-4078-A470-30B7DC5F97E0}" type="datetimeFigureOut">
              <a:rPr lang="zh-CN" altLang="en-US" smtClean="0"/>
              <a:t>2020/2/20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2585906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56367BE-FCF9-4078-A470-30B7DC5F97E0}" type="datetimeFigureOut">
              <a:rPr lang="zh-CN" altLang="en-US" smtClean="0"/>
              <a:t>2020/2/20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1881358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56367BE-FCF9-4078-A470-30B7DC5F97E0}" type="datetimeFigureOut">
              <a:rPr lang="zh-CN" altLang="en-US" smtClean="0"/>
              <a:t>2020/2/20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1972399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56367BE-FCF9-4078-A470-30B7DC5F97E0}" type="datetimeFigureOut">
              <a:rPr lang="zh-CN" altLang="en-US" smtClean="0"/>
              <a:t>2020/2/20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794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56367BE-FCF9-4078-A470-30B7DC5F97E0}" type="datetimeFigureOut">
              <a:rPr lang="zh-CN" altLang="en-US" smtClean="0"/>
              <a:t>2020/2/20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3246456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56367BE-FCF9-4078-A470-30B7DC5F97E0}" type="datetimeFigureOut">
              <a:rPr lang="zh-CN" altLang="en-US" smtClean="0"/>
              <a:t>2020/2/20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337255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6367BE-FCF9-4078-A470-30B7DC5F97E0}" type="datetimeFigureOut">
              <a:rPr lang="zh-CN" altLang="en-US" smtClean="0"/>
              <a:t>2020/2/20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3802509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56367BE-FCF9-4078-A470-30B7DC5F97E0}" type="datetimeFigureOut">
              <a:rPr lang="zh-CN" altLang="en-US" smtClean="0"/>
              <a:t>2020/2/20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3363213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56367BE-FCF9-4078-A470-30B7DC5F97E0}" type="datetimeFigureOut">
              <a:rPr lang="zh-CN" altLang="en-US" smtClean="0"/>
              <a:t>2020/2/20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2170548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367BE-FCF9-4078-A470-30B7DC5F97E0}" type="datetimeFigureOut">
              <a:rPr lang="zh-CN" altLang="en-US" smtClean="0"/>
              <a:t>2020/2/20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795814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78816" y="245671"/>
            <a:ext cx="10234367" cy="3393076"/>
          </a:xfrm>
        </p:spPr>
        <p:txBody>
          <a:bodyPr>
            <a:normAutofit/>
          </a:bodyPr>
          <a:lstStyle/>
          <a:p>
            <a:r>
              <a:rPr lang="en-US" altLang="zh-CN" dirty="0"/>
              <a:t>Gradient Coding: Avoiding Stragglers in Synchronous Gradient Descent</a:t>
            </a:r>
            <a:endParaRPr lang="zh-CN" altLang="en-US" dirty="0"/>
          </a:p>
        </p:txBody>
      </p:sp>
      <p:sp>
        <p:nvSpPr>
          <p:cNvPr id="3" name="文本框 2">
            <a:extLst>
              <a:ext uri="{FF2B5EF4-FFF2-40B4-BE49-F238E27FC236}">
                <a16:creationId xmlns:a16="http://schemas.microsoft.com/office/drawing/2014/main" id="{175A3F9B-4E8C-4F64-8CF2-1A3FDF9AEEC4}"/>
              </a:ext>
            </a:extLst>
          </p:cNvPr>
          <p:cNvSpPr txBox="1"/>
          <p:nvPr/>
        </p:nvSpPr>
        <p:spPr>
          <a:xfrm>
            <a:off x="1621410" y="4169300"/>
            <a:ext cx="8804635" cy="646331"/>
          </a:xfrm>
          <a:prstGeom prst="rect">
            <a:avLst/>
          </a:prstGeom>
          <a:noFill/>
        </p:spPr>
        <p:txBody>
          <a:bodyPr wrap="square" rtlCol="0">
            <a:spAutoFit/>
          </a:bodyPr>
          <a:lstStyle/>
          <a:p>
            <a:r>
              <a:rPr lang="en-US" altLang="zh-CN" dirty="0" err="1"/>
              <a:t>Rashish</a:t>
            </a:r>
            <a:r>
              <a:rPr lang="en-US" altLang="zh-CN" dirty="0"/>
              <a:t> Tandon , Qi Lei † , Alexandros G. </a:t>
            </a:r>
            <a:r>
              <a:rPr lang="en-US" altLang="zh-CN" dirty="0" err="1"/>
              <a:t>Dimakis</a:t>
            </a:r>
            <a:r>
              <a:rPr lang="en-US" altLang="zh-CN" dirty="0"/>
              <a:t> ‡ and Nikos </a:t>
            </a:r>
            <a:r>
              <a:rPr lang="en-US" altLang="zh-CN" dirty="0" err="1"/>
              <a:t>Karampatziakis</a:t>
            </a:r>
            <a:endParaRPr lang="en-US" altLang="zh-CN" dirty="0"/>
          </a:p>
          <a:p>
            <a:r>
              <a:rPr lang="en-US" altLang="zh-CN" dirty="0"/>
              <a:t>ICML 2017</a:t>
            </a:r>
            <a:endParaRPr lang="zh-CN" altLang="en-US" dirty="0"/>
          </a:p>
        </p:txBody>
      </p:sp>
    </p:spTree>
    <p:extLst>
      <p:ext uri="{BB962C8B-B14F-4D97-AF65-F5344CB8AC3E}">
        <p14:creationId xmlns:p14="http://schemas.microsoft.com/office/powerpoint/2010/main" val="107360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9378461" cy="373429"/>
          </a:xfrm>
        </p:spPr>
        <p:txBody>
          <a:bodyPr>
            <a:noAutofit/>
          </a:bodyPr>
          <a:lstStyle/>
          <a:p>
            <a:r>
              <a:rPr lang="en-US" altLang="zh-CN" sz="2400" dirty="0"/>
              <a:t>3. Full Stragglers</a:t>
            </a:r>
          </a:p>
        </p:txBody>
      </p:sp>
      <p:sp>
        <p:nvSpPr>
          <p:cNvPr id="3" name="内容占位符 2"/>
          <p:cNvSpPr>
            <a:spLocks noGrp="1"/>
          </p:cNvSpPr>
          <p:nvPr>
            <p:ph idx="1"/>
          </p:nvPr>
        </p:nvSpPr>
        <p:spPr>
          <a:xfrm>
            <a:off x="512885" y="867266"/>
            <a:ext cx="11172092" cy="5816338"/>
          </a:xfrm>
        </p:spPr>
        <p:txBody>
          <a:bodyPr>
            <a:normAutofit/>
          </a:bodyPr>
          <a:lstStyle/>
          <a:p>
            <a:pPr marL="0" indent="0">
              <a:buNone/>
            </a:pPr>
            <a:r>
              <a:rPr lang="zh-CN" altLang="en-US" sz="1800" dirty="0"/>
              <a:t>在后面的计算中，我们令</a:t>
            </a:r>
            <a:r>
              <a:rPr lang="en-US" altLang="zh-CN" sz="1800" dirty="0"/>
              <a:t>n=k</a:t>
            </a:r>
            <a:r>
              <a:rPr lang="zh-CN" altLang="en-US" sz="1800" dirty="0"/>
              <a:t>（节点数等于数据块的总数），根据定理</a:t>
            </a:r>
            <a:r>
              <a:rPr lang="en-US" altLang="zh-CN" sz="1800" dirty="0"/>
              <a:t>1</a:t>
            </a:r>
            <a:r>
              <a:rPr lang="zh-CN" altLang="en-US" sz="1800" dirty="0"/>
              <a:t>，</a:t>
            </a:r>
            <a:r>
              <a:rPr lang="en-US" altLang="zh-CN" sz="1800" dirty="0"/>
              <a:t>B</a:t>
            </a:r>
            <a:r>
              <a:rPr lang="zh-CN" altLang="en-US" sz="1800" dirty="0"/>
              <a:t>的每一行的非零元素的个数为</a:t>
            </a:r>
            <a:r>
              <a:rPr lang="en-US" altLang="zh-CN" sz="1800" dirty="0"/>
              <a:t>s+1</a:t>
            </a:r>
            <a:r>
              <a:rPr lang="zh-CN" altLang="en-US" sz="1800" dirty="0"/>
              <a:t>，也就是每个节点存</a:t>
            </a:r>
            <a:r>
              <a:rPr lang="en-US" altLang="zh-CN" sz="1800" dirty="0"/>
              <a:t>s+1</a:t>
            </a:r>
            <a:r>
              <a:rPr lang="zh-CN" altLang="en-US" sz="1800" dirty="0"/>
              <a:t>个数据块</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接下来本文给出了两种方法来求满足上述条件的矩阵</a:t>
            </a:r>
            <a:r>
              <a:rPr lang="en-US" altLang="zh-CN" sz="1800" dirty="0"/>
              <a:t>B</a:t>
            </a:r>
            <a:r>
              <a:rPr lang="zh-CN" altLang="en-US" sz="1800" dirty="0"/>
              <a:t>：</a:t>
            </a:r>
            <a:endParaRPr lang="en-US" altLang="zh-CN" sz="1800" dirty="0"/>
          </a:p>
          <a:p>
            <a:pPr marL="342900" indent="-342900">
              <a:buFont typeface="+mj-lt"/>
              <a:buAutoNum type="arabicPeriod"/>
            </a:pPr>
            <a:r>
              <a:rPr lang="en-US" altLang="zh-CN" sz="1800" dirty="0"/>
              <a:t>Fractional Repetition Scheme</a:t>
            </a:r>
          </a:p>
          <a:p>
            <a:pPr marL="342900" indent="-342900">
              <a:buFont typeface="+mj-lt"/>
              <a:buAutoNum type="arabicPeriod"/>
            </a:pPr>
            <a:r>
              <a:rPr lang="en-US" altLang="zh-CN" sz="1800" dirty="0"/>
              <a:t>Cyclic Repetition Scheme</a:t>
            </a:r>
          </a:p>
          <a:p>
            <a:pPr marL="0" indent="0">
              <a:buNone/>
            </a:pPr>
            <a:endParaRPr lang="en-US" altLang="zh-CN" sz="1800" dirty="0"/>
          </a:p>
        </p:txBody>
      </p:sp>
      <p:pic>
        <p:nvPicPr>
          <p:cNvPr id="7" name="图片 6">
            <a:extLst>
              <a:ext uri="{FF2B5EF4-FFF2-40B4-BE49-F238E27FC236}">
                <a16:creationId xmlns:a16="http://schemas.microsoft.com/office/drawing/2014/main" id="{6495C921-8124-4B68-8790-9F6984315B97}"/>
              </a:ext>
            </a:extLst>
          </p:cNvPr>
          <p:cNvPicPr>
            <a:picLocks noChangeAspect="1"/>
          </p:cNvPicPr>
          <p:nvPr/>
        </p:nvPicPr>
        <p:blipFill>
          <a:blip r:embed="rId2"/>
          <a:stretch>
            <a:fillRect/>
          </a:stretch>
        </p:blipFill>
        <p:spPr>
          <a:xfrm>
            <a:off x="421063" y="1762662"/>
            <a:ext cx="9068586" cy="1539373"/>
          </a:xfrm>
          <a:prstGeom prst="rect">
            <a:avLst/>
          </a:prstGeom>
        </p:spPr>
      </p:pic>
    </p:spTree>
    <p:extLst>
      <p:ext uri="{BB962C8B-B14F-4D97-AF65-F5344CB8AC3E}">
        <p14:creationId xmlns:p14="http://schemas.microsoft.com/office/powerpoint/2010/main" val="1069122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9378461" cy="373429"/>
          </a:xfrm>
        </p:spPr>
        <p:txBody>
          <a:bodyPr>
            <a:noAutofit/>
          </a:bodyPr>
          <a:lstStyle/>
          <a:p>
            <a:r>
              <a:rPr lang="en-US" altLang="zh-CN" sz="2400" dirty="0"/>
              <a:t>3. Full Stragglers((Fractional Repetition Scheme))</a:t>
            </a:r>
          </a:p>
        </p:txBody>
      </p:sp>
      <p:sp>
        <p:nvSpPr>
          <p:cNvPr id="3" name="内容占位符 2"/>
          <p:cNvSpPr>
            <a:spLocks noGrp="1"/>
          </p:cNvSpPr>
          <p:nvPr>
            <p:ph idx="1"/>
          </p:nvPr>
        </p:nvSpPr>
        <p:spPr>
          <a:xfrm>
            <a:off x="512885" y="5132284"/>
            <a:ext cx="11172092" cy="1551319"/>
          </a:xfrm>
        </p:spPr>
        <p:txBody>
          <a:bodyPr>
            <a:normAutofit/>
          </a:bodyPr>
          <a:lstStyle/>
          <a:p>
            <a:pPr marL="0" indent="0">
              <a:buNone/>
            </a:pPr>
            <a:r>
              <a:rPr lang="en-US" altLang="zh-CN" sz="1800" b="1" dirty="0"/>
              <a:t>Proof</a:t>
            </a:r>
            <a:r>
              <a:rPr lang="en-US" altLang="zh-CN" sz="1800" b="1" dirty="0">
                <a:sym typeface="Wingdings" panose="05000000000000000000" pitchFamily="2" charset="2"/>
              </a:rPr>
              <a:t>: (</a:t>
            </a:r>
            <a:r>
              <a:rPr lang="zh-CN" altLang="en-US" sz="1800" b="1" dirty="0">
                <a:sym typeface="Wingdings" panose="05000000000000000000" pitchFamily="2" charset="2"/>
              </a:rPr>
              <a:t>原文用的线性代数知识，我觉得复杂了</a:t>
            </a:r>
            <a:r>
              <a:rPr lang="en-US" altLang="zh-CN" sz="1800" b="1" dirty="0">
                <a:sym typeface="Wingdings" panose="05000000000000000000" pitchFamily="2" charset="2"/>
              </a:rPr>
              <a:t>)</a:t>
            </a:r>
          </a:p>
          <a:p>
            <a:pPr marL="0" indent="0">
              <a:buNone/>
            </a:pPr>
            <a:r>
              <a:rPr lang="en-US" altLang="zh-CN" sz="1800" dirty="0"/>
              <a:t>s+1</a:t>
            </a:r>
            <a:r>
              <a:rPr lang="zh-CN" altLang="en-US" sz="1800" dirty="0"/>
              <a:t>个组，每个组内的节点都整体拥有所有数据集，考虑任意</a:t>
            </a:r>
            <a:r>
              <a:rPr lang="en-US" altLang="zh-CN" sz="1800" dirty="0"/>
              <a:t>s</a:t>
            </a:r>
            <a:r>
              <a:rPr lang="zh-CN" altLang="en-US" sz="1800" dirty="0"/>
              <a:t>个</a:t>
            </a:r>
            <a:r>
              <a:rPr lang="en-US" altLang="zh-CN" sz="1800" dirty="0"/>
              <a:t>straggler</a:t>
            </a:r>
            <a:r>
              <a:rPr lang="zh-CN" altLang="en-US" sz="1800" dirty="0"/>
              <a:t>，那么最坏的情况下都至少有一个组被完整的保留，也就可以恢复整个梯度</a:t>
            </a:r>
            <a:endParaRPr lang="en-US" altLang="zh-CN" sz="1800" dirty="0"/>
          </a:p>
        </p:txBody>
      </p:sp>
      <p:pic>
        <p:nvPicPr>
          <p:cNvPr id="4" name="图片 3">
            <a:extLst>
              <a:ext uri="{FF2B5EF4-FFF2-40B4-BE49-F238E27FC236}">
                <a16:creationId xmlns:a16="http://schemas.microsoft.com/office/drawing/2014/main" id="{A7621121-889D-4F7C-8489-E6774B765F9B}"/>
              </a:ext>
            </a:extLst>
          </p:cNvPr>
          <p:cNvPicPr>
            <a:picLocks noChangeAspect="1"/>
          </p:cNvPicPr>
          <p:nvPr/>
        </p:nvPicPr>
        <p:blipFill>
          <a:blip r:embed="rId2"/>
          <a:stretch>
            <a:fillRect/>
          </a:stretch>
        </p:blipFill>
        <p:spPr>
          <a:xfrm>
            <a:off x="512884" y="820002"/>
            <a:ext cx="5669211" cy="3167212"/>
          </a:xfrm>
          <a:prstGeom prst="rect">
            <a:avLst/>
          </a:prstGeom>
        </p:spPr>
      </p:pic>
      <p:pic>
        <p:nvPicPr>
          <p:cNvPr id="5" name="图片 4">
            <a:extLst>
              <a:ext uri="{FF2B5EF4-FFF2-40B4-BE49-F238E27FC236}">
                <a16:creationId xmlns:a16="http://schemas.microsoft.com/office/drawing/2014/main" id="{BA48890A-58B2-47F6-B1FE-8EEBB967524C}"/>
              </a:ext>
            </a:extLst>
          </p:cNvPr>
          <p:cNvPicPr>
            <a:picLocks noChangeAspect="1"/>
          </p:cNvPicPr>
          <p:nvPr/>
        </p:nvPicPr>
        <p:blipFill>
          <a:blip r:embed="rId3"/>
          <a:stretch>
            <a:fillRect/>
          </a:stretch>
        </p:blipFill>
        <p:spPr>
          <a:xfrm>
            <a:off x="6634581" y="1159239"/>
            <a:ext cx="4573889" cy="1119272"/>
          </a:xfrm>
          <a:prstGeom prst="rect">
            <a:avLst/>
          </a:prstGeom>
        </p:spPr>
      </p:pic>
      <p:sp>
        <p:nvSpPr>
          <p:cNvPr id="6" name="文本框 5">
            <a:extLst>
              <a:ext uri="{FF2B5EF4-FFF2-40B4-BE49-F238E27FC236}">
                <a16:creationId xmlns:a16="http://schemas.microsoft.com/office/drawing/2014/main" id="{D9053098-1797-48B9-BC54-8C204713C69F}"/>
              </a:ext>
            </a:extLst>
          </p:cNvPr>
          <p:cNvSpPr txBox="1"/>
          <p:nvPr/>
        </p:nvSpPr>
        <p:spPr>
          <a:xfrm>
            <a:off x="6513922" y="974573"/>
            <a:ext cx="1150070" cy="369332"/>
          </a:xfrm>
          <a:prstGeom prst="rect">
            <a:avLst/>
          </a:prstGeom>
          <a:noFill/>
        </p:spPr>
        <p:txBody>
          <a:bodyPr wrap="square" rtlCol="0">
            <a:spAutoFit/>
          </a:bodyPr>
          <a:lstStyle/>
          <a:p>
            <a:r>
              <a:rPr lang="zh-CN" altLang="en-US" dirty="0"/>
              <a:t>每一个组：</a:t>
            </a:r>
          </a:p>
        </p:txBody>
      </p:sp>
      <p:pic>
        <p:nvPicPr>
          <p:cNvPr id="8" name="图片 7">
            <a:extLst>
              <a:ext uri="{FF2B5EF4-FFF2-40B4-BE49-F238E27FC236}">
                <a16:creationId xmlns:a16="http://schemas.microsoft.com/office/drawing/2014/main" id="{7BC0C090-D1E4-4FDD-B43F-9DEC02BC3D83}"/>
              </a:ext>
            </a:extLst>
          </p:cNvPr>
          <p:cNvPicPr>
            <a:picLocks noChangeAspect="1"/>
          </p:cNvPicPr>
          <p:nvPr/>
        </p:nvPicPr>
        <p:blipFill>
          <a:blip r:embed="rId4"/>
          <a:stretch>
            <a:fillRect/>
          </a:stretch>
        </p:blipFill>
        <p:spPr>
          <a:xfrm>
            <a:off x="6513922" y="2558613"/>
            <a:ext cx="2766300" cy="1508891"/>
          </a:xfrm>
          <a:prstGeom prst="rect">
            <a:avLst/>
          </a:prstGeom>
        </p:spPr>
      </p:pic>
      <p:sp>
        <p:nvSpPr>
          <p:cNvPr id="9" name="文本框 8">
            <a:extLst>
              <a:ext uri="{FF2B5EF4-FFF2-40B4-BE49-F238E27FC236}">
                <a16:creationId xmlns:a16="http://schemas.microsoft.com/office/drawing/2014/main" id="{9A721440-B3D5-4615-9F4D-0E8C30DB45FC}"/>
              </a:ext>
            </a:extLst>
          </p:cNvPr>
          <p:cNvSpPr txBox="1"/>
          <p:nvPr/>
        </p:nvSpPr>
        <p:spPr>
          <a:xfrm>
            <a:off x="6634581" y="2254092"/>
            <a:ext cx="1150070" cy="369332"/>
          </a:xfrm>
          <a:prstGeom prst="rect">
            <a:avLst/>
          </a:prstGeom>
          <a:noFill/>
        </p:spPr>
        <p:txBody>
          <a:bodyPr wrap="square" rtlCol="0">
            <a:spAutoFit/>
          </a:bodyPr>
          <a:lstStyle/>
          <a:p>
            <a:r>
              <a:rPr lang="en-US" altLang="zh-CN" dirty="0"/>
              <a:t>s+1</a:t>
            </a:r>
            <a:r>
              <a:rPr lang="zh-CN" altLang="en-US" dirty="0"/>
              <a:t>组：</a:t>
            </a:r>
          </a:p>
        </p:txBody>
      </p:sp>
      <p:pic>
        <p:nvPicPr>
          <p:cNvPr id="10" name="图片 9">
            <a:extLst>
              <a:ext uri="{FF2B5EF4-FFF2-40B4-BE49-F238E27FC236}">
                <a16:creationId xmlns:a16="http://schemas.microsoft.com/office/drawing/2014/main" id="{DCE77081-BEDC-4B10-AB95-43BF5573D860}"/>
              </a:ext>
            </a:extLst>
          </p:cNvPr>
          <p:cNvPicPr>
            <a:picLocks noChangeAspect="1"/>
          </p:cNvPicPr>
          <p:nvPr/>
        </p:nvPicPr>
        <p:blipFill>
          <a:blip r:embed="rId5"/>
          <a:stretch>
            <a:fillRect/>
          </a:stretch>
        </p:blipFill>
        <p:spPr>
          <a:xfrm>
            <a:off x="660200" y="4197678"/>
            <a:ext cx="9083827" cy="876376"/>
          </a:xfrm>
          <a:prstGeom prst="rect">
            <a:avLst/>
          </a:prstGeom>
        </p:spPr>
      </p:pic>
    </p:spTree>
    <p:extLst>
      <p:ext uri="{BB962C8B-B14F-4D97-AF65-F5344CB8AC3E}">
        <p14:creationId xmlns:p14="http://schemas.microsoft.com/office/powerpoint/2010/main" val="3406880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9378461" cy="373429"/>
          </a:xfrm>
        </p:spPr>
        <p:txBody>
          <a:bodyPr>
            <a:noAutofit/>
          </a:bodyPr>
          <a:lstStyle/>
          <a:p>
            <a:r>
              <a:rPr lang="en-US" altLang="zh-CN" sz="2400" dirty="0"/>
              <a:t>3. Full Stragglers((Cyclic Repetition Scheme))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12885" y="4481232"/>
                <a:ext cx="11172092" cy="2277787"/>
              </a:xfrm>
            </p:spPr>
            <p:txBody>
              <a:bodyPr>
                <a:normAutofit/>
              </a:bodyPr>
              <a:lstStyle/>
              <a:p>
                <a:pPr marL="0" indent="0">
                  <a:buNone/>
                </a:pPr>
                <a:r>
                  <a:rPr lang="en-US" altLang="zh-CN" sz="1800" b="1" dirty="0"/>
                  <a:t>Proof</a:t>
                </a:r>
                <a:r>
                  <a:rPr lang="en-US" altLang="zh-CN" sz="1800" b="1" dirty="0">
                    <a:sym typeface="Wingdings" panose="05000000000000000000" pitchFamily="2" charset="2"/>
                  </a:rPr>
                  <a:t>: </a:t>
                </a:r>
              </a:p>
              <a:p>
                <a:pPr marL="0" indent="0">
                  <a:buNone/>
                </a:pPr>
                <a:r>
                  <a:rPr lang="zh-CN" altLang="en-US" sz="1800" dirty="0">
                    <a:sym typeface="Wingdings" panose="05000000000000000000" pitchFamily="2" charset="2"/>
                  </a:rPr>
                  <a:t>我们要找到满足上述形式的</a:t>
                </a:r>
                <a:r>
                  <a:rPr lang="en-US" altLang="zh-CN" sz="1800" dirty="0">
                    <a:sym typeface="Wingdings" panose="05000000000000000000" pitchFamily="2" charset="2"/>
                  </a:rPr>
                  <a:t>B</a:t>
                </a:r>
                <a:r>
                  <a:rPr lang="zh-CN" altLang="en-US" sz="1800" dirty="0">
                    <a:sym typeface="Wingdings" panose="05000000000000000000" pitchFamily="2" charset="2"/>
                  </a:rPr>
                  <a:t>，他的任意</a:t>
                </a:r>
                <a:r>
                  <a:rPr lang="en-US" altLang="zh-CN" sz="1800" dirty="0">
                    <a:sym typeface="Wingdings" panose="05000000000000000000" pitchFamily="2" charset="2"/>
                  </a:rPr>
                  <a:t>n-s</a:t>
                </a:r>
                <a:r>
                  <a:rPr lang="zh-CN" altLang="en-US" sz="1800" dirty="0">
                    <a:sym typeface="Wingdings" panose="05000000000000000000" pitchFamily="2" charset="2"/>
                  </a:rPr>
                  <a:t>行线性无关，且任意</a:t>
                </a:r>
                <a:r>
                  <a:rPr lang="en-US" altLang="zh-CN" sz="1800" dirty="0">
                    <a:sym typeface="Wingdings" panose="05000000000000000000" pitchFamily="2" charset="2"/>
                  </a:rPr>
                  <a:t>n-s</a:t>
                </a:r>
                <a:r>
                  <a:rPr lang="zh-CN" altLang="en-US" sz="1800" dirty="0">
                    <a:sym typeface="Wingdings" panose="05000000000000000000" pitchFamily="2" charset="2"/>
                  </a:rPr>
                  <a:t>行张成的子空间包含向量</a:t>
                </a:r>
                <a:r>
                  <a:rPr lang="en-US" altLang="zh-CN" sz="1800" dirty="0">
                    <a:sym typeface="Wingdings" panose="05000000000000000000" pitchFamily="2" charset="2"/>
                  </a:rPr>
                  <a:t>1.</a:t>
                </a:r>
                <a:r>
                  <a:rPr lang="zh-CN" altLang="en-US" sz="1800" dirty="0">
                    <a:sym typeface="Wingdings" panose="05000000000000000000" pitchFamily="2" charset="2"/>
                  </a:rPr>
                  <a:t>本文转而用零空间思想，令</a:t>
                </a:r>
                <a:r>
                  <a:rPr lang="en-US" altLang="zh-CN" sz="1800" dirty="0">
                    <a:sym typeface="Wingdings" panose="05000000000000000000" pitchFamily="2" charset="2"/>
                  </a:rPr>
                  <a:t>B</a:t>
                </a:r>
                <a:r>
                  <a:rPr lang="zh-CN" altLang="en-US" sz="1800" dirty="0">
                    <a:sym typeface="Wingdings" panose="05000000000000000000" pitchFamily="2" charset="2"/>
                  </a:rPr>
                  <a:t>的每一行为</a:t>
                </a:r>
                <a:r>
                  <a:rPr lang="en-US" altLang="zh-CN" sz="1800" dirty="0">
                    <a:sym typeface="Wingdings" panose="05000000000000000000" pitchFamily="2" charset="2"/>
                  </a:rPr>
                  <a:t>Hx=0</a:t>
                </a:r>
                <a:r>
                  <a:rPr lang="zh-CN" altLang="en-US" sz="1800" dirty="0">
                    <a:sym typeface="Wingdings" panose="05000000000000000000" pitchFamily="2" charset="2"/>
                  </a:rPr>
                  <a:t>的解，即</a:t>
                </a:r>
                <a14:m>
                  <m:oMath xmlns:m="http://schemas.openxmlformats.org/officeDocument/2006/math">
                    <m:r>
                      <a:rPr lang="en-US" altLang="zh-CN" sz="1800" b="0" i="1" smtClean="0">
                        <a:latin typeface="Cambria Math" panose="02040503050406030204" pitchFamily="18" charset="0"/>
                        <a:sym typeface="Wingdings" panose="05000000000000000000" pitchFamily="2" charset="2"/>
                      </a:rPr>
                      <m:t>𝐻</m:t>
                    </m:r>
                    <m:sSup>
                      <m:sSupPr>
                        <m:ctrlPr>
                          <a:rPr lang="en-US" altLang="zh-CN" sz="1800" b="0" i="1" smtClean="0">
                            <a:latin typeface="Cambria Math" panose="02040503050406030204" pitchFamily="18" charset="0"/>
                            <a:sym typeface="Wingdings" panose="05000000000000000000" pitchFamily="2" charset="2"/>
                          </a:rPr>
                        </m:ctrlPr>
                      </m:sSupPr>
                      <m:e>
                        <m:r>
                          <a:rPr lang="en-US" altLang="zh-CN" sz="1800" b="0" i="1" smtClean="0">
                            <a:latin typeface="Cambria Math" panose="02040503050406030204" pitchFamily="18" charset="0"/>
                            <a:sym typeface="Wingdings" panose="05000000000000000000" pitchFamily="2" charset="2"/>
                          </a:rPr>
                          <m:t>𝐵</m:t>
                        </m:r>
                      </m:e>
                      <m:sup>
                        <m:r>
                          <a:rPr lang="en-US" altLang="zh-CN" sz="1800" b="0" i="1" smtClean="0">
                            <a:latin typeface="Cambria Math" panose="02040503050406030204" pitchFamily="18" charset="0"/>
                            <a:sym typeface="Wingdings" panose="05000000000000000000" pitchFamily="2" charset="2"/>
                          </a:rPr>
                          <m:t>𝑇</m:t>
                        </m:r>
                      </m:sup>
                    </m:sSup>
                    <m:r>
                      <a:rPr lang="en-US" altLang="zh-CN" sz="1800" b="0" i="1" smtClean="0">
                        <a:latin typeface="Cambria Math" panose="02040503050406030204" pitchFamily="18" charset="0"/>
                        <a:sym typeface="Wingdings" panose="05000000000000000000" pitchFamily="2" charset="2"/>
                      </a:rPr>
                      <m:t>=</m:t>
                    </m:r>
                    <m:r>
                      <a:rPr lang="en-US" altLang="zh-CN" sz="1800" b="0" i="1" smtClean="0">
                        <a:latin typeface="Cambria Math" panose="02040503050406030204" pitchFamily="18" charset="0"/>
                        <a:sym typeface="Wingdings" panose="05000000000000000000" pitchFamily="2" charset="2"/>
                      </a:rPr>
                      <m:t>𝑂</m:t>
                    </m:r>
                    <m:r>
                      <a:rPr lang="zh-CN" altLang="en-US" sz="1800" i="1">
                        <a:latin typeface="Cambria Math" panose="02040503050406030204" pitchFamily="18" charset="0"/>
                        <a:sym typeface="Wingdings" panose="05000000000000000000" pitchFamily="2" charset="2"/>
                      </a:rPr>
                      <m:t>，</m:t>
                    </m:r>
                  </m:oMath>
                </a14:m>
                <a:r>
                  <a:rPr lang="zh-CN" altLang="en-US" sz="1800" dirty="0">
                    <a:sym typeface="Wingdings" panose="05000000000000000000" pitchFamily="2" charset="2"/>
                  </a:rPr>
                  <a:t>伪代码红框处保证</a:t>
                </a:r>
                <a:r>
                  <a:rPr lang="en-US" altLang="zh-CN" sz="1800" dirty="0">
                    <a:sym typeface="Wingdings" panose="05000000000000000000" pitchFamily="2" charset="2"/>
                  </a:rPr>
                  <a:t>H1=0</a:t>
                </a:r>
                <a:r>
                  <a:rPr lang="zh-CN" altLang="en-US" sz="1800" dirty="0">
                    <a:sym typeface="Wingdings" panose="05000000000000000000" pitchFamily="2" charset="2"/>
                  </a:rPr>
                  <a:t>，即零空间包含向量</a:t>
                </a:r>
                <a:r>
                  <a:rPr lang="en-US" altLang="zh-CN" sz="1800" dirty="0">
                    <a:sym typeface="Wingdings" panose="05000000000000000000" pitchFamily="2" charset="2"/>
                  </a:rPr>
                  <a:t>1</a:t>
                </a:r>
              </a:p>
              <a:p>
                <a:pPr marL="0" indent="0">
                  <a:buNone/>
                </a:pPr>
                <a:r>
                  <a:rPr lang="zh-CN" altLang="en-US" sz="1800" dirty="0">
                    <a:sym typeface="Wingdings" panose="05000000000000000000" pitchFamily="2" charset="2"/>
                  </a:rPr>
                  <a:t>然后令每一行的第一个非零元素为</a:t>
                </a:r>
                <a:r>
                  <a:rPr lang="en-US" altLang="zh-CN" sz="1800" dirty="0">
                    <a:sym typeface="Wingdings" panose="05000000000000000000" pitchFamily="2" charset="2"/>
                  </a:rPr>
                  <a:t>1</a:t>
                </a:r>
                <a:r>
                  <a:rPr lang="zh-CN" altLang="en-US" sz="1800" dirty="0">
                    <a:sym typeface="Wingdings" panose="05000000000000000000" pitchFamily="2" charset="2"/>
                  </a:rPr>
                  <a:t>，后面</a:t>
                </a:r>
                <a:r>
                  <a:rPr lang="en-US" altLang="zh-CN" sz="1800" dirty="0">
                    <a:sym typeface="Wingdings" panose="05000000000000000000" pitchFamily="2" charset="2"/>
                  </a:rPr>
                  <a:t>s</a:t>
                </a:r>
                <a:r>
                  <a:rPr lang="zh-CN" altLang="en-US" sz="1800" dirty="0">
                    <a:sym typeface="Wingdings" panose="05000000000000000000" pitchFamily="2" charset="2"/>
                  </a:rPr>
                  <a:t>个元素必定为非零元素</a:t>
                </a:r>
                <a:endParaRPr lang="en-US" altLang="zh-CN" sz="1800" dirty="0">
                  <a:sym typeface="Wingdings" panose="05000000000000000000" pitchFamily="2" charset="2"/>
                </a:endParaRPr>
              </a:p>
              <a:p>
                <a:pPr marL="0" indent="0">
                  <a:buNone/>
                </a:pPr>
                <a:r>
                  <a:rPr lang="zh-CN" altLang="en-US" sz="1800" dirty="0">
                    <a:sym typeface="Wingdings" panose="05000000000000000000" pitchFamily="2" charset="2"/>
                  </a:rPr>
                  <a:t>具体严格的证明很长，省略</a:t>
                </a:r>
                <a:endParaRPr lang="en-US" altLang="zh-CN" sz="1800" dirty="0">
                  <a:sym typeface="Wingdings" panose="05000000000000000000" pitchFamily="2" charset="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12885" y="4481232"/>
                <a:ext cx="11172092" cy="2277787"/>
              </a:xfrm>
              <a:blipFill>
                <a:blip r:embed="rId2"/>
                <a:stretch>
                  <a:fillRect l="-436" t="-2406" r="-218"/>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6712F9AC-D736-44C7-A364-821F06B35F1E}"/>
              </a:ext>
            </a:extLst>
          </p:cNvPr>
          <p:cNvPicPr>
            <a:picLocks noChangeAspect="1"/>
          </p:cNvPicPr>
          <p:nvPr/>
        </p:nvPicPr>
        <p:blipFill>
          <a:blip r:embed="rId3"/>
          <a:stretch>
            <a:fillRect/>
          </a:stretch>
        </p:blipFill>
        <p:spPr>
          <a:xfrm>
            <a:off x="661518" y="659423"/>
            <a:ext cx="5608806" cy="2202371"/>
          </a:xfrm>
          <a:prstGeom prst="rect">
            <a:avLst/>
          </a:prstGeom>
        </p:spPr>
      </p:pic>
      <p:pic>
        <p:nvPicPr>
          <p:cNvPr id="11" name="图片 10">
            <a:extLst>
              <a:ext uri="{FF2B5EF4-FFF2-40B4-BE49-F238E27FC236}">
                <a16:creationId xmlns:a16="http://schemas.microsoft.com/office/drawing/2014/main" id="{7F9D20C7-A90E-4257-8896-ED53769F0579}"/>
              </a:ext>
            </a:extLst>
          </p:cNvPr>
          <p:cNvPicPr>
            <a:picLocks noChangeAspect="1"/>
          </p:cNvPicPr>
          <p:nvPr/>
        </p:nvPicPr>
        <p:blipFill>
          <a:blip r:embed="rId4"/>
          <a:stretch>
            <a:fillRect/>
          </a:stretch>
        </p:blipFill>
        <p:spPr>
          <a:xfrm>
            <a:off x="6234123" y="577509"/>
            <a:ext cx="5296359" cy="2972058"/>
          </a:xfrm>
          <a:prstGeom prst="rect">
            <a:avLst/>
          </a:prstGeom>
        </p:spPr>
      </p:pic>
      <p:pic>
        <p:nvPicPr>
          <p:cNvPr id="12" name="图片 11">
            <a:extLst>
              <a:ext uri="{FF2B5EF4-FFF2-40B4-BE49-F238E27FC236}">
                <a16:creationId xmlns:a16="http://schemas.microsoft.com/office/drawing/2014/main" id="{6C0A0839-645A-4275-91CE-EC4506700333}"/>
              </a:ext>
            </a:extLst>
          </p:cNvPr>
          <p:cNvPicPr>
            <a:picLocks noChangeAspect="1"/>
          </p:cNvPicPr>
          <p:nvPr/>
        </p:nvPicPr>
        <p:blipFill>
          <a:blip r:embed="rId5"/>
          <a:stretch>
            <a:fillRect/>
          </a:stretch>
        </p:blipFill>
        <p:spPr>
          <a:xfrm>
            <a:off x="1160758" y="3467653"/>
            <a:ext cx="8946655" cy="1074513"/>
          </a:xfrm>
          <a:prstGeom prst="rect">
            <a:avLst/>
          </a:prstGeom>
        </p:spPr>
      </p:pic>
      <p:sp>
        <p:nvSpPr>
          <p:cNvPr id="13" name="矩形 12">
            <a:extLst>
              <a:ext uri="{FF2B5EF4-FFF2-40B4-BE49-F238E27FC236}">
                <a16:creationId xmlns:a16="http://schemas.microsoft.com/office/drawing/2014/main" id="{7E2A309A-8449-40DC-833A-1F5817CA23A4}"/>
              </a:ext>
            </a:extLst>
          </p:cNvPr>
          <p:cNvSpPr/>
          <p:nvPr/>
        </p:nvSpPr>
        <p:spPr>
          <a:xfrm>
            <a:off x="6388618" y="1838227"/>
            <a:ext cx="3415258" cy="3734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1442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9378461" cy="373429"/>
          </a:xfrm>
        </p:spPr>
        <p:txBody>
          <a:bodyPr>
            <a:noAutofit/>
          </a:bodyPr>
          <a:lstStyle/>
          <a:p>
            <a:r>
              <a:rPr lang="en-US" altLang="zh-CN" sz="2400" dirty="0"/>
              <a:t>4.Partial Stragglers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12885" y="829560"/>
                <a:ext cx="11172092" cy="5929460"/>
              </a:xfrm>
            </p:spPr>
            <p:txBody>
              <a:bodyPr>
                <a:normAutofit fontScale="92500"/>
              </a:bodyPr>
              <a:lstStyle/>
              <a:p>
                <a:pPr marL="0" indent="0">
                  <a:buNone/>
                </a:pPr>
                <a:r>
                  <a:rPr lang="zh-CN" altLang="en-US" sz="1800" dirty="0">
                    <a:sym typeface="Wingdings" panose="05000000000000000000" pitchFamily="2" charset="2"/>
                  </a:rPr>
                  <a:t>实际运用中，</a:t>
                </a:r>
                <a:r>
                  <a:rPr lang="en-US" altLang="zh-CN" sz="1800" dirty="0">
                    <a:sym typeface="Wingdings" panose="05000000000000000000" pitchFamily="2" charset="2"/>
                  </a:rPr>
                  <a:t>straggler</a:t>
                </a:r>
                <a:r>
                  <a:rPr lang="zh-CN" altLang="en-US" sz="1800" dirty="0">
                    <a:sym typeface="Wingdings" panose="05000000000000000000" pitchFamily="2" charset="2"/>
                  </a:rPr>
                  <a:t>依然可以分担一部分工作。我们让</a:t>
                </a:r>
                <a:r>
                  <a:rPr lang="en-US" altLang="zh-CN" sz="1800" dirty="0">
                    <a:sym typeface="Wingdings" panose="05000000000000000000" pitchFamily="2" charset="2"/>
                  </a:rPr>
                  <a:t>straggler</a:t>
                </a:r>
                <a:r>
                  <a:rPr lang="zh-CN" altLang="en-US" sz="1800" dirty="0">
                    <a:sym typeface="Wingdings" panose="05000000000000000000" pitchFamily="2" charset="2"/>
                  </a:rPr>
                  <a:t>运行一小部分工作，进而提高整体性能</a:t>
                </a:r>
                <a:endParaRPr lang="en-US" altLang="zh-CN" sz="1800" dirty="0">
                  <a:sym typeface="Wingdings" panose="05000000000000000000" pitchFamily="2" charset="2"/>
                </a:endParaRPr>
              </a:p>
              <a:p>
                <a:r>
                  <a:rPr lang="en-US" altLang="zh-CN" sz="1800" dirty="0">
                    <a:sym typeface="Wingdings" panose="05000000000000000000" pitchFamily="2" charset="2"/>
                  </a:rPr>
                  <a:t>We say that a straggler is an α -partial straggler (with α &gt; 1) if it is at most α slower than any non-straggler. This means that if a non-straggler completes a task in time T , an α -partial straggler would require at most αT time to complete it.</a:t>
                </a:r>
              </a:p>
              <a:p>
                <a:r>
                  <a:rPr lang="en-US" altLang="zh-CN" sz="1800" dirty="0">
                    <a:sym typeface="Wingdings" panose="05000000000000000000" pitchFamily="2" charset="2"/>
                  </a:rPr>
                  <a:t>A more efficient scheme is possible by exploiting at least some computation on every machine</a:t>
                </a:r>
              </a:p>
              <a:p>
                <a:r>
                  <a:rPr lang="en-US" altLang="zh-CN" sz="1800" dirty="0">
                    <a:sym typeface="Wingdings" panose="05000000000000000000" pitchFamily="2" charset="2"/>
                  </a:rPr>
                  <a:t> The key is to do the split such that whenever an α -partial straggler is done processing its </a:t>
                </a:r>
                <a:r>
                  <a:rPr lang="en-US" altLang="zh-CN" sz="1800" dirty="0">
                    <a:solidFill>
                      <a:srgbClr val="FF0000"/>
                    </a:solidFill>
                    <a:sym typeface="Wingdings" panose="05000000000000000000" pitchFamily="2" charset="2"/>
                  </a:rPr>
                  <a:t>naive</a:t>
                </a:r>
                <a:r>
                  <a:rPr lang="en-US" altLang="zh-CN" sz="1800" dirty="0">
                    <a:sym typeface="Wingdings" panose="05000000000000000000" pitchFamily="2" charset="2"/>
                  </a:rPr>
                  <a:t> </a:t>
                </a:r>
                <a:r>
                  <a:rPr lang="en-US" altLang="zh-CN" sz="1800" dirty="0">
                    <a:solidFill>
                      <a:srgbClr val="FF0000"/>
                    </a:solidFill>
                    <a:sym typeface="Wingdings" panose="05000000000000000000" pitchFamily="2" charset="2"/>
                  </a:rPr>
                  <a:t>partitions</a:t>
                </a:r>
                <a:r>
                  <a:rPr lang="en-US" altLang="zh-CN" sz="1800" dirty="0">
                    <a:sym typeface="Wingdings" panose="05000000000000000000" pitchFamily="2" charset="2"/>
                  </a:rPr>
                  <a:t>, a non-straggler would be done processing </a:t>
                </a:r>
                <a:r>
                  <a:rPr lang="en-US" altLang="zh-CN" sz="1800" dirty="0">
                    <a:solidFill>
                      <a:srgbClr val="FF0000"/>
                    </a:solidFill>
                    <a:sym typeface="Wingdings" panose="05000000000000000000" pitchFamily="2" charset="2"/>
                  </a:rPr>
                  <a:t>both its naive and coded partitions</a:t>
                </a:r>
                <a:r>
                  <a:rPr lang="en-US" altLang="zh-CN" sz="1800" dirty="0">
                    <a:sym typeface="Wingdings" panose="05000000000000000000" pitchFamily="2" charset="2"/>
                  </a:rPr>
                  <a:t>.</a:t>
                </a:r>
              </a:p>
              <a:p>
                <a:pPr marL="0" indent="0">
                  <a:buNone/>
                </a:pPr>
                <a:endParaRPr lang="en-US" altLang="zh-CN" sz="1800" dirty="0">
                  <a:sym typeface="Wingdings" panose="05000000000000000000" pitchFamily="2" charset="2"/>
                </a:endParaRPr>
              </a:p>
              <a:p>
                <a:pPr marL="0" indent="0">
                  <a:buNone/>
                </a:pPr>
                <a:endParaRPr lang="en-US" altLang="zh-CN" sz="1800" dirty="0">
                  <a:sym typeface="Wingdings" panose="05000000000000000000" pitchFamily="2" charset="2"/>
                </a:endParaRPr>
              </a:p>
              <a:p>
                <a:pPr marL="0" indent="0">
                  <a:buNone/>
                </a:pPr>
                <a:endParaRPr lang="en-US" altLang="zh-CN" sz="1800" dirty="0">
                  <a:sym typeface="Wingdings" panose="05000000000000000000" pitchFamily="2" charset="2"/>
                </a:endParaRPr>
              </a:p>
              <a:p>
                <a:pPr marL="0" indent="0">
                  <a:buNone/>
                </a:pPr>
                <a:endParaRPr lang="en-US" altLang="zh-CN" sz="1800" dirty="0">
                  <a:sym typeface="Wingdings" panose="05000000000000000000" pitchFamily="2" charset="2"/>
                </a:endParaRPr>
              </a:p>
              <a:p>
                <a:pPr marL="0" indent="0">
                  <a:buNone/>
                </a:pPr>
                <a:endParaRPr lang="en-US" altLang="zh-CN" sz="1800" dirty="0">
                  <a:sym typeface="Wingdings" panose="05000000000000000000" pitchFamily="2" charset="2"/>
                </a:endParaRPr>
              </a:p>
              <a:p>
                <a:pPr marL="0" indent="0">
                  <a:buNone/>
                </a:pPr>
                <a:endParaRPr lang="en-US" altLang="zh-CN" sz="1800" dirty="0">
                  <a:sym typeface="Wingdings" panose="05000000000000000000" pitchFamily="2" charset="2"/>
                </a:endParaRPr>
              </a:p>
              <a:p>
                <a:pPr marL="0" indent="0">
                  <a:buNone/>
                </a:pPr>
                <a:endParaRPr lang="en-US" altLang="zh-CN" sz="1800" dirty="0">
                  <a:sym typeface="Wingdings" panose="05000000000000000000" pitchFamily="2" charset="2"/>
                </a:endParaRPr>
              </a:p>
              <a:p>
                <a:pPr marL="0" indent="0">
                  <a:buNone/>
                </a:pPr>
                <a:r>
                  <a:rPr lang="zh-CN" altLang="en-US" sz="1800" dirty="0">
                    <a:sym typeface="Wingdings" panose="05000000000000000000" pitchFamily="2" charset="2"/>
                  </a:rPr>
                  <a:t>通过让</a:t>
                </a:r>
                <a:r>
                  <a:rPr lang="en-US" altLang="zh-CN" sz="1800" dirty="0">
                    <a:sym typeface="Wingdings" panose="05000000000000000000" pitchFamily="2" charset="2"/>
                  </a:rPr>
                  <a:t>non-straggler</a:t>
                </a:r>
                <a:r>
                  <a:rPr lang="zh-CN" altLang="en-US" sz="1800" dirty="0">
                    <a:sym typeface="Wingdings" panose="05000000000000000000" pitchFamily="2" charset="2"/>
                  </a:rPr>
                  <a:t>计算</a:t>
                </a:r>
                <a:r>
                  <a:rPr lang="en-US" altLang="zh-CN" sz="1800" dirty="0">
                    <a:sym typeface="Wingdings" panose="05000000000000000000" pitchFamily="2" charset="2"/>
                  </a:rPr>
                  <a:t>naïve</a:t>
                </a:r>
                <a:r>
                  <a:rPr lang="zh-CN" altLang="en-US" sz="1800" dirty="0">
                    <a:sym typeface="Wingdings" panose="05000000000000000000" pitchFamily="2" charset="2"/>
                  </a:rPr>
                  <a:t>和</a:t>
                </a:r>
                <a:r>
                  <a:rPr lang="en-US" altLang="zh-CN" sz="1800" dirty="0">
                    <a:sym typeface="Wingdings" panose="05000000000000000000" pitchFamily="2" charset="2"/>
                  </a:rPr>
                  <a:t>coded data</a:t>
                </a:r>
                <a:r>
                  <a:rPr lang="zh-CN" altLang="en-US" sz="1800" dirty="0">
                    <a:sym typeface="Wingdings" panose="05000000000000000000" pitchFamily="2" charset="2"/>
                  </a:rPr>
                  <a:t>，让</a:t>
                </a:r>
                <a:r>
                  <a:rPr lang="en-US" altLang="zh-CN" sz="1800" dirty="0">
                    <a:sym typeface="Wingdings" panose="05000000000000000000" pitchFamily="2" charset="2"/>
                  </a:rPr>
                  <a:t>straggler</a:t>
                </a:r>
                <a:r>
                  <a:rPr lang="zh-CN" altLang="en-US" sz="1800" dirty="0">
                    <a:sym typeface="Wingdings" panose="05000000000000000000" pitchFamily="2" charset="2"/>
                  </a:rPr>
                  <a:t>承担一部分计算任务</a:t>
                </a:r>
                <a:r>
                  <a:rPr lang="en-US" altLang="zh-CN" sz="1800" dirty="0">
                    <a:sym typeface="Wingdings" panose="05000000000000000000" pitchFamily="2" charset="2"/>
                  </a:rPr>
                  <a:t>naïve data</a:t>
                </a:r>
                <a:r>
                  <a:rPr lang="zh-CN" altLang="en-US" sz="1800" dirty="0">
                    <a:sym typeface="Wingdings" panose="05000000000000000000" pitchFamily="2" charset="2"/>
                  </a:rPr>
                  <a:t>，可以将</a:t>
                </a:r>
                <a:r>
                  <a:rPr lang="en-US" altLang="zh-CN" sz="1800" dirty="0">
                    <a:sym typeface="Wingdings" panose="05000000000000000000" pitchFamily="2" charset="2"/>
                  </a:rPr>
                  <a:t>straggler</a:t>
                </a:r>
                <a:r>
                  <a:rPr lang="zh-CN" altLang="en-US" sz="1800" dirty="0">
                    <a:sym typeface="Wingdings" panose="05000000000000000000" pitchFamily="2" charset="2"/>
                  </a:rPr>
                  <a:t>利用起来。</a:t>
                </a:r>
                <a:endParaRPr lang="en-US" altLang="zh-CN" sz="1800" dirty="0">
                  <a:sym typeface="Wingdings" panose="05000000000000000000" pitchFamily="2" charset="2"/>
                </a:endParaRPr>
              </a:p>
              <a:p>
                <a:pPr marL="0" indent="0">
                  <a:buNone/>
                </a:pPr>
                <a:endParaRPr lang="en-US" altLang="zh-CN" sz="1800" dirty="0">
                  <a:sym typeface="Wingdings" panose="05000000000000000000" pitchFamily="2" charset="2"/>
                </a:endParaRPr>
              </a:p>
              <a:p>
                <a:pPr marL="0" indent="0">
                  <a:buNone/>
                </a:pPr>
                <a:r>
                  <a:rPr lang="zh-CN" altLang="en-US" sz="1800" dirty="0">
                    <a:sym typeface="Wingdings" panose="05000000000000000000" pitchFamily="2" charset="2"/>
                  </a:rPr>
                  <a:t>在</a:t>
                </a:r>
                <a:r>
                  <a:rPr lang="en-US" altLang="zh-CN" sz="1800" dirty="0">
                    <a:sym typeface="Wingdings" panose="05000000000000000000" pitchFamily="2" charset="2"/>
                  </a:rPr>
                  <a:t>Partial Stragglers</a:t>
                </a:r>
                <a:r>
                  <a:rPr lang="zh-CN" altLang="en-US" sz="1800" dirty="0">
                    <a:sym typeface="Wingdings" panose="05000000000000000000" pitchFamily="2" charset="2"/>
                  </a:rPr>
                  <a:t>情况下，每个节点存储整个数据集的</a:t>
                </a:r>
                <a14:m>
                  <m:oMath xmlns:m="http://schemas.openxmlformats.org/officeDocument/2006/math">
                    <m:f>
                      <m:fPr>
                        <m:ctrlPr>
                          <a:rPr lang="en-US" altLang="zh-CN" sz="1800" i="1" smtClean="0">
                            <a:latin typeface="Cambria Math" panose="02040503050406030204" pitchFamily="18" charset="0"/>
                            <a:sym typeface="Wingdings" panose="05000000000000000000" pitchFamily="2" charset="2"/>
                          </a:rPr>
                        </m:ctrlPr>
                      </m:fPr>
                      <m:num>
                        <m:r>
                          <a:rPr lang="en-US" altLang="zh-CN" sz="1800" b="0" i="1" smtClean="0">
                            <a:latin typeface="Cambria Math" panose="02040503050406030204" pitchFamily="18" charset="0"/>
                            <a:sym typeface="Wingdings" panose="05000000000000000000" pitchFamily="2" charset="2"/>
                          </a:rPr>
                          <m:t>𝑠</m:t>
                        </m:r>
                        <m:r>
                          <a:rPr lang="en-US" altLang="zh-CN" sz="1800" b="0" i="1" smtClean="0">
                            <a:latin typeface="Cambria Math" panose="02040503050406030204" pitchFamily="18" charset="0"/>
                            <a:sym typeface="Wingdings" panose="05000000000000000000" pitchFamily="2" charset="2"/>
                          </a:rPr>
                          <m:t>+1</m:t>
                        </m:r>
                      </m:num>
                      <m:den>
                        <m:r>
                          <a:rPr lang="en-US" altLang="zh-CN" sz="1800" b="0" i="1" smtClean="0">
                            <a:latin typeface="Cambria Math" panose="02040503050406030204" pitchFamily="18" charset="0"/>
                            <a:sym typeface="Wingdings" panose="05000000000000000000" pitchFamily="2" charset="2"/>
                          </a:rPr>
                          <m:t>𝑛</m:t>
                        </m:r>
                      </m:den>
                    </m:f>
                    <m:r>
                      <a:rPr lang="en-US" altLang="zh-CN" sz="1800" b="0" i="0" smtClean="0">
                        <a:latin typeface="Cambria Math" panose="02040503050406030204" pitchFamily="18" charset="0"/>
                        <a:sym typeface="Wingdings" panose="05000000000000000000" pitchFamily="2" charset="2"/>
                      </a:rPr>
                      <m:t>(</m:t>
                    </m:r>
                    <m:f>
                      <m:fPr>
                        <m:ctrlPr>
                          <a:rPr lang="en-US" altLang="zh-CN" sz="1800" b="0" i="1" smtClean="0">
                            <a:latin typeface="Cambria Math" panose="02040503050406030204" pitchFamily="18" charset="0"/>
                            <a:sym typeface="Wingdings" panose="05000000000000000000" pitchFamily="2" charset="2"/>
                          </a:rPr>
                        </m:ctrlPr>
                      </m:fPr>
                      <m:num>
                        <m:r>
                          <a:rPr lang="en-US" altLang="zh-CN" sz="1800" i="1">
                            <a:latin typeface="Cambria Math" panose="02040503050406030204" pitchFamily="18" charset="0"/>
                            <a:sym typeface="Wingdings" panose="05000000000000000000" pitchFamily="2" charset="2"/>
                          </a:rPr>
                          <m:t>𝛼</m:t>
                        </m:r>
                      </m:num>
                      <m:den>
                        <m:r>
                          <a:rPr lang="en-US" altLang="zh-CN" sz="1800" b="0" i="1" smtClean="0">
                            <a:latin typeface="Cambria Math" panose="02040503050406030204" pitchFamily="18" charset="0"/>
                            <a:sym typeface="Wingdings" panose="05000000000000000000" pitchFamily="2" charset="2"/>
                          </a:rPr>
                          <m:t>𝑠</m:t>
                        </m:r>
                        <m:r>
                          <a:rPr lang="en-US" altLang="zh-CN" sz="1800" b="0" i="1" smtClean="0">
                            <a:latin typeface="Cambria Math" panose="02040503050406030204" pitchFamily="18" charset="0"/>
                            <a:sym typeface="Wingdings" panose="05000000000000000000" pitchFamily="2" charset="2"/>
                          </a:rPr>
                          <m:t>+</m:t>
                        </m:r>
                        <m:r>
                          <a:rPr lang="en-US" altLang="zh-CN" sz="1800" i="1">
                            <a:latin typeface="Cambria Math" panose="02040503050406030204" pitchFamily="18" charset="0"/>
                            <a:sym typeface="Wingdings" panose="05000000000000000000" pitchFamily="2" charset="2"/>
                          </a:rPr>
                          <m:t>𝛼</m:t>
                        </m:r>
                      </m:den>
                    </m:f>
                    <m:r>
                      <a:rPr lang="en-US" altLang="zh-CN" sz="1800" b="0" i="0" smtClean="0">
                        <a:latin typeface="Cambria Math" panose="02040503050406030204" pitchFamily="18" charset="0"/>
                        <a:sym typeface="Wingdings" panose="05000000000000000000" pitchFamily="2" charset="2"/>
                      </a:rPr>
                      <m:t>)</m:t>
                    </m:r>
                    <m:r>
                      <a:rPr lang="zh-CN" altLang="en-US" sz="1800" i="1">
                        <a:latin typeface="Cambria Math" panose="02040503050406030204" pitchFamily="18" charset="0"/>
                        <a:sym typeface="Wingdings" panose="05000000000000000000" pitchFamily="2" charset="2"/>
                      </a:rPr>
                      <m:t>，</m:t>
                    </m:r>
                  </m:oMath>
                </a14:m>
                <a:r>
                  <a:rPr lang="zh-CN" altLang="en-US" sz="1800" dirty="0">
                    <a:sym typeface="Wingdings" panose="05000000000000000000" pitchFamily="2" charset="2"/>
                  </a:rPr>
                  <a:t>而不是</a:t>
                </a:r>
                <a:r>
                  <a:rPr lang="en-US" altLang="zh-CN" sz="1800" dirty="0"/>
                  <a:t>Full Stragglers</a:t>
                </a:r>
                <a:r>
                  <a:rPr lang="zh-CN" altLang="en-US" sz="1800" dirty="0"/>
                  <a:t>情况下的</a:t>
                </a:r>
                <a14:m>
                  <m:oMath xmlns:m="http://schemas.openxmlformats.org/officeDocument/2006/math">
                    <m:f>
                      <m:fPr>
                        <m:ctrlPr>
                          <a:rPr lang="en-US" altLang="zh-CN" sz="1800" i="1">
                            <a:latin typeface="Cambria Math" panose="02040503050406030204" pitchFamily="18" charset="0"/>
                            <a:sym typeface="Wingdings" panose="05000000000000000000" pitchFamily="2" charset="2"/>
                          </a:rPr>
                        </m:ctrlPr>
                      </m:fPr>
                      <m:num>
                        <m:r>
                          <a:rPr lang="en-US" altLang="zh-CN" sz="1800" i="1">
                            <a:latin typeface="Cambria Math" panose="02040503050406030204" pitchFamily="18" charset="0"/>
                            <a:sym typeface="Wingdings" panose="05000000000000000000" pitchFamily="2" charset="2"/>
                          </a:rPr>
                          <m:t>𝑠</m:t>
                        </m:r>
                        <m:r>
                          <a:rPr lang="en-US" altLang="zh-CN" sz="1800" i="1">
                            <a:latin typeface="Cambria Math" panose="02040503050406030204" pitchFamily="18" charset="0"/>
                            <a:sym typeface="Wingdings" panose="05000000000000000000" pitchFamily="2" charset="2"/>
                          </a:rPr>
                          <m:t>+1</m:t>
                        </m:r>
                      </m:num>
                      <m:den>
                        <m:r>
                          <a:rPr lang="en-US" altLang="zh-CN" sz="1800" i="1">
                            <a:latin typeface="Cambria Math" panose="02040503050406030204" pitchFamily="18" charset="0"/>
                            <a:sym typeface="Wingdings" panose="05000000000000000000" pitchFamily="2" charset="2"/>
                          </a:rPr>
                          <m:t>𝑛</m:t>
                        </m:r>
                      </m:den>
                    </m:f>
                  </m:oMath>
                </a14:m>
                <a:r>
                  <a:rPr lang="zh-CN" altLang="en-US" sz="1800" dirty="0">
                    <a:sym typeface="Wingdings" panose="05000000000000000000" pitchFamily="2" charset="2"/>
                  </a:rPr>
                  <a:t>，减轻了每个节点的计算量</a:t>
                </a:r>
                <a:endParaRPr lang="en-US" altLang="zh-CN" sz="1800" dirty="0">
                  <a:sym typeface="Wingdings" panose="05000000000000000000" pitchFamily="2" charset="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12885" y="829560"/>
                <a:ext cx="11172092" cy="5929460"/>
              </a:xfrm>
              <a:blipFill>
                <a:blip r:embed="rId2"/>
                <a:stretch>
                  <a:fillRect l="-327" t="-925" r="-55"/>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3F0E4B1A-3344-48F8-BDB6-04A73FDDF0B1}"/>
              </a:ext>
            </a:extLst>
          </p:cNvPr>
          <p:cNvPicPr>
            <a:picLocks noChangeAspect="1"/>
          </p:cNvPicPr>
          <p:nvPr/>
        </p:nvPicPr>
        <p:blipFill>
          <a:blip r:embed="rId3"/>
          <a:stretch>
            <a:fillRect/>
          </a:stretch>
        </p:blipFill>
        <p:spPr>
          <a:xfrm>
            <a:off x="1497129" y="2642362"/>
            <a:ext cx="7863687" cy="2564530"/>
          </a:xfrm>
          <a:prstGeom prst="rect">
            <a:avLst/>
          </a:prstGeom>
        </p:spPr>
      </p:pic>
    </p:spTree>
    <p:extLst>
      <p:ext uri="{BB962C8B-B14F-4D97-AF65-F5344CB8AC3E}">
        <p14:creationId xmlns:p14="http://schemas.microsoft.com/office/powerpoint/2010/main" val="1165370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9378461" cy="373429"/>
          </a:xfrm>
        </p:spPr>
        <p:txBody>
          <a:bodyPr>
            <a:noAutofit/>
          </a:bodyPr>
          <a:lstStyle/>
          <a:p>
            <a:r>
              <a:rPr lang="en-US" altLang="zh-CN" sz="2400" dirty="0"/>
              <a:t>4.Partial Stragglers</a:t>
            </a:r>
          </a:p>
        </p:txBody>
      </p:sp>
      <p:sp>
        <p:nvSpPr>
          <p:cNvPr id="3" name="内容占位符 2"/>
          <p:cNvSpPr>
            <a:spLocks noGrp="1"/>
          </p:cNvSpPr>
          <p:nvPr>
            <p:ph idx="1"/>
          </p:nvPr>
        </p:nvSpPr>
        <p:spPr>
          <a:xfrm>
            <a:off x="512885" y="4572000"/>
            <a:ext cx="11172092" cy="2187020"/>
          </a:xfrm>
        </p:spPr>
        <p:txBody>
          <a:bodyPr>
            <a:normAutofit/>
          </a:bodyPr>
          <a:lstStyle/>
          <a:p>
            <a:pPr marL="0" indent="0">
              <a:buNone/>
            </a:pPr>
            <a:r>
              <a:rPr lang="zh-CN" altLang="en-US" sz="1800" dirty="0">
                <a:sym typeface="Wingdings" panose="05000000000000000000" pitchFamily="2" charset="2"/>
              </a:rPr>
              <a:t>数据集分成</a:t>
            </a:r>
            <a:r>
              <a:rPr lang="en-US" altLang="zh-CN" sz="1800" dirty="0">
                <a:sym typeface="Wingdings" panose="05000000000000000000" pitchFamily="2" charset="2"/>
              </a:rPr>
              <a:t>6</a:t>
            </a:r>
            <a:r>
              <a:rPr lang="zh-CN" altLang="en-US" sz="1800" dirty="0">
                <a:sym typeface="Wingdings" panose="05000000000000000000" pitchFamily="2" charset="2"/>
              </a:rPr>
              <a:t>个</a:t>
            </a:r>
            <a:r>
              <a:rPr lang="en-US" altLang="zh-CN" sz="1800" dirty="0">
                <a:sym typeface="Wingdings" panose="05000000000000000000" pitchFamily="2" charset="2"/>
              </a:rPr>
              <a:t>naïve partitions</a:t>
            </a:r>
            <a:r>
              <a:rPr lang="zh-CN" altLang="en-US" sz="1800" dirty="0">
                <a:sym typeface="Wingdings" panose="05000000000000000000" pitchFamily="2" charset="2"/>
              </a:rPr>
              <a:t>，</a:t>
            </a:r>
            <a:r>
              <a:rPr lang="en-US" altLang="zh-CN" sz="1800" dirty="0">
                <a:sym typeface="Wingdings" panose="05000000000000000000" pitchFamily="2" charset="2"/>
              </a:rPr>
              <a:t>3</a:t>
            </a:r>
            <a:r>
              <a:rPr lang="zh-CN" altLang="en-US" sz="1800" dirty="0">
                <a:sym typeface="Wingdings" panose="05000000000000000000" pitchFamily="2" charset="2"/>
              </a:rPr>
              <a:t>个</a:t>
            </a:r>
            <a:r>
              <a:rPr lang="en-US" altLang="zh-CN" sz="1800" dirty="0">
                <a:sym typeface="Wingdings" panose="05000000000000000000" pitchFamily="2" charset="2"/>
              </a:rPr>
              <a:t>coded partitions</a:t>
            </a:r>
          </a:p>
          <a:p>
            <a:pPr marL="0" indent="0">
              <a:buNone/>
            </a:pPr>
            <a:r>
              <a:rPr lang="zh-CN" altLang="en-US" sz="1800" dirty="0">
                <a:sym typeface="Wingdings" panose="05000000000000000000" pitchFamily="2" charset="2"/>
              </a:rPr>
              <a:t>数据返回分为两个节点</a:t>
            </a:r>
            <a:r>
              <a:rPr lang="en-US" altLang="zh-CN" sz="1800" dirty="0">
                <a:sym typeface="Wingdings" panose="05000000000000000000" pitchFamily="2" charset="2"/>
              </a:rPr>
              <a:t>two-stage</a:t>
            </a:r>
            <a:r>
              <a:rPr lang="zh-CN" altLang="en-US" sz="1800" dirty="0">
                <a:sym typeface="Wingdings" panose="05000000000000000000" pitchFamily="2" charset="2"/>
              </a:rPr>
              <a:t>：</a:t>
            </a:r>
            <a:endParaRPr lang="en-US" altLang="zh-CN" sz="1800" dirty="0">
              <a:sym typeface="Wingdings" panose="05000000000000000000" pitchFamily="2" charset="2"/>
            </a:endParaRPr>
          </a:p>
          <a:p>
            <a:pPr marL="342900" indent="-342900">
              <a:buFont typeface="+mj-lt"/>
              <a:buAutoNum type="arabicPeriod"/>
            </a:pPr>
            <a:r>
              <a:rPr lang="zh-CN" altLang="en-US" sz="1800" dirty="0">
                <a:solidFill>
                  <a:srgbClr val="FF0000"/>
                </a:solidFill>
                <a:sym typeface="Wingdings" panose="05000000000000000000" pitchFamily="2" charset="2"/>
              </a:rPr>
              <a:t>每个节点</a:t>
            </a:r>
            <a:r>
              <a:rPr lang="zh-CN" altLang="en-US" sz="1800" dirty="0">
                <a:sym typeface="Wingdings" panose="05000000000000000000" pitchFamily="2" charset="2"/>
              </a:rPr>
              <a:t>都要返回基于</a:t>
            </a:r>
            <a:r>
              <a:rPr lang="en-US" altLang="zh-CN" sz="1800" dirty="0">
                <a:sym typeface="Wingdings" panose="05000000000000000000" pitchFamily="2" charset="2"/>
              </a:rPr>
              <a:t>naïve partition</a:t>
            </a:r>
            <a:r>
              <a:rPr lang="zh-CN" altLang="en-US" sz="1800" dirty="0">
                <a:sym typeface="Wingdings" panose="05000000000000000000" pitchFamily="2" charset="2"/>
              </a:rPr>
              <a:t>的梯度</a:t>
            </a:r>
            <a:endParaRPr lang="en-US" altLang="zh-CN" sz="1800" dirty="0">
              <a:sym typeface="Wingdings" panose="05000000000000000000" pitchFamily="2" charset="2"/>
            </a:endParaRPr>
          </a:p>
          <a:p>
            <a:pPr marL="342900" indent="-342900">
              <a:buFont typeface="+mj-lt"/>
              <a:buAutoNum type="arabicPeriod"/>
            </a:pPr>
            <a:r>
              <a:rPr lang="zh-CN" altLang="en-US" sz="1800" dirty="0">
                <a:solidFill>
                  <a:srgbClr val="FF0000"/>
                </a:solidFill>
                <a:sym typeface="Wingdings" panose="05000000000000000000" pitchFamily="2" charset="2"/>
              </a:rPr>
              <a:t>只有</a:t>
            </a:r>
            <a:r>
              <a:rPr lang="en-US" altLang="zh-CN" sz="1800" dirty="0">
                <a:solidFill>
                  <a:srgbClr val="FF0000"/>
                </a:solidFill>
                <a:sym typeface="Wingdings" panose="05000000000000000000" pitchFamily="2" charset="2"/>
              </a:rPr>
              <a:t>non-straggler</a:t>
            </a:r>
            <a:r>
              <a:rPr lang="zh-CN" altLang="en-US" sz="1800" dirty="0">
                <a:sym typeface="Wingdings" panose="05000000000000000000" pitchFamily="2" charset="2"/>
              </a:rPr>
              <a:t>返回对应基于</a:t>
            </a:r>
            <a:r>
              <a:rPr lang="en-US" altLang="zh-CN" sz="1800" dirty="0">
                <a:sym typeface="Wingdings" panose="05000000000000000000" pitchFamily="2" charset="2"/>
              </a:rPr>
              <a:t>coded partitions</a:t>
            </a:r>
            <a:r>
              <a:rPr lang="zh-CN" altLang="en-US" sz="1800" dirty="0">
                <a:sym typeface="Wingdings" panose="05000000000000000000" pitchFamily="2" charset="2"/>
              </a:rPr>
              <a:t>的梯度的线性组合</a:t>
            </a:r>
            <a:endParaRPr lang="en-US" altLang="zh-CN" sz="1800" dirty="0">
              <a:sym typeface="Wingdings" panose="05000000000000000000" pitchFamily="2" charset="2"/>
            </a:endParaRPr>
          </a:p>
          <a:p>
            <a:pPr marL="0" indent="0">
              <a:buNone/>
            </a:pPr>
            <a:r>
              <a:rPr lang="zh-CN" altLang="en-US" sz="1800" dirty="0">
                <a:sym typeface="Wingdings" panose="05000000000000000000" pitchFamily="2" charset="2"/>
              </a:rPr>
              <a:t>其中阶段</a:t>
            </a:r>
            <a:r>
              <a:rPr lang="en-US" altLang="zh-CN" sz="1800" dirty="0">
                <a:sym typeface="Wingdings" panose="05000000000000000000" pitchFamily="2" charset="2"/>
              </a:rPr>
              <a:t>2</a:t>
            </a:r>
            <a:r>
              <a:rPr lang="zh-CN" altLang="en-US" sz="1800" dirty="0">
                <a:sym typeface="Wingdings" panose="05000000000000000000" pitchFamily="2" charset="2"/>
              </a:rPr>
              <a:t>就退化成之前考虑的</a:t>
            </a:r>
            <a:r>
              <a:rPr lang="en-US" altLang="zh-CN" sz="1800" dirty="0">
                <a:sym typeface="Wingdings" panose="05000000000000000000" pitchFamily="2" charset="2"/>
              </a:rPr>
              <a:t>full straggler</a:t>
            </a:r>
            <a:r>
              <a:rPr lang="zh-CN" altLang="en-US" sz="1800" dirty="0">
                <a:sym typeface="Wingdings" panose="05000000000000000000" pitchFamily="2" charset="2"/>
              </a:rPr>
              <a:t>问题，可以用</a:t>
            </a:r>
            <a:r>
              <a:rPr lang="en-US" altLang="zh-CN" sz="1800" dirty="0"/>
              <a:t>Fractional Repetition Scheme</a:t>
            </a:r>
            <a:r>
              <a:rPr lang="zh-CN" altLang="en-US" sz="1800" dirty="0"/>
              <a:t>和</a:t>
            </a:r>
            <a:r>
              <a:rPr lang="en-US" altLang="zh-CN" sz="1800" dirty="0"/>
              <a:t>Cyclic Repetition Scheme</a:t>
            </a:r>
            <a:r>
              <a:rPr lang="zh-CN" altLang="en-US" sz="1800" dirty="0"/>
              <a:t>两种方法求</a:t>
            </a:r>
            <a:r>
              <a:rPr lang="en-US" altLang="zh-CN" sz="1800" dirty="0"/>
              <a:t>B</a:t>
            </a:r>
            <a:r>
              <a:rPr lang="zh-CN" altLang="en-US" sz="1800" dirty="0"/>
              <a:t>，进而求</a:t>
            </a:r>
            <a:r>
              <a:rPr lang="en-US" altLang="zh-CN" sz="1800" dirty="0"/>
              <a:t>A</a:t>
            </a:r>
          </a:p>
          <a:p>
            <a:pPr marL="0" indent="0">
              <a:buNone/>
            </a:pPr>
            <a:endParaRPr lang="en-US" altLang="zh-CN" sz="1800" dirty="0">
              <a:sym typeface="Wingdings" panose="05000000000000000000" pitchFamily="2" charset="2"/>
            </a:endParaRPr>
          </a:p>
        </p:txBody>
      </p:sp>
      <p:pic>
        <p:nvPicPr>
          <p:cNvPr id="4" name="图片 3">
            <a:extLst>
              <a:ext uri="{FF2B5EF4-FFF2-40B4-BE49-F238E27FC236}">
                <a16:creationId xmlns:a16="http://schemas.microsoft.com/office/drawing/2014/main" id="{76647C2F-05E0-445D-8E33-251938745F55}"/>
              </a:ext>
            </a:extLst>
          </p:cNvPr>
          <p:cNvPicPr>
            <a:picLocks noChangeAspect="1"/>
          </p:cNvPicPr>
          <p:nvPr/>
        </p:nvPicPr>
        <p:blipFill>
          <a:blip r:embed="rId2"/>
          <a:stretch>
            <a:fillRect/>
          </a:stretch>
        </p:blipFill>
        <p:spPr>
          <a:xfrm>
            <a:off x="1229345" y="882011"/>
            <a:ext cx="8809483" cy="3467400"/>
          </a:xfrm>
          <a:prstGeom prst="rect">
            <a:avLst/>
          </a:prstGeom>
        </p:spPr>
      </p:pic>
    </p:spTree>
    <p:extLst>
      <p:ext uri="{BB962C8B-B14F-4D97-AF65-F5344CB8AC3E}">
        <p14:creationId xmlns:p14="http://schemas.microsoft.com/office/powerpoint/2010/main" val="2843888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9378461" cy="373429"/>
          </a:xfrm>
        </p:spPr>
        <p:txBody>
          <a:bodyPr>
            <a:noAutofit/>
          </a:bodyPr>
          <a:lstStyle/>
          <a:p>
            <a:r>
              <a:rPr lang="en-US" altLang="zh-CN" sz="2400" dirty="0"/>
              <a:t>5.Experiments(</a:t>
            </a:r>
            <a:r>
              <a:rPr lang="zh-CN" altLang="en-US" sz="2400" dirty="0"/>
              <a:t>人工数据集</a:t>
            </a:r>
            <a:r>
              <a:rPr lang="en-US" altLang="zh-CN" sz="2400" dirty="0"/>
              <a:t>)</a:t>
            </a:r>
          </a:p>
        </p:txBody>
      </p:sp>
      <p:sp>
        <p:nvSpPr>
          <p:cNvPr id="3" name="内容占位符 2"/>
          <p:cNvSpPr>
            <a:spLocks noGrp="1"/>
          </p:cNvSpPr>
          <p:nvPr>
            <p:ph idx="1"/>
          </p:nvPr>
        </p:nvSpPr>
        <p:spPr>
          <a:xfrm>
            <a:off x="512885" y="4364610"/>
            <a:ext cx="11172092" cy="2394409"/>
          </a:xfrm>
        </p:spPr>
        <p:txBody>
          <a:bodyPr>
            <a:normAutofit/>
          </a:bodyPr>
          <a:lstStyle/>
          <a:p>
            <a:r>
              <a:rPr lang="zh-CN" altLang="en-US" sz="1800" dirty="0">
                <a:sym typeface="Wingdings" panose="05000000000000000000" pitchFamily="2" charset="2"/>
              </a:rPr>
              <a:t>运用人工生成的数据集来求逻辑回归问题，样本数量</a:t>
            </a:r>
            <a:r>
              <a:rPr lang="en-US" altLang="zh-CN" sz="1800" dirty="0">
                <a:sym typeface="Wingdings" panose="05000000000000000000" pitchFamily="2" charset="2"/>
              </a:rPr>
              <a:t>d=554400</a:t>
            </a:r>
            <a:r>
              <a:rPr lang="zh-CN" altLang="en-US" sz="1800" dirty="0">
                <a:sym typeface="Wingdings" panose="05000000000000000000" pitchFamily="2" charset="2"/>
              </a:rPr>
              <a:t>，特征数量</a:t>
            </a:r>
            <a:r>
              <a:rPr lang="en-US" altLang="zh-CN" sz="1800" dirty="0">
                <a:sym typeface="Wingdings" panose="05000000000000000000" pitchFamily="2" charset="2"/>
              </a:rPr>
              <a:t>p=100</a:t>
            </a:r>
            <a:r>
              <a:rPr lang="zh-CN" altLang="en-US" sz="1800" dirty="0">
                <a:sym typeface="Wingdings" panose="05000000000000000000" pitchFamily="2" charset="2"/>
              </a:rPr>
              <a:t>，随机选择真实回归向量</a:t>
            </a:r>
            <a:r>
              <a:rPr lang="en-US" altLang="zh-CN" sz="1800" dirty="0">
                <a:sym typeface="Wingdings" panose="05000000000000000000" pitchFamily="2" charset="2"/>
              </a:rPr>
              <a:t>β</a:t>
            </a:r>
          </a:p>
          <a:p>
            <a:endParaRPr lang="en-US" altLang="zh-CN" sz="1800" dirty="0">
              <a:sym typeface="Wingdings" panose="05000000000000000000" pitchFamily="2" charset="2"/>
            </a:endParaRPr>
          </a:p>
          <a:p>
            <a:r>
              <a:rPr lang="zh-CN" altLang="en-US" sz="1800" dirty="0">
                <a:sym typeface="Wingdings" panose="05000000000000000000" pitchFamily="2" charset="2"/>
              </a:rPr>
              <a:t>我们人为的改变</a:t>
            </a:r>
            <a:r>
              <a:rPr lang="en-US" altLang="zh-CN" sz="1800" dirty="0">
                <a:sym typeface="Wingdings" panose="05000000000000000000" pitchFamily="2" charset="2"/>
              </a:rPr>
              <a:t>straggler</a:t>
            </a:r>
            <a:r>
              <a:rPr lang="zh-CN" altLang="en-US" sz="1800" dirty="0">
                <a:sym typeface="Wingdings" panose="05000000000000000000" pitchFamily="2" charset="2"/>
              </a:rPr>
              <a:t>的计算延迟，可以发现本文的算法可以帮助显著减少</a:t>
            </a:r>
            <a:r>
              <a:rPr lang="en-US" altLang="zh-CN" sz="1800" dirty="0">
                <a:sym typeface="Wingdings" panose="05000000000000000000" pitchFamily="2" charset="2"/>
              </a:rPr>
              <a:t>straggler</a:t>
            </a:r>
            <a:r>
              <a:rPr lang="zh-CN" altLang="en-US" sz="1800" dirty="0">
                <a:sym typeface="Wingdings" panose="05000000000000000000" pitchFamily="2" charset="2"/>
              </a:rPr>
              <a:t>带来的时间延迟。由于算法实现上的一些开销，计算延迟会略有不同</a:t>
            </a:r>
            <a:endParaRPr lang="en-US" altLang="zh-CN" sz="1800" dirty="0">
              <a:sym typeface="Wingdings" panose="05000000000000000000" pitchFamily="2" charset="2"/>
            </a:endParaRPr>
          </a:p>
        </p:txBody>
      </p:sp>
      <p:pic>
        <p:nvPicPr>
          <p:cNvPr id="5" name="图片 4">
            <a:extLst>
              <a:ext uri="{FF2B5EF4-FFF2-40B4-BE49-F238E27FC236}">
                <a16:creationId xmlns:a16="http://schemas.microsoft.com/office/drawing/2014/main" id="{48889F7D-346B-43E3-B2CB-31059B863181}"/>
              </a:ext>
            </a:extLst>
          </p:cNvPr>
          <p:cNvPicPr>
            <a:picLocks noChangeAspect="1"/>
          </p:cNvPicPr>
          <p:nvPr/>
        </p:nvPicPr>
        <p:blipFill>
          <a:blip r:embed="rId2"/>
          <a:stretch>
            <a:fillRect/>
          </a:stretch>
        </p:blipFill>
        <p:spPr>
          <a:xfrm>
            <a:off x="512884" y="749823"/>
            <a:ext cx="5563767" cy="3303703"/>
          </a:xfrm>
          <a:prstGeom prst="rect">
            <a:avLst/>
          </a:prstGeom>
        </p:spPr>
      </p:pic>
      <p:pic>
        <p:nvPicPr>
          <p:cNvPr id="6" name="图片 5">
            <a:extLst>
              <a:ext uri="{FF2B5EF4-FFF2-40B4-BE49-F238E27FC236}">
                <a16:creationId xmlns:a16="http://schemas.microsoft.com/office/drawing/2014/main" id="{4A4D5476-54DB-4DE3-A8DD-D301A79B416C}"/>
              </a:ext>
            </a:extLst>
          </p:cNvPr>
          <p:cNvPicPr>
            <a:picLocks noChangeAspect="1"/>
          </p:cNvPicPr>
          <p:nvPr/>
        </p:nvPicPr>
        <p:blipFill>
          <a:blip r:embed="rId3"/>
          <a:stretch>
            <a:fillRect/>
          </a:stretch>
        </p:blipFill>
        <p:spPr>
          <a:xfrm>
            <a:off x="6340601" y="749823"/>
            <a:ext cx="5638689" cy="3427862"/>
          </a:xfrm>
          <a:prstGeom prst="rect">
            <a:avLst/>
          </a:prstGeom>
        </p:spPr>
      </p:pic>
    </p:spTree>
    <p:extLst>
      <p:ext uri="{BB962C8B-B14F-4D97-AF65-F5344CB8AC3E}">
        <p14:creationId xmlns:p14="http://schemas.microsoft.com/office/powerpoint/2010/main" val="3191470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9378461" cy="373429"/>
          </a:xfrm>
        </p:spPr>
        <p:txBody>
          <a:bodyPr>
            <a:noAutofit/>
          </a:bodyPr>
          <a:lstStyle/>
          <a:p>
            <a:r>
              <a:rPr lang="en-US" altLang="zh-CN" sz="2400" dirty="0"/>
              <a:t>5.Experiments(</a:t>
            </a:r>
            <a:r>
              <a:rPr lang="zh-CN" altLang="en-US" sz="2400" dirty="0"/>
              <a:t>真实数据集</a:t>
            </a:r>
            <a:r>
              <a:rPr lang="en-US" altLang="zh-CN" sz="2400" dirty="0"/>
              <a:t>)</a:t>
            </a:r>
          </a:p>
        </p:txBody>
      </p:sp>
      <p:sp>
        <p:nvSpPr>
          <p:cNvPr id="3" name="内容占位符 2"/>
          <p:cNvSpPr>
            <a:spLocks noGrp="1"/>
          </p:cNvSpPr>
          <p:nvPr>
            <p:ph idx="1"/>
          </p:nvPr>
        </p:nvSpPr>
        <p:spPr>
          <a:xfrm>
            <a:off x="512885" y="1018096"/>
            <a:ext cx="11172092" cy="5740924"/>
          </a:xfrm>
        </p:spPr>
        <p:txBody>
          <a:bodyPr>
            <a:normAutofit/>
          </a:bodyPr>
          <a:lstStyle/>
          <a:p>
            <a:pPr marL="0" indent="0">
              <a:buNone/>
            </a:pPr>
            <a:r>
              <a:rPr lang="zh-CN" altLang="en-US" sz="1800" dirty="0">
                <a:sym typeface="Wingdings" panose="05000000000000000000" pitchFamily="2" charset="2"/>
              </a:rPr>
              <a:t>我们用</a:t>
            </a:r>
            <a:r>
              <a:rPr lang="en-US" altLang="zh-CN" sz="1800" dirty="0">
                <a:sym typeface="Wingdings" panose="05000000000000000000" pitchFamily="2" charset="2"/>
              </a:rPr>
              <a:t>Kaggle</a:t>
            </a:r>
            <a:r>
              <a:rPr lang="zh-CN" altLang="en-US" sz="1800" dirty="0">
                <a:sym typeface="Wingdings" panose="05000000000000000000" pitchFamily="2" charset="2"/>
              </a:rPr>
              <a:t>上的数据集来进行仿真，样本数量</a:t>
            </a:r>
            <a:r>
              <a:rPr lang="en-US" altLang="zh-CN" sz="1800" dirty="0">
                <a:sym typeface="Wingdings" panose="05000000000000000000" pitchFamily="2" charset="2"/>
              </a:rPr>
              <a:t>d=26200</a:t>
            </a:r>
            <a:r>
              <a:rPr lang="zh-CN" altLang="en-US" sz="1800" dirty="0">
                <a:sym typeface="Wingdings" panose="05000000000000000000" pitchFamily="2" charset="2"/>
              </a:rPr>
              <a:t>，特征数量</a:t>
            </a:r>
            <a:r>
              <a:rPr lang="en-US" altLang="zh-CN" sz="1800" dirty="0">
                <a:sym typeface="Wingdings" panose="05000000000000000000" pitchFamily="2" charset="2"/>
              </a:rPr>
              <a:t>p=241915</a:t>
            </a:r>
            <a:r>
              <a:rPr lang="zh-CN" altLang="en-US" sz="1800" dirty="0">
                <a:sym typeface="Wingdings" panose="05000000000000000000" pitchFamily="2" charset="2"/>
              </a:rPr>
              <a:t>，且我们不再人为的设置</a:t>
            </a:r>
            <a:r>
              <a:rPr lang="en-US" altLang="zh-CN" sz="1800" dirty="0">
                <a:sym typeface="Wingdings" panose="05000000000000000000" pitchFamily="2" charset="2"/>
              </a:rPr>
              <a:t>straggler</a:t>
            </a:r>
            <a:r>
              <a:rPr lang="zh-CN" altLang="en-US" sz="1800" dirty="0">
                <a:sym typeface="Wingdings" panose="05000000000000000000" pitchFamily="2" charset="2"/>
              </a:rPr>
              <a:t>，是集群中的真实情况。</a:t>
            </a:r>
            <a:endParaRPr lang="en-US" altLang="zh-CN" sz="1800" dirty="0">
              <a:sym typeface="Wingdings" panose="05000000000000000000" pitchFamily="2" charset="2"/>
            </a:endParaRPr>
          </a:p>
          <a:p>
            <a:endParaRPr lang="en-US" altLang="zh-CN" sz="1800" dirty="0">
              <a:sym typeface="Wingdings" panose="05000000000000000000" pitchFamily="2" charset="2"/>
            </a:endParaRPr>
          </a:p>
          <a:p>
            <a:endParaRPr lang="en-US" altLang="zh-CN" sz="1800" dirty="0">
              <a:sym typeface="Wingdings" panose="05000000000000000000" pitchFamily="2" charset="2"/>
            </a:endParaRPr>
          </a:p>
          <a:p>
            <a:endParaRPr lang="en-US" altLang="zh-CN" sz="1800" dirty="0">
              <a:sym typeface="Wingdings" panose="05000000000000000000" pitchFamily="2" charset="2"/>
            </a:endParaRPr>
          </a:p>
          <a:p>
            <a:endParaRPr lang="en-US" altLang="zh-CN" sz="1800" dirty="0">
              <a:sym typeface="Wingdings" panose="05000000000000000000" pitchFamily="2" charset="2"/>
            </a:endParaRPr>
          </a:p>
          <a:p>
            <a:endParaRPr lang="en-US" altLang="zh-CN" sz="1800" dirty="0">
              <a:sym typeface="Wingdings" panose="05000000000000000000" pitchFamily="2" charset="2"/>
            </a:endParaRPr>
          </a:p>
          <a:p>
            <a:endParaRPr lang="en-US" altLang="zh-CN" sz="1800" dirty="0">
              <a:sym typeface="Wingdings" panose="05000000000000000000" pitchFamily="2" charset="2"/>
            </a:endParaRPr>
          </a:p>
          <a:p>
            <a:endParaRPr lang="en-US" altLang="zh-CN" sz="1800" dirty="0">
              <a:sym typeface="Wingdings" panose="05000000000000000000" pitchFamily="2" charset="2"/>
            </a:endParaRPr>
          </a:p>
          <a:p>
            <a:endParaRPr lang="en-US" altLang="zh-CN" sz="1800" dirty="0">
              <a:sym typeface="Wingdings" panose="05000000000000000000" pitchFamily="2" charset="2"/>
            </a:endParaRPr>
          </a:p>
          <a:p>
            <a:endParaRPr lang="en-US" altLang="zh-CN" sz="1800" dirty="0">
              <a:sym typeface="Wingdings" panose="05000000000000000000" pitchFamily="2" charset="2"/>
            </a:endParaRPr>
          </a:p>
          <a:p>
            <a:endParaRPr lang="en-US" altLang="zh-CN" sz="1800" dirty="0">
              <a:sym typeface="Wingdings" panose="05000000000000000000" pitchFamily="2" charset="2"/>
            </a:endParaRPr>
          </a:p>
          <a:p>
            <a:r>
              <a:rPr lang="zh-CN" altLang="en-US" sz="1800" dirty="0">
                <a:sym typeface="Wingdings" panose="05000000000000000000" pitchFamily="2" charset="2"/>
              </a:rPr>
              <a:t>关于时间延迟，我们用</a:t>
            </a:r>
            <a:r>
              <a:rPr lang="en-US" altLang="zh-CN" sz="1800" dirty="0">
                <a:sym typeface="Wingdings" panose="05000000000000000000" pitchFamily="2" charset="2"/>
              </a:rPr>
              <a:t>n=10 20 30</a:t>
            </a:r>
            <a:r>
              <a:rPr lang="zh-CN" altLang="en-US" sz="1800" dirty="0">
                <a:sym typeface="Wingdings" panose="05000000000000000000" pitchFamily="2" charset="2"/>
              </a:rPr>
              <a:t>个节点分别进行测试，本文提出的算法有一定程度的优化，且</a:t>
            </a:r>
            <a:r>
              <a:rPr lang="en-US" altLang="zh-CN" sz="1800" dirty="0">
                <a:sym typeface="Wingdings" panose="05000000000000000000" pitchFamily="2" charset="2"/>
              </a:rPr>
              <a:t>ignore straggler</a:t>
            </a:r>
            <a:r>
              <a:rPr lang="zh-CN" altLang="en-US" sz="1800" dirty="0">
                <a:sym typeface="Wingdings" panose="05000000000000000000" pitchFamily="2" charset="2"/>
              </a:rPr>
              <a:t>策略在时间方面的性能也很好</a:t>
            </a:r>
            <a:endParaRPr lang="en-US" altLang="zh-CN" sz="1800" dirty="0">
              <a:sym typeface="Wingdings" panose="05000000000000000000" pitchFamily="2" charset="2"/>
            </a:endParaRPr>
          </a:p>
          <a:p>
            <a:pPr marL="0" indent="0">
              <a:buNone/>
            </a:pPr>
            <a:endParaRPr lang="en-US" altLang="zh-CN" sz="1800" dirty="0">
              <a:sym typeface="Wingdings" panose="05000000000000000000" pitchFamily="2" charset="2"/>
            </a:endParaRPr>
          </a:p>
        </p:txBody>
      </p:sp>
      <p:pic>
        <p:nvPicPr>
          <p:cNvPr id="7" name="图片 6">
            <a:extLst>
              <a:ext uri="{FF2B5EF4-FFF2-40B4-BE49-F238E27FC236}">
                <a16:creationId xmlns:a16="http://schemas.microsoft.com/office/drawing/2014/main" id="{4C89622C-F895-46A1-9E28-4A86BA411803}"/>
              </a:ext>
            </a:extLst>
          </p:cNvPr>
          <p:cNvPicPr>
            <a:picLocks noChangeAspect="1"/>
          </p:cNvPicPr>
          <p:nvPr/>
        </p:nvPicPr>
        <p:blipFill>
          <a:blip r:embed="rId2"/>
          <a:stretch>
            <a:fillRect/>
          </a:stretch>
        </p:blipFill>
        <p:spPr>
          <a:xfrm>
            <a:off x="507023" y="1801936"/>
            <a:ext cx="8776356" cy="2920892"/>
          </a:xfrm>
          <a:prstGeom prst="rect">
            <a:avLst/>
          </a:prstGeom>
        </p:spPr>
      </p:pic>
    </p:spTree>
    <p:extLst>
      <p:ext uri="{BB962C8B-B14F-4D97-AF65-F5344CB8AC3E}">
        <p14:creationId xmlns:p14="http://schemas.microsoft.com/office/powerpoint/2010/main" val="1161769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9378461" cy="373429"/>
          </a:xfrm>
        </p:spPr>
        <p:txBody>
          <a:bodyPr>
            <a:noAutofit/>
          </a:bodyPr>
          <a:lstStyle/>
          <a:p>
            <a:r>
              <a:rPr lang="en-US" altLang="zh-CN" sz="2400" dirty="0"/>
              <a:t>5.Experiments(</a:t>
            </a:r>
            <a:r>
              <a:rPr lang="zh-CN" altLang="en-US" sz="2400" dirty="0"/>
              <a:t>真实数据集</a:t>
            </a:r>
            <a:r>
              <a:rPr lang="en-US" altLang="zh-CN" sz="2400" dirty="0"/>
              <a:t>)</a:t>
            </a:r>
          </a:p>
        </p:txBody>
      </p:sp>
      <p:sp>
        <p:nvSpPr>
          <p:cNvPr id="3" name="内容占位符 2"/>
          <p:cNvSpPr>
            <a:spLocks noGrp="1"/>
          </p:cNvSpPr>
          <p:nvPr>
            <p:ph idx="1"/>
          </p:nvPr>
        </p:nvSpPr>
        <p:spPr>
          <a:xfrm>
            <a:off x="512885" y="4671435"/>
            <a:ext cx="11172092" cy="2087584"/>
          </a:xfrm>
        </p:spPr>
        <p:txBody>
          <a:bodyPr>
            <a:normAutofit/>
          </a:bodyPr>
          <a:lstStyle/>
          <a:p>
            <a:r>
              <a:rPr lang="en-US" altLang="zh-CN" sz="1800" dirty="0">
                <a:sym typeface="Wingdings" panose="05000000000000000000" pitchFamily="2" charset="2"/>
              </a:rPr>
              <a:t>AUC</a:t>
            </a:r>
            <a:r>
              <a:rPr lang="zh-CN" altLang="en-US" sz="1800" dirty="0">
                <a:sym typeface="Wingdings" panose="05000000000000000000" pitchFamily="2" charset="2"/>
              </a:rPr>
              <a:t>（</a:t>
            </a:r>
            <a:r>
              <a:rPr lang="en-US" altLang="zh-CN" sz="1800" dirty="0">
                <a:sym typeface="Wingdings" panose="05000000000000000000" pitchFamily="2" charset="2"/>
              </a:rPr>
              <a:t>Area Under Curve</a:t>
            </a:r>
            <a:r>
              <a:rPr lang="zh-CN" altLang="en-US" sz="1800" dirty="0">
                <a:sym typeface="Wingdings" panose="05000000000000000000" pitchFamily="2" charset="2"/>
              </a:rPr>
              <a:t>）被定义为</a:t>
            </a:r>
            <a:r>
              <a:rPr lang="en-US" altLang="zh-CN" sz="1800" dirty="0">
                <a:sym typeface="Wingdings" panose="05000000000000000000" pitchFamily="2" charset="2"/>
              </a:rPr>
              <a:t>ROC</a:t>
            </a:r>
            <a:r>
              <a:rPr lang="zh-CN" altLang="en-US" sz="1800" dirty="0">
                <a:sym typeface="Wingdings" panose="05000000000000000000" pitchFamily="2" charset="2"/>
              </a:rPr>
              <a:t>曲线下与坐标轴围成的面积，</a:t>
            </a:r>
            <a:r>
              <a:rPr lang="en-US" altLang="zh-CN" sz="1800" dirty="0">
                <a:sym typeface="Wingdings" panose="05000000000000000000" pitchFamily="2" charset="2"/>
              </a:rPr>
              <a:t>AUC</a:t>
            </a:r>
            <a:r>
              <a:rPr lang="zh-CN" altLang="en-US" sz="1800" dirty="0">
                <a:sym typeface="Wingdings" panose="05000000000000000000" pitchFamily="2" charset="2"/>
              </a:rPr>
              <a:t>越接近</a:t>
            </a:r>
            <a:r>
              <a:rPr lang="en-US" altLang="zh-CN" sz="1800" dirty="0">
                <a:sym typeface="Wingdings" panose="05000000000000000000" pitchFamily="2" charset="2"/>
              </a:rPr>
              <a:t>1.0</a:t>
            </a:r>
            <a:r>
              <a:rPr lang="zh-CN" altLang="en-US" sz="1800" dirty="0">
                <a:sym typeface="Wingdings" panose="05000000000000000000" pitchFamily="2" charset="2"/>
              </a:rPr>
              <a:t>，检测方法真实性越高</a:t>
            </a:r>
            <a:r>
              <a:rPr lang="en-US" altLang="zh-CN" sz="1800" dirty="0">
                <a:sym typeface="Wingdings" panose="05000000000000000000" pitchFamily="2" charset="2"/>
              </a:rPr>
              <a:t>;</a:t>
            </a:r>
            <a:r>
              <a:rPr lang="zh-CN" altLang="en-US" sz="1800" dirty="0">
                <a:sym typeface="Wingdings" panose="05000000000000000000" pitchFamily="2" charset="2"/>
              </a:rPr>
              <a:t>等于</a:t>
            </a:r>
            <a:r>
              <a:rPr lang="en-US" altLang="zh-CN" sz="1800" dirty="0">
                <a:sym typeface="Wingdings" panose="05000000000000000000" pitchFamily="2" charset="2"/>
              </a:rPr>
              <a:t>0.5</a:t>
            </a:r>
            <a:r>
              <a:rPr lang="zh-CN" altLang="en-US" sz="1800" dirty="0">
                <a:sym typeface="Wingdings" panose="05000000000000000000" pitchFamily="2" charset="2"/>
              </a:rPr>
              <a:t>时，则真实性最低。</a:t>
            </a:r>
            <a:endParaRPr lang="en-US" altLang="zh-CN" sz="1800" dirty="0">
              <a:sym typeface="Wingdings" panose="05000000000000000000" pitchFamily="2" charset="2"/>
            </a:endParaRPr>
          </a:p>
          <a:p>
            <a:endParaRPr lang="en-US" altLang="zh-CN" sz="1800" dirty="0">
              <a:sym typeface="Wingdings" panose="05000000000000000000" pitchFamily="2" charset="2"/>
            </a:endParaRPr>
          </a:p>
          <a:p>
            <a:r>
              <a:rPr lang="zh-CN" altLang="en-US" sz="1800" dirty="0">
                <a:sym typeface="Wingdings" panose="05000000000000000000" pitchFamily="2" charset="2"/>
              </a:rPr>
              <a:t>关于算法准确度，</a:t>
            </a:r>
            <a:r>
              <a:rPr lang="en-US" altLang="zh-CN" sz="1800" dirty="0">
                <a:sym typeface="Wingdings" panose="05000000000000000000" pitchFamily="2" charset="2"/>
              </a:rPr>
              <a:t>ignore straggler</a:t>
            </a:r>
            <a:r>
              <a:rPr lang="zh-CN" altLang="en-US" sz="1800" dirty="0">
                <a:sym typeface="Wingdings" panose="05000000000000000000" pitchFamily="2" charset="2"/>
              </a:rPr>
              <a:t>策略会在算法层面丢失回归量的准确性，本文的算法在泛化误差方面的效果好。</a:t>
            </a:r>
            <a:endParaRPr lang="en-US" altLang="zh-CN" sz="1800" dirty="0">
              <a:sym typeface="Wingdings" panose="05000000000000000000" pitchFamily="2" charset="2"/>
            </a:endParaRPr>
          </a:p>
          <a:p>
            <a:endParaRPr lang="en-US" altLang="zh-CN" sz="1800" dirty="0">
              <a:sym typeface="Wingdings" panose="05000000000000000000" pitchFamily="2" charset="2"/>
            </a:endParaRPr>
          </a:p>
        </p:txBody>
      </p:sp>
      <p:pic>
        <p:nvPicPr>
          <p:cNvPr id="8" name="图片 7">
            <a:extLst>
              <a:ext uri="{FF2B5EF4-FFF2-40B4-BE49-F238E27FC236}">
                <a16:creationId xmlns:a16="http://schemas.microsoft.com/office/drawing/2014/main" id="{936C30D9-EAEC-42D4-A670-B45B02F8C89A}"/>
              </a:ext>
            </a:extLst>
          </p:cNvPr>
          <p:cNvPicPr>
            <a:picLocks noChangeAspect="1"/>
          </p:cNvPicPr>
          <p:nvPr/>
        </p:nvPicPr>
        <p:blipFill>
          <a:blip r:embed="rId2"/>
          <a:stretch>
            <a:fillRect/>
          </a:stretch>
        </p:blipFill>
        <p:spPr>
          <a:xfrm>
            <a:off x="1205144" y="659423"/>
            <a:ext cx="9220902" cy="3485515"/>
          </a:xfrm>
          <a:prstGeom prst="rect">
            <a:avLst/>
          </a:prstGeom>
        </p:spPr>
      </p:pic>
    </p:spTree>
    <p:extLst>
      <p:ext uri="{BB962C8B-B14F-4D97-AF65-F5344CB8AC3E}">
        <p14:creationId xmlns:p14="http://schemas.microsoft.com/office/powerpoint/2010/main" val="107447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9378461" cy="373429"/>
          </a:xfrm>
        </p:spPr>
        <p:txBody>
          <a:bodyPr>
            <a:noAutofit/>
          </a:bodyPr>
          <a:lstStyle/>
          <a:p>
            <a:r>
              <a:rPr lang="en-US" altLang="zh-CN" sz="2400" dirty="0"/>
              <a:t>6.Conclusion</a:t>
            </a:r>
          </a:p>
        </p:txBody>
      </p:sp>
      <p:sp>
        <p:nvSpPr>
          <p:cNvPr id="3" name="内容占位符 2"/>
          <p:cNvSpPr>
            <a:spLocks noGrp="1"/>
          </p:cNvSpPr>
          <p:nvPr>
            <p:ph idx="1"/>
          </p:nvPr>
        </p:nvSpPr>
        <p:spPr>
          <a:xfrm>
            <a:off x="512885" y="904973"/>
            <a:ext cx="11172092" cy="4901938"/>
          </a:xfrm>
        </p:spPr>
        <p:txBody>
          <a:bodyPr>
            <a:normAutofit/>
          </a:bodyPr>
          <a:lstStyle/>
          <a:p>
            <a:r>
              <a:rPr lang="en-US" altLang="zh-CN" sz="1800" dirty="0">
                <a:sym typeface="Wingdings" panose="05000000000000000000" pitchFamily="2" charset="2"/>
              </a:rPr>
              <a:t>In this paper, we have experimented with various gradient coding ideas on Amazon EC2 </a:t>
            </a:r>
            <a:r>
              <a:rPr lang="en-US" altLang="zh-CN" sz="1800" dirty="0" err="1">
                <a:sym typeface="Wingdings" panose="05000000000000000000" pitchFamily="2" charset="2"/>
              </a:rPr>
              <a:t>instances.This</a:t>
            </a:r>
            <a:r>
              <a:rPr lang="en-US" altLang="zh-CN" sz="1800" dirty="0">
                <a:sym typeface="Wingdings" panose="05000000000000000000" pitchFamily="2" charset="2"/>
              </a:rPr>
              <a:t> is a complex trade-off space between model sizes, number of samples, worker configurations, and number of workers. Our proposed schemes create computation overheads while keeping communication the same.</a:t>
            </a:r>
            <a:r>
              <a:rPr lang="zh-CN" altLang="en-US" sz="1800" dirty="0">
                <a:sym typeface="Wingdings" panose="05000000000000000000" pitchFamily="2" charset="2"/>
              </a:rPr>
              <a:t>（增加每个节点的计算量但传输量不变，且解决了</a:t>
            </a:r>
            <a:r>
              <a:rPr lang="en-US" altLang="zh-CN" sz="1800" dirty="0">
                <a:sym typeface="Wingdings" panose="05000000000000000000" pitchFamily="2" charset="2"/>
              </a:rPr>
              <a:t>straggler</a:t>
            </a:r>
            <a:r>
              <a:rPr lang="zh-CN" altLang="en-US" sz="1800" dirty="0">
                <a:sym typeface="Wingdings" panose="05000000000000000000" pitchFamily="2" charset="2"/>
              </a:rPr>
              <a:t>问题）</a:t>
            </a:r>
            <a:endParaRPr lang="en-US" altLang="zh-CN" sz="1800" dirty="0">
              <a:sym typeface="Wingdings" panose="05000000000000000000" pitchFamily="2" charset="2"/>
            </a:endParaRPr>
          </a:p>
          <a:p>
            <a:pPr marL="0" indent="0">
              <a:buNone/>
            </a:pPr>
            <a:endParaRPr lang="en-US" altLang="zh-CN" sz="1800" dirty="0">
              <a:sym typeface="Wingdings" panose="05000000000000000000" pitchFamily="2" charset="2"/>
            </a:endParaRPr>
          </a:p>
          <a:p>
            <a:pPr marL="0" indent="0">
              <a:buNone/>
            </a:pPr>
            <a:endParaRPr lang="en-US" altLang="zh-CN" sz="1800" dirty="0">
              <a:sym typeface="Wingdings" panose="05000000000000000000" pitchFamily="2" charset="2"/>
            </a:endParaRPr>
          </a:p>
          <a:p>
            <a:r>
              <a:rPr lang="en-US" altLang="zh-CN" sz="1800" dirty="0">
                <a:sym typeface="Wingdings" panose="05000000000000000000" pitchFamily="2" charset="2"/>
              </a:rPr>
              <a:t>The benefit of this additional computation is fault-tolerance: we are able to recover full gradients, even if s machines do not deliver their assigned work, or are slow in doing so. Moreover, our partial straggler schemes provide fault tolerance while allowing all machines to do partial work.(s</a:t>
            </a:r>
            <a:r>
              <a:rPr lang="zh-CN" altLang="en-US" sz="1800" dirty="0">
                <a:sym typeface="Wingdings" panose="05000000000000000000" pitchFamily="2" charset="2"/>
              </a:rPr>
              <a:t>个节点不返回数据一样可以获得全局梯度；且</a:t>
            </a:r>
            <a:r>
              <a:rPr lang="en-US" altLang="zh-CN" sz="1800" dirty="0">
                <a:sym typeface="Wingdings" panose="05000000000000000000" pitchFamily="2" charset="2"/>
              </a:rPr>
              <a:t>partial straggler</a:t>
            </a:r>
            <a:r>
              <a:rPr lang="zh-CN" altLang="en-US" sz="1800" dirty="0">
                <a:sym typeface="Wingdings" panose="05000000000000000000" pitchFamily="2" charset="2"/>
              </a:rPr>
              <a:t>方案让所有</a:t>
            </a:r>
            <a:r>
              <a:rPr lang="en-US" altLang="zh-CN" sz="1800" dirty="0">
                <a:sym typeface="Wingdings" panose="05000000000000000000" pitchFamily="2" charset="2"/>
              </a:rPr>
              <a:t>straggler</a:t>
            </a:r>
            <a:r>
              <a:rPr lang="zh-CN" altLang="en-US" sz="1800" dirty="0">
                <a:sym typeface="Wingdings" panose="05000000000000000000" pitchFamily="2" charset="2"/>
              </a:rPr>
              <a:t>承担一部分计算任务</a:t>
            </a:r>
            <a:r>
              <a:rPr lang="en-US" altLang="zh-CN" sz="1800" dirty="0">
                <a:sym typeface="Wingdings" panose="05000000000000000000" pitchFamily="2" charset="2"/>
              </a:rPr>
              <a:t>)</a:t>
            </a:r>
          </a:p>
          <a:p>
            <a:endParaRPr lang="en-US" altLang="zh-CN" sz="1800" dirty="0">
              <a:sym typeface="Wingdings" panose="05000000000000000000" pitchFamily="2" charset="2"/>
            </a:endParaRPr>
          </a:p>
          <a:p>
            <a:endParaRPr lang="en-US" altLang="zh-CN" sz="1800" dirty="0">
              <a:sym typeface="Wingdings" panose="05000000000000000000" pitchFamily="2" charset="2"/>
            </a:endParaRPr>
          </a:p>
          <a:p>
            <a:r>
              <a:rPr lang="en-US" altLang="zh-CN" sz="1800" dirty="0">
                <a:sym typeface="Wingdings" panose="05000000000000000000" pitchFamily="2" charset="2"/>
              </a:rPr>
              <a:t> Communication was the bottleneck and hence the additional computation’s effect on iteration times was negligible.</a:t>
            </a:r>
            <a:r>
              <a:rPr lang="zh-CN" altLang="en-US" sz="1800">
                <a:sym typeface="Wingdings" panose="05000000000000000000" pitchFamily="2" charset="2"/>
              </a:rPr>
              <a:t>（算法提高时间性能的原因）</a:t>
            </a:r>
            <a:endParaRPr lang="en-US" altLang="zh-CN" sz="1800" dirty="0">
              <a:sym typeface="Wingdings" panose="05000000000000000000" pitchFamily="2" charset="2"/>
            </a:endParaRPr>
          </a:p>
          <a:p>
            <a:endParaRPr lang="en-US" altLang="zh-CN" sz="1800" dirty="0">
              <a:sym typeface="Wingdings" panose="05000000000000000000" pitchFamily="2" charset="2"/>
            </a:endParaRPr>
          </a:p>
        </p:txBody>
      </p:sp>
    </p:spTree>
    <p:extLst>
      <p:ext uri="{BB962C8B-B14F-4D97-AF65-F5344CB8AC3E}">
        <p14:creationId xmlns:p14="http://schemas.microsoft.com/office/powerpoint/2010/main" val="3316965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41838"/>
            <a:ext cx="10515600" cy="5535125"/>
          </a:xfrm>
        </p:spPr>
        <p:txBody>
          <a:bodyPr>
            <a:normAutofit/>
          </a:bodyPr>
          <a:lstStyle/>
          <a:p>
            <a:pPr marL="457200" indent="-457200">
              <a:buFont typeface="+mj-lt"/>
              <a:buAutoNum type="arabicPeriod"/>
            </a:pPr>
            <a:r>
              <a:rPr lang="en-US" altLang="zh-CN" sz="2400" dirty="0"/>
              <a:t>Introduction</a:t>
            </a:r>
          </a:p>
          <a:p>
            <a:pPr marL="457200" indent="-457200">
              <a:buFont typeface="+mj-lt"/>
              <a:buAutoNum type="arabicPeriod"/>
            </a:pPr>
            <a:r>
              <a:rPr lang="en-US" altLang="zh-CN" sz="2400" dirty="0"/>
              <a:t>Preliminaries</a:t>
            </a:r>
          </a:p>
          <a:p>
            <a:pPr marL="457200" indent="-457200">
              <a:buFont typeface="+mj-lt"/>
              <a:buAutoNum type="arabicPeriod"/>
            </a:pPr>
            <a:r>
              <a:rPr lang="en-US" altLang="zh-CN" sz="2400" dirty="0"/>
              <a:t>Full Stragglers</a:t>
            </a:r>
          </a:p>
          <a:p>
            <a:pPr marL="457200" indent="-457200">
              <a:buFont typeface="+mj-lt"/>
              <a:buAutoNum type="arabicPeriod"/>
            </a:pPr>
            <a:r>
              <a:rPr lang="en-US" altLang="zh-CN" sz="2400" dirty="0"/>
              <a:t>Partial Stragglers</a:t>
            </a:r>
          </a:p>
          <a:p>
            <a:pPr marL="457200" indent="-457200">
              <a:buFont typeface="+mj-lt"/>
              <a:buAutoNum type="arabicPeriod"/>
            </a:pPr>
            <a:r>
              <a:rPr lang="en-US" altLang="zh-CN" sz="2400" dirty="0"/>
              <a:t>Experiments</a:t>
            </a:r>
          </a:p>
          <a:p>
            <a:pPr marL="457200" indent="-457200">
              <a:buFont typeface="+mj-lt"/>
              <a:buAutoNum type="arabicPeriod"/>
            </a:pPr>
            <a:r>
              <a:rPr lang="en-US" altLang="zh-CN" sz="2400" dirty="0"/>
              <a:t>Conclusion</a:t>
            </a:r>
          </a:p>
          <a:p>
            <a:pPr marL="457200" indent="-457200">
              <a:buFont typeface="+mj-lt"/>
              <a:buAutoNum type="arabicPeriod"/>
            </a:pPr>
            <a:r>
              <a:rPr lang="en-US" altLang="zh-CN" sz="2400" dirty="0"/>
              <a:t>Appendix - Proofs</a:t>
            </a:r>
          </a:p>
        </p:txBody>
      </p:sp>
    </p:spTree>
    <p:extLst>
      <p:ext uri="{BB962C8B-B14F-4D97-AF65-F5344CB8AC3E}">
        <p14:creationId xmlns:p14="http://schemas.microsoft.com/office/powerpoint/2010/main" val="1808530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5" y="285994"/>
            <a:ext cx="6547338" cy="373429"/>
          </a:xfrm>
        </p:spPr>
        <p:txBody>
          <a:bodyPr>
            <a:noAutofit/>
          </a:bodyPr>
          <a:lstStyle/>
          <a:p>
            <a:r>
              <a:rPr lang="en-US" altLang="zh-CN" sz="2400" dirty="0"/>
              <a:t>1. Introduction</a:t>
            </a:r>
            <a:endParaRPr lang="zh-CN" altLang="en-US" sz="2400" dirty="0"/>
          </a:p>
        </p:txBody>
      </p:sp>
      <p:sp>
        <p:nvSpPr>
          <p:cNvPr id="14" name="内容占位符 2">
            <a:extLst>
              <a:ext uri="{FF2B5EF4-FFF2-40B4-BE49-F238E27FC236}">
                <a16:creationId xmlns:a16="http://schemas.microsoft.com/office/drawing/2014/main" id="{D57A196C-292C-41FC-BB33-E3A6C64F29B4}"/>
              </a:ext>
            </a:extLst>
          </p:cNvPr>
          <p:cNvSpPr>
            <a:spLocks noGrp="1"/>
          </p:cNvSpPr>
          <p:nvPr>
            <p:ph idx="1"/>
          </p:nvPr>
        </p:nvSpPr>
        <p:spPr>
          <a:xfrm>
            <a:off x="512885" y="773723"/>
            <a:ext cx="10840915" cy="5223804"/>
          </a:xfrm>
        </p:spPr>
        <p:txBody>
          <a:bodyPr>
            <a:normAutofit/>
          </a:bodyPr>
          <a:lstStyle/>
          <a:p>
            <a:pPr marL="0" indent="0">
              <a:buNone/>
            </a:pPr>
            <a:r>
              <a:rPr lang="zh-CN" altLang="en-US" sz="1600" dirty="0"/>
              <a:t>梯度下降在机器学习中具有广泛应用。由于梯度具有</a:t>
            </a:r>
            <a:r>
              <a:rPr lang="zh-CN" altLang="en-US" sz="1600" dirty="0">
                <a:solidFill>
                  <a:srgbClr val="FF0000"/>
                </a:solidFill>
              </a:rPr>
              <a:t>可加性</a:t>
            </a:r>
            <a:r>
              <a:rPr lang="zh-CN" altLang="en-US" sz="1600" dirty="0"/>
              <a:t>，如果数据集很大，可以分给多个机器进行分布式处理</a:t>
            </a: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2000" dirty="0"/>
          </a:p>
        </p:txBody>
      </p:sp>
      <p:pic>
        <p:nvPicPr>
          <p:cNvPr id="3" name="图片 2">
            <a:extLst>
              <a:ext uri="{FF2B5EF4-FFF2-40B4-BE49-F238E27FC236}">
                <a16:creationId xmlns:a16="http://schemas.microsoft.com/office/drawing/2014/main" id="{6560D22B-78CF-4BDB-9410-2108F52FC991}"/>
              </a:ext>
            </a:extLst>
          </p:cNvPr>
          <p:cNvPicPr>
            <a:picLocks noChangeAspect="1"/>
          </p:cNvPicPr>
          <p:nvPr/>
        </p:nvPicPr>
        <p:blipFill>
          <a:blip r:embed="rId2"/>
          <a:stretch>
            <a:fillRect/>
          </a:stretch>
        </p:blipFill>
        <p:spPr>
          <a:xfrm>
            <a:off x="2419254" y="1080601"/>
            <a:ext cx="6573918" cy="3603578"/>
          </a:xfrm>
          <a:prstGeom prst="rect">
            <a:avLst/>
          </a:prstGeom>
        </p:spPr>
      </p:pic>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6B416F65-E350-4C90-B91B-08A56CBCD9CA}"/>
                  </a:ext>
                </a:extLst>
              </p:cNvPr>
              <p:cNvSpPr txBox="1"/>
              <p:nvPr/>
            </p:nvSpPr>
            <p:spPr>
              <a:xfrm>
                <a:off x="544352" y="4911366"/>
                <a:ext cx="10777980" cy="1614866"/>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Common Scheme</a:t>
                </a:r>
                <a:r>
                  <a:rPr lang="zh-CN" altLang="en-US" dirty="0"/>
                  <a:t>：整个数据集分成</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3</m:t>
                        </m:r>
                      </m:sub>
                    </m:sSub>
                  </m:oMath>
                </a14:m>
                <a:r>
                  <a:rPr lang="en-US" altLang="zh-CN" dirty="0"/>
                  <a:t>,</a:t>
                </a:r>
                <a:r>
                  <a:rPr lang="zh-CN" altLang="en-US" dirty="0"/>
                  <a:t>全部</a:t>
                </a:r>
                <a:r>
                  <a:rPr lang="en-US" altLang="zh-CN" dirty="0"/>
                  <a:t>3</a:t>
                </a:r>
                <a:r>
                  <a:rPr lang="zh-CN" altLang="en-US" dirty="0"/>
                  <a:t>个节点返回各自的梯度</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i="1">
                            <a:latin typeface="Cambria Math" panose="02040503050406030204" pitchFamily="18" charset="0"/>
                          </a:rPr>
                          <m:t>3</m:t>
                        </m:r>
                      </m:sub>
                    </m:sSub>
                  </m:oMath>
                </a14:m>
                <a:r>
                  <a:rPr lang="en-US" altLang="zh-CN" dirty="0"/>
                  <a:t>,</a:t>
                </a:r>
                <a:r>
                  <a:rPr lang="zh-CN" altLang="en-US" dirty="0"/>
                  <a:t>主节点计算梯度和</a:t>
                </a:r>
                <a:endParaRPr lang="en-US" altLang="zh-CN" dirty="0"/>
              </a:p>
              <a:p>
                <a:pPr marL="285750" indent="-285750">
                  <a:buFont typeface="Arial" panose="020B0604020202020204" pitchFamily="34" charset="0"/>
                  <a:buChar char="•"/>
                </a:pPr>
                <a:r>
                  <a:rPr lang="en-US" altLang="zh-CN" dirty="0"/>
                  <a:t>Coded Scheme</a:t>
                </a:r>
                <a:r>
                  <a:rPr lang="zh-CN" altLang="en-US" dirty="0"/>
                  <a:t>：整个数据集分成</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3</m:t>
                        </m:r>
                      </m:sub>
                    </m:sSub>
                  </m:oMath>
                </a14:m>
                <a:r>
                  <a:rPr lang="zh-CN" altLang="en-US" dirty="0"/>
                  <a:t>，每个节点计算梯度的线性组合，任意两个节点返回，主节点进行解码恢复梯度和。比如</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i="1">
                            <a:latin typeface="Cambria Math" panose="02040503050406030204" pitchFamily="18" charset="0"/>
                          </a:rPr>
                          <m:t>1</m:t>
                        </m:r>
                      </m:sub>
                    </m:sSub>
                  </m:oMath>
                </a14:m>
                <a:r>
                  <a:rPr lang="zh-CN" altLang="en-US" dirty="0"/>
                  <a:t>发送</a:t>
                </a:r>
                <a14:m>
                  <m:oMath xmlns:m="http://schemas.openxmlformats.org/officeDocument/2006/math">
                    <m:r>
                      <a:rPr lang="en-US" altLang="zh-CN" b="0" i="0" dirty="0" smtClean="0">
                        <a:latin typeface="Cambria Math" panose="02040503050406030204" pitchFamily="18" charset="0"/>
                      </a:rPr>
                      <m:t>2</m:t>
                    </m:r>
                    <m:d>
                      <m:dPr>
                        <m:ctrlPr>
                          <a:rPr lang="en-US" altLang="zh-CN" b="0" i="1" dirty="0" smtClean="0">
                            <a:latin typeface="Cambria Math" panose="02040503050406030204" pitchFamily="18" charset="0"/>
                          </a:rPr>
                        </m:ctrlPr>
                      </m:dPr>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1</m:t>
                                </m:r>
                              </m:sub>
                            </m:sSub>
                          </m:num>
                          <m:den>
                            <m:r>
                              <a:rPr lang="en-US" altLang="zh-CN" i="1">
                                <a:latin typeface="Cambria Math" panose="02040503050406030204" pitchFamily="18" charset="0"/>
                              </a:rPr>
                              <m:t>2</m:t>
                            </m:r>
                          </m:den>
                        </m:f>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2</m:t>
                            </m:r>
                          </m:sub>
                        </m:sSub>
                      </m:e>
                    </m:d>
                    <m:r>
                      <a:rPr lang="zh-CN" altLang="en-US" i="1">
                        <a:latin typeface="Cambria Math" panose="02040503050406030204" pitchFamily="18" charset="0"/>
                      </a:rPr>
                      <m:t>，</m:t>
                    </m:r>
                  </m:oMath>
                </a14:m>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𝑊</m:t>
                        </m:r>
                      </m:e>
                      <m:sub>
                        <m:r>
                          <a:rPr lang="en-US" altLang="zh-CN" i="1" smtClean="0">
                            <a:latin typeface="Cambria Math" panose="02040503050406030204" pitchFamily="18" charset="0"/>
                          </a:rPr>
                          <m:t>2</m:t>
                        </m:r>
                      </m:sub>
                    </m:sSub>
                    <m:r>
                      <a:rPr lang="zh-CN" altLang="en-US" i="1">
                        <a:latin typeface="Cambria Math" panose="02040503050406030204" pitchFamily="18" charset="0"/>
                      </a:rPr>
                      <m:t>发送</m:t>
                    </m:r>
                    <m:r>
                      <a:rPr lang="en-US" altLang="zh-CN" i="1">
                        <a:latin typeface="Cambria Math" panose="02040503050406030204" pitchFamily="18" charset="0"/>
                      </a:rPr>
                      <m:t>−</m:t>
                    </m:r>
                    <m:d>
                      <m:dPr>
                        <m:ctrlPr>
                          <a:rPr lang="en-US" altLang="zh-CN" i="1" dirty="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2</m:t>
                            </m:r>
                          </m:sub>
                        </m:sSub>
                        <m:r>
                          <a:rPr lang="en-US" altLang="zh-CN"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3</m:t>
                            </m:r>
                          </m:sub>
                        </m:sSub>
                      </m:e>
                    </m:d>
                    <m:r>
                      <a:rPr lang="zh-CN" altLang="en-US" i="1" smtClean="0">
                        <a:latin typeface="Cambria Math" panose="02040503050406030204" pitchFamily="18" charset="0"/>
                      </a:rPr>
                      <m:t>，</m:t>
                    </m:r>
                  </m:oMath>
                </a14:m>
                <a:r>
                  <a:rPr lang="zh-CN" altLang="en-US" dirty="0"/>
                  <a:t>主节点可以得到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3</m:t>
                        </m:r>
                      </m:sub>
                    </m:sSub>
                  </m:oMath>
                </a14:m>
                <a:endParaRPr lang="en-US" altLang="zh-CN" dirty="0"/>
              </a:p>
              <a:p>
                <a:endParaRPr lang="en-US" altLang="zh-CN" dirty="0"/>
              </a:p>
              <a:p>
                <a:r>
                  <a:rPr lang="zh-CN" altLang="en-US" dirty="0"/>
                  <a:t>本质：以每个节点计算更多的数据来解决</a:t>
                </a:r>
                <a:r>
                  <a:rPr lang="en-US" altLang="zh-CN" dirty="0"/>
                  <a:t>straggler</a:t>
                </a:r>
                <a:r>
                  <a:rPr lang="zh-CN" altLang="en-US" dirty="0"/>
                  <a:t>问题</a:t>
                </a:r>
              </a:p>
            </p:txBody>
          </p:sp>
        </mc:Choice>
        <mc:Fallback>
          <p:sp>
            <p:nvSpPr>
              <p:cNvPr id="4" name="文本框 3">
                <a:extLst>
                  <a:ext uri="{FF2B5EF4-FFF2-40B4-BE49-F238E27FC236}">
                    <a16:creationId xmlns:a16="http://schemas.microsoft.com/office/drawing/2014/main" id="{6B416F65-E350-4C90-B91B-08A56CBCD9CA}"/>
                  </a:ext>
                </a:extLst>
              </p:cNvPr>
              <p:cNvSpPr txBox="1">
                <a:spLocks noRot="1" noChangeAspect="1" noMove="1" noResize="1" noEditPoints="1" noAdjustHandles="1" noChangeArrowheads="1" noChangeShapeType="1" noTextEdit="1"/>
              </p:cNvSpPr>
              <p:nvPr/>
            </p:nvSpPr>
            <p:spPr>
              <a:xfrm>
                <a:off x="544352" y="4911366"/>
                <a:ext cx="10777980" cy="1614866"/>
              </a:xfrm>
              <a:prstGeom prst="rect">
                <a:avLst/>
              </a:prstGeom>
              <a:blipFill>
                <a:blip r:embed="rId3"/>
                <a:stretch>
                  <a:fillRect l="-452" t="-3019" r="-509" b="-52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8187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5" y="285994"/>
            <a:ext cx="6547338" cy="373429"/>
          </a:xfrm>
        </p:spPr>
        <p:txBody>
          <a:bodyPr>
            <a:noAutofit/>
          </a:bodyPr>
          <a:lstStyle/>
          <a:p>
            <a:r>
              <a:rPr lang="en-US" altLang="zh-CN" sz="2400" dirty="0"/>
              <a:t>1. Introduction</a:t>
            </a:r>
            <a:endParaRPr lang="zh-CN" altLang="en-US" sz="2400" dirty="0"/>
          </a:p>
        </p:txBody>
      </p:sp>
      <p:sp>
        <p:nvSpPr>
          <p:cNvPr id="14" name="内容占位符 2">
            <a:extLst>
              <a:ext uri="{FF2B5EF4-FFF2-40B4-BE49-F238E27FC236}">
                <a16:creationId xmlns:a16="http://schemas.microsoft.com/office/drawing/2014/main" id="{D57A196C-292C-41FC-BB33-E3A6C64F29B4}"/>
              </a:ext>
            </a:extLst>
          </p:cNvPr>
          <p:cNvSpPr>
            <a:spLocks noGrp="1"/>
          </p:cNvSpPr>
          <p:nvPr>
            <p:ph idx="1"/>
          </p:nvPr>
        </p:nvSpPr>
        <p:spPr>
          <a:xfrm>
            <a:off x="512885" y="773723"/>
            <a:ext cx="10840915" cy="5223804"/>
          </a:xfrm>
        </p:spPr>
        <p:txBody>
          <a:bodyPr>
            <a:normAutofit/>
          </a:bodyPr>
          <a:lstStyle/>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2000" dirty="0"/>
          </a:p>
        </p:txBody>
      </p:sp>
      <p:sp>
        <p:nvSpPr>
          <p:cNvPr id="4" name="文本框 3">
            <a:extLst>
              <a:ext uri="{FF2B5EF4-FFF2-40B4-BE49-F238E27FC236}">
                <a16:creationId xmlns:a16="http://schemas.microsoft.com/office/drawing/2014/main" id="{6B416F65-E350-4C90-B91B-08A56CBCD9CA}"/>
              </a:ext>
            </a:extLst>
          </p:cNvPr>
          <p:cNvSpPr txBox="1"/>
          <p:nvPr/>
        </p:nvSpPr>
        <p:spPr>
          <a:xfrm>
            <a:off x="575820" y="4553346"/>
            <a:ext cx="10777980" cy="2031325"/>
          </a:xfrm>
          <a:prstGeom prst="rect">
            <a:avLst/>
          </a:prstGeom>
          <a:noFill/>
        </p:spPr>
        <p:txBody>
          <a:bodyPr wrap="square" rtlCol="0">
            <a:spAutoFit/>
          </a:bodyPr>
          <a:lstStyle/>
          <a:p>
            <a:r>
              <a:rPr lang="zh-CN" altLang="en-US" dirty="0"/>
              <a:t>用</a:t>
            </a:r>
            <a:r>
              <a:rPr lang="en-US" altLang="zh-CN" dirty="0"/>
              <a:t>50</a:t>
            </a:r>
            <a:r>
              <a:rPr lang="zh-CN" altLang="en-US" dirty="0"/>
              <a:t>个</a:t>
            </a:r>
            <a:r>
              <a:rPr lang="en-US" altLang="zh-CN" dirty="0"/>
              <a:t>Amazon EC2 instances</a:t>
            </a:r>
            <a:r>
              <a:rPr lang="zh-CN" altLang="en-US" dirty="0"/>
              <a:t>和</a:t>
            </a:r>
            <a:r>
              <a:rPr lang="en-US" altLang="zh-CN" dirty="0"/>
              <a:t>1</a:t>
            </a:r>
            <a:r>
              <a:rPr lang="zh-CN" altLang="en-US" dirty="0"/>
              <a:t>个</a:t>
            </a:r>
            <a:r>
              <a:rPr lang="en-US" altLang="zh-CN" dirty="0"/>
              <a:t>master instance</a:t>
            </a:r>
            <a:r>
              <a:rPr lang="zh-CN" altLang="en-US" dirty="0"/>
              <a:t>来进行分布式梯度计算，拟合参数的维度为</a:t>
            </a:r>
            <a:r>
              <a:rPr lang="en-US" altLang="zh-CN" dirty="0"/>
              <a:t>p=500000</a:t>
            </a:r>
            <a:r>
              <a:rPr lang="zh-CN" altLang="en-US" dirty="0"/>
              <a:t>。可以看到一些节点的通信延迟</a:t>
            </a:r>
            <a:r>
              <a:rPr lang="en-US" altLang="zh-CN" dirty="0"/>
              <a:t>(communication delay)</a:t>
            </a:r>
            <a:r>
              <a:rPr lang="zh-CN" altLang="en-US" dirty="0"/>
              <a:t>可以达到正常节点的五倍。</a:t>
            </a:r>
            <a:endParaRPr lang="en-US" altLang="zh-CN" dirty="0"/>
          </a:p>
          <a:p>
            <a:endParaRPr lang="en-US" altLang="zh-CN" dirty="0"/>
          </a:p>
          <a:p>
            <a:r>
              <a:rPr lang="zh-CN" altLang="en-US" dirty="0"/>
              <a:t>在一些更加便宜的</a:t>
            </a:r>
            <a:r>
              <a:rPr lang="en-US" altLang="zh-CN" dirty="0"/>
              <a:t>EC2 instances</a:t>
            </a:r>
            <a:r>
              <a:rPr lang="zh-CN" altLang="en-US" dirty="0"/>
              <a:t>，这个现象更加明显</a:t>
            </a:r>
            <a:endParaRPr lang="en-US" altLang="zh-CN" dirty="0"/>
          </a:p>
          <a:p>
            <a:endParaRPr lang="en-US" altLang="zh-CN" dirty="0"/>
          </a:p>
          <a:p>
            <a:r>
              <a:rPr lang="zh-CN" altLang="en-US" dirty="0">
                <a:solidFill>
                  <a:srgbClr val="FF0000"/>
                </a:solidFill>
              </a:rPr>
              <a:t>本文因此提出一种编码梯度</a:t>
            </a:r>
            <a:r>
              <a:rPr lang="en-US" altLang="zh-CN" dirty="0">
                <a:solidFill>
                  <a:srgbClr val="FF0000"/>
                </a:solidFill>
              </a:rPr>
              <a:t>(Gradient Coding)</a:t>
            </a:r>
            <a:r>
              <a:rPr lang="zh-CN" altLang="en-US" dirty="0">
                <a:solidFill>
                  <a:srgbClr val="FF0000"/>
                </a:solidFill>
              </a:rPr>
              <a:t>方法，旨在基于</a:t>
            </a:r>
            <a:r>
              <a:rPr lang="en-US" altLang="zh-CN" dirty="0">
                <a:solidFill>
                  <a:srgbClr val="FF0000"/>
                </a:solidFill>
              </a:rPr>
              <a:t>low-cost instance(straggler</a:t>
            </a:r>
            <a:r>
              <a:rPr lang="zh-CN" altLang="en-US" dirty="0">
                <a:solidFill>
                  <a:srgbClr val="FF0000"/>
                </a:solidFill>
              </a:rPr>
              <a:t>现象显著</a:t>
            </a:r>
            <a:r>
              <a:rPr lang="en-US" altLang="zh-CN" dirty="0">
                <a:solidFill>
                  <a:srgbClr val="FF0000"/>
                </a:solidFill>
              </a:rPr>
              <a:t>)</a:t>
            </a:r>
            <a:r>
              <a:rPr lang="zh-CN" altLang="en-US" dirty="0">
                <a:solidFill>
                  <a:srgbClr val="FF0000"/>
                </a:solidFill>
              </a:rPr>
              <a:t>，利用编码思想来消除</a:t>
            </a:r>
            <a:r>
              <a:rPr lang="en-US" altLang="zh-CN" dirty="0">
                <a:solidFill>
                  <a:srgbClr val="FF0000"/>
                </a:solidFill>
              </a:rPr>
              <a:t>straggler</a:t>
            </a:r>
            <a:r>
              <a:rPr lang="zh-CN" altLang="en-US" dirty="0">
                <a:solidFill>
                  <a:srgbClr val="FF0000"/>
                </a:solidFill>
              </a:rPr>
              <a:t>问题。</a:t>
            </a:r>
            <a:endParaRPr lang="en-US" altLang="zh-CN" dirty="0">
              <a:solidFill>
                <a:srgbClr val="FF0000"/>
              </a:solidFill>
            </a:endParaRPr>
          </a:p>
        </p:txBody>
      </p:sp>
      <p:pic>
        <p:nvPicPr>
          <p:cNvPr id="5" name="图片 4">
            <a:extLst>
              <a:ext uri="{FF2B5EF4-FFF2-40B4-BE49-F238E27FC236}">
                <a16:creationId xmlns:a16="http://schemas.microsoft.com/office/drawing/2014/main" id="{729475FE-0AD5-47E4-A8B7-690DE38E8CEB}"/>
              </a:ext>
            </a:extLst>
          </p:cNvPr>
          <p:cNvPicPr>
            <a:picLocks noChangeAspect="1"/>
          </p:cNvPicPr>
          <p:nvPr/>
        </p:nvPicPr>
        <p:blipFill>
          <a:blip r:embed="rId2"/>
          <a:stretch>
            <a:fillRect/>
          </a:stretch>
        </p:blipFill>
        <p:spPr>
          <a:xfrm>
            <a:off x="3281234" y="472708"/>
            <a:ext cx="5042634" cy="3836787"/>
          </a:xfrm>
          <a:prstGeom prst="rect">
            <a:avLst/>
          </a:prstGeom>
        </p:spPr>
      </p:pic>
    </p:spTree>
    <p:extLst>
      <p:ext uri="{BB962C8B-B14F-4D97-AF65-F5344CB8AC3E}">
        <p14:creationId xmlns:p14="http://schemas.microsoft.com/office/powerpoint/2010/main" val="1933426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9378461" cy="373429"/>
          </a:xfrm>
        </p:spPr>
        <p:txBody>
          <a:bodyPr>
            <a:noAutofit/>
          </a:bodyPr>
          <a:lstStyle/>
          <a:p>
            <a:r>
              <a:rPr lang="en-US" altLang="zh-CN" sz="2400" dirty="0"/>
              <a:t>2.Preliminaries</a:t>
            </a:r>
            <a:endParaRPr lang="zh-CN" altLang="en-US" sz="24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12885" y="835270"/>
                <a:ext cx="11172092" cy="5341694"/>
              </a:xfrm>
            </p:spPr>
            <p:txBody>
              <a:bodyPr>
                <a:normAutofit/>
              </a:bodyPr>
              <a:lstStyle/>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d</a:t>
                </a:r>
                <a:r>
                  <a:rPr lang="zh-CN" altLang="en-US" sz="1800" dirty="0"/>
                  <a:t>个样本，拟合参数的维度为</a:t>
                </a:r>
                <a:r>
                  <a:rPr lang="en-US" altLang="zh-CN" sz="1800" dirty="0"/>
                  <a:t>p</a:t>
                </a:r>
                <a:r>
                  <a:rPr lang="zh-CN" altLang="en-US" sz="1800" dirty="0"/>
                  <a:t>，</a:t>
                </a:r>
                <a14:m>
                  <m:oMath xmlns:m="http://schemas.openxmlformats.org/officeDocument/2006/math">
                    <m:r>
                      <a:rPr lang="en-US" altLang="zh-CN" sz="1800" i="1" smtClean="0">
                        <a:latin typeface="Cambria Math" panose="02040503050406030204" pitchFamily="18" charset="0"/>
                        <a:ea typeface="Cambria Math" panose="02040503050406030204" pitchFamily="18" charset="0"/>
                      </a:rPr>
                      <m:t>ℓ</m:t>
                    </m:r>
                  </m:oMath>
                </a14:m>
                <a:r>
                  <a:rPr lang="zh-CN" altLang="en-US" sz="1800" dirty="0"/>
                  <a:t>为损失函数，</a:t>
                </a:r>
                <a:r>
                  <a:rPr lang="en-US" altLang="zh-CN" sz="1800" dirty="0"/>
                  <a:t>R</a:t>
                </a:r>
                <a:r>
                  <a:rPr lang="zh-CN" altLang="en-US" sz="1800" dirty="0"/>
                  <a:t>为正则化函数。</a:t>
                </a:r>
                <a:endParaRPr lang="en-US" altLang="zh-CN" sz="1800" dirty="0"/>
              </a:p>
              <a:p>
                <a:pPr marL="0" indent="0">
                  <a:buNone/>
                </a:pPr>
                <a:r>
                  <a:rPr lang="zh-CN" altLang="en-US" sz="1800" dirty="0"/>
                  <a:t>我们要求得满足此模型最接近的</a:t>
                </a:r>
                <a:r>
                  <a:rPr lang="en-US" altLang="zh-CN" sz="1800" dirty="0"/>
                  <a:t>β</a:t>
                </a:r>
                <a:r>
                  <a:rPr lang="zh-CN" altLang="en-US" sz="1800" dirty="0"/>
                  <a:t>，转而利用最小二乘法求梯度</a:t>
                </a:r>
                <a:endParaRPr lang="en-US" altLang="zh-CN" sz="1800" dirty="0"/>
              </a:p>
              <a:p>
                <a:pPr marL="0" indent="0">
                  <a:buNone/>
                </a:pPr>
                <a:r>
                  <a:rPr lang="en-US" altLang="zh-CN" sz="1800" dirty="0"/>
                  <a:t>β</a:t>
                </a:r>
                <a:r>
                  <a:rPr lang="zh-CN" altLang="en-US" sz="1800" dirty="0"/>
                  <a:t>的逼近过程为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h</m:t>
                        </m:r>
                      </m:e>
                      <m:sub>
                        <m:r>
                          <a:rPr lang="en-US" altLang="zh-CN" sz="1800" b="0" i="1" smtClean="0">
                            <a:latin typeface="Cambria Math" panose="02040503050406030204" pitchFamily="18" charset="0"/>
                          </a:rPr>
                          <m:t>𝑅</m:t>
                        </m:r>
                      </m:sub>
                    </m:sSub>
                    <m:r>
                      <a:rPr lang="zh-CN" altLang="en-US" sz="1800" i="1">
                        <a:latin typeface="Cambria Math" panose="02040503050406030204" pitchFamily="18" charset="0"/>
                      </a:rPr>
                      <m:t>为</m:t>
                    </m:r>
                  </m:oMath>
                </a14:m>
                <a:r>
                  <a:rPr lang="zh-CN" altLang="en-US" sz="1800" dirty="0"/>
                  <a:t>优化器，以上一次迭代的结果</a:t>
                </a:r>
                <a14:m>
                  <m:oMath xmlns:m="http://schemas.openxmlformats.org/officeDocument/2006/math">
                    <m:sSup>
                      <m:sSupPr>
                        <m:ctrlPr>
                          <a:rPr lang="en-US" altLang="zh-CN" sz="1800" b="0" i="1" smtClean="0">
                            <a:latin typeface="Cambria Math" panose="02040503050406030204" pitchFamily="18" charset="0"/>
                          </a:rPr>
                        </m:ctrlPr>
                      </m:sSupPr>
                      <m:e>
                        <m:r>
                          <a:rPr lang="zh-CN" altLang="en-US" sz="1800" i="1" smtClean="0">
                            <a:latin typeface="Cambria Math" panose="02040503050406030204" pitchFamily="18" charset="0"/>
                          </a:rPr>
                          <m:t>𝛽</m:t>
                        </m:r>
                      </m:e>
                      <m:sup>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m:t>
                        </m:r>
                      </m:sup>
                    </m:sSup>
                  </m:oMath>
                </a14:m>
                <a:r>
                  <a:rPr lang="zh-CN" altLang="en-US" sz="1800" dirty="0"/>
                  <a:t>和梯度</a:t>
                </a:r>
                <a:r>
                  <a:rPr lang="en-US" altLang="zh-CN" sz="1800" dirty="0"/>
                  <a:t>g</a:t>
                </a:r>
                <a:r>
                  <a:rPr lang="zh-CN" altLang="en-US" sz="1800" dirty="0"/>
                  <a:t>为参数</a:t>
                </a:r>
                <a:endParaRPr lang="en-US" altLang="zh-CN" sz="1800" dirty="0"/>
              </a:p>
              <a:p>
                <a:pPr marL="0" indent="0">
                  <a:buNone/>
                </a:pPr>
                <a:endParaRPr lang="en-US" altLang="zh-CN" sz="1800" dirty="0"/>
              </a:p>
              <a:p>
                <a:pPr marL="0" indent="0">
                  <a:buNone/>
                </a:pPr>
                <a:r>
                  <a:rPr lang="zh-CN" altLang="en-US" sz="1800" dirty="0"/>
                  <a:t>然而，由于样本数量</a:t>
                </a:r>
                <a:r>
                  <a:rPr lang="en-US" altLang="zh-CN" sz="1800" dirty="0"/>
                  <a:t>d</a:t>
                </a:r>
                <a:r>
                  <a:rPr lang="zh-CN" altLang="en-US" sz="1800" dirty="0"/>
                  <a:t>很大，更新</a:t>
                </a:r>
                <a:r>
                  <a:rPr lang="en-US" altLang="zh-CN" sz="1800" dirty="0"/>
                  <a:t>β</a:t>
                </a:r>
                <a:r>
                  <a:rPr lang="zh-CN" altLang="en-US" sz="1800" dirty="0"/>
                  <a:t>的工作量很大（求梯度），而梯度具有可加性，因此可以利用分布式计算来解决计算瓶颈。</a:t>
                </a:r>
                <a:endParaRPr lang="en-US" altLang="zh-CN" sz="1800" dirty="0"/>
              </a:p>
              <a:p>
                <a:pPr marL="0" indent="0">
                  <a:buNone/>
                </a:pPr>
                <a:endParaRPr lang="en-US" altLang="zh-CN"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12885" y="835270"/>
                <a:ext cx="11172092" cy="5341694"/>
              </a:xfrm>
              <a:blipFill>
                <a:blip r:embed="rId2"/>
                <a:stretch>
                  <a:fillRect l="-436" r="-49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14BF664B-B918-4383-BB3B-8BA2C5D6A609}"/>
              </a:ext>
            </a:extLst>
          </p:cNvPr>
          <p:cNvPicPr>
            <a:picLocks noChangeAspect="1"/>
          </p:cNvPicPr>
          <p:nvPr/>
        </p:nvPicPr>
        <p:blipFill>
          <a:blip r:embed="rId3"/>
          <a:stretch>
            <a:fillRect/>
          </a:stretch>
        </p:blipFill>
        <p:spPr>
          <a:xfrm>
            <a:off x="1231570" y="958282"/>
            <a:ext cx="9106689" cy="1623201"/>
          </a:xfrm>
          <a:prstGeom prst="rect">
            <a:avLst/>
          </a:prstGeom>
        </p:spPr>
      </p:pic>
      <p:pic>
        <p:nvPicPr>
          <p:cNvPr id="5" name="图片 4">
            <a:extLst>
              <a:ext uri="{FF2B5EF4-FFF2-40B4-BE49-F238E27FC236}">
                <a16:creationId xmlns:a16="http://schemas.microsoft.com/office/drawing/2014/main" id="{C66A7755-1A7C-41F7-B9F1-D00AB6C2EC1F}"/>
              </a:ext>
            </a:extLst>
          </p:cNvPr>
          <p:cNvPicPr>
            <a:picLocks noChangeAspect="1"/>
          </p:cNvPicPr>
          <p:nvPr/>
        </p:nvPicPr>
        <p:blipFill>
          <a:blip r:embed="rId4"/>
          <a:stretch>
            <a:fillRect/>
          </a:stretch>
        </p:blipFill>
        <p:spPr>
          <a:xfrm>
            <a:off x="6987482" y="3057789"/>
            <a:ext cx="2232853" cy="342930"/>
          </a:xfrm>
          <a:prstGeom prst="rect">
            <a:avLst/>
          </a:prstGeom>
        </p:spPr>
      </p:pic>
      <p:pic>
        <p:nvPicPr>
          <p:cNvPr id="9" name="图片 8">
            <a:extLst>
              <a:ext uri="{FF2B5EF4-FFF2-40B4-BE49-F238E27FC236}">
                <a16:creationId xmlns:a16="http://schemas.microsoft.com/office/drawing/2014/main" id="{14F86383-22D8-4BBF-BE14-B0C984C55F33}"/>
              </a:ext>
            </a:extLst>
          </p:cNvPr>
          <p:cNvPicPr>
            <a:picLocks noChangeAspect="1"/>
          </p:cNvPicPr>
          <p:nvPr/>
        </p:nvPicPr>
        <p:blipFill>
          <a:blip r:embed="rId5"/>
          <a:stretch>
            <a:fillRect/>
          </a:stretch>
        </p:blipFill>
        <p:spPr>
          <a:xfrm>
            <a:off x="2079432" y="3381865"/>
            <a:ext cx="1689606" cy="503013"/>
          </a:xfrm>
          <a:prstGeom prst="rect">
            <a:avLst/>
          </a:prstGeom>
        </p:spPr>
      </p:pic>
    </p:spTree>
    <p:extLst>
      <p:ext uri="{BB962C8B-B14F-4D97-AF65-F5344CB8AC3E}">
        <p14:creationId xmlns:p14="http://schemas.microsoft.com/office/powerpoint/2010/main" val="3125134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9378461" cy="373429"/>
          </a:xfrm>
        </p:spPr>
        <p:txBody>
          <a:bodyPr>
            <a:noAutofit/>
          </a:bodyPr>
          <a:lstStyle/>
          <a:p>
            <a:r>
              <a:rPr lang="en-US" altLang="zh-CN" sz="2400" dirty="0"/>
              <a:t>2.Preliminaries(The General Setup)</a:t>
            </a:r>
            <a:endParaRPr lang="zh-CN" altLang="en-US" sz="24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12885" y="835270"/>
                <a:ext cx="11172092" cy="5848334"/>
              </a:xfrm>
            </p:spPr>
            <p:txBody>
              <a:bodyPr>
                <a:normAutofit/>
              </a:bodyPr>
              <a:lstStyle/>
              <a:p>
                <a:pPr marL="0" indent="0">
                  <a:buNone/>
                </a:pPr>
                <a:r>
                  <a:rPr lang="zh-CN" altLang="en-US" sz="1800" dirty="0"/>
                  <a:t>用以下矩阵乘法来建模，其中</a:t>
                </a:r>
                <a:r>
                  <a:rPr lang="en-US" altLang="zh-CN" sz="1800" dirty="0"/>
                  <a:t>n</a:t>
                </a:r>
                <a:r>
                  <a:rPr lang="zh-CN" altLang="en-US" sz="1800" dirty="0"/>
                  <a:t>个节点，</a:t>
                </a:r>
                <a:r>
                  <a:rPr lang="en-US" altLang="zh-CN" sz="1800" dirty="0"/>
                  <a:t>k</a:t>
                </a:r>
                <a:r>
                  <a:rPr lang="zh-CN" altLang="en-US" sz="1800" dirty="0"/>
                  <a:t>个数据块（梯度块），</a:t>
                </a:r>
                <a:r>
                  <a:rPr lang="en-US" altLang="zh-CN" sz="1800" dirty="0"/>
                  <a:t>f</a:t>
                </a:r>
                <a:r>
                  <a:rPr lang="zh-CN" altLang="en-US" sz="1800" dirty="0"/>
                  <a:t>种可能的组合数</a:t>
                </a:r>
                <a:r>
                  <a:rPr lang="en-US" altLang="zh-CN" sz="1800" dirty="0"/>
                  <a:t>(</a:t>
                </a:r>
                <a:r>
                  <a:rPr lang="zh-CN" altLang="en-US" sz="1800" dirty="0"/>
                  <a:t>从</a:t>
                </a:r>
                <a:r>
                  <a:rPr lang="en-US" altLang="zh-CN" sz="1800" dirty="0"/>
                  <a:t>n</a:t>
                </a:r>
                <a:r>
                  <a:rPr lang="zh-CN" altLang="en-US" sz="1800" dirty="0"/>
                  <a:t>里选不是</a:t>
                </a:r>
                <a:r>
                  <a:rPr lang="en-US" altLang="zh-CN" sz="1800" dirty="0"/>
                  <a:t>straggler</a:t>
                </a:r>
                <a:r>
                  <a:rPr lang="zh-CN" altLang="en-US" sz="1800" dirty="0"/>
                  <a:t>的数量</a:t>
                </a:r>
                <a:r>
                  <a:rPr lang="en-US" altLang="zh-CN" sz="1800" dirty="0"/>
                  <a:t>)</a:t>
                </a:r>
              </a:p>
              <a:p>
                <a:pPr marL="0" indent="0">
                  <a:buNone/>
                </a:pPr>
                <a:endParaRPr lang="en-US" altLang="zh-CN" sz="1800" dirty="0"/>
              </a:p>
              <a:p>
                <a:pPr marL="0" indent="0">
                  <a:buNone/>
                </a:pPr>
                <a:endParaRPr lang="en-US" altLang="zh-CN" sz="1800" dirty="0"/>
              </a:p>
              <a:p>
                <a:pPr marL="0" indent="0">
                  <a:buNone/>
                </a:pPr>
                <a:r>
                  <a:rPr lang="en-US" altLang="zh-CN" sz="1800" dirty="0"/>
                  <a:t>B</a:t>
                </a:r>
                <a:r>
                  <a:rPr lang="zh-CN" altLang="en-US" sz="1800" dirty="0"/>
                  <a:t>有</a:t>
                </a:r>
                <a:r>
                  <a:rPr lang="en-US" altLang="zh-CN" sz="1800" dirty="0"/>
                  <a:t>n</a:t>
                </a:r>
                <a:r>
                  <a:rPr lang="zh-CN" altLang="en-US" sz="1800" dirty="0"/>
                  <a:t>行，每一行对应一个节点。</a:t>
                </a:r>
                <a:endParaRPr lang="en-US" altLang="zh-CN" sz="1800" dirty="0"/>
              </a:p>
              <a:p>
                <a:pPr marL="0" indent="0">
                  <a:buNone/>
                </a:pPr>
                <a:r>
                  <a:rPr lang="en-US" altLang="zh-CN" sz="1800" dirty="0"/>
                  <a:t>B</a:t>
                </a:r>
                <a:r>
                  <a:rPr lang="zh-CN" altLang="en-US" sz="1800" dirty="0"/>
                  <a:t>的第</a:t>
                </a:r>
                <a:r>
                  <a:rPr lang="en-US" altLang="zh-CN" sz="1800" dirty="0" err="1"/>
                  <a:t>i</a:t>
                </a:r>
                <a:r>
                  <a:rPr lang="zh-CN" altLang="en-US" sz="1800" dirty="0"/>
                  <a:t>行</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𝑏</m:t>
                        </m:r>
                      </m:e>
                      <m:sub>
                        <m:r>
                          <a:rPr lang="en-US" altLang="zh-CN" sz="1800" b="0" i="1" smtClean="0">
                            <a:latin typeface="Cambria Math" panose="02040503050406030204" pitchFamily="18" charset="0"/>
                          </a:rPr>
                          <m:t>𝑖</m:t>
                        </m:r>
                      </m:sub>
                    </m:sSub>
                  </m:oMath>
                </a14:m>
                <a:r>
                  <a:rPr lang="zh-CN" altLang="en-US" sz="1800" dirty="0"/>
                  <a:t>，包含了每个节点所存的数据块的信息；其中</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𝑏</m:t>
                        </m:r>
                      </m:e>
                      <m:sub>
                        <m:r>
                          <a:rPr lang="en-US" altLang="zh-CN" sz="1800" i="1">
                            <a:latin typeface="Cambria Math" panose="02040503050406030204" pitchFamily="18" charset="0"/>
                          </a:rPr>
                          <m:t>𝑖</m:t>
                        </m:r>
                      </m:sub>
                    </m:sSub>
                  </m:oMath>
                </a14:m>
                <a:r>
                  <a:rPr lang="zh-CN" altLang="en-US" sz="1800" dirty="0"/>
                  <a:t>的非零元素的索引表示该节点存的数据块索引；</a:t>
                </a:r>
                <a:r>
                  <a:rPr lang="en-US" altLang="zh-CN" sz="1800" dirty="0"/>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𝑏</m:t>
                        </m:r>
                      </m:e>
                      <m:sub>
                        <m:r>
                          <a:rPr lang="en-US" altLang="zh-CN" sz="1800" i="1">
                            <a:latin typeface="Cambria Math" panose="02040503050406030204" pitchFamily="18" charset="0"/>
                          </a:rPr>
                          <m:t>𝑖</m:t>
                        </m:r>
                      </m:sub>
                    </m:sSub>
                  </m:oMath>
                </a14:m>
                <a:r>
                  <a:rPr lang="zh-CN" altLang="en-US" sz="1800" dirty="0"/>
                  <a:t>的元素的值将所存的梯度块编码成线性组合，表示节点</a:t>
                </a:r>
                <a:r>
                  <a:rPr lang="en-US" altLang="zh-CN" sz="1800" dirty="0" err="1"/>
                  <a:t>i</a:t>
                </a:r>
                <a:r>
                  <a:rPr lang="zh-CN" altLang="en-US" sz="1800" dirty="0"/>
                  <a:t>要发送给主节点的数据。</a:t>
                </a:r>
                <a:endParaRPr lang="en-US" altLang="zh-CN" sz="1800" dirty="0"/>
              </a:p>
              <a:p>
                <a:pPr marL="0" indent="0">
                  <a:buNone/>
                </a:pPr>
                <a:r>
                  <a:rPr lang="zh-CN" altLang="en-US" sz="1800" dirty="0"/>
                  <a:t>令</a:t>
                </a:r>
                <a14:m>
                  <m:oMath xmlns:m="http://schemas.openxmlformats.org/officeDocument/2006/math">
                    <m:acc>
                      <m:accPr>
                        <m:chr m:val="̅"/>
                        <m:ctrlPr>
                          <a:rPr lang="zh-CN" altLang="en-US" sz="1800" i="1" smtClean="0">
                            <a:latin typeface="Cambria Math" panose="02040503050406030204" pitchFamily="18" charset="0"/>
                          </a:rPr>
                        </m:ctrlPr>
                      </m:accPr>
                      <m:e>
                        <m:r>
                          <a:rPr lang="en-US" altLang="zh-CN" sz="1800" b="0" i="1" smtClean="0">
                            <a:latin typeface="Cambria Math" panose="02040503050406030204" pitchFamily="18" charset="0"/>
                          </a:rPr>
                          <m:t>𝑔</m:t>
                        </m:r>
                      </m:e>
                    </m:acc>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d>
                          <m:dPr>
                            <m:begChr m:val="["/>
                            <m:endChr m:val="]"/>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𝑔</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𝑔</m:t>
                                </m:r>
                              </m:e>
                              <m:sub>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𝑔</m:t>
                                </m:r>
                              </m:e>
                              <m:sub>
                                <m:r>
                                  <a:rPr lang="en-US" altLang="zh-CN" sz="1800" b="0" i="1" smtClean="0">
                                    <a:latin typeface="Cambria Math" panose="02040503050406030204" pitchFamily="18" charset="0"/>
                                  </a:rPr>
                                  <m:t>𝑘</m:t>
                                </m:r>
                              </m:sub>
                            </m:sSub>
                          </m:e>
                        </m:d>
                      </m:e>
                      <m:sup>
                        <m:r>
                          <a:rPr lang="en-US" altLang="zh-CN" sz="1800" b="0" i="1" smtClean="0">
                            <a:latin typeface="Cambria Math" panose="02040503050406030204" pitchFamily="18" charset="0"/>
                          </a:rPr>
                          <m:t>𝑇</m:t>
                        </m:r>
                      </m:sup>
                    </m:sSup>
                  </m:oMath>
                </a14:m>
                <a:r>
                  <a:rPr lang="zh-CN" altLang="en-US" sz="1800" dirty="0"/>
                  <a:t>，</a:t>
                </a:r>
                <a:r>
                  <a:rPr lang="en-US" altLang="zh-CN" sz="1800" dirty="0"/>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𝑔</m:t>
                        </m:r>
                      </m:e>
                      <m:sub>
                        <m:r>
                          <a:rPr lang="en-US" altLang="zh-CN" sz="1800" b="0" i="1" smtClean="0">
                            <a:latin typeface="Cambria Math" panose="02040503050406030204" pitchFamily="18" charset="0"/>
                          </a:rPr>
                          <m:t>𝑖</m:t>
                        </m:r>
                      </m:sub>
                    </m:sSub>
                  </m:oMath>
                </a14:m>
                <a:r>
                  <a:rPr lang="zh-CN" altLang="en-US" sz="1800" dirty="0"/>
                  <a:t>表示第</a:t>
                </a:r>
                <a:r>
                  <a:rPr lang="en-US" altLang="zh-CN" sz="1800" dirty="0" err="1"/>
                  <a:t>i</a:t>
                </a:r>
                <a:r>
                  <a:rPr lang="zh-CN" altLang="en-US" sz="1800" dirty="0"/>
                  <a:t>个梯度块，则节点</a:t>
                </a:r>
                <a:r>
                  <a:rPr lang="en-US" altLang="zh-CN" sz="1800" dirty="0" err="1"/>
                  <a:t>i</a:t>
                </a:r>
                <a:r>
                  <a:rPr lang="zh-CN" altLang="en-US" sz="1800" dirty="0"/>
                  <a:t>要发送给</a:t>
                </a:r>
                <a:r>
                  <a:rPr lang="en-US" altLang="zh-CN" sz="1800" dirty="0"/>
                  <a:t>master</a:t>
                </a:r>
                <a:r>
                  <a:rPr lang="zh-CN" altLang="en-US" sz="1800" dirty="0"/>
                  <a:t>的线性组合数据为</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𝑏</m:t>
                        </m:r>
                      </m:e>
                      <m:sub>
                        <m:r>
                          <a:rPr lang="en-US" altLang="zh-CN" sz="1800" i="1">
                            <a:latin typeface="Cambria Math" panose="02040503050406030204" pitchFamily="18" charset="0"/>
                          </a:rPr>
                          <m:t>𝑖</m:t>
                        </m:r>
                      </m:sub>
                    </m:sSub>
                    <m:acc>
                      <m:accPr>
                        <m:chr m:val="̅"/>
                        <m:ctrlPr>
                          <a:rPr lang="zh-CN" altLang="en-US" sz="1800" i="1">
                            <a:latin typeface="Cambria Math" panose="02040503050406030204" pitchFamily="18" charset="0"/>
                          </a:rPr>
                        </m:ctrlPr>
                      </m:accPr>
                      <m:e>
                        <m:r>
                          <a:rPr lang="en-US" altLang="zh-CN" sz="1800" i="1">
                            <a:latin typeface="Cambria Math" panose="02040503050406030204" pitchFamily="18" charset="0"/>
                          </a:rPr>
                          <m:t>𝑔</m:t>
                        </m:r>
                      </m:e>
                    </m:acc>
                  </m:oMath>
                </a14:m>
                <a:endParaRPr lang="en-US" altLang="zh-CN" sz="1800" dirty="0"/>
              </a:p>
              <a:p>
                <a:pPr marL="0" indent="0">
                  <a:buNone/>
                </a:pPr>
                <a:endParaRPr lang="en-US" altLang="zh-CN" sz="1800" dirty="0"/>
              </a:p>
              <a:p>
                <a:pPr marL="0" indent="0">
                  <a:buNone/>
                </a:pPr>
                <a:r>
                  <a:rPr lang="en-US" altLang="zh-CN" sz="1800" dirty="0"/>
                  <a:t>A</a:t>
                </a:r>
                <a:r>
                  <a:rPr lang="zh-CN" altLang="en-US" sz="1800" dirty="0"/>
                  <a:t>有</a:t>
                </a:r>
                <a:r>
                  <a:rPr lang="en-US" altLang="zh-CN" sz="1800" dirty="0"/>
                  <a:t>f</a:t>
                </a:r>
                <a:r>
                  <a:rPr lang="zh-CN" altLang="en-US" sz="1800" dirty="0"/>
                  <a:t>行，表示</a:t>
                </a:r>
                <a:r>
                  <a:rPr lang="en-US" altLang="zh-CN" sz="1800" dirty="0"/>
                  <a:t>f</a:t>
                </a:r>
                <a:r>
                  <a:rPr lang="zh-CN" altLang="en-US" sz="1800" dirty="0"/>
                  <a:t>种可能的情况（考虑</a:t>
                </a:r>
                <a:r>
                  <a:rPr lang="en-US" altLang="zh-CN" sz="1800" dirty="0"/>
                  <a:t>n</a:t>
                </a:r>
                <a:r>
                  <a:rPr lang="zh-CN" altLang="en-US" sz="1800" dirty="0"/>
                  <a:t>个节点，</a:t>
                </a:r>
                <a:r>
                  <a:rPr lang="en-US" altLang="zh-CN" sz="1800" dirty="0"/>
                  <a:t>s</a:t>
                </a:r>
                <a:r>
                  <a:rPr lang="zh-CN" altLang="en-US" sz="1800" dirty="0"/>
                  <a:t>个</a:t>
                </a:r>
                <a:r>
                  <a:rPr lang="en-US" altLang="zh-CN" sz="1800" dirty="0"/>
                  <a:t>straggler</a:t>
                </a:r>
                <a:r>
                  <a:rPr lang="zh-CN" altLang="en-US" sz="1800" dirty="0"/>
                  <a:t>，则实际有</a:t>
                </a:r>
                <a14:m>
                  <m:oMath xmlns:m="http://schemas.openxmlformats.org/officeDocument/2006/math">
                    <m:d>
                      <m:dPr>
                        <m:ctrlPr>
                          <a:rPr lang="en-US" altLang="zh-CN" sz="1800" i="1" smtClean="0">
                            <a:latin typeface="Cambria Math" panose="02040503050406030204" pitchFamily="18" charset="0"/>
                          </a:rPr>
                        </m:ctrlPr>
                      </m:dPr>
                      <m:e>
                        <m:f>
                          <m:fPr>
                            <m:type m:val="noBar"/>
                            <m:ctrlPr>
                              <a:rPr lang="en-US" altLang="zh-CN" sz="1800" i="1" smtClean="0">
                                <a:latin typeface="Cambria Math" panose="02040503050406030204" pitchFamily="18" charset="0"/>
                              </a:rPr>
                            </m:ctrlPr>
                          </m:fPr>
                          <m:num>
                            <m:r>
                              <a:rPr lang="en-US" altLang="zh-CN" sz="1800" b="0" i="1" smtClean="0">
                                <a:latin typeface="Cambria Math" panose="02040503050406030204" pitchFamily="18" charset="0"/>
                              </a:rPr>
                              <m:t>𝑛</m:t>
                            </m:r>
                          </m:num>
                          <m:den>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𝑠</m:t>
                            </m:r>
                          </m:den>
                        </m:f>
                      </m:e>
                    </m:d>
                    <m:r>
                      <a:rPr lang="zh-CN" altLang="en-US" sz="1800" i="1">
                        <a:latin typeface="Cambria Math" panose="02040503050406030204" pitchFamily="18" charset="0"/>
                      </a:rPr>
                      <m:t>种</m:t>
                    </m:r>
                  </m:oMath>
                </a14:m>
                <a:r>
                  <a:rPr lang="zh-CN" altLang="en-US" sz="1800" dirty="0"/>
                  <a:t>可能的情况）</a:t>
                </a:r>
                <a:endParaRPr lang="en-US" altLang="zh-CN" sz="1800" dirty="0"/>
              </a:p>
              <a:p>
                <a:pPr marL="0" indent="0">
                  <a:buNone/>
                </a:pPr>
                <a:r>
                  <a:rPr lang="en-US" altLang="zh-CN" sz="1800" dirty="0"/>
                  <a:t>A</a:t>
                </a:r>
                <a:r>
                  <a:rPr lang="zh-CN" altLang="en-US" sz="1800" dirty="0"/>
                  <a:t>的第</a:t>
                </a:r>
                <a:r>
                  <a:rPr lang="en-US" altLang="zh-CN" sz="1800" dirty="0" err="1"/>
                  <a:t>i</a:t>
                </a:r>
                <a:r>
                  <a:rPr lang="zh-CN" altLang="en-US" sz="1800" dirty="0"/>
                  <a:t>行</a:t>
                </a:r>
                <a14:m>
                  <m:oMath xmlns:m="http://schemas.openxmlformats.org/officeDocument/2006/math">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i="1">
                            <a:latin typeface="Cambria Math" panose="02040503050406030204" pitchFamily="18" charset="0"/>
                          </a:rPr>
                          <m:t>𝑖</m:t>
                        </m:r>
                      </m:sub>
                    </m:sSub>
                    <m:r>
                      <a:rPr lang="zh-CN" altLang="en-US" sz="1800" i="1" smtClean="0">
                        <a:latin typeface="Cambria Math" panose="02040503050406030204" pitchFamily="18" charset="0"/>
                      </a:rPr>
                      <m:t>，</m:t>
                    </m:r>
                  </m:oMath>
                </a14:m>
                <a:r>
                  <a:rPr lang="zh-CN" altLang="en-US" sz="1800" dirty="0"/>
                  <a:t>包含了某种特定情况下需要动用的节点</a:t>
                </a:r>
                <a:r>
                  <a:rPr lang="en-US" altLang="zh-CN" sz="1800" dirty="0"/>
                  <a:t>(n-s</a:t>
                </a:r>
                <a:r>
                  <a:rPr lang="zh-CN" altLang="en-US" sz="1800" dirty="0"/>
                  <a:t>个</a:t>
                </a:r>
                <a:r>
                  <a:rPr lang="en-US" altLang="zh-CN" sz="1800" dirty="0"/>
                  <a:t>)</a:t>
                </a:r>
                <a:r>
                  <a:rPr lang="zh-CN" altLang="en-US" sz="1800" dirty="0"/>
                  <a:t>的信息；其中</a:t>
                </a:r>
                <a14:m>
                  <m:oMath xmlns:m="http://schemas.openxmlformats.org/officeDocument/2006/math">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i="1">
                            <a:latin typeface="Cambria Math" panose="02040503050406030204" pitchFamily="18" charset="0"/>
                          </a:rPr>
                          <m:t>𝑖</m:t>
                        </m:r>
                      </m:sub>
                    </m:sSub>
                  </m:oMath>
                </a14:m>
                <a:r>
                  <a:rPr lang="zh-CN" altLang="en-US" sz="1800" dirty="0"/>
                  <a:t>的非零元素的索引表示动用节点的索引；</a:t>
                </a:r>
                <a:r>
                  <a:rPr lang="en-US" altLang="zh-CN" sz="1800" dirty="0"/>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𝑖</m:t>
                        </m:r>
                      </m:sub>
                    </m:sSub>
                    <m:r>
                      <a:rPr lang="zh-CN" altLang="en-US" sz="1800" i="1">
                        <a:latin typeface="Cambria Math" panose="02040503050406030204" pitchFamily="18" charset="0"/>
                      </a:rPr>
                      <m:t>元素</m:t>
                    </m:r>
                  </m:oMath>
                </a14:m>
                <a:r>
                  <a:rPr lang="zh-CN" altLang="en-US" sz="1800" dirty="0"/>
                  <a:t>的值用于对特定节点发送数据的线性组合。</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solidFill>
                      <a:srgbClr val="FF0000"/>
                    </a:solidFill>
                  </a:rPr>
                  <a:t>保证每一种情况，</a:t>
                </a:r>
                <a:r>
                  <a:rPr lang="en-US" altLang="zh-CN" sz="1800" dirty="0">
                    <a:solidFill>
                      <a:srgbClr val="FF0000"/>
                    </a:solidFill>
                  </a:rPr>
                  <a:t>master</a:t>
                </a:r>
                <a:r>
                  <a:rPr lang="zh-CN" altLang="en-US" sz="1800" dirty="0">
                    <a:solidFill>
                      <a:srgbClr val="FF0000"/>
                    </a:solidFill>
                  </a:rPr>
                  <a:t>能基于每一个</a:t>
                </a:r>
                <a:r>
                  <a:rPr lang="en-US" altLang="zh-CN" sz="1800" dirty="0">
                    <a:solidFill>
                      <a:srgbClr val="FF0000"/>
                    </a:solidFill>
                  </a:rPr>
                  <a:t>non-straggler</a:t>
                </a:r>
                <a:r>
                  <a:rPr lang="zh-CN" altLang="en-US" sz="1800" dirty="0">
                    <a:solidFill>
                      <a:srgbClr val="FF0000"/>
                    </a:solidFill>
                  </a:rPr>
                  <a:t>节点发送的线性组合恢复</a:t>
                </a:r>
                <a14:m>
                  <m:oMath xmlns:m="http://schemas.openxmlformats.org/officeDocument/2006/math">
                    <m:nary>
                      <m:naryPr>
                        <m:chr m:val="∑"/>
                        <m:ctrlPr>
                          <a:rPr lang="zh-CN" altLang="en-US" sz="1800" i="1" smtClean="0">
                            <a:solidFill>
                              <a:srgbClr val="FF0000"/>
                            </a:solidFill>
                            <a:latin typeface="Cambria Math" panose="02040503050406030204" pitchFamily="18" charset="0"/>
                          </a:rPr>
                        </m:ctrlPr>
                      </m:naryPr>
                      <m:sub>
                        <m:r>
                          <m:rPr>
                            <m:brk m:alnAt="23"/>
                          </m:rPr>
                          <a:rPr lang="en-US" altLang="zh-CN" sz="1800" b="0" i="1" smtClean="0">
                            <a:solidFill>
                              <a:srgbClr val="FF0000"/>
                            </a:solidFill>
                            <a:latin typeface="Cambria Math" panose="02040503050406030204" pitchFamily="18" charset="0"/>
                          </a:rPr>
                          <m:t>𝑗</m:t>
                        </m:r>
                        <m:r>
                          <a:rPr lang="en-US" altLang="zh-CN" sz="1800" b="0" i="1" smtClean="0">
                            <a:solidFill>
                              <a:srgbClr val="FF0000"/>
                            </a:solidFill>
                            <a:latin typeface="Cambria Math" panose="02040503050406030204" pitchFamily="18" charset="0"/>
                          </a:rPr>
                          <m:t>=1</m:t>
                        </m:r>
                      </m:sub>
                      <m:sup>
                        <m:r>
                          <a:rPr lang="en-US" altLang="zh-CN" sz="1800" b="0" i="1" smtClean="0">
                            <a:solidFill>
                              <a:srgbClr val="FF0000"/>
                            </a:solidFill>
                            <a:latin typeface="Cambria Math" panose="02040503050406030204" pitchFamily="18" charset="0"/>
                          </a:rPr>
                          <m:t>𝑘</m:t>
                        </m:r>
                      </m:sup>
                      <m:e>
                        <m:sSub>
                          <m:sSubPr>
                            <m:ctrlPr>
                              <a:rPr lang="en-US" altLang="zh-CN" sz="1800" b="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𝑔</m:t>
                            </m:r>
                          </m:e>
                          <m:sub>
                            <m:r>
                              <a:rPr lang="en-US" altLang="zh-CN" sz="1800" b="0" i="1" smtClean="0">
                                <a:solidFill>
                                  <a:srgbClr val="FF0000"/>
                                </a:solidFill>
                                <a:latin typeface="Cambria Math" panose="02040503050406030204" pitchFamily="18" charset="0"/>
                              </a:rPr>
                              <m:t>𝑗</m:t>
                            </m:r>
                          </m:sub>
                        </m:sSub>
                      </m:e>
                    </m:nary>
                  </m:oMath>
                </a14:m>
                <a:endParaRPr lang="en-US" altLang="zh-CN" sz="1800" dirty="0">
                  <a:solidFill>
                    <a:srgbClr val="FF00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12885" y="835270"/>
                <a:ext cx="11172092" cy="5848334"/>
              </a:xfrm>
              <a:blipFill>
                <a:blip r:embed="rId2"/>
                <a:stretch>
                  <a:fillRect l="-436" t="-1251" r="-491" b="-10428"/>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21C8249C-87BE-4509-AC4F-7448A43A72C5}"/>
              </a:ext>
            </a:extLst>
          </p:cNvPr>
          <p:cNvPicPr>
            <a:picLocks noChangeAspect="1"/>
          </p:cNvPicPr>
          <p:nvPr/>
        </p:nvPicPr>
        <p:blipFill>
          <a:blip r:embed="rId3"/>
          <a:stretch>
            <a:fillRect/>
          </a:stretch>
        </p:blipFill>
        <p:spPr>
          <a:xfrm>
            <a:off x="3360095" y="1277906"/>
            <a:ext cx="1135478" cy="342930"/>
          </a:xfrm>
          <a:prstGeom prst="rect">
            <a:avLst/>
          </a:prstGeom>
        </p:spPr>
      </p:pic>
      <p:pic>
        <p:nvPicPr>
          <p:cNvPr id="8" name="图片 7">
            <a:extLst>
              <a:ext uri="{FF2B5EF4-FFF2-40B4-BE49-F238E27FC236}">
                <a16:creationId xmlns:a16="http://schemas.microsoft.com/office/drawing/2014/main" id="{7D79BDB1-A2B4-4F46-9A62-6B9F60437970}"/>
              </a:ext>
            </a:extLst>
          </p:cNvPr>
          <p:cNvPicPr>
            <a:picLocks noChangeAspect="1"/>
          </p:cNvPicPr>
          <p:nvPr/>
        </p:nvPicPr>
        <p:blipFill>
          <a:blip r:embed="rId4"/>
          <a:stretch>
            <a:fillRect/>
          </a:stretch>
        </p:blipFill>
        <p:spPr>
          <a:xfrm>
            <a:off x="5437618" y="1287333"/>
            <a:ext cx="1905165" cy="289585"/>
          </a:xfrm>
          <a:prstGeom prst="rect">
            <a:avLst/>
          </a:prstGeom>
        </p:spPr>
      </p:pic>
      <p:pic>
        <p:nvPicPr>
          <p:cNvPr id="10" name="图片 9">
            <a:extLst>
              <a:ext uri="{FF2B5EF4-FFF2-40B4-BE49-F238E27FC236}">
                <a16:creationId xmlns:a16="http://schemas.microsoft.com/office/drawing/2014/main" id="{1F3B231C-863A-424B-B38A-BD0E093FCAED}"/>
              </a:ext>
            </a:extLst>
          </p:cNvPr>
          <p:cNvPicPr>
            <a:picLocks noChangeAspect="1"/>
          </p:cNvPicPr>
          <p:nvPr/>
        </p:nvPicPr>
        <p:blipFill>
          <a:blip r:embed="rId5"/>
          <a:stretch>
            <a:fillRect/>
          </a:stretch>
        </p:blipFill>
        <p:spPr>
          <a:xfrm>
            <a:off x="4085532" y="4660453"/>
            <a:ext cx="3756986" cy="1516511"/>
          </a:xfrm>
          <a:prstGeom prst="rect">
            <a:avLst/>
          </a:prstGeom>
        </p:spPr>
      </p:pic>
    </p:spTree>
    <p:extLst>
      <p:ext uri="{BB962C8B-B14F-4D97-AF65-F5344CB8AC3E}">
        <p14:creationId xmlns:p14="http://schemas.microsoft.com/office/powerpoint/2010/main" val="1383769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9378461" cy="373429"/>
          </a:xfrm>
        </p:spPr>
        <p:txBody>
          <a:bodyPr>
            <a:noAutofit/>
          </a:bodyPr>
          <a:lstStyle/>
          <a:p>
            <a:r>
              <a:rPr lang="en-US" altLang="zh-CN" sz="2400" dirty="0"/>
              <a:t>2.Preliminaries(The General Setup)</a:t>
            </a:r>
            <a:endParaRPr lang="zh-CN" altLang="en-US" sz="2400" dirty="0"/>
          </a:p>
        </p:txBody>
      </p:sp>
      <p:pic>
        <p:nvPicPr>
          <p:cNvPr id="4" name="图片 3">
            <a:extLst>
              <a:ext uri="{FF2B5EF4-FFF2-40B4-BE49-F238E27FC236}">
                <a16:creationId xmlns:a16="http://schemas.microsoft.com/office/drawing/2014/main" id="{2E3F9DD8-01AB-4E54-B31C-212B469FAFC1}"/>
              </a:ext>
            </a:extLst>
          </p:cNvPr>
          <p:cNvPicPr>
            <a:picLocks noChangeAspect="1"/>
          </p:cNvPicPr>
          <p:nvPr/>
        </p:nvPicPr>
        <p:blipFill>
          <a:blip r:embed="rId2"/>
          <a:stretch>
            <a:fillRect/>
          </a:stretch>
        </p:blipFill>
        <p:spPr>
          <a:xfrm>
            <a:off x="7083256" y="1284133"/>
            <a:ext cx="3756986" cy="3497883"/>
          </a:xfrm>
          <a:prstGeom prst="rect">
            <a:avLst/>
          </a:prstGeom>
        </p:spPr>
      </p:pic>
      <p:pic>
        <p:nvPicPr>
          <p:cNvPr id="9" name="图片 8">
            <a:extLst>
              <a:ext uri="{FF2B5EF4-FFF2-40B4-BE49-F238E27FC236}">
                <a16:creationId xmlns:a16="http://schemas.microsoft.com/office/drawing/2014/main" id="{19A5B678-9BC8-477E-B5B1-02D80E529A28}"/>
              </a:ext>
            </a:extLst>
          </p:cNvPr>
          <p:cNvPicPr>
            <a:picLocks noChangeAspect="1"/>
          </p:cNvPicPr>
          <p:nvPr/>
        </p:nvPicPr>
        <p:blipFill>
          <a:blip r:embed="rId3"/>
          <a:stretch>
            <a:fillRect/>
          </a:stretch>
        </p:blipFill>
        <p:spPr>
          <a:xfrm>
            <a:off x="1286198" y="835270"/>
            <a:ext cx="1135478" cy="342930"/>
          </a:xfrm>
          <a:prstGeom prst="rect">
            <a:avLst/>
          </a:prstGeom>
        </p:spPr>
      </p:pic>
      <p:pic>
        <p:nvPicPr>
          <p:cNvPr id="11" name="图片 10">
            <a:extLst>
              <a:ext uri="{FF2B5EF4-FFF2-40B4-BE49-F238E27FC236}">
                <a16:creationId xmlns:a16="http://schemas.microsoft.com/office/drawing/2014/main" id="{4CE64C34-880A-4CD1-A6CE-F99010724A98}"/>
              </a:ext>
            </a:extLst>
          </p:cNvPr>
          <p:cNvPicPr>
            <a:picLocks noChangeAspect="1"/>
          </p:cNvPicPr>
          <p:nvPr/>
        </p:nvPicPr>
        <p:blipFill>
          <a:blip r:embed="rId4"/>
          <a:stretch>
            <a:fillRect/>
          </a:stretch>
        </p:blipFill>
        <p:spPr>
          <a:xfrm>
            <a:off x="3363721" y="844697"/>
            <a:ext cx="1905165" cy="289585"/>
          </a:xfrm>
          <a:prstGeom prst="rect">
            <a:avLst/>
          </a:prstGeom>
        </p:spPr>
      </p:pic>
      <p:pic>
        <p:nvPicPr>
          <p:cNvPr id="5" name="图片 4">
            <a:extLst>
              <a:ext uri="{FF2B5EF4-FFF2-40B4-BE49-F238E27FC236}">
                <a16:creationId xmlns:a16="http://schemas.microsoft.com/office/drawing/2014/main" id="{8A2F77CB-91AC-4906-80DE-79881C361A6B}"/>
              </a:ext>
            </a:extLst>
          </p:cNvPr>
          <p:cNvPicPr>
            <a:picLocks noChangeAspect="1"/>
          </p:cNvPicPr>
          <p:nvPr/>
        </p:nvPicPr>
        <p:blipFill>
          <a:blip r:embed="rId5"/>
          <a:stretch>
            <a:fillRect/>
          </a:stretch>
        </p:blipFill>
        <p:spPr>
          <a:xfrm>
            <a:off x="1033613" y="1354047"/>
            <a:ext cx="4168501" cy="1021168"/>
          </a:xfrm>
          <a:prstGeom prst="rect">
            <a:avLst/>
          </a:prstGeom>
        </p:spPr>
      </p:pic>
      <p:pic>
        <p:nvPicPr>
          <p:cNvPr id="7" name="图片 6">
            <a:extLst>
              <a:ext uri="{FF2B5EF4-FFF2-40B4-BE49-F238E27FC236}">
                <a16:creationId xmlns:a16="http://schemas.microsoft.com/office/drawing/2014/main" id="{C51F69B0-DFBF-4D36-AB64-A03F05E66F6A}"/>
              </a:ext>
            </a:extLst>
          </p:cNvPr>
          <p:cNvPicPr>
            <a:picLocks noChangeAspect="1"/>
          </p:cNvPicPr>
          <p:nvPr/>
        </p:nvPicPr>
        <p:blipFill>
          <a:blip r:embed="rId6"/>
          <a:stretch>
            <a:fillRect/>
          </a:stretch>
        </p:blipFill>
        <p:spPr>
          <a:xfrm>
            <a:off x="1146081" y="2645963"/>
            <a:ext cx="1767993" cy="335309"/>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507A015-6C00-4DBF-883C-84E8D11A106B}"/>
                  </a:ext>
                </a:extLst>
              </p:cNvPr>
              <p:cNvSpPr txBox="1"/>
              <p:nvPr/>
            </p:nvSpPr>
            <p:spPr>
              <a:xfrm>
                <a:off x="791852" y="3249663"/>
                <a:ext cx="5844618" cy="2919902"/>
              </a:xfrm>
              <a:prstGeom prst="rect">
                <a:avLst/>
              </a:prstGeom>
              <a:noFill/>
            </p:spPr>
            <p:txBody>
              <a:bodyPr wrap="square" rtlCol="0">
                <a:spAutoFit/>
              </a:bodyPr>
              <a:lstStyle/>
              <a:p>
                <a:r>
                  <a:rPr lang="zh-CN" altLang="en-US" dirty="0"/>
                  <a:t>矩阵</a:t>
                </a:r>
                <a:r>
                  <a:rPr lang="en-US" altLang="zh-CN" dirty="0"/>
                  <a:t>A</a:t>
                </a:r>
                <a:r>
                  <a:rPr lang="zh-CN" altLang="en-US" dirty="0"/>
                  <a:t>有</a:t>
                </a:r>
                <a:r>
                  <a:rPr lang="en-US" altLang="zh-CN" dirty="0"/>
                  <a:t>3</a:t>
                </a:r>
                <a:r>
                  <a:rPr lang="zh-CN" altLang="en-US" dirty="0"/>
                  <a:t>行，表示有</a:t>
                </a:r>
                <a14:m>
                  <m:oMath xmlns:m="http://schemas.openxmlformats.org/officeDocument/2006/math">
                    <m:d>
                      <m:dPr>
                        <m:ctrlPr>
                          <a:rPr lang="en-US" altLang="zh-CN" i="1">
                            <a:latin typeface="Cambria Math" panose="02040503050406030204" pitchFamily="18" charset="0"/>
                          </a:rPr>
                        </m:ctrlPr>
                      </m:dPr>
                      <m:e>
                        <m:f>
                          <m:fPr>
                            <m:type m:val="noBar"/>
                            <m:ctrlPr>
                              <a:rPr lang="en-US"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𝑠</m:t>
                            </m:r>
                          </m:den>
                        </m:f>
                      </m:e>
                    </m:d>
                    <m:r>
                      <a:rPr lang="en-US" altLang="zh-CN" i="1" smtClean="0">
                        <a:latin typeface="Cambria Math" panose="02040503050406030204" pitchFamily="18" charset="0"/>
                      </a:rPr>
                      <m:t>=</m:t>
                    </m:r>
                    <m:d>
                      <m:dPr>
                        <m:ctrlPr>
                          <a:rPr lang="en-US" altLang="zh-CN" i="1">
                            <a:latin typeface="Cambria Math" panose="02040503050406030204" pitchFamily="18" charset="0"/>
                          </a:rPr>
                        </m:ctrlPr>
                      </m:dPr>
                      <m:e>
                        <m:f>
                          <m:fPr>
                            <m:type m:val="noBar"/>
                            <m:ctrlPr>
                              <a:rPr lang="en-US" altLang="zh-CN" i="1">
                                <a:latin typeface="Cambria Math" panose="02040503050406030204" pitchFamily="18" charset="0"/>
                              </a:rPr>
                            </m:ctrlPr>
                          </m:fPr>
                          <m:num>
                            <m:r>
                              <a:rPr lang="en-US" altLang="zh-CN" i="1" smtClean="0">
                                <a:latin typeface="Cambria Math" panose="02040503050406030204" pitchFamily="18" charset="0"/>
                              </a:rPr>
                              <m:t>3</m:t>
                            </m:r>
                          </m:num>
                          <m:den>
                            <m:r>
                              <a:rPr lang="en-US" altLang="zh-CN" i="1" smtClean="0">
                                <a:latin typeface="Cambria Math" panose="02040503050406030204" pitchFamily="18" charset="0"/>
                              </a:rPr>
                              <m:t>2</m:t>
                            </m:r>
                          </m:den>
                        </m:f>
                      </m:e>
                    </m:d>
                    <m:r>
                      <a:rPr lang="en-US" altLang="zh-CN" i="1" smtClean="0">
                        <a:latin typeface="Cambria Math" panose="02040503050406030204" pitchFamily="18" charset="0"/>
                      </a:rPr>
                      <m:t>=</m:t>
                    </m:r>
                    <m:r>
                      <a:rPr lang="en-US" altLang="zh-CN" i="1">
                        <a:latin typeface="Cambria Math" panose="02040503050406030204" pitchFamily="18" charset="0"/>
                      </a:rPr>
                      <m:t>3</m:t>
                    </m:r>
                    <m:r>
                      <a:rPr lang="zh-CN" altLang="en-US" i="1" smtClean="0">
                        <a:latin typeface="Cambria Math" panose="02040503050406030204" pitchFamily="18" charset="0"/>
                      </a:rPr>
                      <m:t>种</m:t>
                    </m:r>
                  </m:oMath>
                </a14:m>
                <a:r>
                  <a:rPr lang="zh-CN" altLang="en-US" dirty="0"/>
                  <a:t>可能的情况</a:t>
                </a:r>
                <a:endParaRPr lang="en-US" altLang="zh-CN" dirty="0"/>
              </a:p>
              <a:p>
                <a:pPr marL="285750" indent="-285750">
                  <a:buFont typeface="Arial" panose="020B0604020202020204" pitchFamily="34" charset="0"/>
                  <a:buChar char="•"/>
                </a:pPr>
                <a:r>
                  <a:rPr lang="en-US" altLang="zh-CN" dirty="0"/>
                  <a:t>A</a:t>
                </a:r>
                <a:r>
                  <a:rPr lang="zh-CN" altLang="en-US" dirty="0"/>
                  <a:t>的每一行表示一种情况。考虑第一行，表示这种情况下动用节点</a:t>
                </a:r>
                <a:r>
                  <a:rPr lang="en-US" altLang="zh-CN" dirty="0"/>
                  <a:t>2</a:t>
                </a:r>
                <a:r>
                  <a:rPr lang="zh-CN" altLang="en-US" dirty="0"/>
                  <a:t>和节点</a:t>
                </a:r>
                <a:r>
                  <a:rPr lang="en-US" altLang="zh-CN" dirty="0"/>
                  <a:t>3</a:t>
                </a:r>
                <a:r>
                  <a:rPr lang="zh-CN" altLang="en-US" dirty="0"/>
                  <a:t>，并且在这种情况下，节点</a:t>
                </a:r>
                <a:r>
                  <a:rPr lang="en-US" altLang="zh-CN" dirty="0"/>
                  <a:t>2</a:t>
                </a:r>
                <a:r>
                  <a:rPr lang="zh-CN" altLang="en-US" dirty="0"/>
                  <a:t>和节点</a:t>
                </a:r>
                <a:r>
                  <a:rPr lang="en-US" altLang="zh-CN" dirty="0"/>
                  <a:t>3</a:t>
                </a:r>
                <a:r>
                  <a:rPr lang="zh-CN" altLang="en-US" dirty="0"/>
                  <a:t>要发送的数据的线性组合</a:t>
                </a:r>
                <a:r>
                  <a:rPr lang="en-US" altLang="zh-CN" dirty="0"/>
                  <a:t>(</a:t>
                </a:r>
                <a:r>
                  <a:rPr lang="zh-CN" altLang="en-US" dirty="0"/>
                  <a:t>用非零元素</a:t>
                </a:r>
                <a:r>
                  <a:rPr lang="en-US" altLang="zh-CN" dirty="0"/>
                  <a:t>1</a:t>
                </a:r>
                <a:r>
                  <a:rPr lang="zh-CN" altLang="en-US" dirty="0"/>
                  <a:t>和</a:t>
                </a:r>
                <a:r>
                  <a:rPr lang="en-US" altLang="zh-CN" dirty="0"/>
                  <a:t>2</a:t>
                </a:r>
                <a:r>
                  <a:rPr lang="zh-CN" altLang="en-US" dirty="0"/>
                  <a:t>去乘</a:t>
                </a:r>
                <a:r>
                  <a:rPr lang="en-US" altLang="zh-CN" dirty="0"/>
                  <a:t>)</a:t>
                </a:r>
                <a:r>
                  <a:rPr lang="zh-CN" altLang="en-US" dirty="0"/>
                  <a:t>可以得到整个梯度</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3</m:t>
                        </m:r>
                      </m:sub>
                    </m:sSub>
                  </m:oMath>
                </a14:m>
                <a:endParaRPr lang="en-US" altLang="zh-CN" dirty="0"/>
              </a:p>
              <a:p>
                <a:pPr marL="285750" indent="-285750">
                  <a:buFont typeface="Arial" panose="020B0604020202020204" pitchFamily="34" charset="0"/>
                  <a:buChar char="•"/>
                </a:pPr>
                <a:r>
                  <a:rPr lang="en-US" altLang="zh-CN" dirty="0"/>
                  <a:t>B</a:t>
                </a:r>
                <a:r>
                  <a:rPr lang="zh-CN" altLang="en-US" dirty="0"/>
                  <a:t>的每一行对应一个节点。考虑第一行，表示这种情况下节点</a:t>
                </a:r>
                <a:r>
                  <a:rPr lang="en-US" altLang="zh-CN" dirty="0"/>
                  <a:t>1</a:t>
                </a:r>
                <a:r>
                  <a:rPr lang="zh-CN" altLang="en-US" dirty="0"/>
                  <a:t>存的是数据块</a:t>
                </a:r>
                <a:r>
                  <a:rPr lang="en-US" altLang="zh-CN" dirty="0"/>
                  <a:t>1</a:t>
                </a:r>
                <a:r>
                  <a:rPr lang="zh-CN" altLang="en-US" dirty="0"/>
                  <a:t>和数据块</a:t>
                </a:r>
                <a:r>
                  <a:rPr lang="en-US" altLang="zh-CN" dirty="0"/>
                  <a:t>2</a:t>
                </a:r>
                <a:r>
                  <a:rPr lang="zh-CN" altLang="en-US" dirty="0"/>
                  <a:t>，并且这个节点要计算的内容为基于两个数据块的梯度的线性组合</a:t>
                </a:r>
                <a:r>
                  <a:rPr lang="en-US" altLang="zh-CN" dirty="0"/>
                  <a:t>(</a:t>
                </a:r>
                <a:r>
                  <a:rPr lang="zh-CN" altLang="en-US" dirty="0"/>
                  <a:t>用非零元素</a:t>
                </a:r>
                <a:r>
                  <a:rPr lang="en-US" altLang="zh-CN" dirty="0"/>
                  <a:t>1/2</a:t>
                </a:r>
                <a:r>
                  <a:rPr lang="zh-CN" altLang="en-US" dirty="0"/>
                  <a:t>和</a:t>
                </a:r>
                <a:r>
                  <a:rPr lang="en-US" altLang="zh-CN" dirty="0"/>
                  <a:t>1</a:t>
                </a:r>
                <a:r>
                  <a:rPr lang="zh-CN" altLang="en-US" dirty="0"/>
                  <a:t>去乘</a:t>
                </a:r>
                <a:r>
                  <a:rPr lang="en-US" altLang="zh-CN" dirty="0"/>
                  <a:t>)</a:t>
                </a:r>
              </a:p>
              <a:p>
                <a:pPr marL="285750" indent="-285750">
                  <a:buFont typeface="Arial" panose="020B0604020202020204" pitchFamily="34" charset="0"/>
                  <a:buChar char="•"/>
                </a:pPr>
                <a:endParaRPr lang="en-US" altLang="zh-CN" dirty="0"/>
              </a:p>
            </p:txBody>
          </p:sp>
        </mc:Choice>
        <mc:Fallback xmlns="">
          <p:sp>
            <p:nvSpPr>
              <p:cNvPr id="12" name="文本框 11">
                <a:extLst>
                  <a:ext uri="{FF2B5EF4-FFF2-40B4-BE49-F238E27FC236}">
                    <a16:creationId xmlns:a16="http://schemas.microsoft.com/office/drawing/2014/main" id="{8507A015-6C00-4DBF-883C-84E8D11A106B}"/>
                  </a:ext>
                </a:extLst>
              </p:cNvPr>
              <p:cNvSpPr txBox="1">
                <a:spLocks noRot="1" noChangeAspect="1" noMove="1" noResize="1" noEditPoints="1" noAdjustHandles="1" noChangeArrowheads="1" noChangeShapeType="1" noTextEdit="1"/>
              </p:cNvSpPr>
              <p:nvPr/>
            </p:nvSpPr>
            <p:spPr>
              <a:xfrm>
                <a:off x="791852" y="3249663"/>
                <a:ext cx="5844618" cy="2919902"/>
              </a:xfrm>
              <a:prstGeom prst="rect">
                <a:avLst/>
              </a:prstGeom>
              <a:blipFill>
                <a:blip r:embed="rId7"/>
                <a:stretch>
                  <a:fillRect l="-938" t="-835" r="-834"/>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3051B854-4890-49D6-A373-06D06C8832E1}"/>
              </a:ext>
            </a:extLst>
          </p:cNvPr>
          <p:cNvSpPr txBox="1"/>
          <p:nvPr/>
        </p:nvSpPr>
        <p:spPr>
          <a:xfrm>
            <a:off x="791852" y="6025736"/>
            <a:ext cx="10011266" cy="646331"/>
          </a:xfrm>
          <a:prstGeom prst="rect">
            <a:avLst/>
          </a:prstGeom>
          <a:noFill/>
        </p:spPr>
        <p:txBody>
          <a:bodyPr wrap="square" rtlCol="0">
            <a:spAutoFit/>
          </a:bodyPr>
          <a:lstStyle/>
          <a:p>
            <a:r>
              <a:rPr lang="zh-CN" altLang="en-US" dirty="0">
                <a:solidFill>
                  <a:srgbClr val="FF0000"/>
                </a:solidFill>
              </a:rPr>
              <a:t>总之，特定的</a:t>
            </a:r>
            <a:r>
              <a:rPr lang="en-US" altLang="zh-CN" dirty="0">
                <a:solidFill>
                  <a:srgbClr val="FF0000"/>
                </a:solidFill>
              </a:rPr>
              <a:t>non-straggler</a:t>
            </a:r>
            <a:r>
              <a:rPr lang="zh-CN" altLang="en-US" dirty="0">
                <a:solidFill>
                  <a:srgbClr val="FF0000"/>
                </a:solidFill>
              </a:rPr>
              <a:t>节点返回的数据需要在</a:t>
            </a:r>
            <a:r>
              <a:rPr lang="en-US" altLang="zh-CN" dirty="0">
                <a:solidFill>
                  <a:srgbClr val="FF0000"/>
                </a:solidFill>
              </a:rPr>
              <a:t>master</a:t>
            </a:r>
            <a:r>
              <a:rPr lang="zh-CN" altLang="en-US" dirty="0">
                <a:solidFill>
                  <a:srgbClr val="FF0000"/>
                </a:solidFill>
              </a:rPr>
              <a:t>节点进行线性组合</a:t>
            </a:r>
            <a:endParaRPr lang="en-US" altLang="zh-CN" dirty="0">
              <a:solidFill>
                <a:srgbClr val="FF0000"/>
              </a:solidFill>
            </a:endParaRPr>
          </a:p>
          <a:p>
            <a:r>
              <a:rPr lang="zh-CN" altLang="en-US" dirty="0">
                <a:solidFill>
                  <a:srgbClr val="FF0000"/>
                </a:solidFill>
              </a:rPr>
              <a:t>每一个节点要发送的数据需要进行每个数据块产生的梯度的线性组合</a:t>
            </a:r>
            <a:endParaRPr lang="en-US" altLang="zh-CN" dirty="0">
              <a:solidFill>
                <a:srgbClr val="FF0000"/>
              </a:solidFill>
            </a:endParaRPr>
          </a:p>
        </p:txBody>
      </p:sp>
    </p:spTree>
    <p:extLst>
      <p:ext uri="{BB962C8B-B14F-4D97-AF65-F5344CB8AC3E}">
        <p14:creationId xmlns:p14="http://schemas.microsoft.com/office/powerpoint/2010/main" val="2356049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9378461" cy="373429"/>
          </a:xfrm>
        </p:spPr>
        <p:txBody>
          <a:bodyPr>
            <a:noAutofit/>
          </a:bodyPr>
          <a:lstStyle/>
          <a:p>
            <a:r>
              <a:rPr lang="en-US" altLang="zh-CN" sz="2400" dirty="0"/>
              <a:t>3. Full Stragglers</a:t>
            </a:r>
          </a:p>
        </p:txBody>
      </p:sp>
      <p:sp>
        <p:nvSpPr>
          <p:cNvPr id="3" name="内容占位符 2"/>
          <p:cNvSpPr>
            <a:spLocks noGrp="1"/>
          </p:cNvSpPr>
          <p:nvPr>
            <p:ph idx="1"/>
          </p:nvPr>
        </p:nvSpPr>
        <p:spPr>
          <a:xfrm>
            <a:off x="512885" y="835270"/>
            <a:ext cx="11172092" cy="5848334"/>
          </a:xfrm>
        </p:spPr>
        <p:txBody>
          <a:bodyPr>
            <a:normAutofit/>
          </a:bodyPr>
          <a:lstStyle/>
          <a:p>
            <a:pPr marL="0" indent="0">
              <a:buNone/>
            </a:pPr>
            <a:r>
              <a:rPr lang="en-US" altLang="zh-CN" sz="1800" dirty="0"/>
              <a:t>full straggler i.e. it can be arbitrarily slow to the extent of complete failure </a:t>
            </a:r>
            <a:r>
              <a:rPr lang="zh-CN" altLang="en-US" sz="1800" dirty="0"/>
              <a:t>意思就是完全不用</a:t>
            </a:r>
            <a:r>
              <a:rPr lang="en-US" altLang="zh-CN" sz="1800" dirty="0"/>
              <a:t>straggler</a:t>
            </a:r>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B</a:t>
            </a:r>
            <a:r>
              <a:rPr lang="zh-CN" altLang="en-US" sz="1800" dirty="0"/>
              <a:t>要满足上述条件，即任意</a:t>
            </a:r>
            <a:r>
              <a:rPr lang="en-US" altLang="zh-CN" sz="1800" dirty="0"/>
              <a:t>n-s</a:t>
            </a:r>
            <a:r>
              <a:rPr lang="zh-CN" altLang="en-US" sz="1800" dirty="0"/>
              <a:t>行所张成的子空间，必须包含向量</a:t>
            </a:r>
            <a:r>
              <a:rPr lang="en-US" altLang="zh-CN" sz="1800" dirty="0"/>
              <a:t>1</a:t>
            </a:r>
            <a:r>
              <a:rPr lang="zh-CN" altLang="en-US" sz="1800" dirty="0"/>
              <a:t>，也就是</a:t>
            </a:r>
            <a:r>
              <a:rPr lang="en-US" altLang="zh-CN" sz="1800" dirty="0"/>
              <a:t>1</a:t>
            </a:r>
            <a:r>
              <a:rPr lang="zh-CN" altLang="en-US" sz="1800" dirty="0"/>
              <a:t>可以由任意</a:t>
            </a:r>
            <a:r>
              <a:rPr lang="en-US" altLang="zh-CN" sz="1800" dirty="0"/>
              <a:t>n-s</a:t>
            </a:r>
            <a:r>
              <a:rPr lang="zh-CN" altLang="en-US" sz="1800" dirty="0"/>
              <a:t>行表示</a:t>
            </a:r>
            <a:endParaRPr lang="en-US" altLang="zh-CN" sz="1800" dirty="0"/>
          </a:p>
          <a:p>
            <a:pPr marL="0" indent="0">
              <a:buNone/>
            </a:pPr>
            <a:r>
              <a:rPr lang="zh-CN" altLang="en-US" sz="1800" dirty="0"/>
              <a:t>在</a:t>
            </a:r>
            <a:r>
              <a:rPr lang="en-US" altLang="zh-CN" sz="1800" dirty="0"/>
              <a:t>B</a:t>
            </a:r>
            <a:r>
              <a:rPr lang="zh-CN" altLang="en-US" sz="1800" dirty="0"/>
              <a:t>这种假设下，我们可以较容易求得矩阵</a:t>
            </a:r>
            <a:r>
              <a:rPr lang="en-US" altLang="zh-CN" sz="1800" dirty="0"/>
              <a:t>A</a:t>
            </a:r>
            <a:r>
              <a:rPr lang="zh-CN" altLang="en-US" sz="1800" dirty="0"/>
              <a:t>（</a:t>
            </a:r>
            <a:r>
              <a:rPr lang="en-US" altLang="zh-CN" sz="1800" dirty="0" err="1"/>
              <a:t>matlab</a:t>
            </a:r>
            <a:r>
              <a:rPr lang="zh-CN" altLang="en-US" sz="1800" dirty="0"/>
              <a:t>语法的伪代码）：</a:t>
            </a:r>
            <a:endParaRPr lang="en-US" altLang="zh-CN" sz="1800" dirty="0"/>
          </a:p>
          <a:p>
            <a:pPr marL="0" indent="0">
              <a:buNone/>
            </a:pPr>
            <a:endParaRPr lang="en-US" altLang="zh-CN" sz="1800" dirty="0"/>
          </a:p>
        </p:txBody>
      </p:sp>
      <p:pic>
        <p:nvPicPr>
          <p:cNvPr id="7" name="图片 6">
            <a:extLst>
              <a:ext uri="{FF2B5EF4-FFF2-40B4-BE49-F238E27FC236}">
                <a16:creationId xmlns:a16="http://schemas.microsoft.com/office/drawing/2014/main" id="{F8E84BB6-57B6-45F2-A2BF-FE64FF4CF227}"/>
              </a:ext>
            </a:extLst>
          </p:cNvPr>
          <p:cNvPicPr>
            <a:picLocks noChangeAspect="1"/>
          </p:cNvPicPr>
          <p:nvPr/>
        </p:nvPicPr>
        <p:blipFill>
          <a:blip r:embed="rId2"/>
          <a:stretch>
            <a:fillRect/>
          </a:stretch>
        </p:blipFill>
        <p:spPr>
          <a:xfrm>
            <a:off x="598041" y="1165209"/>
            <a:ext cx="1135478" cy="342930"/>
          </a:xfrm>
          <a:prstGeom prst="rect">
            <a:avLst/>
          </a:prstGeom>
        </p:spPr>
      </p:pic>
      <p:pic>
        <p:nvPicPr>
          <p:cNvPr id="9" name="图片 8">
            <a:extLst>
              <a:ext uri="{FF2B5EF4-FFF2-40B4-BE49-F238E27FC236}">
                <a16:creationId xmlns:a16="http://schemas.microsoft.com/office/drawing/2014/main" id="{A95415E3-FE85-4A39-B7EC-B355A1467EAE}"/>
              </a:ext>
            </a:extLst>
          </p:cNvPr>
          <p:cNvPicPr>
            <a:picLocks noChangeAspect="1"/>
          </p:cNvPicPr>
          <p:nvPr/>
        </p:nvPicPr>
        <p:blipFill>
          <a:blip r:embed="rId3"/>
          <a:stretch>
            <a:fillRect/>
          </a:stretch>
        </p:blipFill>
        <p:spPr>
          <a:xfrm>
            <a:off x="2675564" y="1174636"/>
            <a:ext cx="1905165" cy="289585"/>
          </a:xfrm>
          <a:prstGeom prst="rect">
            <a:avLst/>
          </a:prstGeom>
        </p:spPr>
      </p:pic>
      <p:pic>
        <p:nvPicPr>
          <p:cNvPr id="4" name="图片 3">
            <a:extLst>
              <a:ext uri="{FF2B5EF4-FFF2-40B4-BE49-F238E27FC236}">
                <a16:creationId xmlns:a16="http://schemas.microsoft.com/office/drawing/2014/main" id="{4CDECB40-18FA-4472-B18F-EFE5F9FE9278}"/>
              </a:ext>
            </a:extLst>
          </p:cNvPr>
          <p:cNvPicPr>
            <a:picLocks noChangeAspect="1"/>
          </p:cNvPicPr>
          <p:nvPr/>
        </p:nvPicPr>
        <p:blipFill>
          <a:blip r:embed="rId4"/>
          <a:stretch>
            <a:fillRect/>
          </a:stretch>
        </p:blipFill>
        <p:spPr>
          <a:xfrm>
            <a:off x="439917" y="1508139"/>
            <a:ext cx="9068586" cy="1539373"/>
          </a:xfrm>
          <a:prstGeom prst="rect">
            <a:avLst/>
          </a:prstGeom>
        </p:spPr>
      </p:pic>
      <p:pic>
        <p:nvPicPr>
          <p:cNvPr id="5" name="图片 4">
            <a:extLst>
              <a:ext uri="{FF2B5EF4-FFF2-40B4-BE49-F238E27FC236}">
                <a16:creationId xmlns:a16="http://schemas.microsoft.com/office/drawing/2014/main" id="{779667CE-3182-48C4-A3B2-5742BE54D610}"/>
              </a:ext>
            </a:extLst>
          </p:cNvPr>
          <p:cNvPicPr>
            <a:picLocks noChangeAspect="1"/>
          </p:cNvPicPr>
          <p:nvPr/>
        </p:nvPicPr>
        <p:blipFill>
          <a:blip r:embed="rId5"/>
          <a:stretch>
            <a:fillRect/>
          </a:stretch>
        </p:blipFill>
        <p:spPr>
          <a:xfrm>
            <a:off x="507023" y="3810489"/>
            <a:ext cx="3738289" cy="2748545"/>
          </a:xfrm>
          <a:prstGeom prst="rect">
            <a:avLst/>
          </a:prstGeom>
        </p:spPr>
      </p:pic>
      <p:sp>
        <p:nvSpPr>
          <p:cNvPr id="11" name="文本框 10">
            <a:extLst>
              <a:ext uri="{FF2B5EF4-FFF2-40B4-BE49-F238E27FC236}">
                <a16:creationId xmlns:a16="http://schemas.microsoft.com/office/drawing/2014/main" id="{519A9514-D337-46B6-BE39-A5697D9FB532}"/>
              </a:ext>
            </a:extLst>
          </p:cNvPr>
          <p:cNvSpPr txBox="1"/>
          <p:nvPr/>
        </p:nvSpPr>
        <p:spPr>
          <a:xfrm>
            <a:off x="5202114" y="4468305"/>
            <a:ext cx="5082529" cy="369332"/>
          </a:xfrm>
          <a:prstGeom prst="rect">
            <a:avLst/>
          </a:prstGeom>
          <a:noFill/>
        </p:spPr>
        <p:txBody>
          <a:bodyPr wrap="square" rtlCol="0">
            <a:spAutoFit/>
          </a:bodyPr>
          <a:lstStyle/>
          <a:p>
            <a:r>
              <a:rPr lang="zh-CN" altLang="en-US" dirty="0"/>
              <a:t>主要问题：如何求</a:t>
            </a:r>
            <a:r>
              <a:rPr lang="en-US" altLang="zh-CN" dirty="0"/>
              <a:t>B</a:t>
            </a:r>
            <a:r>
              <a:rPr lang="zh-CN" altLang="en-US" dirty="0"/>
              <a:t>？</a:t>
            </a:r>
          </a:p>
        </p:txBody>
      </p:sp>
    </p:spTree>
    <p:extLst>
      <p:ext uri="{BB962C8B-B14F-4D97-AF65-F5344CB8AC3E}">
        <p14:creationId xmlns:p14="http://schemas.microsoft.com/office/powerpoint/2010/main" val="1279963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9378461" cy="373429"/>
          </a:xfrm>
        </p:spPr>
        <p:txBody>
          <a:bodyPr>
            <a:noAutofit/>
          </a:bodyPr>
          <a:lstStyle/>
          <a:p>
            <a:r>
              <a:rPr lang="en-US" altLang="zh-CN" sz="2400" dirty="0"/>
              <a:t>3. Full Stragglers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12885" y="2007910"/>
                <a:ext cx="11172092" cy="4675694"/>
              </a:xfrm>
            </p:spPr>
            <p:txBody>
              <a:bodyPr>
                <a:normAutofit/>
              </a:bodyPr>
              <a:lstStyle/>
              <a:p>
                <a:pPr marL="0" indent="0">
                  <a:buNone/>
                </a:pPr>
                <a:r>
                  <a:rPr lang="zh-CN" altLang="en-US" sz="1800" dirty="0"/>
                  <a:t>定理</a:t>
                </a:r>
                <a:r>
                  <a:rPr lang="en-US" altLang="zh-CN" sz="1800" dirty="0"/>
                  <a:t>1</a:t>
                </a:r>
                <a:r>
                  <a:rPr lang="zh-CN" altLang="en-US" sz="1800" dirty="0"/>
                  <a:t>给出了</a:t>
                </a:r>
                <a:r>
                  <a:rPr lang="en-US" altLang="zh-CN" sz="1800" dirty="0"/>
                  <a:t>B</a:t>
                </a:r>
                <a:r>
                  <a:rPr lang="zh-CN" altLang="en-US" sz="1800" dirty="0"/>
                  <a:t>的每一行的非零元素的个数的下界</a:t>
                </a:r>
                <a:endParaRPr lang="en-US" altLang="zh-CN" sz="1800" dirty="0"/>
              </a:p>
              <a:p>
                <a:pPr marL="0" indent="0">
                  <a:buNone/>
                </a:pPr>
                <a:r>
                  <a:rPr lang="en-US" altLang="zh-CN" sz="1800" b="1" dirty="0"/>
                  <a:t>Proof</a:t>
                </a:r>
                <a:r>
                  <a:rPr lang="zh-CN" altLang="en-US" sz="1800" b="1" dirty="0"/>
                  <a:t>：</a:t>
                </a:r>
                <a:endParaRPr lang="en-US" altLang="zh-CN" sz="1800" b="1" dirty="0"/>
              </a:p>
              <a:p>
                <a:pPr marL="0" indent="0">
                  <a:buNone/>
                </a:pPr>
                <a:r>
                  <a:rPr lang="zh-CN" altLang="en-US" sz="1800" dirty="0"/>
                  <a:t>二分图问题，考虑</a:t>
                </a:r>
                <a:r>
                  <a:rPr lang="en-US" altLang="zh-CN" sz="1800" dirty="0"/>
                  <a:t>n</a:t>
                </a:r>
                <a:r>
                  <a:rPr lang="zh-CN" altLang="en-US" sz="1800" dirty="0"/>
                  <a:t>个节点，</a:t>
                </a:r>
                <a:r>
                  <a:rPr lang="en-US" altLang="zh-CN" sz="1800" dirty="0"/>
                  <a:t>K</a:t>
                </a:r>
                <a:r>
                  <a:rPr lang="zh-CN" altLang="en-US" sz="1800" dirty="0"/>
                  <a:t>个数据集，</a:t>
                </a:r>
                <a:r>
                  <a:rPr lang="en-US" altLang="zh-CN" sz="1800" dirty="0"/>
                  <a:t>edge(</a:t>
                </a:r>
                <a:r>
                  <a:rPr lang="en-US" altLang="zh-CN" sz="1800" dirty="0" err="1"/>
                  <a:t>i,j</a:t>
                </a:r>
                <a:r>
                  <a:rPr lang="en-US" altLang="zh-CN" sz="1800" dirty="0"/>
                  <a:t>)</a:t>
                </a:r>
                <a:r>
                  <a:rPr lang="zh-CN" altLang="en-US" sz="1800" dirty="0"/>
                  <a:t>表示节点</a:t>
                </a:r>
                <a:r>
                  <a:rPr lang="en-US" altLang="zh-CN" sz="1800" dirty="0" err="1"/>
                  <a:t>i</a:t>
                </a:r>
                <a:r>
                  <a:rPr lang="zh-CN" altLang="en-US" sz="1800" dirty="0"/>
                  <a:t>拥有数据集</a:t>
                </a:r>
                <a:r>
                  <a:rPr lang="en-US" altLang="zh-CN" sz="1800" dirty="0"/>
                  <a:t>j</a:t>
                </a:r>
                <a:r>
                  <a:rPr lang="zh-CN" altLang="en-US" sz="1800" dirty="0"/>
                  <a:t>，我们要保证任意</a:t>
                </a:r>
                <a:r>
                  <a:rPr lang="en-US" altLang="zh-CN" sz="1800" dirty="0"/>
                  <a:t>s</a:t>
                </a:r>
                <a:r>
                  <a:rPr lang="zh-CN" altLang="en-US" sz="1800" dirty="0"/>
                  <a:t>个</a:t>
                </a:r>
                <a:r>
                  <a:rPr lang="en-US" altLang="zh-CN" sz="1800" dirty="0"/>
                  <a:t>straggler</a:t>
                </a:r>
                <a:r>
                  <a:rPr lang="zh-CN" altLang="en-US" sz="1800" dirty="0"/>
                  <a:t>不影响整个数据集的还原，那么每个数据集必须被</a:t>
                </a:r>
                <a:r>
                  <a:rPr lang="en-US" altLang="zh-CN" sz="1800" dirty="0"/>
                  <a:t>s+1</a:t>
                </a:r>
                <a:r>
                  <a:rPr lang="zh-CN" altLang="en-US" sz="1800" dirty="0"/>
                  <a:t>个用户所拥有；</a:t>
                </a:r>
                <a:endParaRPr lang="en-US" altLang="zh-CN" sz="1800" dirty="0"/>
              </a:p>
              <a:p>
                <a:pPr marL="0" indent="0">
                  <a:buNone/>
                </a:pPr>
                <a:endParaRPr lang="en-US" altLang="zh-CN" sz="1800" dirty="0"/>
              </a:p>
              <a:p>
                <a:pPr marL="0" indent="0">
                  <a:buNone/>
                </a:pPr>
                <a:r>
                  <a:rPr lang="zh-CN" altLang="en-US" sz="1800" dirty="0"/>
                  <a:t>如果某个数据集被</a:t>
                </a:r>
                <a:r>
                  <a:rPr lang="en-US" altLang="zh-CN" sz="1800" dirty="0"/>
                  <a:t>s</a:t>
                </a:r>
                <a:r>
                  <a:rPr lang="zh-CN" altLang="en-US" sz="1800" dirty="0"/>
                  <a:t>个节点占有，最坏的情况下就是这</a:t>
                </a:r>
                <a:r>
                  <a:rPr lang="en-US" altLang="zh-CN" sz="1800" dirty="0"/>
                  <a:t>s</a:t>
                </a:r>
                <a:r>
                  <a:rPr lang="zh-CN" altLang="en-US" sz="1800" dirty="0"/>
                  <a:t>个节点都是</a:t>
                </a:r>
                <a:r>
                  <a:rPr lang="en-US" altLang="zh-CN" sz="1800" dirty="0"/>
                  <a:t>straggler</a:t>
                </a:r>
                <a:r>
                  <a:rPr lang="zh-CN" altLang="en-US" sz="1800" dirty="0"/>
                  <a:t>，那么剩下的</a:t>
                </a:r>
                <a:r>
                  <a:rPr lang="en-US" altLang="zh-CN" sz="1800" dirty="0"/>
                  <a:t>non-straggler</a:t>
                </a:r>
                <a:r>
                  <a:rPr lang="zh-CN" altLang="en-US" sz="1800" dirty="0"/>
                  <a:t>节点都不包含该数据集，也就无法还原整个数据了，与前提矛盾。</a:t>
                </a:r>
                <a:endParaRPr lang="en-US" altLang="zh-CN" sz="1800" dirty="0"/>
              </a:p>
              <a:p>
                <a:pPr marL="0" indent="0">
                  <a:buNone/>
                </a:pPr>
                <a:endParaRPr lang="en-US" altLang="zh-CN" sz="1800" dirty="0"/>
              </a:p>
              <a:p>
                <a:pPr marL="0" indent="0">
                  <a:buNone/>
                </a:pPr>
                <a:r>
                  <a:rPr lang="zh-CN" altLang="en-US" sz="1800" dirty="0"/>
                  <a:t>又二分图，出度之和等于入度之和，出度之和的下界为</a:t>
                </a:r>
                <a:r>
                  <a:rPr lang="en-US" altLang="zh-CN" sz="1800" dirty="0"/>
                  <a:t>k(s+1)</a:t>
                </a:r>
              </a:p>
              <a:p>
                <a:pPr marL="0" indent="0">
                  <a:buNone/>
                </a:pPr>
                <a:r>
                  <a:rPr lang="zh-CN" altLang="en-US" sz="1800" dirty="0"/>
                  <a:t>出度之和表示</a:t>
                </a:r>
                <a:r>
                  <a:rPr lang="en-US" altLang="zh-CN" sz="1800" dirty="0"/>
                  <a:t>n</a:t>
                </a:r>
                <a:r>
                  <a:rPr lang="zh-CN" altLang="en-US" sz="1800" dirty="0"/>
                  <a:t>个节点所占有的数据块之和，其为</a:t>
                </a:r>
                <a14:m>
                  <m:oMath xmlns:m="http://schemas.openxmlformats.org/officeDocument/2006/math">
                    <m:nary>
                      <m:naryPr>
                        <m:chr m:val="∑"/>
                        <m:ctrlPr>
                          <a:rPr lang="zh-CN" altLang="en-US" sz="180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𝑛</m:t>
                        </m:r>
                      </m:sup>
                      <m:e>
                        <m:sSub>
                          <m:sSubPr>
                            <m:ctrlPr>
                              <a:rPr lang="en-US" altLang="zh-CN" sz="1800" b="0" i="1" smtClean="0">
                                <a:latin typeface="Cambria Math" panose="02040503050406030204" pitchFamily="18" charset="0"/>
                              </a:rPr>
                            </m:ctrlPr>
                          </m:sSubPr>
                          <m:e>
                            <m:d>
                              <m:dPr>
                                <m:begChr m:val="‖"/>
                                <m:endChr m:val="‖"/>
                                <m:ctrlPr>
                                  <a:rPr lang="en-US" altLang="zh-CN" sz="180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𝑏</m:t>
                                    </m:r>
                                  </m:e>
                                  <m:sub>
                                    <m:r>
                                      <a:rPr lang="en-US" altLang="zh-CN" sz="1800" b="0" i="1" smtClean="0">
                                        <a:latin typeface="Cambria Math" panose="02040503050406030204" pitchFamily="18" charset="0"/>
                                      </a:rPr>
                                      <m:t>𝑖</m:t>
                                    </m:r>
                                  </m:sub>
                                </m:sSub>
                              </m:e>
                            </m:d>
                          </m:e>
                          <m:sub>
                            <m:r>
                              <a:rPr lang="en-US" altLang="zh-CN" sz="1800" b="0" i="1" smtClean="0">
                                <a:latin typeface="Cambria Math" panose="02040503050406030204" pitchFamily="18" charset="0"/>
                              </a:rPr>
                              <m:t>0</m:t>
                            </m:r>
                          </m:sub>
                        </m:sSub>
                      </m:e>
                    </m:nary>
                  </m:oMath>
                </a14:m>
                <a:r>
                  <a:rPr lang="en-US" altLang="zh-CN" sz="1800" dirty="0"/>
                  <a:t>,</a:t>
                </a:r>
                <a:r>
                  <a:rPr lang="zh-CN" altLang="en-US" sz="1800" dirty="0"/>
                  <a:t>也就是</a:t>
                </a:r>
                <a:r>
                  <a:rPr lang="en-US" altLang="zh-CN" sz="1800" dirty="0"/>
                  <a:t>B</a:t>
                </a:r>
                <a:r>
                  <a:rPr lang="zh-CN" altLang="en-US" sz="1800" dirty="0"/>
                  <a:t>的每一行的非零元素数量之和，那么</a:t>
                </a:r>
                <a:endParaRPr lang="en-US" altLang="zh-CN" sz="1800" dirty="0"/>
              </a:p>
              <a:p>
                <a:pPr marL="0" indent="0">
                  <a:buNone/>
                </a:pPr>
                <a:endParaRPr lang="en-US" altLang="zh-CN" sz="1800" dirty="0"/>
              </a:p>
              <a:p>
                <a:pPr marL="0" indent="0">
                  <a:buNone/>
                </a:pPr>
                <a:r>
                  <a:rPr lang="zh-CN" altLang="en-US" sz="1800" dirty="0"/>
                  <a:t>又我们考虑每个节点所占有的数据块一样，则</a:t>
                </a:r>
                <a14:m>
                  <m:oMath xmlns:m="http://schemas.openxmlformats.org/officeDocument/2006/math">
                    <m:nary>
                      <m:naryPr>
                        <m:chr m:val="∑"/>
                        <m:ctrlPr>
                          <a:rPr lang="zh-CN" altLang="en-US" sz="1800" i="1">
                            <a:latin typeface="Cambria Math" panose="02040503050406030204" pitchFamily="18" charset="0"/>
                          </a:rPr>
                        </m:ctrlPr>
                      </m:naryPr>
                      <m:sub>
                        <m:r>
                          <m:rPr>
                            <m:brk m:alnAt="23"/>
                          </m:rP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sSub>
                          <m:sSubPr>
                            <m:ctrlPr>
                              <a:rPr lang="en-US" altLang="zh-CN" sz="1800" i="1">
                                <a:latin typeface="Cambria Math" panose="02040503050406030204" pitchFamily="18" charset="0"/>
                              </a:rPr>
                            </m:ctrlPr>
                          </m:sSubPr>
                          <m:e>
                            <m:d>
                              <m:dPr>
                                <m:begChr m:val="‖"/>
                                <m:endChr m:val="‖"/>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𝑏</m:t>
                                    </m:r>
                                  </m:e>
                                  <m:sub>
                                    <m:r>
                                      <a:rPr lang="en-US" altLang="zh-CN" sz="1800" i="1">
                                        <a:latin typeface="Cambria Math" panose="02040503050406030204" pitchFamily="18" charset="0"/>
                                      </a:rPr>
                                      <m:t>𝑖</m:t>
                                    </m:r>
                                  </m:sub>
                                </m:sSub>
                              </m:e>
                            </m:d>
                          </m:e>
                          <m:sub>
                            <m:r>
                              <a:rPr lang="en-US" altLang="zh-CN" sz="1800" i="1">
                                <a:latin typeface="Cambria Math" panose="02040503050406030204" pitchFamily="18" charset="0"/>
                              </a:rPr>
                              <m:t>0</m:t>
                            </m:r>
                          </m:sub>
                        </m:sSub>
                      </m:e>
                    </m:nary>
                    <m:r>
                      <a:rPr lang="en-US" altLang="zh-CN" sz="1800" b="0" i="0" smtClean="0">
                        <a:latin typeface="Cambria Math" panose="02040503050406030204" pitchFamily="18" charset="0"/>
                      </a:rPr>
                      <m:t>=</m:t>
                    </m:r>
                    <m:r>
                      <a:rPr lang="en-US" altLang="zh-CN" sz="1800" b="0" i="1" smtClean="0">
                        <a:latin typeface="Cambria Math" panose="02040503050406030204" pitchFamily="18" charset="0"/>
                      </a:rPr>
                      <m:t>𝑛</m:t>
                    </m:r>
                    <m:sSub>
                      <m:sSubPr>
                        <m:ctrlPr>
                          <a:rPr lang="en-US" altLang="zh-CN" sz="1800" i="1">
                            <a:latin typeface="Cambria Math" panose="02040503050406030204" pitchFamily="18" charset="0"/>
                          </a:rPr>
                        </m:ctrlPr>
                      </m:sSubPr>
                      <m:e>
                        <m:d>
                          <m:dPr>
                            <m:begChr m:val="‖"/>
                            <m:endChr m:val="‖"/>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𝑏</m:t>
                                </m:r>
                              </m:e>
                              <m:sub>
                                <m:r>
                                  <a:rPr lang="en-US" altLang="zh-CN" sz="1800" i="1">
                                    <a:latin typeface="Cambria Math" panose="02040503050406030204" pitchFamily="18" charset="0"/>
                                  </a:rPr>
                                  <m:t>𝑖</m:t>
                                </m:r>
                              </m:sub>
                            </m:sSub>
                          </m:e>
                        </m:d>
                      </m:e>
                      <m:sub>
                        <m:r>
                          <a:rPr lang="en-US" altLang="zh-CN" sz="1800" i="1">
                            <a:latin typeface="Cambria Math" panose="02040503050406030204" pitchFamily="18" charset="0"/>
                          </a:rPr>
                          <m:t>0</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𝑘</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𝑠</m:t>
                    </m:r>
                    <m:r>
                      <a:rPr lang="en-US" altLang="zh-CN" sz="1800" b="0" i="1" smtClean="0">
                        <a:latin typeface="Cambria Math" panose="02040503050406030204" pitchFamily="18" charset="0"/>
                      </a:rPr>
                      <m:t>+1)</m:t>
                    </m:r>
                  </m:oMath>
                </a14:m>
                <a:endParaRPr lang="en-US" altLang="zh-CN" sz="1800" i="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12885" y="2007910"/>
                <a:ext cx="11172092" cy="4675694"/>
              </a:xfrm>
              <a:blipFill>
                <a:blip r:embed="rId2"/>
                <a:stretch>
                  <a:fillRect l="-436" t="-1565" r="-491" b="-469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C6B15656-53DA-4DF2-92C4-DE2B851BF003}"/>
              </a:ext>
            </a:extLst>
          </p:cNvPr>
          <p:cNvPicPr>
            <a:picLocks noChangeAspect="1"/>
          </p:cNvPicPr>
          <p:nvPr/>
        </p:nvPicPr>
        <p:blipFill>
          <a:blip r:embed="rId3"/>
          <a:stretch>
            <a:fillRect/>
          </a:stretch>
        </p:blipFill>
        <p:spPr>
          <a:xfrm>
            <a:off x="649707" y="911568"/>
            <a:ext cx="10150152" cy="974484"/>
          </a:xfrm>
          <a:prstGeom prst="rect">
            <a:avLst/>
          </a:prstGeom>
        </p:spPr>
      </p:pic>
    </p:spTree>
    <p:extLst>
      <p:ext uri="{BB962C8B-B14F-4D97-AF65-F5344CB8AC3E}">
        <p14:creationId xmlns:p14="http://schemas.microsoft.com/office/powerpoint/2010/main" val="12324776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5538</TotalTime>
  <Words>1994</Words>
  <Application>Microsoft Office PowerPoint</Application>
  <PresentationFormat>宽屏</PresentationFormat>
  <Paragraphs>153</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Arial</vt:lpstr>
      <vt:lpstr>Cambria Math</vt:lpstr>
      <vt:lpstr>Times New Roman</vt:lpstr>
      <vt:lpstr>Office 主题​​</vt:lpstr>
      <vt:lpstr>Gradient Coding: Avoiding Stragglers in Synchronous Gradient Descent</vt:lpstr>
      <vt:lpstr>PowerPoint 演示文稿</vt:lpstr>
      <vt:lpstr>1. Introduction</vt:lpstr>
      <vt:lpstr>1. Introduction</vt:lpstr>
      <vt:lpstr>2.Preliminaries</vt:lpstr>
      <vt:lpstr>2.Preliminaries(The General Setup)</vt:lpstr>
      <vt:lpstr>2.Preliminaries(The General Setup)</vt:lpstr>
      <vt:lpstr>3. Full Stragglers</vt:lpstr>
      <vt:lpstr>3. Full Stragglers</vt:lpstr>
      <vt:lpstr>3. Full Stragglers</vt:lpstr>
      <vt:lpstr>3. Full Stragglers((Fractional Repetition Scheme))</vt:lpstr>
      <vt:lpstr>3. Full Stragglers((Cyclic Repetition Scheme))</vt:lpstr>
      <vt:lpstr>4.Partial Stragglers</vt:lpstr>
      <vt:lpstr>4.Partial Stragglers</vt:lpstr>
      <vt:lpstr>5.Experiments(人工数据集)</vt:lpstr>
      <vt:lpstr>5.Experiments(真实数据集)</vt:lpstr>
      <vt:lpstr>5.Experiments(真实数据集)</vt:lpstr>
      <vt:lpstr>6.Conclusion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Coding Avoiding Stragglers in Synchronous Gradient Descent</dc:title>
  <dc:creator>MSI</dc:creator>
  <cp:lastModifiedBy>赵 家毅</cp:lastModifiedBy>
  <cp:revision>257</cp:revision>
  <dcterms:created xsi:type="dcterms:W3CDTF">2019-09-03T00:53:02Z</dcterms:created>
  <dcterms:modified xsi:type="dcterms:W3CDTF">2020-02-20T08:45:27Z</dcterms:modified>
</cp:coreProperties>
</file>