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321" r:id="rId6"/>
    <p:sldId id="322" r:id="rId7"/>
    <p:sldId id="324" r:id="rId8"/>
    <p:sldId id="323" r:id="rId9"/>
    <p:sldId id="325" r:id="rId10"/>
    <p:sldId id="326" r:id="rId11"/>
    <p:sldId id="327" r:id="rId12"/>
    <p:sldId id="329" r:id="rId13"/>
    <p:sldId id="328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748" y="990931"/>
            <a:ext cx="12385492" cy="238760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Heterogeneous Coded </a:t>
            </a:r>
            <a:r>
              <a:rPr lang="en-US" altLang="zh-CN" sz="4400" dirty="0" smtClean="0"/>
              <a:t>Distributed Computing</a:t>
            </a:r>
            <a:r>
              <a:rPr lang="en-US" altLang="zh-CN" sz="4400" dirty="0"/>
              <a:t>:</a:t>
            </a:r>
            <a:br>
              <a:rPr lang="en-US" altLang="zh-CN" sz="4400" dirty="0"/>
            </a:br>
            <a:r>
              <a:rPr lang="en-US" altLang="zh-CN" sz="4400" dirty="0"/>
              <a:t>Joint Design of File Allocation and Function</a:t>
            </a:r>
            <a:br>
              <a:rPr lang="en-US" altLang="zh-CN" sz="4400" dirty="0"/>
            </a:br>
            <a:r>
              <a:rPr lang="en-US" altLang="zh-CN" sz="4400" dirty="0"/>
              <a:t>Assignment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52176" y="3947747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Fan Xu and </a:t>
            </a:r>
            <a:r>
              <a:rPr lang="en-US" altLang="zh-CN" dirty="0" err="1"/>
              <a:t>Meixia</a:t>
            </a:r>
            <a:r>
              <a:rPr lang="en-US" altLang="zh-CN" dirty="0"/>
              <a:t> </a:t>
            </a:r>
            <a:r>
              <a:rPr lang="en-US" altLang="zh-CN" dirty="0" smtClean="0"/>
              <a:t>Tao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arXiv</a:t>
            </a:r>
            <a:r>
              <a:rPr lang="en-US" altLang="zh-CN" dirty="0" smtClean="0"/>
              <a:t>(2019)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7038" y="791390"/>
                <a:ext cx="1169963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General scheme</a:t>
                </a:r>
                <a:endParaRPr lang="en-US" altLang="zh-CN" b="1" dirty="0"/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Shuffle phase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design</a:t>
                </a:r>
              </a:p>
              <a:p>
                <a:r>
                  <a:rPr lang="en-US" altLang="zh-CN" b="1" dirty="0"/>
                  <a:t>Communication </a:t>
                </a:r>
                <a:r>
                  <a:rPr lang="en-US" altLang="zh-CN" b="1" dirty="0" smtClean="0"/>
                  <a:t>to </a:t>
                </a:r>
                <a:r>
                  <a:rPr lang="en-US" altLang="zh-CN" b="1" dirty="0" err="1"/>
                  <a:t>LowCL</a:t>
                </a: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nodes [r]</a:t>
                </a:r>
                <a:r>
                  <a:rPr lang="zh-CN" altLang="en-US" b="1" dirty="0" smtClean="0"/>
                  <a:t>，直接传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/>
                  <a:t>Communication to </a:t>
                </a:r>
                <a:r>
                  <a:rPr lang="en-US" altLang="zh-CN" b="1" dirty="0" err="1" smtClean="0"/>
                  <a:t>HighCL</a:t>
                </a:r>
                <a:r>
                  <a:rPr lang="en-US" altLang="zh-CN" b="1" dirty="0" smtClean="0"/>
                  <a:t> </a:t>
                </a:r>
                <a:r>
                  <a:rPr lang="en-US" altLang="zh-CN" b="1" dirty="0"/>
                  <a:t>nodes  [r+1 : K]</a:t>
                </a:r>
                <a:r>
                  <a:rPr lang="zh-CN" altLang="en-US" b="1" dirty="0" smtClean="0"/>
                  <a:t>，重点</a:t>
                </a:r>
                <a:endParaRPr lang="en-US" altLang="zh-CN" dirty="0"/>
              </a:p>
              <a:p>
                <a:r>
                  <a:rPr lang="zh-CN" altLang="en-US" dirty="0" smtClean="0"/>
                  <a:t>考虑所有发送组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8" y="791390"/>
                <a:ext cx="11699632" cy="4247317"/>
              </a:xfrm>
              <a:prstGeom prst="rect">
                <a:avLst/>
              </a:prstGeom>
              <a:blipFill>
                <a:blip r:embed="rId2"/>
                <a:stretch>
                  <a:fillRect l="-417" t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8" y="1702041"/>
            <a:ext cx="6441831" cy="8070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38" y="3955218"/>
            <a:ext cx="3909647" cy="5345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38" y="4663283"/>
            <a:ext cx="5390214" cy="12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7038" y="791390"/>
                <a:ext cx="11699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General scheme</a:t>
                </a:r>
                <a:endParaRPr lang="en-US" altLang="zh-CN" b="1" dirty="0"/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Shuffle phase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design</a:t>
                </a:r>
              </a:p>
              <a:p>
                <a:r>
                  <a:rPr lang="en-US" altLang="zh-CN" b="1" dirty="0" smtClean="0"/>
                  <a:t>Communication </a:t>
                </a:r>
                <a:r>
                  <a:rPr lang="en-US" altLang="zh-CN" b="1" dirty="0"/>
                  <a:t>to </a:t>
                </a:r>
                <a:r>
                  <a:rPr lang="en-US" altLang="zh-CN" b="1" dirty="0" err="1" smtClean="0"/>
                  <a:t>HighCL</a:t>
                </a:r>
                <a:r>
                  <a:rPr lang="en-US" altLang="zh-CN" b="1" dirty="0" smtClean="0"/>
                  <a:t> </a:t>
                </a:r>
                <a:r>
                  <a:rPr lang="en-US" altLang="zh-CN" b="1" dirty="0"/>
                  <a:t>nodes  [r+1 : K]</a:t>
                </a:r>
                <a:r>
                  <a:rPr lang="zh-CN" altLang="en-US" b="1" dirty="0" smtClean="0"/>
                  <a:t>，重点</a:t>
                </a:r>
                <a:endParaRPr lang="en-US" altLang="zh-CN" dirty="0"/>
              </a:p>
              <a:p>
                <a:r>
                  <a:rPr lang="zh-CN" altLang="en-US" dirty="0" smtClean="0"/>
                  <a:t>由于异构性，同</a:t>
                </a:r>
                <a:r>
                  <a:rPr lang="zh-CN" altLang="en-US" dirty="0"/>
                  <a:t>一个发送组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/>
                  <a:t>内的发给组内每一个节点的中间值集合大小</a:t>
                </a:r>
                <a:r>
                  <a:rPr lang="zh-CN" altLang="en-US" dirty="0" smtClean="0"/>
                  <a:t>不一样，运用</a:t>
                </a:r>
                <a:r>
                  <a:rPr lang="en-US" altLang="zh-CN" dirty="0" smtClean="0"/>
                  <a:t>zero-padding</a:t>
                </a:r>
                <a:r>
                  <a:rPr lang="zh-CN" altLang="en-US" dirty="0" smtClean="0"/>
                  <a:t>之后亦或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公式表达两个难点：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不同组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max</a:t>
                </a:r>
                <a:r>
                  <a:rPr lang="zh-CN" altLang="en-US" dirty="0" smtClean="0"/>
                  <a:t>函数的值可能会不一样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发送节点类型</a:t>
                </a:r>
                <a:r>
                  <a:rPr lang="en-US" altLang="zh-CN" dirty="0" smtClean="0"/>
                  <a:t>(</a:t>
                </a:r>
                <a:r>
                  <a:rPr lang="en-US" altLang="zh-CN" b="1" dirty="0" err="1" smtClean="0"/>
                  <a:t>HighCL</a:t>
                </a:r>
                <a:r>
                  <a:rPr lang="en-US" altLang="zh-CN" b="1" dirty="0" smtClean="0"/>
                  <a:t> or </a:t>
                </a:r>
                <a:r>
                  <a:rPr lang="en-US" altLang="zh-CN" b="1" dirty="0" err="1" smtClean="0"/>
                  <a:t>LowCL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不一样导致公式表达不一样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对所有节点</a:t>
                </a:r>
                <a:r>
                  <a:rPr lang="en-US" altLang="zh-CN" dirty="0"/>
                  <a:t>[r + 1 : </a:t>
                </a:r>
                <a:r>
                  <a:rPr lang="en-US" altLang="zh-CN" dirty="0" smtClean="0"/>
                  <a:t>K]</a:t>
                </a:r>
                <a:r>
                  <a:rPr lang="zh-CN" altLang="en-US" dirty="0" smtClean="0"/>
                  <a:t>进行重新排序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8" y="791390"/>
                <a:ext cx="11699632" cy="4524315"/>
              </a:xfrm>
              <a:prstGeom prst="rect">
                <a:avLst/>
              </a:prstGeom>
              <a:blipFill>
                <a:blip r:embed="rId2"/>
                <a:stretch>
                  <a:fillRect l="-417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43" y="2006171"/>
            <a:ext cx="1835580" cy="5876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757" y="2730618"/>
            <a:ext cx="6460952" cy="646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38" y="5113055"/>
            <a:ext cx="6124421" cy="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General scheme</a:t>
            </a:r>
            <a:endParaRPr lang="en-US" altLang="zh-CN" b="1" dirty="0"/>
          </a:p>
          <a:p>
            <a:pPr marL="342900" indent="-342900">
              <a:buFont typeface="+mj-ea"/>
              <a:buAutoNum type="circleNumDbPlain" startAt="2"/>
            </a:pPr>
            <a:r>
              <a:rPr lang="en-US" altLang="zh-CN" dirty="0">
                <a:solidFill>
                  <a:srgbClr val="FF0000"/>
                </a:solidFill>
              </a:rPr>
              <a:t>Shuffle phase </a:t>
            </a:r>
            <a:r>
              <a:rPr lang="en-US" altLang="zh-CN" dirty="0" smtClean="0">
                <a:solidFill>
                  <a:srgbClr val="FF0000"/>
                </a:solidFill>
              </a:rPr>
              <a:t>design</a:t>
            </a:r>
          </a:p>
          <a:p>
            <a:r>
              <a:rPr lang="en-US" altLang="zh-CN" b="1" dirty="0" smtClean="0"/>
              <a:t>Communication </a:t>
            </a:r>
            <a:r>
              <a:rPr lang="en-US" altLang="zh-CN" b="1" dirty="0"/>
              <a:t>to </a:t>
            </a:r>
            <a:r>
              <a:rPr lang="en-US" altLang="zh-CN" b="1" dirty="0" err="1" smtClean="0"/>
              <a:t>HighCL</a:t>
            </a:r>
            <a:r>
              <a:rPr lang="en-US" altLang="zh-CN" b="1" dirty="0" smtClean="0"/>
              <a:t> </a:t>
            </a:r>
            <a:r>
              <a:rPr lang="en-US" altLang="zh-CN" b="1" dirty="0"/>
              <a:t>nodes  [r+1 : K]</a:t>
            </a:r>
            <a:r>
              <a:rPr lang="zh-CN" altLang="en-US" b="1" dirty="0" smtClean="0"/>
              <a:t>，重点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发送节点是</a:t>
            </a:r>
            <a:r>
              <a:rPr lang="en-US" altLang="zh-CN" b="1" dirty="0" err="1" smtClean="0"/>
              <a:t>LowCL</a:t>
            </a:r>
            <a:r>
              <a:rPr lang="en-US" altLang="zh-CN" b="1" dirty="0" smtClean="0"/>
              <a:t> nodes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99" y="2233245"/>
            <a:ext cx="7300950" cy="36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General scheme</a:t>
            </a:r>
            <a:endParaRPr lang="en-US" altLang="zh-CN" b="1" dirty="0"/>
          </a:p>
          <a:p>
            <a:pPr marL="342900" indent="-342900">
              <a:buFont typeface="+mj-ea"/>
              <a:buAutoNum type="circleNumDbPlain" startAt="2"/>
            </a:pPr>
            <a:r>
              <a:rPr lang="en-US" altLang="zh-CN" dirty="0">
                <a:solidFill>
                  <a:srgbClr val="FF0000"/>
                </a:solidFill>
              </a:rPr>
              <a:t>Shuffle phase </a:t>
            </a:r>
            <a:r>
              <a:rPr lang="en-US" altLang="zh-CN" dirty="0" smtClean="0">
                <a:solidFill>
                  <a:srgbClr val="FF0000"/>
                </a:solidFill>
              </a:rPr>
              <a:t>design</a:t>
            </a:r>
          </a:p>
          <a:p>
            <a:r>
              <a:rPr lang="en-US" altLang="zh-CN" b="1" dirty="0" smtClean="0"/>
              <a:t>Communication </a:t>
            </a:r>
            <a:r>
              <a:rPr lang="en-US" altLang="zh-CN" b="1" dirty="0"/>
              <a:t>to </a:t>
            </a:r>
            <a:r>
              <a:rPr lang="en-US" altLang="zh-CN" b="1" dirty="0" err="1" smtClean="0"/>
              <a:t>HighCL</a:t>
            </a:r>
            <a:r>
              <a:rPr lang="en-US" altLang="zh-CN" b="1" dirty="0" smtClean="0"/>
              <a:t> </a:t>
            </a:r>
            <a:r>
              <a:rPr lang="en-US" altLang="zh-CN" b="1" dirty="0"/>
              <a:t>nodes  [r+1 : K]</a:t>
            </a:r>
            <a:r>
              <a:rPr lang="zh-CN" altLang="en-US" b="1" dirty="0" smtClean="0"/>
              <a:t>，重点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发送节点是</a:t>
            </a:r>
            <a:r>
              <a:rPr lang="en-US" altLang="zh-CN" b="1" dirty="0" err="1" smtClean="0"/>
              <a:t>HighCL</a:t>
            </a:r>
            <a:r>
              <a:rPr lang="en-US" altLang="zh-CN" b="1" dirty="0" smtClean="0"/>
              <a:t> nodes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54" y="1989869"/>
            <a:ext cx="5943038" cy="4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General scheme</a:t>
            </a:r>
            <a:endParaRPr lang="en-US" altLang="zh-CN" b="1" dirty="0"/>
          </a:p>
          <a:p>
            <a:pPr marL="342900" indent="-342900">
              <a:buFont typeface="+mj-ea"/>
              <a:buAutoNum type="circleNumDbPlain" startAt="2"/>
            </a:pPr>
            <a:r>
              <a:rPr lang="en-US" altLang="zh-CN" dirty="0">
                <a:solidFill>
                  <a:srgbClr val="FF0000"/>
                </a:solidFill>
              </a:rPr>
              <a:t>Shuffle phase </a:t>
            </a:r>
            <a:r>
              <a:rPr lang="en-US" altLang="zh-CN" dirty="0" smtClean="0">
                <a:solidFill>
                  <a:srgbClr val="FF0000"/>
                </a:solidFill>
              </a:rPr>
              <a:t>design</a:t>
            </a:r>
          </a:p>
          <a:p>
            <a:r>
              <a:rPr lang="zh-CN" altLang="en-US" dirty="0" smtClean="0"/>
              <a:t>两种情况的传输量加起来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1" y="1941536"/>
            <a:ext cx="8904762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8" y="791390"/>
            <a:ext cx="6969256" cy="3920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672" y="2135777"/>
            <a:ext cx="4174400" cy="748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2" y="4712005"/>
            <a:ext cx="4847471" cy="171480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460023" y="5569406"/>
            <a:ext cx="312594" cy="32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962" y="5492734"/>
            <a:ext cx="2514286" cy="6380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962" y="4914823"/>
            <a:ext cx="1571429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4.FUNCTION </a:t>
            </a:r>
            <a:r>
              <a:rPr lang="en-US" altLang="zh-CN" sz="2400" dirty="0"/>
              <a:t>ASSIGNMENTS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直观</a:t>
            </a:r>
            <a:r>
              <a:rPr lang="zh-CN" altLang="en-US" dirty="0" smtClean="0"/>
              <a:t>上，一个节点存的文件多，那么存的</a:t>
            </a:r>
            <a:r>
              <a:rPr lang="en-US" altLang="zh-CN" dirty="0" smtClean="0"/>
              <a:t>output functions</a:t>
            </a:r>
            <a:r>
              <a:rPr lang="zh-CN" altLang="en-US" dirty="0" smtClean="0"/>
              <a:t>也应该对应多些</a:t>
            </a:r>
            <a:endParaRPr lang="en-US" altLang="zh-CN" dirty="0" smtClean="0"/>
          </a:p>
          <a:p>
            <a:r>
              <a:rPr lang="zh-CN" altLang="en-US" dirty="0" smtClean="0"/>
              <a:t>本文提出两种方式：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computation-aware</a:t>
            </a:r>
            <a:r>
              <a:rPr lang="en-US" altLang="zh-CN" dirty="0"/>
              <a:t> and </a:t>
            </a: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shuffle-aware</a:t>
            </a:r>
            <a:r>
              <a:rPr lang="en-US" altLang="zh-CN" dirty="0" smtClean="0"/>
              <a:t> </a:t>
            </a:r>
            <a:r>
              <a:rPr lang="en-US" altLang="zh-CN" dirty="0"/>
              <a:t>function assignments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b="1" dirty="0"/>
              <a:t> Computation-aware function assignment</a:t>
            </a:r>
            <a:endParaRPr lang="en-US" altLang="zh-CN" b="1" dirty="0" smtClean="0"/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分配与文件分配</a:t>
            </a:r>
            <a:r>
              <a:rPr lang="zh-CN" altLang="en-US" dirty="0" smtClean="0">
                <a:solidFill>
                  <a:srgbClr val="FF0000"/>
                </a:solidFill>
              </a:rPr>
              <a:t>成比例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" y="1945552"/>
            <a:ext cx="4586654" cy="6752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3" y="3214737"/>
            <a:ext cx="7391375" cy="23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4.FUNCTION </a:t>
            </a:r>
            <a:r>
              <a:rPr lang="en-US" altLang="zh-CN" sz="2400" dirty="0"/>
              <a:t>ASSIGNMENTS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zh-CN" b="1" dirty="0" smtClean="0"/>
              <a:t>Computation-aware </a:t>
            </a:r>
            <a:r>
              <a:rPr lang="en-US" altLang="zh-CN" b="1" dirty="0"/>
              <a:t>function assignment</a:t>
            </a:r>
            <a:endParaRPr lang="en-US" altLang="zh-CN" b="1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避免使用</a:t>
            </a:r>
            <a:r>
              <a:rPr lang="en-US" altLang="zh-CN" dirty="0" smtClean="0"/>
              <a:t>zero-padding</a:t>
            </a:r>
            <a:r>
              <a:rPr lang="zh-CN" altLang="en-US" dirty="0" smtClean="0"/>
              <a:t>，使传输过程具有对称性，我们令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HighCL</a:t>
            </a:r>
            <a:r>
              <a:rPr lang="en-US" altLang="zh-CN" dirty="0" smtClean="0"/>
              <a:t> nodes</a:t>
            </a:r>
            <a:r>
              <a:rPr lang="zh-CN" altLang="en-US" dirty="0" smtClean="0"/>
              <a:t>，我们令</a:t>
            </a:r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LowCL</a:t>
            </a:r>
            <a:r>
              <a:rPr lang="en-US" altLang="zh-CN" dirty="0" smtClean="0"/>
              <a:t> nodes,</a:t>
            </a:r>
            <a:r>
              <a:rPr lang="zh-CN" altLang="en-US" dirty="0" smtClean="0"/>
              <a:t>我们直接不存</a:t>
            </a:r>
            <a:r>
              <a:rPr lang="en-US" altLang="zh-CN" dirty="0" smtClean="0"/>
              <a:t>functions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3" y="1219224"/>
            <a:ext cx="6460952" cy="646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3" y="2719109"/>
            <a:ext cx="3876190" cy="5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91" y="3627466"/>
            <a:ext cx="6635236" cy="10659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38" y="4693367"/>
            <a:ext cx="7209692" cy="19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4.FUNCTION ASSIGNMENTS(Comparison with other works)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b="1" dirty="0" smtClean="0"/>
              <a:t>关于传输量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横坐标以平均值来衡量</a:t>
            </a:r>
            <a:r>
              <a:rPr lang="en-US" altLang="zh-CN" b="1" dirty="0" smtClean="0"/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6" y="1277254"/>
            <a:ext cx="5543756" cy="36780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7038" y="5147827"/>
            <a:ext cx="6969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shuffle-aware </a:t>
            </a:r>
            <a:r>
              <a:rPr lang="en-US" altLang="zh-CN" dirty="0"/>
              <a:t>function assignment </a:t>
            </a:r>
            <a:r>
              <a:rPr lang="zh-CN" altLang="en-US" dirty="0" smtClean="0"/>
              <a:t>得到最小的传输量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 </a:t>
            </a:r>
            <a:r>
              <a:rPr lang="en-US" altLang="zh-CN" dirty="0"/>
              <a:t>function </a:t>
            </a:r>
            <a:r>
              <a:rPr lang="en-US" altLang="zh-CN" dirty="0" smtClean="0"/>
              <a:t>assignment(function</a:t>
            </a:r>
            <a:r>
              <a:rPr lang="zh-CN" altLang="en-US" dirty="0" smtClean="0"/>
              <a:t>平均分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得到最大的传输量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94419" y="1578172"/>
                <a:ext cx="6129370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for K=3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[0.7,0.8,0.9,0.9,0.9,1,1,1.05,1.1,1.1,1.15,1.15]</m:t>
                    </m:r>
                  </m:oMath>
                </a14:m>
                <a:r>
                  <a:rPr lang="en-US" altLang="zh-CN" dirty="0"/>
                  <a:t>for </a:t>
                </a:r>
                <a:r>
                  <a:rPr lang="en-US" altLang="zh-CN" dirty="0" smtClean="0"/>
                  <a:t>K=12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19" y="1578172"/>
                <a:ext cx="612937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4.FUNCTION ASSIGNMENTS(Comparison with other works)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b="1" dirty="0" smtClean="0"/>
              <a:t>关于和其他文章的传输量比较</a:t>
            </a:r>
            <a:endParaRPr lang="en-US" altLang="zh-CN" b="1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66" y="1137638"/>
            <a:ext cx="9561506" cy="33869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9499" y="2831112"/>
            <a:ext cx="402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[13]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[14]</a:t>
            </a:r>
            <a:r>
              <a:rPr lang="zh-CN" altLang="en-US" dirty="0" smtClean="0"/>
              <a:t>都是</a:t>
            </a:r>
            <a:r>
              <a:rPr lang="en-US" altLang="zh-CN" dirty="0"/>
              <a:t>N. </a:t>
            </a:r>
            <a:r>
              <a:rPr lang="en-US" altLang="zh-CN" dirty="0" smtClean="0"/>
              <a:t>Woolsey</a:t>
            </a:r>
            <a:r>
              <a:rPr lang="zh-CN" altLang="en-US" dirty="0" smtClean="0"/>
              <a:t>等人提出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0216" y="5697415"/>
            <a:ext cx="98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Shuffle-aware FA</a:t>
            </a:r>
            <a:r>
              <a:rPr lang="zh-CN" altLang="en-US" dirty="0" smtClean="0"/>
              <a:t>得到最好的性能，因为避免了</a:t>
            </a:r>
            <a:r>
              <a:rPr lang="en-US" altLang="zh-CN" dirty="0" smtClean="0"/>
              <a:t>zero-padding</a:t>
            </a:r>
            <a:r>
              <a:rPr lang="zh-CN" altLang="en-US" dirty="0" smtClean="0"/>
              <a:t>保持了传输过程的对称性</a:t>
            </a:r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smtClean="0"/>
              <a:t>14]</a:t>
            </a:r>
            <a:r>
              <a:rPr lang="zh-CN" altLang="en-US" dirty="0" smtClean="0"/>
              <a:t>本质上也是避免了</a:t>
            </a:r>
            <a:r>
              <a:rPr lang="en-US" altLang="zh-CN" dirty="0" smtClean="0"/>
              <a:t>zero-padding</a:t>
            </a:r>
            <a:r>
              <a:rPr lang="zh-CN" altLang="en-US" dirty="0" smtClean="0"/>
              <a:t>，因此性能也不错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09" y="4488690"/>
            <a:ext cx="7965830" cy="10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ACHIEVABLE COMMUNICATION LOAD </a:t>
            </a:r>
            <a:r>
              <a:rPr lang="en-US" altLang="zh-CN" sz="2400" dirty="0"/>
              <a:t>AT </a:t>
            </a:r>
            <a:r>
              <a:rPr lang="en-US" altLang="zh-CN" sz="2400" dirty="0" smtClean="0"/>
              <a:t>GIVEN FUNCTION ASSIGNMENT 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FUNCTION ASSIGNMENTS</a:t>
            </a:r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4.FUNCTION ASSIGNMENTS(Comparison with other works)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b="1" dirty="0" smtClean="0"/>
              <a:t>关于文件数比较</a:t>
            </a:r>
            <a:endParaRPr lang="en-US" altLang="zh-CN" b="1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6478" y="5378742"/>
                <a:ext cx="982100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关于文件数和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数量，基于本文算法的结果并不好，因为本文的文件分配是基于</a:t>
                </a:r>
                <a:r>
                  <a:rPr lang="en-US" altLang="zh-CN" dirty="0" smtClean="0"/>
                  <a:t>decentralized scheme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是指数级别的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但是，本文的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scheme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可以应用到任意给定的文件分配向量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l-G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分配向量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l-G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，这比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[3],[10],[13],[14]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更加通用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。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8" y="5378742"/>
                <a:ext cx="9821007" cy="1477328"/>
              </a:xfrm>
              <a:prstGeom prst="rect">
                <a:avLst/>
              </a:prstGeom>
              <a:blipFill>
                <a:blip r:embed="rId2"/>
                <a:stretch>
                  <a:fillRect l="-435" t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33" y="1175716"/>
            <a:ext cx="6237459" cy="41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659423"/>
            <a:ext cx="11172092" cy="551754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600" b="1" dirty="0" smtClean="0"/>
              <a:t>异构文件分配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每个节点存不同数量的文件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的大致思想：</a:t>
            </a:r>
            <a:endParaRPr lang="en-US" altLang="zh-CN" sz="1600" b="1" dirty="0" smtClean="0"/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1600" dirty="0" smtClean="0"/>
              <a:t>The </a:t>
            </a:r>
            <a:r>
              <a:rPr lang="en-US" altLang="zh-CN" sz="1600" dirty="0"/>
              <a:t>N input files are partitioned into K </a:t>
            </a:r>
            <a:r>
              <a:rPr lang="en-US" altLang="zh-CN" sz="1600" dirty="0" smtClean="0"/>
              <a:t>disjoint batches </a:t>
            </a:r>
            <a:r>
              <a:rPr lang="en-US" altLang="zh-CN" sz="1600" dirty="0"/>
              <a:t>with possibly different sizes, each computed by a distinct node and referred to </a:t>
            </a:r>
            <a:r>
              <a:rPr lang="en-US" altLang="zh-CN" sz="1600" dirty="0" smtClean="0"/>
              <a:t>as its </a:t>
            </a:r>
            <a:r>
              <a:rPr lang="en-US" altLang="zh-CN" sz="1600" dirty="0" smtClean="0">
                <a:solidFill>
                  <a:srgbClr val="FF0000"/>
                </a:solidFill>
              </a:rPr>
              <a:t>compulsory files.</a:t>
            </a:r>
            <a:endParaRPr lang="en-US" altLang="zh-CN" sz="1600" dirty="0" smtClean="0"/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1600" dirty="0"/>
              <a:t>E</a:t>
            </a:r>
            <a:r>
              <a:rPr lang="en-US" altLang="zh-CN" sz="1600" dirty="0" smtClean="0"/>
              <a:t>ach </a:t>
            </a:r>
            <a:r>
              <a:rPr lang="en-US" altLang="zh-CN" sz="1600" dirty="0"/>
              <a:t>node further computes the compulsory files of other nodes </a:t>
            </a:r>
            <a:r>
              <a:rPr lang="en-US" altLang="zh-CN" sz="1600" dirty="0" smtClean="0"/>
              <a:t>according to </a:t>
            </a:r>
            <a:r>
              <a:rPr lang="en-US" altLang="zh-CN" sz="1600" dirty="0"/>
              <a:t>its redundant computation capability, and we refer to these files as its </a:t>
            </a:r>
            <a:r>
              <a:rPr lang="en-US" altLang="zh-CN" sz="1600" dirty="0">
                <a:solidFill>
                  <a:srgbClr val="FF0000"/>
                </a:solidFill>
              </a:rPr>
              <a:t>optional </a:t>
            </a:r>
            <a:r>
              <a:rPr lang="en-US" altLang="zh-CN" sz="1600" dirty="0" smtClean="0">
                <a:solidFill>
                  <a:srgbClr val="FF0000"/>
                </a:solidFill>
              </a:rPr>
              <a:t>files</a:t>
            </a:r>
            <a:r>
              <a:rPr lang="en-US" altLang="zh-CN" sz="1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b="1" dirty="0" smtClean="0"/>
              <a:t>基于异构的</a:t>
            </a:r>
            <a:r>
              <a:rPr lang="en-US" altLang="zh-CN" sz="1600" b="1" dirty="0" smtClean="0"/>
              <a:t>shuffle</a:t>
            </a:r>
            <a:r>
              <a:rPr lang="zh-CN" altLang="en-US" sz="1600" b="1" dirty="0" smtClean="0"/>
              <a:t>阶段</a:t>
            </a:r>
            <a:endParaRPr lang="en-US" altLang="zh-CN" sz="1600" b="1" dirty="0" smtClean="0"/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Each </a:t>
            </a:r>
            <a:r>
              <a:rPr lang="en-US" altLang="zh-CN" sz="1600" dirty="0"/>
              <a:t>node distributes the IVs computed from its </a:t>
            </a:r>
            <a:r>
              <a:rPr lang="en-US" altLang="zh-CN" sz="1600" dirty="0" smtClean="0"/>
              <a:t>compulsory files </a:t>
            </a:r>
            <a:r>
              <a:rPr lang="en-US" altLang="zh-CN" sz="1600" dirty="0"/>
              <a:t>to the requiring </a:t>
            </a:r>
            <a:r>
              <a:rPr lang="en-US" altLang="zh-CN" sz="1600" dirty="0" smtClean="0"/>
              <a:t>nodes.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Given </a:t>
            </a:r>
            <a:r>
              <a:rPr lang="en-US" altLang="zh-CN" sz="1600" dirty="0"/>
              <a:t>the repetitive file allocation arising from the design of </a:t>
            </a:r>
            <a:r>
              <a:rPr lang="en-US" altLang="zh-CN" sz="1600" dirty="0" smtClean="0"/>
              <a:t>optional files</a:t>
            </a:r>
            <a:r>
              <a:rPr lang="en-US" altLang="zh-CN" sz="1600" dirty="0"/>
              <a:t>, coded multicasting opportunities are exploited, where </a:t>
            </a:r>
            <a:r>
              <a:rPr lang="en-US" altLang="zh-CN" sz="1600" dirty="0">
                <a:solidFill>
                  <a:srgbClr val="FF0000"/>
                </a:solidFill>
              </a:rPr>
              <a:t>zero-padding</a:t>
            </a:r>
            <a:r>
              <a:rPr lang="en-US" altLang="zh-CN" sz="1600" dirty="0"/>
              <a:t> is used to generate </a:t>
            </a:r>
            <a:r>
              <a:rPr lang="en-US" altLang="zh-CN" sz="1600" dirty="0" smtClean="0"/>
              <a:t>the coded </a:t>
            </a:r>
            <a:r>
              <a:rPr lang="en-US" altLang="zh-CN" sz="1600" dirty="0"/>
              <a:t>messages</a:t>
            </a:r>
            <a:r>
              <a:rPr lang="en-US" altLang="zh-CN" sz="1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b="1" dirty="0" smtClean="0"/>
              <a:t>两种异构</a:t>
            </a:r>
            <a:r>
              <a:rPr lang="en-US" altLang="zh-CN" sz="1600" b="1" dirty="0" smtClean="0"/>
              <a:t>function</a:t>
            </a:r>
            <a:r>
              <a:rPr lang="zh-CN" altLang="en-US" sz="1600" b="1" dirty="0" smtClean="0"/>
              <a:t>分配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每个节点存不同数量的</a:t>
            </a:r>
            <a:r>
              <a:rPr lang="en-US" altLang="zh-CN" sz="1600" b="1" dirty="0" smtClean="0"/>
              <a:t>function)</a:t>
            </a:r>
            <a:r>
              <a:rPr lang="zh-CN" altLang="en-US" sz="1600" b="1" dirty="0" smtClean="0"/>
              <a:t>方法</a:t>
            </a:r>
            <a:endParaRPr lang="en-US" altLang="zh-CN" sz="1600" b="1" dirty="0" smtClean="0"/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1600" dirty="0"/>
              <a:t> T</a:t>
            </a:r>
            <a:r>
              <a:rPr lang="en-US" altLang="zh-CN" sz="1600" dirty="0" smtClean="0"/>
              <a:t>he </a:t>
            </a:r>
            <a:r>
              <a:rPr lang="en-US" altLang="zh-CN" sz="1600" dirty="0"/>
              <a:t>computation-aware function assignment. the number of output functions assigned </a:t>
            </a:r>
            <a:r>
              <a:rPr lang="en-US" altLang="zh-CN" sz="1600" dirty="0" smtClean="0"/>
              <a:t>to each </a:t>
            </a:r>
            <a:r>
              <a:rPr lang="en-US" altLang="zh-CN" sz="1600" dirty="0"/>
              <a:t>node is </a:t>
            </a:r>
            <a:r>
              <a:rPr lang="en-US" altLang="zh-CN" sz="1600" dirty="0">
                <a:solidFill>
                  <a:srgbClr val="FF0000"/>
                </a:solidFill>
              </a:rPr>
              <a:t>proportional</a:t>
            </a:r>
            <a:r>
              <a:rPr lang="en-US" altLang="zh-CN" sz="1600" dirty="0"/>
              <a:t> to its computation </a:t>
            </a:r>
            <a:r>
              <a:rPr lang="en-US" altLang="zh-CN" sz="1600" dirty="0" smtClean="0"/>
              <a:t>load.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shuffle-aware function assignment. </a:t>
            </a:r>
            <a:r>
              <a:rPr lang="en-US" altLang="zh-CN" sz="1600" dirty="0" smtClean="0"/>
              <a:t>All the </a:t>
            </a:r>
            <a:r>
              <a:rPr lang="en-US" altLang="zh-CN" sz="1600" dirty="0"/>
              <a:t>output functions are </a:t>
            </a:r>
            <a:r>
              <a:rPr lang="en-US" altLang="zh-CN" sz="1600" dirty="0">
                <a:solidFill>
                  <a:srgbClr val="FF0000"/>
                </a:solidFill>
              </a:rPr>
              <a:t>properly</a:t>
            </a:r>
            <a:r>
              <a:rPr lang="en-US" altLang="zh-CN" sz="1600" dirty="0"/>
              <a:t> assigned to nodes with high computation load to reduce </a:t>
            </a:r>
            <a:r>
              <a:rPr lang="en-US" altLang="zh-CN" sz="1600" dirty="0" smtClean="0"/>
              <a:t>traffic load </a:t>
            </a:r>
            <a:r>
              <a:rPr lang="en-US" altLang="zh-CN" sz="1600" dirty="0"/>
              <a:t>in the Shuffle phase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1800" dirty="0"/>
          </a:p>
          <a:p>
            <a:pPr marL="342900" indent="-342900">
              <a:buFont typeface="+mj-ea"/>
              <a:buAutoNum type="circleNumDbPlain"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9492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SYSTEM MODEL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750258"/>
                <a:ext cx="10679723" cy="5389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Q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functions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表示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节点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包含的文件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集合，令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zh-CN" altLang="en-US" dirty="0"/>
                  <a:t>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包含的</a:t>
                </a:r>
                <a:r>
                  <a:rPr lang="en-US" altLang="zh-CN" dirty="0"/>
                  <a:t>output function</a:t>
                </a:r>
                <a:r>
                  <a:rPr lang="zh-CN" altLang="en-US" dirty="0" smtClean="0"/>
                  <a:t>集合，令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考虑异构网络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最终目的，求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 smtClean="0"/>
                  <a:t>:  Computation load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of 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/>
                  <a:t>:  function </a:t>
                </a:r>
                <a:r>
                  <a:rPr lang="en-US" altLang="zh-CN" dirty="0" smtClean="0"/>
                  <a:t>assignment of k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overall computation load </a:t>
                </a:r>
                <a:r>
                  <a:rPr lang="en-US" altLang="zh-CN" dirty="0" smtClean="0"/>
                  <a:t>vector(ascending order)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overall function assignment</a:t>
                </a:r>
                <a:r>
                  <a:rPr lang="en-US" altLang="zh-CN" dirty="0" smtClean="0"/>
                  <a:t> vector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the communication </a:t>
                </a:r>
                <a:r>
                  <a:rPr lang="en-US" altLang="zh-CN" dirty="0"/>
                  <a:t>load for </a:t>
                </a:r>
                <a:r>
                  <a:rPr lang="en-US" altLang="zh-CN" dirty="0" smtClean="0"/>
                  <a:t>a given </a:t>
                </a:r>
                <a:r>
                  <a:rPr lang="en-US" altLang="zh-CN" dirty="0"/>
                  <a:t>computation load </a:t>
                </a:r>
                <a:r>
                  <a:rPr lang="en-US" altLang="zh-CN" b="1" dirty="0"/>
                  <a:t>m</a:t>
                </a:r>
                <a:r>
                  <a:rPr lang="en-US" altLang="zh-CN" dirty="0"/>
                  <a:t> and a given function assignment </a:t>
                </a:r>
                <a:r>
                  <a:rPr lang="en-US" altLang="zh-CN" b="1" dirty="0"/>
                  <a:t>w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750258"/>
                <a:ext cx="10679723" cy="5389552"/>
              </a:xfrm>
              <a:prstGeom prst="rect">
                <a:avLst/>
              </a:prstGeom>
              <a:blipFill>
                <a:blip r:embed="rId2"/>
                <a:stretch>
                  <a:fillRect l="-457" t="-792" b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4" y="3602695"/>
            <a:ext cx="4784709" cy="6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7038" y="759050"/>
                <a:ext cx="10855569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compulsory file + optional file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8" y="759050"/>
                <a:ext cx="10855569" cy="485197"/>
              </a:xfrm>
              <a:prstGeom prst="rect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44" y="1335082"/>
            <a:ext cx="5199880" cy="2642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631" y="4369777"/>
                <a:ext cx="10621107" cy="198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第一步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compulsory file</a:t>
                </a:r>
                <a:r>
                  <a:rPr lang="zh-CN" altLang="en-US" dirty="0" smtClean="0"/>
                  <a:t>的分配</a:t>
                </a:r>
                <a:endParaRPr lang="en-US" altLang="zh-CN" dirty="0" smtClean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＜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)/3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＜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所以</a:t>
                </a:r>
                <a:r>
                  <a:rPr lang="en-US" altLang="zh-CN" dirty="0" smtClean="0"/>
                  <a:t>compulsory file(</a:t>
                </a:r>
                <a:r>
                  <a:rPr lang="zh-CN" altLang="en-US" dirty="0" smtClean="0"/>
                  <a:t>无冗余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如图分配，保证后部分的</a:t>
                </a:r>
                <a:r>
                  <a:rPr lang="en-US" altLang="zh-CN" dirty="0" smtClean="0"/>
                  <a:t>compulsory file</a:t>
                </a:r>
                <a:r>
                  <a:rPr lang="zh-CN" altLang="en-US" dirty="0" smtClean="0"/>
                  <a:t>的数量尽可能相等。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分配的</a:t>
                </a:r>
                <a:r>
                  <a:rPr lang="en-US" altLang="zh-CN" dirty="0" smtClean="0"/>
                  <a:t>compulsory file</a:t>
                </a:r>
                <a:r>
                  <a:rPr lang="zh-CN" altLang="en-US" dirty="0" smtClean="0"/>
                  <a:t>定义为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在本例中，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4369777"/>
                <a:ext cx="10621107" cy="1986057"/>
              </a:xfrm>
              <a:prstGeom prst="rect">
                <a:avLst/>
              </a:prstGeom>
              <a:blipFill>
                <a:blip r:embed="rId4"/>
                <a:stretch>
                  <a:fillRect l="-517" t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7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7038" y="759050"/>
                <a:ext cx="10855569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compulsory file + optional file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8" y="759050"/>
                <a:ext cx="10855569" cy="485197"/>
              </a:xfrm>
              <a:prstGeom prst="rect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006" y="1477190"/>
            <a:ext cx="5199880" cy="2642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7038" y="1477190"/>
                <a:ext cx="6107724" cy="610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第二步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optional file</a:t>
                </a:r>
                <a:r>
                  <a:rPr lang="zh-CN" altLang="en-US" dirty="0" smtClean="0"/>
                  <a:t>的分配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还可以有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空间用来存</a:t>
                </a:r>
                <a:r>
                  <a:rPr lang="en-US" altLang="zh-CN" dirty="0" smtClean="0"/>
                  <a:t>optional files</a:t>
                </a:r>
              </a:p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 </a:t>
                </a:r>
                <a:r>
                  <a:rPr lang="en-US" altLang="zh-CN" dirty="0" smtClean="0"/>
                  <a:t>  surplus computation </a:t>
                </a:r>
                <a:r>
                  <a:rPr lang="en-US" altLang="zh-CN" dirty="0"/>
                  <a:t>ratio of node </a:t>
                </a:r>
                <a:r>
                  <a:rPr lang="en-US" altLang="zh-CN" dirty="0" smtClean="0"/>
                  <a:t>k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考虑每一个节点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，对于每一个</a:t>
                </a:r>
                <a:r>
                  <a:rPr lang="en-US" altLang="zh-CN" dirty="0" smtClean="0"/>
                  <a:t>compulsory 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，分成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sub-batches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每一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sub-batch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文件数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第一步，定义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compulsory files</a:t>
                </a:r>
              </a:p>
              <a:p>
                <a:r>
                  <a:rPr lang="zh-CN" altLang="en-US" dirty="0" smtClean="0"/>
                  <a:t>第二步，定义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optional files</a:t>
                </a:r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8" y="1477190"/>
                <a:ext cx="6107724" cy="6102696"/>
              </a:xfrm>
              <a:prstGeom prst="rect">
                <a:avLst/>
              </a:prstGeom>
              <a:blipFill>
                <a:blip r:embed="rId4"/>
                <a:stretch>
                  <a:fillRect l="-798"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58" y="2501272"/>
            <a:ext cx="2912328" cy="3386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334" y="3649705"/>
            <a:ext cx="991604" cy="249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6730" y="3609493"/>
            <a:ext cx="835270" cy="2850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058" y="4454339"/>
            <a:ext cx="2897557" cy="6066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4033" y="4511501"/>
            <a:ext cx="3421022" cy="3856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31423" y="5140174"/>
            <a:ext cx="684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定义没有</a:t>
            </a:r>
            <a:r>
              <a:rPr lang="en-US" altLang="zh-CN" dirty="0" smtClean="0"/>
              <a:t>optional file</a:t>
            </a:r>
            <a:r>
              <a:rPr lang="zh-CN" altLang="en-US" dirty="0" smtClean="0"/>
              <a:t>的节点为</a:t>
            </a:r>
            <a:r>
              <a:rPr lang="en-US" altLang="zh-CN" dirty="0"/>
              <a:t>low-computation-load (</a:t>
            </a:r>
            <a:r>
              <a:rPr lang="en-US" altLang="zh-CN" dirty="0" err="1"/>
              <a:t>LowCL</a:t>
            </a:r>
            <a:r>
              <a:rPr lang="en-US" altLang="zh-CN" dirty="0"/>
              <a:t>) </a:t>
            </a:r>
            <a:r>
              <a:rPr lang="en-US" altLang="zh-CN" dirty="0" smtClean="0"/>
              <a:t>nodes</a:t>
            </a:r>
          </a:p>
          <a:p>
            <a:r>
              <a:rPr lang="zh-CN" altLang="en-US" dirty="0" smtClean="0"/>
              <a:t>定义有</a:t>
            </a:r>
            <a:r>
              <a:rPr lang="en-US" altLang="zh-CN" dirty="0"/>
              <a:t>optional file</a:t>
            </a:r>
            <a:r>
              <a:rPr lang="zh-CN" altLang="en-US" dirty="0"/>
              <a:t>的节点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high-computation-load (</a:t>
            </a:r>
            <a:r>
              <a:rPr lang="en-US" altLang="zh-CN" dirty="0" err="1" smtClean="0"/>
              <a:t>HighCL</a:t>
            </a:r>
            <a:r>
              <a:rPr lang="en-US" altLang="zh-CN" dirty="0"/>
              <a:t>) nodes</a:t>
            </a:r>
          </a:p>
          <a:p>
            <a:endParaRPr lang="en-US" altLang="zh-CN" dirty="0"/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LowCL</a:t>
            </a:r>
            <a:r>
              <a:rPr lang="en-US" altLang="zh-CN" dirty="0" smtClean="0"/>
              <a:t> nodes</a:t>
            </a:r>
            <a:r>
              <a:rPr lang="zh-CN" altLang="en-US" dirty="0" smtClean="0"/>
              <a:t>，节点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HighCL</a:t>
            </a:r>
            <a:r>
              <a:rPr lang="en-US" altLang="zh-CN" dirty="0" smtClean="0"/>
              <a:t> </a:t>
            </a:r>
            <a:r>
              <a:rPr lang="en-US" altLang="zh-CN" dirty="0"/>
              <a:t>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3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7038" y="759050"/>
                <a:ext cx="10855569" cy="485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		</a:t>
                </a:r>
                <a:r>
                  <a:rPr lang="zh-CN" altLang="en-US" dirty="0"/>
                  <a:t>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</a:t>
                </a:r>
                <a:r>
                  <a:rPr lang="en-US" altLang="zh-CN" dirty="0" err="1"/>
                  <a:t>LowCL</a:t>
                </a:r>
                <a:r>
                  <a:rPr lang="en-US" altLang="zh-CN" dirty="0"/>
                  <a:t> nodes</a:t>
                </a:r>
                <a:r>
                  <a:rPr lang="zh-CN" altLang="en-US" dirty="0"/>
                  <a:t>，节点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为</a:t>
                </a:r>
                <a:r>
                  <a:rPr lang="en-US" altLang="zh-CN" dirty="0" err="1"/>
                  <a:t>HighCL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nodes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8" y="759050"/>
                <a:ext cx="10855569" cy="485326"/>
              </a:xfrm>
              <a:prstGeom prst="rect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37037" y="1477190"/>
            <a:ext cx="110402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第三步</a:t>
            </a:r>
            <a:r>
              <a:rPr lang="zh-CN" altLang="en-US" dirty="0" smtClean="0"/>
              <a:t>，传给节点</a:t>
            </a:r>
            <a:r>
              <a:rPr lang="en-US" altLang="zh-CN" dirty="0"/>
              <a:t>1(</a:t>
            </a:r>
            <a:r>
              <a:rPr lang="en-US" altLang="zh-CN" dirty="0" err="1"/>
              <a:t>LowCL</a:t>
            </a:r>
            <a:r>
              <a:rPr lang="en-US" altLang="zh-CN" dirty="0"/>
              <a:t> nodes)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r>
              <a:rPr lang="zh-CN" altLang="en-US" dirty="0" smtClean="0"/>
              <a:t>由于节点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err="1"/>
              <a:t>LowCL</a:t>
            </a:r>
            <a:r>
              <a:rPr lang="en-US" altLang="zh-CN" dirty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optional files</a:t>
            </a:r>
            <a:r>
              <a:rPr lang="zh-CN" altLang="en-US" dirty="0" smtClean="0"/>
              <a:t>，所以其他节点发给它的数据中不存在</a:t>
            </a:r>
            <a:r>
              <a:rPr lang="en-US" altLang="zh-CN" dirty="0" smtClean="0"/>
              <a:t>coded opportunities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因此，传给节点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的方式是其他节点对节点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进行单播传输（不用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所以对于节点</a:t>
            </a:r>
            <a:r>
              <a:rPr lang="en-US" altLang="zh-CN" dirty="0" smtClean="0"/>
              <a:t>k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[2,3,4]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总传给节点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的总的传输量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7" y="2627495"/>
            <a:ext cx="3409233" cy="5768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37" y="4115502"/>
            <a:ext cx="4252548" cy="6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038" y="791390"/>
            <a:ext cx="116996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第四步</a:t>
            </a:r>
            <a:r>
              <a:rPr lang="zh-CN" altLang="en-US" dirty="0" smtClean="0"/>
              <a:t>，传给节点</a:t>
            </a:r>
            <a:r>
              <a:rPr lang="en-US" altLang="zh-CN" dirty="0" smtClean="0"/>
              <a:t>[2:4](</a:t>
            </a:r>
            <a:r>
              <a:rPr lang="en-US" altLang="zh-CN" dirty="0" err="1"/>
              <a:t>HighCL</a:t>
            </a:r>
            <a:r>
              <a:rPr lang="en-US" altLang="zh-CN" dirty="0"/>
              <a:t> nodes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r>
              <a:rPr lang="zh-CN" altLang="en-US" dirty="0" smtClean="0"/>
              <a:t>由于节点</a:t>
            </a:r>
            <a:r>
              <a:rPr lang="en-US" altLang="zh-CN" dirty="0" smtClean="0"/>
              <a:t>[2:4]</a:t>
            </a:r>
            <a:r>
              <a:rPr lang="zh-CN" altLang="en-US" dirty="0" smtClean="0"/>
              <a:t>有</a:t>
            </a:r>
            <a:r>
              <a:rPr lang="en-US" altLang="zh-CN" dirty="0" smtClean="0"/>
              <a:t>optional files(</a:t>
            </a:r>
            <a:r>
              <a:rPr lang="zh-CN" altLang="en-US" dirty="0" smtClean="0"/>
              <a:t>包含其他节点的</a:t>
            </a:r>
            <a:r>
              <a:rPr lang="en-US" altLang="zh-CN" dirty="0" smtClean="0"/>
              <a:t>compulsory file)</a:t>
            </a:r>
            <a:r>
              <a:rPr lang="zh-CN" altLang="en-US" dirty="0" smtClean="0"/>
              <a:t>，所以其他节点发给它的数据中存在</a:t>
            </a:r>
            <a:r>
              <a:rPr lang="en-US" altLang="zh-CN" dirty="0" smtClean="0"/>
              <a:t>coded opportunities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所以对于节点                      需要传送给节点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的中间值可以被定义为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考虑节点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{2,3}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  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这两个发送数据存在</a:t>
            </a:r>
            <a:r>
              <a:rPr lang="en-US" altLang="zh-CN" dirty="0" smtClean="0"/>
              <a:t>coded opportunities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由于打破了对称性，这两个数据的长度不同，所以需要</a:t>
            </a:r>
            <a:r>
              <a:rPr lang="en-US" altLang="zh-CN" dirty="0" smtClean="0"/>
              <a:t>zero-padding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对于节点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发的，遍历接收组</a:t>
            </a:r>
            <a:r>
              <a:rPr lang="en-US" altLang="zh-CN" dirty="0" smtClean="0"/>
              <a:t>{{2}</a:t>
            </a:r>
            <a:r>
              <a:rPr lang="en-US" altLang="zh-CN" dirty="0"/>
              <a:t>,</a:t>
            </a:r>
            <a:r>
              <a:rPr lang="en-US" altLang="zh-CN" dirty="0" smtClean="0"/>
              <a:t>{3},{4},{2,3},{2,4},{3,4},{2,3,4}}</a:t>
            </a:r>
            <a:r>
              <a:rPr lang="zh-CN" altLang="en-US" dirty="0" smtClean="0"/>
              <a:t>，其他发送节点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同理可得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66" y="1402719"/>
            <a:ext cx="1165227" cy="2956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48" y="1341175"/>
            <a:ext cx="2781300" cy="3805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" y="2227986"/>
            <a:ext cx="3721740" cy="54384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07" y="2771832"/>
            <a:ext cx="3554684" cy="3921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485" y="2271559"/>
            <a:ext cx="5758624" cy="39806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486" y="2705141"/>
            <a:ext cx="5837754" cy="3782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231" y="3623095"/>
            <a:ext cx="2704635" cy="50366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607" y="4463986"/>
            <a:ext cx="4557008" cy="6664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607" y="5586418"/>
            <a:ext cx="3721740" cy="1120567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>
            <a:off x="4664658" y="5953270"/>
            <a:ext cx="395653" cy="386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7144" y="5845415"/>
            <a:ext cx="265714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038" y="294786"/>
            <a:ext cx="1161170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ACHIEVABLE COMMUNICATION LOAD AT GIVEN FUNCTION ASSIGNMENT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7038" y="791390"/>
                <a:ext cx="11699632" cy="511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General scheme</a:t>
                </a: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overall computation load vector(ascending order)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overall function assignment vector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Map phase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design</a:t>
                </a:r>
              </a:p>
              <a:p>
                <a:r>
                  <a:rPr lang="zh-CN" altLang="en-US" dirty="0" smtClean="0"/>
                  <a:t>怎么选</a:t>
                </a:r>
                <a:r>
                  <a:rPr lang="en-US" altLang="zh-CN" dirty="0"/>
                  <a:t>compulsory </a:t>
                </a:r>
                <a:r>
                  <a:rPr lang="en-US" altLang="zh-CN" dirty="0" smtClean="0"/>
                  <a:t>files</a:t>
                </a:r>
                <a:r>
                  <a:rPr lang="zh-CN" altLang="en-US" dirty="0" smtClean="0"/>
                  <a:t>？即怎么不重复的分配文件给每个用户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每个节点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，对于多出来的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部分</m:t>
                    </m:r>
                  </m:oMath>
                </a14:m>
                <a:r>
                  <a:rPr lang="zh-CN" altLang="en-US" dirty="0" smtClean="0"/>
                  <a:t>，可以用来存来自其他节点的</a:t>
                </a:r>
                <a:r>
                  <a:rPr lang="en-US" altLang="zh-CN" dirty="0" smtClean="0"/>
                  <a:t>compulsory file(1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怎么选</a:t>
                </a:r>
                <a:r>
                  <a:rPr lang="en-US" altLang="zh-CN" dirty="0" smtClean="0"/>
                  <a:t>optional files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对于每个节点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，把其</a:t>
                </a:r>
                <a:r>
                  <a:rPr lang="en-US" altLang="zh-CN" dirty="0" smtClean="0"/>
                  <a:t>compulsory file</a:t>
                </a:r>
                <a:r>
                  <a:rPr lang="zh-CN" altLang="en-US" dirty="0" smtClean="0"/>
                  <a:t>分成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个子块，</a:t>
                </a:r>
                <a:r>
                  <a:rPr lang="zh-CN" altLang="en-US" dirty="0"/>
                  <a:t>每一个</a:t>
                </a:r>
                <a:r>
                  <a:rPr lang="en-US" altLang="zh-CN" dirty="0"/>
                  <a:t>sub-batch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文件数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其中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8" y="791390"/>
                <a:ext cx="11699632" cy="5113964"/>
              </a:xfrm>
              <a:prstGeom prst="rect">
                <a:avLst/>
              </a:prstGeom>
              <a:blipFill>
                <a:blip r:embed="rId2"/>
                <a:stretch>
                  <a:fillRect l="-417" t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8" y="2279917"/>
            <a:ext cx="3564643" cy="1562321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249008" y="2734408"/>
            <a:ext cx="1072661" cy="835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741377" y="3182815"/>
            <a:ext cx="826477" cy="8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41377" y="2549742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377" y="2549742"/>
                <a:ext cx="342900" cy="369332"/>
              </a:xfrm>
              <a:prstGeom prst="rect">
                <a:avLst/>
              </a:prstGeom>
              <a:blipFill>
                <a:blip r:embed="rId4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323115" y="2757039"/>
                <a:ext cx="507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115" y="2757039"/>
                <a:ext cx="5070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 flipV="1">
            <a:off x="5249008" y="3191608"/>
            <a:ext cx="536330" cy="4396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785338" y="3218704"/>
            <a:ext cx="782516" cy="73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842469" y="3244334"/>
                <a:ext cx="4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69" y="3244334"/>
                <a:ext cx="450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40" y="5318979"/>
            <a:ext cx="3475038" cy="67123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4368" y="5284150"/>
            <a:ext cx="1429279" cy="568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81840" y="6090020"/>
                <a:ext cx="7117998" cy="38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这样分满足每个节点存储大小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的约束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40" y="6090020"/>
                <a:ext cx="7117998" cy="381174"/>
              </a:xfrm>
              <a:prstGeom prst="rect">
                <a:avLst/>
              </a:prstGeom>
              <a:blipFill>
                <a:blip r:embed="rId9"/>
                <a:stretch>
                  <a:fillRect l="-771" t="-11111"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830177" y="5390853"/>
            <a:ext cx="5431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[r]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LowCL</a:t>
            </a:r>
            <a:r>
              <a:rPr lang="en-US" altLang="zh-CN" dirty="0" smtClean="0"/>
              <a:t> nodes</a:t>
            </a:r>
          </a:p>
          <a:p>
            <a:r>
              <a:rPr lang="zh-CN" altLang="en-US" dirty="0" smtClean="0"/>
              <a:t>定义</a:t>
            </a:r>
            <a:r>
              <a:rPr lang="en-US" altLang="zh-CN" dirty="0"/>
              <a:t>[r + 1 : </a:t>
            </a:r>
            <a:r>
              <a:rPr lang="en-US" altLang="zh-CN" dirty="0" smtClean="0"/>
              <a:t>K]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HighCL</a:t>
            </a:r>
            <a:r>
              <a:rPr lang="en-US" altLang="zh-CN" dirty="0" smtClean="0"/>
              <a:t> </a:t>
            </a:r>
            <a:r>
              <a:rPr lang="en-US" altLang="zh-CN" dirty="0"/>
              <a:t>nodes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1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1046</Words>
  <Application>Microsoft Office PowerPoint</Application>
  <PresentationFormat>宽屏</PresentationFormat>
  <Paragraphs>212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Cambria Math</vt:lpstr>
      <vt:lpstr>Times New Roman</vt:lpstr>
      <vt:lpstr>Office 主题​​</vt:lpstr>
      <vt:lpstr>Heterogeneous Coded Distributed Computing: Joint Design of File Allocation and Function Assignment</vt:lpstr>
      <vt:lpstr>PowerPoint 演示文稿</vt:lpstr>
      <vt:lpstr>1. INTRODUCTION</vt:lpstr>
      <vt:lpstr>2. SYSTEM MODEL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3. ACHIEVABLE COMMUNICATION LOAD AT GIVEN FUNCTION ASSIGNMENT w</vt:lpstr>
      <vt:lpstr>4.FUNCTION ASSIGNMENTS</vt:lpstr>
      <vt:lpstr>4.FUNCTION ASSIGNMENTS</vt:lpstr>
      <vt:lpstr>4.FUNCTION ASSIGNMENTS(Comparison with other works)</vt:lpstr>
      <vt:lpstr>4.FUNCTION ASSIGNMENTS(Comparison with other works)</vt:lpstr>
      <vt:lpstr>4.FUNCTION ASSIGNMENTS(Comparison with other works)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Coded Distributed Computing:Joint Design of File Allocation and Function Assignments</dc:title>
  <dc:creator>MSI</dc:creator>
  <cp:lastModifiedBy>MSI</cp:lastModifiedBy>
  <cp:revision>203</cp:revision>
  <dcterms:created xsi:type="dcterms:W3CDTF">2019-09-03T00:53:02Z</dcterms:created>
  <dcterms:modified xsi:type="dcterms:W3CDTF">2019-12-15T13:01:14Z</dcterms:modified>
</cp:coreProperties>
</file>