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50" r:id="rId2"/>
    <p:sldId id="351" r:id="rId3"/>
    <p:sldId id="385" r:id="rId4"/>
    <p:sldId id="353" r:id="rId5"/>
    <p:sldId id="369" r:id="rId6"/>
    <p:sldId id="390" r:id="rId7"/>
    <p:sldId id="370" r:id="rId8"/>
    <p:sldId id="358" r:id="rId9"/>
    <p:sldId id="359" r:id="rId10"/>
    <p:sldId id="366" r:id="rId11"/>
    <p:sldId id="372" r:id="rId12"/>
    <p:sldId id="373" r:id="rId13"/>
    <p:sldId id="376" r:id="rId14"/>
    <p:sldId id="389" r:id="rId15"/>
    <p:sldId id="377" r:id="rId16"/>
    <p:sldId id="392" r:id="rId17"/>
    <p:sldId id="393" r:id="rId18"/>
    <p:sldId id="380" r:id="rId19"/>
    <p:sldId id="382" r:id="rId20"/>
    <p:sldId id="368" r:id="rId21"/>
    <p:sldId id="3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A27D-8F84-4640-89D9-D1F193818ED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5923-BD55-47EE-B5F7-EBFC8AB6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5923-BD55-47EE-B5F7-EBFC8AB6E9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E88A-0C04-4D9B-8B96-610A5A967938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tocresult.jsp?isnumber=8232491" TargetMode="External"/><Relationship Id="rId2" Type="http://schemas.openxmlformats.org/officeDocument/2006/relationships/hyperlink" Target="https://ieeexplore.ieee.org/xpl/RecentIssue.jsp?punumber=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2B8C-5F4B-4F53-9772-57647BCD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66" y="14686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Fundamental Tradeoff between Computation and</a:t>
            </a:r>
            <a:br>
              <a:rPr lang="en-US" altLang="zh-CN" dirty="0"/>
            </a:br>
            <a:r>
              <a:rPr lang="en-US" altLang="zh-CN" dirty="0"/>
              <a:t>Communication in Distributed Computing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43031" y="4413738"/>
            <a:ext cx="7822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Songze</a:t>
            </a:r>
            <a:r>
              <a:rPr lang="en-US" altLang="zh-CN" b="1" dirty="0"/>
              <a:t> Li, Student Member, IEEE, Mohammad Ali </a:t>
            </a:r>
            <a:r>
              <a:rPr lang="en-US" altLang="zh-CN" b="1" dirty="0" err="1"/>
              <a:t>Maddah</a:t>
            </a:r>
            <a:r>
              <a:rPr lang="en-US" altLang="zh-CN" b="1" dirty="0"/>
              <a:t>-Ali, Member, IEEE,</a:t>
            </a:r>
          </a:p>
          <a:p>
            <a:r>
              <a:rPr lang="en-US" altLang="zh-CN" b="1" dirty="0"/>
              <a:t>Qian Yu, Student Member, IEEE, and A. Salman </a:t>
            </a:r>
            <a:r>
              <a:rPr lang="en-US" altLang="zh-CN" b="1" dirty="0" err="1"/>
              <a:t>Avestimehr</a:t>
            </a:r>
            <a:r>
              <a:rPr lang="en-US" altLang="zh-CN" b="1" dirty="0"/>
              <a:t>, Senior Member, IEEE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IEEE Transactions on Information Theory</a:t>
            </a:r>
            <a:r>
              <a:rPr lang="en-US" altLang="zh-CN" dirty="0"/>
              <a:t> ( Volume: 64 , </a:t>
            </a:r>
            <a:r>
              <a:rPr lang="en-US" altLang="zh-CN" dirty="0">
                <a:hlinkClick r:id="rId3"/>
              </a:rPr>
              <a:t>Issue: 1</a:t>
            </a:r>
            <a:r>
              <a:rPr lang="en-US" altLang="zh-CN" dirty="0"/>
              <a:t> , Jan. 2018 )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317973" y="255793"/>
            <a:ext cx="1021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</a:t>
            </a:r>
            <a:r>
              <a:rPr lang="en-US" altLang="zh-CN" sz="2800" dirty="0" smtClean="0"/>
              <a:t>scheme(file and function placement)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162004" y="1097865"/>
                <a:ext cx="11612073" cy="403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file</a:t>
                </a:r>
                <a:r>
                  <a:rPr lang="zh-CN" altLang="en-US" sz="2000" dirty="0" smtClean="0"/>
                  <a:t>的重复处理</a:t>
                </a:r>
                <a:r>
                  <a:rPr lang="en-US" altLang="zh-CN" sz="2000" dirty="0"/>
                  <a:t>(r)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块，每个块的文件数为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，满足每个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文件数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rN</a:t>
                </a:r>
                <a:r>
                  <a:rPr lang="en-US" altLang="zh-CN" sz="2000" dirty="0"/>
                  <a:t>/K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任意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r>
                  <a:rPr lang="zh-CN" altLang="en-US" sz="2000" dirty="0"/>
                  <a:t>对</a:t>
                </a:r>
                <a:r>
                  <a:rPr lang="en-US" altLang="zh-CN" sz="2000" dirty="0"/>
                  <a:t>output function</a:t>
                </a:r>
                <a:r>
                  <a:rPr lang="zh-CN" altLang="en-US" sz="2000" dirty="0"/>
                  <a:t>的重复处理</a:t>
                </a:r>
                <a:r>
                  <a:rPr lang="en-US" altLang="zh-CN" sz="2000" dirty="0"/>
                  <a:t>(s)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个块，每个块的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	Q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节点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数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sQ</a:t>
                </a:r>
                <a:r>
                  <a:rPr lang="en-US" altLang="zh-CN" sz="2000" dirty="0"/>
                  <a:t>/K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任意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个节点可以唯一确定一个块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/>
                  <a:t>function)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4" y="1097865"/>
                <a:ext cx="11612073" cy="4038926"/>
              </a:xfrm>
              <a:prstGeom prst="rect">
                <a:avLst/>
              </a:prstGeom>
              <a:blipFill>
                <a:blip r:embed="rId2"/>
                <a:stretch>
                  <a:fillRect l="-578" t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6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11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</a:t>
            </a:r>
            <a:r>
              <a:rPr lang="en-US" altLang="zh-CN" sz="2800" dirty="0" smtClean="0"/>
              <a:t>scheme(shuffle scheme)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620000" y="5119509"/>
                <a:ext cx="11419599" cy="1404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第三步：</a:t>
                </a:r>
                <a:r>
                  <a:rPr lang="zh-CN" altLang="en-US" dirty="0" smtClean="0"/>
                  <a:t>基于传输组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需要发送的中间值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分给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中的每一个节点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的所有中间值拼接成一个二进制序列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分成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份。由于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份与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个节点对应，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中的每个节点发一</a:t>
                </a:r>
                <a:r>
                  <a:rPr lang="zh-CN" altLang="en-US" dirty="0" smtClean="0"/>
                  <a:t>份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0" y="5119509"/>
                <a:ext cx="11419599" cy="1404423"/>
              </a:xfrm>
              <a:prstGeom prst="rect">
                <a:avLst/>
              </a:prstGeom>
              <a:blipFill>
                <a:blip r:embed="rId2"/>
                <a:stretch>
                  <a:fillRect l="-481" t="-435" b="-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20000" y="949569"/>
                <a:ext cx="957028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第一步：</a:t>
                </a:r>
                <a:r>
                  <a:rPr lang="zh-CN" altLang="en-US" dirty="0" smtClean="0"/>
                  <a:t>选组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选择分组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dirty="0"/>
                  <a:t>{1,2,…,K},</a:t>
                </a:r>
                <a:r>
                  <a:rPr lang="zh-CN" altLang="en-US" dirty="0" smtClean="0"/>
                  <a:t>满足</a:t>
                </a:r>
                <a:r>
                  <a:rPr lang="en-US" altLang="zh-CN" dirty="0" smtClean="0"/>
                  <a:t>max</a:t>
                </a:r>
                <a:r>
                  <a:rPr lang="en-US" altLang="zh-CN" dirty="0"/>
                  <a:t>⁡{</a:t>
                </a:r>
                <a:r>
                  <a:rPr lang="zh-CN" altLang="en-US" dirty="0"/>
                  <a:t>𝑟</a:t>
                </a:r>
                <a:r>
                  <a:rPr lang="en-US" altLang="zh-CN" dirty="0"/>
                  <a:t>+1,</a:t>
                </a:r>
                <a:r>
                  <a:rPr lang="zh-CN" altLang="en-US" dirty="0"/>
                  <a:t>𝑠</a:t>
                </a:r>
                <a:r>
                  <a:rPr lang="en-US" altLang="zh-CN" dirty="0"/>
                  <a:t>} ≤|</a:t>
                </a:r>
                <a:r>
                  <a:rPr lang="zh-CN" altLang="en-US" dirty="0"/>
                  <a:t>𝑆</a:t>
                </a:r>
                <a:r>
                  <a:rPr lang="en-US" altLang="zh-CN" dirty="0"/>
                  <a:t>|≤min{</a:t>
                </a:r>
                <a:r>
                  <a:rPr lang="en-US" altLang="zh-CN" dirty="0" err="1"/>
                  <a:t>r+s,k</a:t>
                </a:r>
                <a:r>
                  <a:rPr lang="en-US" altLang="zh-CN" dirty="0" smtClean="0"/>
                  <a:t>},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选择分组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每一次传输都是在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范围内的节点进行，由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内的节点负责发送给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的节点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遍历所有可能的</a:t>
                </a:r>
                <a:r>
                  <a:rPr lang="zh-CN" altLang="en-US" dirty="0" smtClean="0"/>
                  <a:t>组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第二步：</a:t>
                </a:r>
                <a:r>
                  <a:rPr lang="zh-CN" altLang="en-US" dirty="0" smtClean="0"/>
                  <a:t>选要发送的中间值集合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0" y="949569"/>
                <a:ext cx="9570285" cy="2862322"/>
              </a:xfrm>
              <a:prstGeom prst="rect">
                <a:avLst/>
              </a:prstGeom>
              <a:blipFill>
                <a:blip r:embed="rId3"/>
                <a:stretch>
                  <a:fillRect l="-573" t="-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53" y="3609191"/>
            <a:ext cx="5783184" cy="1109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72564" y="3453321"/>
                <a:ext cx="4466492" cy="126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中间值集合同时</m:t>
                    </m:r>
                  </m:oMath>
                </a14:m>
                <a:r>
                  <a:rPr lang="zh-CN" altLang="en-US" dirty="0"/>
                  <a:t>满足以下几个要求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的所有节点都需要的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以外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以内的任意节点不需要的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里</a:t>
                </a:r>
                <a:r>
                  <a:rPr lang="zh-CN" altLang="en-US" dirty="0"/>
                  <a:t>所有节点都已经拥有的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64" y="3453321"/>
                <a:ext cx="4466492" cy="1268361"/>
              </a:xfrm>
              <a:prstGeom prst="rect">
                <a:avLst/>
              </a:prstGeom>
              <a:blipFill>
                <a:blip r:embed="rId5"/>
                <a:stretch>
                  <a:fillRect l="-1230" b="-6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2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</a:t>
            </a:r>
            <a:r>
              <a:rPr lang="en-US" altLang="zh-CN" sz="2800" dirty="0" smtClean="0"/>
              <a:t>scheme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355951" y="919400"/>
                <a:ext cx="1161207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第四步：</a:t>
                </a:r>
                <a:r>
                  <a:rPr lang="zh-CN" altLang="en-US" dirty="0" smtClean="0"/>
                  <a:t>编码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:r>
                  <a:rPr lang="zh-CN" altLang="en-US" dirty="0"/>
                  <a:t>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，对于任意</a:t>
                </a:r>
                <a:r>
                  <a:rPr lang="en-US" altLang="zh-CN" dirty="0"/>
                  <a:t>S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dirty="0"/>
                  <a:t>{1,2,…,K}, max⁡{</a:t>
                </a:r>
                <a:r>
                  <a:rPr lang="zh-CN" altLang="en-US" dirty="0"/>
                  <a:t>𝑟</a:t>
                </a:r>
                <a:r>
                  <a:rPr lang="en-US" altLang="zh-CN" dirty="0"/>
                  <a:t>+1,</a:t>
                </a:r>
                <a:r>
                  <a:rPr lang="zh-CN" altLang="en-US" dirty="0"/>
                  <a:t>𝑠</a:t>
                </a:r>
                <a:r>
                  <a:rPr lang="en-US" altLang="zh-CN" dirty="0"/>
                  <a:t>}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min{</a:t>
                </a:r>
                <a:r>
                  <a:rPr lang="en-US" altLang="zh-CN" dirty="0" err="1"/>
                  <a:t>r+s,k</a:t>
                </a:r>
                <a:r>
                  <a:rPr lang="en-US" altLang="zh-CN" dirty="0"/>
                  <a:t>},</a:t>
                </a: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1" y="919400"/>
                <a:ext cx="11612073" cy="1938992"/>
              </a:xfrm>
              <a:prstGeom prst="rect">
                <a:avLst/>
              </a:prstGeom>
              <a:blipFill>
                <a:blip r:embed="rId2"/>
                <a:stretch>
                  <a:fillRect l="-420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0DF8F7-BF1E-4276-B75F-2770D09E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5" y="1482670"/>
            <a:ext cx="6020322" cy="1966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376273" y="2105091"/>
                <a:ext cx="4404946" cy="72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矩阵是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的，其中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273" y="2105091"/>
                <a:ext cx="4404946" cy="721288"/>
              </a:xfrm>
              <a:prstGeom prst="rect">
                <a:avLst/>
              </a:prstGeom>
              <a:blipFill>
                <a:blip r:embed="rId4"/>
                <a:stretch>
                  <a:fillRect t="-6723" b="-8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5993" y="3664689"/>
                <a:ext cx="9179169" cy="1337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第五步：</a:t>
                </a:r>
                <a:r>
                  <a:rPr lang="zh-CN" altLang="en-US" dirty="0" smtClean="0"/>
                  <a:t>解码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同一个组内的节点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收到节点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发过来的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个编码后的数据块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先减去本地已经存在的中间值，形成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altLang="zh-CN" dirty="0"/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同时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r>
                  <a:rPr lang="zh-CN" altLang="en-US" dirty="0" smtClean="0"/>
                  <a:t>也要减去相应的列，形成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方阵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范德蒙矩阵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3" y="3664689"/>
                <a:ext cx="9179169" cy="1337354"/>
              </a:xfrm>
              <a:prstGeom prst="rect">
                <a:avLst/>
              </a:prstGeom>
              <a:blipFill>
                <a:blip r:embed="rId5"/>
                <a:stretch>
                  <a:fillRect l="-531" t="-3636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34" y="4932474"/>
            <a:ext cx="4862145" cy="1751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1979" y="5547946"/>
                <a:ext cx="519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可求得节点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需要的且不存在的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个中间值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79" y="5547946"/>
                <a:ext cx="5196254" cy="369332"/>
              </a:xfrm>
              <a:prstGeom prst="rect">
                <a:avLst/>
              </a:prstGeom>
              <a:blipFill>
                <a:blip r:embed="rId7"/>
                <a:stretch>
                  <a:fillRect l="-1056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4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</a:t>
            </a:r>
            <a:r>
              <a:rPr lang="en-US" altLang="zh-CN" sz="2800" dirty="0" err="1"/>
              <a:t>uncoded</a:t>
            </a:r>
            <a:r>
              <a:rPr lang="en-US" altLang="zh-CN" sz="2800" dirty="0"/>
              <a:t> and coded for r=2 and s=1)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465211" y="664622"/>
                <a:ext cx="4722829" cy="645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N=6</a:t>
                </a:r>
              </a:p>
              <a:p>
                <a:r>
                  <a:rPr lang="en-US" altLang="zh-CN" dirty="0"/>
                  <a:t>Q=3</a:t>
                </a:r>
              </a:p>
              <a:p>
                <a:r>
                  <a:rPr lang="en-US" altLang="zh-CN" dirty="0"/>
                  <a:t>K=3</a:t>
                </a:r>
              </a:p>
              <a:p>
                <a:r>
                  <a:rPr lang="en-US" altLang="zh-CN" dirty="0"/>
                  <a:t>r=2</a:t>
                </a:r>
              </a:p>
              <a:p>
                <a:r>
                  <a:rPr lang="en-US" altLang="zh-CN" dirty="0"/>
                  <a:t>s=1</a:t>
                </a:r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块，每个块的文件数为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，其中每个节点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N=6</a:t>
                </a:r>
                <a:r>
                  <a:rPr lang="zh-CN" altLang="en-US" dirty="0"/>
                  <a:t>分成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个块，每个块的文件数为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，其中每个节点有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/>
                  <a:t>s=1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r+1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err="1"/>
                  <a:t>r+s</a:t>
                </a:r>
                <a:r>
                  <a:rPr lang="en-US" altLang="zh-CN" dirty="0"/>
                  <a:t>=r+1</a:t>
                </a:r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只有</m:t>
                    </m:r>
                  </m:oMath>
                </a14:m>
                <a:r>
                  <a:rPr lang="zh-CN" altLang="en-US" dirty="0"/>
                  <a:t>一种情况且等于</a:t>
                </a:r>
                <a:r>
                  <a:rPr lang="en-US" altLang="zh-CN" dirty="0"/>
                  <a:t>r+1=3</a:t>
                </a:r>
              </a:p>
              <a:p>
                <a:endParaRPr lang="en-US" altLang="zh-CN" b="1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1" y="664622"/>
                <a:ext cx="4722829" cy="6452664"/>
              </a:xfrm>
              <a:prstGeom prst="rect">
                <a:avLst/>
              </a:prstGeom>
              <a:blipFill>
                <a:blip r:embed="rId2"/>
                <a:stretch>
                  <a:fillRect l="-1032" t="-472" r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1B195B6-F786-4042-8DF5-B2D087A5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71" y="1424605"/>
            <a:ext cx="6378493" cy="4404742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286500" y="3560885"/>
            <a:ext cx="465992" cy="49236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03525" y="1515208"/>
            <a:ext cx="465992" cy="49236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11727" y="3528646"/>
            <a:ext cx="465992" cy="492369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38150" y="3528646"/>
            <a:ext cx="465992" cy="492369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728752" y="1500553"/>
            <a:ext cx="465992" cy="492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663377" y="3528646"/>
            <a:ext cx="465992" cy="492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</a:t>
            </a:r>
            <a:r>
              <a:rPr lang="en-US" altLang="zh-CN" sz="2800" dirty="0" err="1"/>
              <a:t>uncoded</a:t>
            </a:r>
            <a:r>
              <a:rPr lang="en-US" altLang="zh-CN" sz="2800" dirty="0"/>
              <a:t> and coded for r=2 and s=1)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465211" y="664622"/>
                <a:ext cx="4722829" cy="616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选取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满足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r+1=3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的选取满足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r=2</a:t>
                </a:r>
              </a:p>
              <a:p>
                <a:r>
                  <a:rPr lang="en-US" altLang="zh-CN" dirty="0" smtClean="0"/>
                  <a:t>S={1,2,3}</a:t>
                </a:r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={1,</a:t>
                </a:r>
                <a:r>
                  <a:rPr lang="en-US" altLang="zh-CN" dirty="0"/>
                  <a:t>3</a:t>
                </a:r>
                <a:r>
                  <a:rPr lang="en-US" altLang="zh-CN" dirty="0" smtClean="0"/>
                  <a:t>}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里的每一个用户发一个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={1,2}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里的每一个用户发一个</a:t>
                </a:r>
                <a:endParaRPr lang="en-US" altLang="zh-CN" dirty="0"/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={2,3}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里的每一个用户发一</a:t>
                </a:r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𝑢𝑛𝑐𝑜𝑑𝑒𝑑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2∗3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dirty="0"/>
                  <a:t>=1/3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1∗3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1/6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1" y="664622"/>
                <a:ext cx="4722829" cy="6166816"/>
              </a:xfrm>
              <a:prstGeom prst="rect">
                <a:avLst/>
              </a:prstGeo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1B195B6-F786-4042-8DF5-B2D087A5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71" y="1424605"/>
            <a:ext cx="6378493" cy="4404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A07470-AEF9-4AA7-AD37-DA97D056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06" y="2290264"/>
            <a:ext cx="3642601" cy="57443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8360940" y="3061361"/>
            <a:ext cx="457745" cy="42918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82416" y="4022653"/>
            <a:ext cx="457745" cy="42918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57404" y="4022653"/>
            <a:ext cx="457745" cy="42918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692390" y="4073945"/>
            <a:ext cx="457745" cy="42918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85952" y="3061360"/>
            <a:ext cx="457745" cy="429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84561" y="4027198"/>
            <a:ext cx="457745" cy="429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53" y="1255375"/>
            <a:ext cx="4511235" cy="8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Examples(CDC for s</a:t>
            </a:r>
            <a:r>
              <a:rPr lang="zh-CN" altLang="en-US" sz="2800" dirty="0"/>
              <a:t>＞</a:t>
            </a:r>
            <a:r>
              <a:rPr lang="en-US" altLang="zh-CN" sz="2800" dirty="0"/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796597"/>
                <a:ext cx="5916735" cy="732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N=6</a:t>
                </a:r>
              </a:p>
              <a:p>
                <a:r>
                  <a:rPr lang="en-US" altLang="zh-CN" smtClean="0"/>
                  <a:t>Q=6</a:t>
                </a:r>
                <a:endParaRPr lang="en-US" altLang="zh-CN" dirty="0"/>
              </a:p>
              <a:p>
                <a:r>
                  <a:rPr lang="en-US" altLang="zh-CN" dirty="0"/>
                  <a:t>K=4</a:t>
                </a:r>
              </a:p>
              <a:p>
                <a:r>
                  <a:rPr lang="en-US" altLang="zh-CN" dirty="0"/>
                  <a:t>r=2</a:t>
                </a:r>
              </a:p>
              <a:p>
                <a:r>
                  <a:rPr lang="en-US" altLang="zh-CN" dirty="0"/>
                  <a:t>s=2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N=6</a:t>
                </a:r>
                <a:r>
                  <a:rPr lang="zh-CN" altLang="en-US" dirty="0"/>
                  <a:t>分成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个块，每个块的文件数为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，其中每个节点有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s=2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3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两</m:t>
                    </m:r>
                  </m:oMath>
                </a14:m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=3</a:t>
                </a:r>
                <a:r>
                  <a:rPr lang="zh-CN" altLang="en-US" dirty="0"/>
                  <a:t>，每个节点被包含的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有有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3</a:t>
                </a:r>
                <a:r>
                  <a:rPr lang="zh-CN" altLang="en-US" dirty="0"/>
                  <a:t>种可能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对于每一个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=1,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1×2</a:t>
                </a:r>
                <a:r>
                  <a:rPr lang="zh-CN" altLang="en-US" dirty="0"/>
                  <a:t>的矩阵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=4</a:t>
                </a:r>
                <a:r>
                  <a:rPr lang="zh-CN" altLang="en-US" dirty="0"/>
                  <a:t>，每个节点被包含的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有有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1</a:t>
                </a:r>
                <a:r>
                  <a:rPr lang="zh-CN" altLang="en-US" dirty="0"/>
                  <a:t>种可能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=3</a:t>
                </a:r>
              </a:p>
              <a:p>
                <a:r>
                  <a:rPr lang="zh-CN" altLang="en-US" dirty="0"/>
                  <a:t>因此之前的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2×3</a:t>
                </a:r>
                <a:r>
                  <a:rPr lang="zh-CN" altLang="en-US" dirty="0"/>
                  <a:t>的矩阵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796597"/>
                <a:ext cx="5916735" cy="7323608"/>
              </a:xfrm>
              <a:prstGeom prst="rect">
                <a:avLst/>
              </a:prstGeom>
              <a:blipFill>
                <a:blip r:embed="rId2"/>
                <a:stretch>
                  <a:fillRect l="-824" t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9" y="419509"/>
            <a:ext cx="4915326" cy="6165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88123" y="1071689"/>
                <a:ext cx="473596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表示文件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产生的，是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output function q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需要的中间值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23" y="1071689"/>
                <a:ext cx="4735961" cy="667747"/>
              </a:xfrm>
              <a:prstGeom prst="rect">
                <a:avLst/>
              </a:prstGeom>
              <a:blipFill>
                <a:blip r:embed="rId4"/>
                <a:stretch>
                  <a:fillRect l="-1158" t="-8257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9" y="419509"/>
            <a:ext cx="4915326" cy="6165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Examples(CDC for s</a:t>
            </a:r>
            <a:r>
              <a:rPr lang="zh-CN" altLang="en-US" sz="2800" dirty="0"/>
              <a:t>＞</a:t>
            </a:r>
            <a:r>
              <a:rPr lang="en-US" altLang="zh-CN" sz="2800" dirty="0"/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3155980"/>
                <a:ext cx="5916735" cy="309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有两</m:t>
                    </m:r>
                  </m:oMath>
                </a14:m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=3</a:t>
                </a:r>
                <a:r>
                  <a:rPr lang="zh-CN" altLang="en-US" dirty="0"/>
                  <a:t>时，考虑</a:t>
                </a:r>
                <a:r>
                  <a:rPr lang="en-US" altLang="zh-CN" dirty="0"/>
                  <a:t>S={1,2,3}</a:t>
                </a:r>
                <a:r>
                  <a:rPr lang="zh-CN" altLang="en-US" dirty="0"/>
                  <a:t>，与节点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相关的集合有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={1,2}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={1,3}(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=r=2)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={1,2}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这里根据规则把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分成</a:t>
                </a:r>
                <a:r>
                  <a:rPr lang="en-US" altLang="zh-CN" dirty="0"/>
                  <a:t>r=2</a:t>
                </a:r>
                <a:r>
                  <a:rPr lang="zh-CN" altLang="en-US" dirty="0"/>
                  <a:t>份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=2)</a:t>
                </a:r>
                <a:r>
                  <a:rPr lang="zh-CN" altLang="en-US" dirty="0"/>
                  <a:t>，分别分配给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的两个节点。这里根据图示，作者把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/>
                  <a:t>分配给了节点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</m:oMath>
                </a14:m>
                <a:r>
                  <a:rPr lang="zh-CN" altLang="en-US" dirty="0"/>
                  <a:t>给了节点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={1,3}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这里根据图示，作者把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分配给了节点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给了节点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3155980"/>
                <a:ext cx="5916735" cy="3090783"/>
              </a:xfrm>
              <a:prstGeom prst="rect">
                <a:avLst/>
              </a:prstGeom>
              <a:blipFill>
                <a:blip r:embed="rId4"/>
                <a:stretch>
                  <a:fillRect l="-824" t="-1775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573C25F-30F3-4C3C-8002-134C5E4C5EE4}"/>
              </a:ext>
            </a:extLst>
          </p:cNvPr>
          <p:cNvSpPr/>
          <p:nvPr/>
        </p:nvSpPr>
        <p:spPr>
          <a:xfrm>
            <a:off x="8993171" y="518474"/>
            <a:ext cx="235314" cy="169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21B9CB-29D1-4134-AC81-A0A3CA29C3F4}"/>
              </a:ext>
            </a:extLst>
          </p:cNvPr>
          <p:cNvSpPr/>
          <p:nvPr/>
        </p:nvSpPr>
        <p:spPr>
          <a:xfrm>
            <a:off x="8533186" y="2120262"/>
            <a:ext cx="235314" cy="169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96D7C2-3897-49C3-BE55-E67D6E7A45A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91633" y="688157"/>
            <a:ext cx="5719195" cy="3334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05CD5E-42C5-4FFE-8A07-2DE558D0FAC6}"/>
              </a:ext>
            </a:extLst>
          </p:cNvPr>
          <p:cNvCxnSpPr>
            <a:cxnSpLocks/>
          </p:cNvCxnSpPr>
          <p:nvPr/>
        </p:nvCxnSpPr>
        <p:spPr>
          <a:xfrm flipH="1">
            <a:off x="3465716" y="2289945"/>
            <a:ext cx="5026469" cy="16991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857070C-9247-4F1B-BFCF-5E69487B85DF}"/>
              </a:ext>
            </a:extLst>
          </p:cNvPr>
          <p:cNvSpPr/>
          <p:nvPr/>
        </p:nvSpPr>
        <p:spPr>
          <a:xfrm>
            <a:off x="8579104" y="530250"/>
            <a:ext cx="235314" cy="1696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CFAA22-C61F-44A2-9B98-F7215EC13989}"/>
              </a:ext>
            </a:extLst>
          </p:cNvPr>
          <p:cNvSpPr/>
          <p:nvPr/>
        </p:nvSpPr>
        <p:spPr>
          <a:xfrm>
            <a:off x="8533186" y="3613610"/>
            <a:ext cx="235314" cy="1696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B71C87A-13E2-4E4E-B8BD-D1BF8F861216}"/>
              </a:ext>
            </a:extLst>
          </p:cNvPr>
          <p:cNvCxnSpPr>
            <a:cxnSpLocks/>
          </p:cNvCxnSpPr>
          <p:nvPr/>
        </p:nvCxnSpPr>
        <p:spPr>
          <a:xfrm flipH="1">
            <a:off x="3385038" y="699933"/>
            <a:ext cx="5194067" cy="458424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FC6997-6D9D-4EB8-8347-A0713D6CFC1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398227" y="3783293"/>
            <a:ext cx="5134962" cy="15008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08283" y="1802777"/>
                <a:ext cx="6096000" cy="12683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中间值集合同时</m:t>
                    </m:r>
                  </m:oMath>
                </a14:m>
                <a:r>
                  <a:rPr lang="zh-CN" altLang="en-US" dirty="0"/>
                  <a:t>满足以下几个要求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的所有节点都需要的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以外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以内的任意节点不需要的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:r>
                  <a:rPr lang="en-US" altLang="zh-CN" dirty="0"/>
                  <a:t>S1</a:t>
                </a:r>
                <a:r>
                  <a:rPr lang="zh-CN" altLang="en-US" dirty="0"/>
                  <a:t>里所有节点都已经拥有的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3" y="1802777"/>
                <a:ext cx="6096000" cy="1268361"/>
              </a:xfrm>
              <a:prstGeom prst="rect">
                <a:avLst/>
              </a:prstGeom>
              <a:blipFill>
                <a:blip r:embed="rId5"/>
                <a:stretch>
                  <a:fillRect l="-800" t="-481" b="-7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90" y="764673"/>
            <a:ext cx="6138573" cy="111905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857070C-9247-4F1B-BFCF-5E69487B85DF}"/>
              </a:ext>
            </a:extLst>
          </p:cNvPr>
          <p:cNvSpPr/>
          <p:nvPr/>
        </p:nvSpPr>
        <p:spPr>
          <a:xfrm>
            <a:off x="2584939" y="5284177"/>
            <a:ext cx="1626576" cy="3956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57070C-9247-4F1B-BFCF-5E69487B85DF}"/>
              </a:ext>
            </a:extLst>
          </p:cNvPr>
          <p:cNvSpPr/>
          <p:nvPr/>
        </p:nvSpPr>
        <p:spPr>
          <a:xfrm>
            <a:off x="2578345" y="4022252"/>
            <a:ext cx="1626576" cy="395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Examples(CDC for s</a:t>
            </a:r>
            <a:r>
              <a:rPr lang="zh-CN" altLang="en-US" sz="2800" dirty="0"/>
              <a:t>＞</a:t>
            </a:r>
            <a:r>
              <a:rPr lang="en-US" altLang="zh-CN" sz="2800" dirty="0"/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3155980"/>
                <a:ext cx="5916735" cy="203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有两</m:t>
                    </m:r>
                  </m:oMath>
                </a14:m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 smtClean="0"/>
                  <a:t>=4</a:t>
                </a:r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广播后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对于节点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，他拥有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6,1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，变方阵解方程</m:t>
                    </m:r>
                  </m:oMath>
                </a14:m>
                <a:r>
                  <a:rPr lang="zh-CN" altLang="en-US" dirty="0" smtClean="0"/>
                  <a:t>可还原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他拥有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，变方阵解方程</m:t>
                    </m:r>
                  </m:oMath>
                </a14:m>
                <a:r>
                  <a:rPr lang="zh-CN" altLang="en-US" dirty="0"/>
                  <a:t>可还原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4,3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他拥有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，变方阵解方程</m:t>
                    </m:r>
                  </m:oMath>
                </a14:m>
                <a:r>
                  <a:rPr lang="zh-CN" altLang="en-US" dirty="0"/>
                  <a:t>可还原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6,1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5,2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3155980"/>
                <a:ext cx="5916735" cy="2035942"/>
              </a:xfrm>
              <a:prstGeom prst="rect">
                <a:avLst/>
              </a:prstGeom>
              <a:blipFill>
                <a:blip r:embed="rId2"/>
                <a:stretch>
                  <a:fillRect l="-824" t="-2695" b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9" y="419509"/>
            <a:ext cx="4915326" cy="6165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08283" y="1802777"/>
                <a:ext cx="6096000" cy="12683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中间值集合同时</m:t>
                    </m:r>
                  </m:oMath>
                </a14:m>
                <a:r>
                  <a:rPr lang="zh-CN" altLang="en-US" dirty="0"/>
                  <a:t>满足以下几个要求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的所有节点都需要的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以外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以内的任意节点不需要的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是</a:t>
                </a:r>
                <a:r>
                  <a:rPr lang="en-US" altLang="zh-CN" dirty="0"/>
                  <a:t>S1</a:t>
                </a:r>
                <a:r>
                  <a:rPr lang="zh-CN" altLang="en-US" dirty="0"/>
                  <a:t>里所有节点都已经拥有的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3" y="1802777"/>
                <a:ext cx="6096000" cy="1268361"/>
              </a:xfrm>
              <a:prstGeom prst="rect">
                <a:avLst/>
              </a:prstGeom>
              <a:blipFill>
                <a:blip r:embed="rId4"/>
                <a:stretch>
                  <a:fillRect l="-800" t="-481" b="-7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90" y="764673"/>
            <a:ext cx="6138573" cy="111905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220808" y="1011115"/>
            <a:ext cx="1327638" cy="589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54018" y="1563156"/>
            <a:ext cx="897813" cy="1224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</p:cNvCxnSpPr>
          <p:nvPr/>
        </p:nvCxnSpPr>
        <p:spPr>
          <a:xfrm>
            <a:off x="9354018" y="1513930"/>
            <a:ext cx="897813" cy="2688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5"/>
          </p:cNvCxnSpPr>
          <p:nvPr/>
        </p:nvCxnSpPr>
        <p:spPr>
          <a:xfrm>
            <a:off x="9354018" y="1513930"/>
            <a:ext cx="959359" cy="4315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9CB23-DD39-4881-B0A4-35F74ACD3638}"/>
              </a:ext>
            </a:extLst>
          </p:cNvPr>
          <p:cNvSpPr txBox="1"/>
          <p:nvPr/>
        </p:nvSpPr>
        <p:spPr>
          <a:xfrm>
            <a:off x="810705" y="1112363"/>
            <a:ext cx="10699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TeraSort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中一</a:t>
            </a:r>
            <a:r>
              <a:rPr lang="zh-CN" altLang="en-US" dirty="0"/>
              <a:t>种对大数据进行排序的算法。输入数据的形式是</a:t>
            </a:r>
            <a:r>
              <a:rPr lang="en-US" altLang="zh-CN" dirty="0"/>
              <a:t>key-value(KV)pairs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字节整型变量，</a:t>
            </a:r>
            <a:r>
              <a:rPr lang="en-US" altLang="zh-CN" dirty="0"/>
              <a:t>value</a:t>
            </a:r>
            <a:r>
              <a:rPr lang="zh-CN" altLang="en-US" dirty="0"/>
              <a:t>是字符串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Input data</a:t>
            </a:r>
            <a:r>
              <a:rPr lang="zh-CN" altLang="en-US" dirty="0"/>
              <a:t>分组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每个节点对</a:t>
            </a:r>
            <a:r>
              <a:rPr lang="en-US" altLang="zh-CN" dirty="0"/>
              <a:t>input data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shuffle</a:t>
            </a:r>
            <a:r>
              <a:rPr lang="zh-CN" altLang="en-US" dirty="0"/>
              <a:t>中间值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每个节点排序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1F3C82-7DF1-448E-80C6-0E1C0F59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93" y="2074460"/>
            <a:ext cx="5105842" cy="3993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A593B-2E7E-4A04-A354-29724740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0" y="3659172"/>
            <a:ext cx="4999153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34D5A6-0F45-4BDB-BB62-AEC70B59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9" y="5391802"/>
            <a:ext cx="489246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10689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evaluation(Coded 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138B2-62F3-4503-B995-8682A12C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78" y="777680"/>
            <a:ext cx="5098222" cy="58069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25F3A0-830F-4005-BF6D-87FD9876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3" y="1029177"/>
            <a:ext cx="7462427" cy="2198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0C78D-8F8F-4D63-B0C4-A14D1AD6447A}"/>
                  </a:ext>
                </a:extLst>
              </p:cNvPr>
              <p:cNvSpPr txBox="1"/>
              <p:nvPr/>
            </p:nvSpPr>
            <p:spPr>
              <a:xfrm>
                <a:off x="558591" y="3529740"/>
                <a:ext cx="6681194" cy="244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为什么</a:t>
                </a:r>
                <a:r>
                  <a:rPr lang="en-US" altLang="zh-CN" dirty="0" smtClean="0"/>
                  <a:t>K=20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r=5</a:t>
                </a:r>
                <a:r>
                  <a:rPr lang="zh-CN" altLang="en-US" dirty="0" smtClean="0"/>
                  <a:t>时增益不明显？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r</a:t>
                </a:r>
                <a:r>
                  <a:rPr lang="zh-CN" altLang="en-US" dirty="0"/>
                  <a:t>不能过于大，否则会</a:t>
                </a:r>
                <a:r>
                  <a:rPr lang="zh-CN" altLang="en-US" dirty="0" smtClean="0"/>
                  <a:t>导致</a:t>
                </a:r>
                <a:r>
                  <a:rPr lang="en-US" altLang="zh-CN" dirty="0" err="1"/>
                  <a:t>C</a:t>
                </a:r>
                <a:r>
                  <a:rPr lang="en-US" altLang="zh-CN" dirty="0" err="1" smtClean="0"/>
                  <a:t>odeGen</a:t>
                </a:r>
                <a:r>
                  <a:rPr lang="zh-CN" altLang="en-US" dirty="0"/>
                  <a:t>时间主导整个时间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为什么</a:t>
                </a:r>
                <a:r>
                  <a:rPr lang="en-US" altLang="zh-CN" dirty="0" smtClean="0"/>
                  <a:t>K=20</a:t>
                </a:r>
                <a:r>
                  <a:rPr lang="zh-CN" altLang="en-US" dirty="0" smtClean="0"/>
                  <a:t>的整体时间比</a:t>
                </a:r>
                <a:r>
                  <a:rPr lang="en-US" altLang="zh-CN" dirty="0" smtClean="0"/>
                  <a:t>K=16</a:t>
                </a:r>
                <a:r>
                  <a:rPr lang="zh-CN" altLang="en-US" dirty="0" smtClean="0"/>
                  <a:t>大？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分组</a:t>
                </a:r>
                <a:r>
                  <a:rPr lang="zh-CN" altLang="en-US" dirty="0"/>
                  <a:t>的个数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随</m:t>
                    </m:r>
                  </m:oMath>
                </a14:m>
                <a:r>
                  <a:rPr lang="en-US" altLang="zh-CN" dirty="0"/>
                  <a:t>K</a:t>
                </a:r>
                <a:r>
                  <a:rPr lang="zh-CN" altLang="en-US" dirty="0"/>
                  <a:t>指数增长，导致</a:t>
                </a:r>
                <a:r>
                  <a:rPr lang="en-US" altLang="zh-CN" dirty="0" err="1"/>
                  <a:t>CodeGen</a:t>
                </a:r>
                <a:r>
                  <a:rPr lang="zh-CN" altLang="en-US" dirty="0"/>
                  <a:t>时间增加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固定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，更大的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导致更少的中间值被本地直接使用，从而导致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传输量增加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0C78D-8F8F-4D63-B0C4-A14D1AD6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1" y="3529740"/>
                <a:ext cx="6681194" cy="2445862"/>
              </a:xfrm>
              <a:prstGeom prst="rect">
                <a:avLst/>
              </a:prstGeom>
              <a:blipFill>
                <a:blip r:embed="rId4"/>
                <a:stretch>
                  <a:fillRect l="-821" t="-1995" r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D12E0B-8239-4A5A-8E33-79186D09C618}"/>
              </a:ext>
            </a:extLst>
          </p:cNvPr>
          <p:cNvSpPr txBox="1"/>
          <p:nvPr/>
        </p:nvSpPr>
        <p:spPr>
          <a:xfrm>
            <a:off x="1498862" y="1055802"/>
            <a:ext cx="84464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Problem formulation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General achievable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Converse of theorem 1 and theorem 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Implementation and empirical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Concluding remarks and future directions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7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175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856268" y="923827"/>
                <a:ext cx="1047946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本文的工作：</a:t>
                </a:r>
                <a:endParaRPr lang="en-US" altLang="zh-CN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给出了</a:t>
                </a:r>
                <a:r>
                  <a:rPr lang="en-US" altLang="zh-CN" sz="2000" dirty="0"/>
                  <a:t>computation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communication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tradeoff</a:t>
                </a:r>
                <a:r>
                  <a:rPr lang="zh-CN" altLang="en-US" sz="2000" dirty="0"/>
                  <a:t>公式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提出了</a:t>
                </a:r>
                <a:r>
                  <a:rPr lang="en-US" altLang="zh-CN" sz="2000" dirty="0"/>
                  <a:t>CDC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给出了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的下界正好等于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将</a:t>
                </a:r>
                <a:r>
                  <a:rPr lang="en-US" altLang="zh-CN" sz="2000" dirty="0"/>
                  <a:t>CDC</a:t>
                </a:r>
                <a:r>
                  <a:rPr lang="zh-CN" altLang="en-US" sz="2000" dirty="0"/>
                  <a:t>用在</a:t>
                </a:r>
                <a:r>
                  <a:rPr lang="zh-CN" altLang="en-US" sz="2000" dirty="0" smtClean="0"/>
                  <a:t>了</a:t>
                </a:r>
                <a:r>
                  <a:rPr lang="en-US" altLang="zh-CN" sz="2000" dirty="0" err="1" smtClean="0"/>
                  <a:t>TeraSort</a:t>
                </a:r>
                <a:r>
                  <a:rPr lang="zh-CN" altLang="en-US" sz="2000" dirty="0"/>
                  <a:t>上并给出实证评估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b="1" dirty="0"/>
                  <a:t>以后的工作</a:t>
                </a:r>
                <a:endParaRPr lang="en-US" altLang="zh-CN" sz="2000" b="1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Heterogeneous Networks with Asymmetric Tasks</a:t>
                </a:r>
              </a:p>
              <a:p>
                <a:r>
                  <a:rPr lang="zh-CN" altLang="en-US" sz="2000" dirty="0"/>
                  <a:t>节点的计算能力，存储大小，集群的通信能力的异构性。</a:t>
                </a:r>
                <a:endParaRPr lang="en-US" altLang="zh-CN" sz="2000" dirty="0"/>
              </a:p>
              <a:p>
                <a:r>
                  <a:rPr lang="zh-CN" altLang="en-US" sz="2000" dirty="0"/>
                  <a:t>一个解决办法是把高效率的节点分解成若干虚拟节点，使得所有节点同构，然后用</a:t>
                </a:r>
                <a:r>
                  <a:rPr lang="en-US" altLang="zh-CN" sz="2000" dirty="0" smtClean="0"/>
                  <a:t>CDC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Straggling/Failing Computing </a:t>
                </a:r>
                <a:r>
                  <a:rPr lang="en-US" altLang="zh-CN" sz="2000" b="1" dirty="0" smtClean="0"/>
                  <a:t>Nodes</a:t>
                </a:r>
              </a:p>
              <a:p>
                <a:r>
                  <a:rPr lang="zh-CN" altLang="en-US" sz="2000" dirty="0" smtClean="0"/>
                  <a:t>少数运行慢的节点拖累整个系统运行的问题。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可以用</a:t>
                </a:r>
                <a:r>
                  <a:rPr lang="en-US" altLang="zh-CN" sz="2000" dirty="0" smtClean="0"/>
                  <a:t>Erasure Code</a:t>
                </a:r>
                <a:r>
                  <a:rPr lang="zh-CN" altLang="en-US" sz="2000" dirty="0" smtClean="0"/>
                  <a:t>来解决。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8" y="923827"/>
                <a:ext cx="10479464" cy="4708981"/>
              </a:xfrm>
              <a:prstGeom prst="rect">
                <a:avLst/>
              </a:prstGeom>
              <a:blipFill>
                <a:blip r:embed="rId2"/>
                <a:stretch>
                  <a:fillRect l="-640" t="-1166" b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0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09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zh-CN" sz="2000" b="1" dirty="0"/>
              <a:t>Multi-Stage Computation Tasks</a:t>
            </a:r>
          </a:p>
          <a:p>
            <a:r>
              <a:rPr lang="zh-CN" altLang="en-US" sz="2000" dirty="0"/>
              <a:t>多级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MapReduce</a:t>
            </a:r>
            <a:r>
              <a:rPr lang="zh-CN" altLang="en-US" sz="2000" dirty="0"/>
              <a:t>可以用</a:t>
            </a:r>
            <a:r>
              <a:rPr lang="zh-CN" altLang="en-US" sz="2000" dirty="0" smtClean="0"/>
              <a:t>在机器学习算法、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查询、科学分析。</a:t>
            </a:r>
            <a:endParaRPr lang="en-US" altLang="zh-CN" sz="2000" dirty="0" smtClean="0"/>
          </a:p>
          <a:p>
            <a:r>
              <a:rPr lang="zh-CN" altLang="en-US" sz="2000" dirty="0" smtClean="0"/>
              <a:t>一种办法是用</a:t>
            </a:r>
            <a:r>
              <a:rPr lang="zh-CN" altLang="en-US" sz="2000" b="1" dirty="0" smtClean="0"/>
              <a:t>定理</a:t>
            </a:r>
            <a:r>
              <a:rPr lang="en-US" altLang="zh-CN" sz="2000" b="1" dirty="0" smtClean="0"/>
              <a:t>2</a:t>
            </a:r>
            <a:r>
              <a:rPr lang="zh-CN" altLang="en-US" sz="2000" dirty="0" smtClean="0"/>
              <a:t>给出的扩展</a:t>
            </a:r>
            <a:r>
              <a:rPr lang="en-US" altLang="zh-CN" sz="2000" dirty="0" smtClean="0"/>
              <a:t>CDC</a:t>
            </a:r>
            <a:r>
              <a:rPr lang="zh-CN" altLang="en-US" sz="2000" dirty="0" smtClean="0"/>
              <a:t>来对每个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tage</a:t>
            </a:r>
            <a:r>
              <a:rPr lang="zh-CN" altLang="en-US" sz="2000" dirty="0" smtClean="0"/>
              <a:t>进行计算。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457200" indent="-457200">
              <a:buFont typeface="+mj-ea"/>
              <a:buAutoNum type="circleNumDbPlain" startAt="4"/>
            </a:pPr>
            <a:r>
              <a:rPr lang="en-US" altLang="zh-CN" sz="2000" b="1" dirty="0"/>
              <a:t>Multi-Layer Networks and Structured Topology</a:t>
            </a:r>
          </a:p>
          <a:p>
            <a:r>
              <a:rPr lang="zh-CN" altLang="en-US" sz="2000" dirty="0"/>
              <a:t>本文</a:t>
            </a:r>
            <a:r>
              <a:rPr lang="zh-CN" altLang="en-US" sz="2000" dirty="0" smtClean="0"/>
              <a:t>的节点只有</a:t>
            </a:r>
            <a:r>
              <a:rPr lang="zh-CN" altLang="en-US" sz="2000" dirty="0"/>
              <a:t>一层。涉及多层的结果</a:t>
            </a:r>
            <a:r>
              <a:rPr lang="en-US" altLang="zh-CN" sz="2000" dirty="0" smtClean="0"/>
              <a:t>(Fat 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ree</a:t>
            </a:r>
            <a:r>
              <a:rPr lang="zh-CN" altLang="en-US" sz="2000" dirty="0"/>
              <a:t>结构</a:t>
            </a:r>
            <a:r>
              <a:rPr lang="en-US" altLang="zh-CN" sz="2000" dirty="0"/>
              <a:t>)</a:t>
            </a:r>
            <a:r>
              <a:rPr lang="zh-CN" altLang="en-US" sz="2000" dirty="0"/>
              <a:t>。要</a:t>
            </a:r>
            <a:r>
              <a:rPr lang="zh-CN" altLang="en-US" sz="2000" dirty="0" smtClean="0"/>
              <a:t>考虑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huffle </a:t>
            </a:r>
            <a:r>
              <a:rPr lang="en-US" altLang="zh-CN" sz="2000" dirty="0"/>
              <a:t>D</a:t>
            </a:r>
            <a:r>
              <a:rPr lang="en-US" altLang="zh-CN" sz="2000" dirty="0" smtClean="0"/>
              <a:t>ata</a:t>
            </a:r>
            <a:r>
              <a:rPr lang="zh-CN" altLang="en-US" sz="2000" dirty="0"/>
              <a:t>的路径长度、更高的链路拥塞程度、不同的链路容量和不同层的广播开销。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3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ea"/>
              <a:buAutoNum type="circleNumDbPlain" startAt="5"/>
            </a:pPr>
            <a:r>
              <a:rPr lang="en-US" altLang="zh-CN" sz="2000" b="1" dirty="0"/>
              <a:t>Coded Edge/Fog Computing</a:t>
            </a:r>
          </a:p>
          <a:p>
            <a:r>
              <a:rPr lang="zh-CN" altLang="en-US" sz="2000" dirty="0"/>
              <a:t>在边缘计算中，大量的计算分散到了边缘节点</a:t>
            </a:r>
            <a:r>
              <a:rPr lang="en-US" altLang="zh-CN" sz="2000" dirty="0"/>
              <a:t>(</a:t>
            </a:r>
            <a:r>
              <a:rPr lang="zh-CN" altLang="en-US" sz="2000" dirty="0"/>
              <a:t>手机，笔记本，智能汽车</a:t>
            </a:r>
            <a:r>
              <a:rPr lang="en-US" altLang="zh-CN" sz="2000" dirty="0"/>
              <a:t>)</a:t>
            </a:r>
            <a:r>
              <a:rPr lang="zh-CN" altLang="en-US" sz="2000" dirty="0"/>
              <a:t>。在这种情景下，这些边缘</a:t>
            </a:r>
            <a:r>
              <a:rPr lang="zh-CN" altLang="en-US" sz="2000" dirty="0" smtClean="0"/>
              <a:t>节点为本文的算法提供了适用场景，</a:t>
            </a:r>
            <a:r>
              <a:rPr lang="zh-CN" altLang="en-US" sz="2000" dirty="0"/>
              <a:t>可以</a:t>
            </a:r>
            <a:r>
              <a:rPr lang="zh-CN" altLang="en-US" sz="2000" dirty="0" smtClean="0"/>
              <a:t>用</a:t>
            </a:r>
            <a:r>
              <a:rPr lang="zh-CN" altLang="en-US" sz="2000" dirty="0"/>
              <a:t>编码</a:t>
            </a:r>
            <a:r>
              <a:rPr lang="zh-CN" altLang="en-US" sz="2000" dirty="0" smtClean="0"/>
              <a:t>思想</a:t>
            </a:r>
            <a:r>
              <a:rPr lang="zh-CN" altLang="en-US" sz="2000" dirty="0"/>
              <a:t>来减少传输</a:t>
            </a:r>
            <a:r>
              <a:rPr lang="zh-CN" altLang="en-US" sz="2000" dirty="0" smtClean="0"/>
              <a:t>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839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MapReduce</a:t>
            </a:r>
            <a:r>
              <a:rPr lang="zh-CN" altLang="en-US" sz="2000" dirty="0"/>
              <a:t>是一个</a:t>
            </a:r>
            <a:r>
              <a:rPr lang="zh-CN" altLang="en-US" sz="2000" dirty="0" smtClean="0"/>
              <a:t>并行计算模型用于</a:t>
            </a:r>
            <a:r>
              <a:rPr lang="zh-CN" altLang="en-US" sz="2000" dirty="0"/>
              <a:t>传输连续的任务到并行的节点上。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分为三个阶段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 smtClean="0"/>
              <a:t>Map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 smtClean="0"/>
              <a:t>Shuffle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Reduce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经验证，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模型下</a:t>
            </a:r>
            <a:r>
              <a:rPr lang="zh-CN" altLang="en-US" sz="2000" dirty="0"/>
              <a:t>，所有任务运行时间的</a:t>
            </a:r>
            <a:r>
              <a:rPr lang="en-US" altLang="zh-CN" sz="2000" dirty="0"/>
              <a:t>70%</a:t>
            </a:r>
            <a:r>
              <a:rPr lang="zh-CN" altLang="en-US" sz="2000" dirty="0"/>
              <a:t>的时间都花在的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阶段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本文提出了一种用编码来减少</a:t>
            </a:r>
            <a:r>
              <a:rPr lang="en-US" altLang="zh-CN" sz="2000" b="1" dirty="0" smtClean="0"/>
              <a:t>shuffle</a:t>
            </a:r>
            <a:r>
              <a:rPr lang="zh-CN" altLang="en-US" sz="2000" b="1" dirty="0" smtClean="0"/>
              <a:t>阶段</a:t>
            </a:r>
            <a:r>
              <a:rPr lang="zh-CN" altLang="en-US" sz="2000" b="1" dirty="0"/>
              <a:t>的通信负载，从而加速整个运算过程的方法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165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581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Introduction(MapReduce)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452305" y="796597"/>
            <a:ext cx="54741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个输入文件，</a:t>
            </a:r>
            <a:r>
              <a:rPr lang="en-US" altLang="zh-CN" sz="2000" dirty="0"/>
              <a:t>K</a:t>
            </a:r>
            <a:r>
              <a:rPr lang="zh-CN" altLang="en-US" sz="2000" dirty="0"/>
              <a:t>个节点</a:t>
            </a:r>
            <a:endParaRPr lang="en-US" altLang="zh-CN" sz="2000" dirty="0"/>
          </a:p>
          <a:p>
            <a:r>
              <a:rPr lang="zh-CN" altLang="en-US" sz="2000" dirty="0"/>
              <a:t>每个节点</a:t>
            </a:r>
            <a:r>
              <a:rPr lang="en-US" altLang="zh-CN" sz="2000" dirty="0"/>
              <a:t>N/K</a:t>
            </a:r>
            <a:r>
              <a:rPr lang="zh-CN" altLang="en-US" sz="2000" dirty="0"/>
              <a:t>个输入文件，</a:t>
            </a:r>
            <a:r>
              <a:rPr lang="en-US" altLang="zh-CN" sz="2000" dirty="0"/>
              <a:t>Q/K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</a:p>
          <a:p>
            <a:endParaRPr lang="en-US" altLang="zh-CN" sz="2000" dirty="0"/>
          </a:p>
          <a:p>
            <a:r>
              <a:rPr lang="zh-CN" altLang="en-US" sz="2000" dirty="0"/>
              <a:t>传统的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工作流程如下：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Map</a:t>
            </a:r>
            <a:r>
              <a:rPr lang="zh-CN" altLang="en-US" sz="2000" dirty="0"/>
              <a:t>阶段</a:t>
            </a:r>
            <a:r>
              <a:rPr lang="zh-CN" altLang="en-US" sz="2000" dirty="0" smtClean="0"/>
              <a:t>，每个</a:t>
            </a:r>
            <a:r>
              <a:rPr lang="zh-CN" altLang="en-US" sz="2000" dirty="0"/>
              <a:t>输入文件都将生产</a:t>
            </a:r>
            <a:r>
              <a:rPr lang="en-US" altLang="zh-CN" sz="2000" dirty="0"/>
              <a:t>Q</a:t>
            </a:r>
            <a:r>
              <a:rPr lang="zh-CN" altLang="en-US" sz="2000" dirty="0"/>
              <a:t>个中间值，每个中间值都将对应一个</a:t>
            </a:r>
            <a:r>
              <a:rPr lang="en-US" altLang="zh-CN" sz="2000" dirty="0"/>
              <a:t>output function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/>
              <a:t>Shuffle</a:t>
            </a:r>
            <a:r>
              <a:rPr lang="zh-CN" altLang="en-US" sz="2000" dirty="0"/>
              <a:t>阶段</a:t>
            </a:r>
            <a:r>
              <a:rPr lang="zh-CN" altLang="en-US" sz="2000" dirty="0" smtClean="0"/>
              <a:t>，每个</a:t>
            </a:r>
            <a:r>
              <a:rPr lang="zh-CN" altLang="en-US" sz="2000" dirty="0"/>
              <a:t>节点把目标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所需要的中间值发送到目标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所在的节点。</a:t>
            </a:r>
            <a:r>
              <a:rPr lang="en-US" altLang="zh-CN" sz="2000" dirty="0"/>
              <a:t>(</a:t>
            </a:r>
            <a:r>
              <a:rPr lang="zh-CN" altLang="en-US" sz="2000" dirty="0"/>
              <a:t>一部分中间值和目标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在同一个节点，此时不需要传输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/>
              <a:t>Reduce</a:t>
            </a:r>
            <a:r>
              <a:rPr lang="zh-CN" altLang="en-US" sz="2000" dirty="0"/>
              <a:t>阶段，每个节点完成所有</a:t>
            </a:r>
            <a:r>
              <a:rPr lang="en-US" altLang="zh-CN" sz="2000" dirty="0"/>
              <a:t>output functions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91ECD-721A-42BE-8C40-013FDABC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4187"/>
            <a:ext cx="5707875" cy="48238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1046" y="5428065"/>
            <a:ext cx="364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Q=3</a:t>
            </a:r>
            <a:r>
              <a:rPr lang="zh-CN" altLang="en-US"/>
              <a:t>个</a:t>
            </a:r>
            <a:r>
              <a:rPr lang="en-US" altLang="zh-CN"/>
              <a:t>output functions</a:t>
            </a:r>
          </a:p>
          <a:p>
            <a:r>
              <a:rPr lang="en-US" altLang="zh-CN"/>
              <a:t>N=6</a:t>
            </a:r>
            <a:r>
              <a:rPr lang="zh-CN" altLang="en-US"/>
              <a:t>个输入文件</a:t>
            </a:r>
            <a:endParaRPr lang="en-US" altLang="zh-CN"/>
          </a:p>
          <a:p>
            <a:r>
              <a:rPr lang="en-US" altLang="zh-CN"/>
              <a:t>K=3</a:t>
            </a:r>
            <a:r>
              <a:rPr lang="zh-CN" altLang="en-US"/>
              <a:t>个节点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648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Introduction(Coded MapReduce)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518474" y="923827"/>
                <a:ext cx="11019934" cy="527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  :  computation load(1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K) </a:t>
                </a:r>
                <a:r>
                  <a:rPr lang="zh-CN" altLang="en-US" sz="2000" dirty="0"/>
                  <a:t>表示按照给定规则将一个</a:t>
                </a:r>
                <a:r>
                  <a:rPr lang="en-US" altLang="zh-CN" sz="2000" dirty="0"/>
                  <a:t>map function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个节点。</a:t>
                </a:r>
                <a:r>
                  <a:rPr lang="en-US" altLang="zh-CN" sz="2000" dirty="0"/>
                  <a:t>(normalized by N)</a:t>
                </a:r>
              </a:p>
              <a:p>
                <a:r>
                  <a:rPr lang="en-US" altLang="zh-CN" sz="2000" dirty="0"/>
                  <a:t>s  :  function load(1</a:t>
                </a:r>
                <a:r>
                  <a:rPr lang="zh-CN" altLang="en-US" sz="2000" dirty="0" smtClean="0"/>
                  <a:t>≤</a:t>
                </a:r>
                <a:r>
                  <a:rPr lang="en-US" altLang="zh-CN" sz="2000" dirty="0" smtClean="0"/>
                  <a:t>s</a:t>
                </a:r>
                <a:r>
                  <a:rPr lang="zh-CN" altLang="en-US" sz="2000" dirty="0" smtClean="0"/>
                  <a:t>≤</a:t>
                </a:r>
                <a:r>
                  <a:rPr lang="en-US" altLang="zh-CN" sz="2000" dirty="0"/>
                  <a:t>K</a:t>
                </a:r>
                <a:r>
                  <a:rPr lang="en-US" altLang="zh-CN" sz="2000" dirty="0" smtClean="0"/>
                  <a:t>) </a:t>
                </a:r>
                <a:r>
                  <a:rPr lang="zh-CN" altLang="en-US" sz="2000" dirty="0"/>
                  <a:t>表示按照给定规则将一个</a:t>
                </a:r>
                <a:r>
                  <a:rPr lang="en-US" altLang="zh-CN" sz="2000" dirty="0"/>
                  <a:t>output function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个节点。</a:t>
                </a:r>
                <a:r>
                  <a:rPr lang="en-US" altLang="zh-CN" sz="2000" dirty="0"/>
                  <a:t>(normalized by </a:t>
                </a:r>
                <a:r>
                  <a:rPr lang="en-US" altLang="zh-CN" sz="2000" dirty="0" smtClean="0"/>
                  <a:t>Q)</a:t>
                </a:r>
                <a:endParaRPr lang="en-US" altLang="zh-CN" sz="2000" dirty="0"/>
              </a:p>
              <a:p>
                <a:r>
                  <a:rPr lang="en-US" altLang="zh-CN" sz="2000" dirty="0"/>
                  <a:t>L  :  communication load 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shuffle</a:t>
                </a:r>
                <a:r>
                  <a:rPr lang="zh-CN" altLang="en-US" sz="2000" dirty="0"/>
                  <a:t>阶段的传输量</a:t>
                </a:r>
                <a:r>
                  <a:rPr lang="en-US" altLang="zh-CN" sz="2000" dirty="0"/>
                  <a:t>(normalized by QN)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本文主要就是</a:t>
                </a:r>
                <a:r>
                  <a:rPr lang="zh-CN" altLang="en-US" sz="2000" dirty="0" smtClean="0"/>
                  <a:t>在</a:t>
                </a:r>
                <a:r>
                  <a:rPr lang="en-US" altLang="zh-CN" sz="2000" dirty="0" smtClean="0"/>
                  <a:t>r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s</a:t>
                </a:r>
                <a:r>
                  <a:rPr lang="zh-CN" altLang="en-US" sz="2000" dirty="0" smtClean="0"/>
                  <a:t>这</a:t>
                </a:r>
                <a:r>
                  <a:rPr lang="zh-CN" altLang="en-US" sz="2000" dirty="0"/>
                  <a:t>两方面引入重复量，提出了</a:t>
                </a:r>
                <a:r>
                  <a:rPr lang="en-US" altLang="zh-CN" sz="2000" dirty="0"/>
                  <a:t>CDC(coded distributed computing)</a:t>
                </a:r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可以验证，在</a:t>
                </a:r>
                <a:r>
                  <a:rPr lang="en-US" altLang="zh-CN" sz="2000" dirty="0"/>
                  <a:t>s=1</a:t>
                </a:r>
                <a:r>
                  <a:rPr lang="zh-CN" altLang="en-US" sz="2000" dirty="0"/>
                  <a:t>这种情况</a:t>
                </a:r>
                <a:r>
                  <a:rPr lang="zh-CN" altLang="en-US" sz="2000" dirty="0" smtClean="0"/>
                  <a:t>下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unc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𝑜𝑑𝑒𝑑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923827"/>
                <a:ext cx="11019934" cy="5277663"/>
              </a:xfrm>
              <a:prstGeom prst="rect">
                <a:avLst/>
              </a:prstGeom>
              <a:blipFill>
                <a:blip r:embed="rId2"/>
                <a:stretch>
                  <a:fillRect l="-553" t="-1040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Introduction(</a:t>
            </a:r>
            <a:r>
              <a:rPr lang="en-US" altLang="zh-CN" sz="2800" dirty="0" err="1" smtClean="0"/>
              <a:t>MapReduce</a:t>
            </a:r>
            <a:r>
              <a:rPr lang="en-US" altLang="zh-CN" sz="2800" dirty="0"/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386E9-D7FC-4E9C-924A-8A6650651811}"/>
              </a:ext>
            </a:extLst>
          </p:cNvPr>
          <p:cNvSpPr txBox="1"/>
          <p:nvPr/>
        </p:nvSpPr>
        <p:spPr>
          <a:xfrm>
            <a:off x="660237" y="2281287"/>
            <a:ext cx="55471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Q=6</a:t>
            </a:r>
            <a:r>
              <a:rPr lang="zh-CN" altLang="en-US" sz="2000" dirty="0" smtClean="0"/>
              <a:t>个</a:t>
            </a:r>
            <a:r>
              <a:rPr lang="en-US" altLang="zh-CN" sz="2000" dirty="0"/>
              <a:t>output functions</a:t>
            </a:r>
          </a:p>
          <a:p>
            <a:r>
              <a:rPr lang="en-US" altLang="zh-CN" sz="2000" dirty="0"/>
              <a:t>N=6</a:t>
            </a:r>
            <a:r>
              <a:rPr lang="zh-CN" altLang="en-US" sz="2000" dirty="0"/>
              <a:t>个输入文件</a:t>
            </a:r>
            <a:endParaRPr lang="en-US" altLang="zh-CN" sz="2000" dirty="0"/>
          </a:p>
          <a:p>
            <a:r>
              <a:rPr lang="en-US" altLang="zh-CN" sz="2000" dirty="0" smtClean="0"/>
              <a:t>K=4</a:t>
            </a:r>
            <a:r>
              <a:rPr lang="zh-CN" altLang="en-US" sz="2000" dirty="0" smtClean="0"/>
              <a:t>个节点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r=2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每</a:t>
            </a:r>
            <a:r>
              <a:rPr lang="zh-CN" altLang="en-US" sz="2000" dirty="0" smtClean="0"/>
              <a:t>一个文件映射到了两个节点</a:t>
            </a:r>
            <a:endParaRPr lang="en-US" altLang="zh-CN" sz="2000" dirty="0" smtClean="0"/>
          </a:p>
          <a:p>
            <a:r>
              <a:rPr lang="en-US" altLang="zh-CN" sz="2000" dirty="0" smtClean="0"/>
              <a:t>s=2</a:t>
            </a:r>
            <a:r>
              <a:rPr lang="zh-CN" altLang="en-US" sz="2000" dirty="0" smtClean="0"/>
              <a:t>表示每一个</a:t>
            </a:r>
            <a:r>
              <a:rPr lang="en-US" altLang="zh-CN" sz="2000" dirty="0" smtClean="0"/>
              <a:t>output function</a:t>
            </a:r>
            <a:r>
              <a:rPr lang="zh-CN" altLang="en-US" sz="2000" dirty="0" smtClean="0"/>
              <a:t>映射到两个节点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传统的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就是</a:t>
            </a:r>
            <a:r>
              <a:rPr lang="en-US" altLang="zh-CN" sz="2000" dirty="0" smtClean="0"/>
              <a:t>r=1</a:t>
            </a:r>
            <a:r>
              <a:rPr lang="zh-CN" altLang="en-US" sz="2000" dirty="0" smtClean="0"/>
              <a:t>且</a:t>
            </a:r>
            <a:r>
              <a:rPr lang="en-US" altLang="zh-CN" sz="2000" dirty="0" smtClean="0"/>
              <a:t>s=1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37" y="355115"/>
            <a:ext cx="4915326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671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Introduction(Coded MapReduce(s=1))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7E6B85-39CA-403C-9C9E-9A6B4C64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77" y="788441"/>
            <a:ext cx="5951736" cy="5281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23207" y="2914346"/>
                <a:ext cx="4721470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unc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𝑜𝑑𝑒𝑑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07" y="2914346"/>
                <a:ext cx="4721470" cy="1037463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1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Problem formulation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A6B85-D783-43B2-B971-0E88A3EAF444}"/>
              </a:ext>
            </a:extLst>
          </p:cNvPr>
          <p:cNvSpPr txBox="1"/>
          <p:nvPr/>
        </p:nvSpPr>
        <p:spPr>
          <a:xfrm>
            <a:off x="742421" y="1332928"/>
            <a:ext cx="4374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最终目的：求</a:t>
            </a:r>
            <a:r>
              <a:rPr lang="en-US" altLang="zh-CN" dirty="0"/>
              <a:t>Q</a:t>
            </a:r>
            <a:r>
              <a:rPr lang="zh-CN" altLang="en-US" dirty="0"/>
              <a:t>个</a:t>
            </a:r>
            <a:r>
              <a:rPr lang="en-US" altLang="zh-CN" dirty="0"/>
              <a:t>output functions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output function</a:t>
            </a:r>
            <a:r>
              <a:rPr lang="zh-CN" altLang="en-US" dirty="0"/>
              <a:t>，可以看成先执行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map functions,</a:t>
            </a:r>
            <a:r>
              <a:rPr lang="zh-CN" altLang="en-US" dirty="0"/>
              <a:t>再执行一个</a:t>
            </a:r>
            <a:r>
              <a:rPr lang="en-US" altLang="zh-CN" dirty="0"/>
              <a:t>reduce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map function</a:t>
            </a:r>
            <a:r>
              <a:rPr lang="zh-CN" altLang="en-US" dirty="0"/>
              <a:t>，一个</a:t>
            </a:r>
            <a:r>
              <a:rPr lang="en-US" altLang="zh-CN" dirty="0"/>
              <a:t>map function</a:t>
            </a:r>
            <a:r>
              <a:rPr lang="zh-CN" altLang="en-US" dirty="0"/>
              <a:t>对应一个</a:t>
            </a:r>
            <a:r>
              <a:rPr lang="en-US" altLang="zh-CN" dirty="0"/>
              <a:t>file</a:t>
            </a:r>
            <a:r>
              <a:rPr lang="zh-CN" altLang="en-US" dirty="0"/>
              <a:t>，有</a:t>
            </a:r>
            <a:r>
              <a:rPr lang="en-US" altLang="zh-CN" dirty="0"/>
              <a:t>Q</a:t>
            </a:r>
            <a:r>
              <a:rPr lang="zh-CN" altLang="en-US" dirty="0"/>
              <a:t>个中间值产生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reduce function</a:t>
            </a:r>
            <a:r>
              <a:rPr lang="zh-CN" altLang="en-US" dirty="0"/>
              <a:t>，将</a:t>
            </a:r>
            <a:r>
              <a:rPr lang="en-US" altLang="zh-CN" dirty="0"/>
              <a:t>n</a:t>
            </a:r>
            <a:r>
              <a:rPr lang="zh-CN" altLang="en-US" dirty="0"/>
              <a:t>个所需的中间值作为输入，输出结果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B21001-1B62-4CB9-AC46-3ACAF06C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72" y="1332928"/>
            <a:ext cx="5178989" cy="3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126889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Main results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227847" y="2728929"/>
            <a:ext cx="6270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</a:t>
            </a:r>
            <a:r>
              <a:rPr lang="zh-CN" altLang="en-US" sz="2000" dirty="0"/>
              <a:t>增加意味着</a:t>
            </a:r>
            <a:r>
              <a:rPr lang="en-US" altLang="zh-CN" sz="2000" dirty="0"/>
              <a:t>map phase</a:t>
            </a:r>
            <a:r>
              <a:rPr lang="zh-CN" altLang="en-US" sz="2000" dirty="0"/>
              <a:t>的时间增加，所以本质上是牺牲</a:t>
            </a:r>
            <a:r>
              <a:rPr lang="en-US" altLang="zh-CN" sz="2000" dirty="0"/>
              <a:t>map</a:t>
            </a:r>
            <a:r>
              <a:rPr lang="zh-CN" altLang="en-US" sz="2000" dirty="0"/>
              <a:t>时间来减少</a:t>
            </a:r>
            <a:r>
              <a:rPr lang="en-US" altLang="zh-CN" sz="2000" dirty="0"/>
              <a:t>shuffle</a:t>
            </a:r>
            <a:r>
              <a:rPr lang="zh-CN" altLang="en-US" sz="2000" dirty="0"/>
              <a:t>时间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E480B9-166F-4F10-AE15-9C9C6FD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588144"/>
            <a:ext cx="5936494" cy="2126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6D19C-243B-4EC5-8BA0-DE194F7B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92" y="3436815"/>
            <a:ext cx="6043184" cy="28958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541A3B-9758-4E1B-A369-DB26276850AD}"/>
              </a:ext>
            </a:extLst>
          </p:cNvPr>
          <p:cNvSpPr txBox="1"/>
          <p:nvPr/>
        </p:nvSpPr>
        <p:spPr>
          <a:xfrm>
            <a:off x="281192" y="6332666"/>
            <a:ext cx="1047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定理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是定理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的特殊情况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50E284-5E82-493F-A6B6-1DB01B696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31" y="778295"/>
            <a:ext cx="5875529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</TotalTime>
  <Words>959</Words>
  <Application>Microsoft Office PowerPoint</Application>
  <PresentationFormat>宽屏</PresentationFormat>
  <Paragraphs>246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黑体</vt:lpstr>
      <vt:lpstr>宋体</vt:lpstr>
      <vt:lpstr>Arial</vt:lpstr>
      <vt:lpstr>Calibri</vt:lpstr>
      <vt:lpstr>Cambria</vt:lpstr>
      <vt:lpstr>Cambria Math</vt:lpstr>
      <vt:lpstr>Office Theme</vt:lpstr>
      <vt:lpstr>A Fundamental Tradeoff between Computation and Communication in Distributed Computing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家毅</dc:creator>
  <cp:lastModifiedBy>MSI</cp:lastModifiedBy>
  <cp:revision>171</cp:revision>
  <dcterms:created xsi:type="dcterms:W3CDTF">2019-08-01T11:36:26Z</dcterms:created>
  <dcterms:modified xsi:type="dcterms:W3CDTF">2019-11-07T03:12:42Z</dcterms:modified>
</cp:coreProperties>
</file>