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1"/>
  </p:notesMasterIdLst>
  <p:handoutMasterIdLst>
    <p:handoutMasterId r:id="rId32"/>
  </p:handoutMasterIdLst>
  <p:sldIdLst>
    <p:sldId id="256" r:id="rId3"/>
    <p:sldId id="296" r:id="rId4"/>
    <p:sldId id="297" r:id="rId5"/>
    <p:sldId id="260" r:id="rId6"/>
    <p:sldId id="340" r:id="rId7"/>
    <p:sldId id="341" r:id="rId8"/>
    <p:sldId id="342" r:id="rId9"/>
    <p:sldId id="298" r:id="rId10"/>
    <p:sldId id="343" r:id="rId11"/>
    <p:sldId id="344" r:id="rId12"/>
    <p:sldId id="277" r:id="rId13"/>
    <p:sldId id="345" r:id="rId14"/>
    <p:sldId id="347" r:id="rId15"/>
    <p:sldId id="349" r:id="rId16"/>
    <p:sldId id="350" r:id="rId17"/>
    <p:sldId id="351" r:id="rId18"/>
    <p:sldId id="352" r:id="rId19"/>
    <p:sldId id="354" r:id="rId20"/>
    <p:sldId id="355" r:id="rId21"/>
    <p:sldId id="289" r:id="rId22"/>
    <p:sldId id="356" r:id="rId23"/>
    <p:sldId id="329" r:id="rId24"/>
    <p:sldId id="357" r:id="rId25"/>
    <p:sldId id="359" r:id="rId26"/>
    <p:sldId id="358" r:id="rId27"/>
    <p:sldId id="360" r:id="rId28"/>
    <p:sldId id="294" r:id="rId29"/>
    <p:sldId id="33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 家毅" initials="赵" lastIdx="1" clrIdx="0">
    <p:extLst>
      <p:ext uri="{19B8F6BF-5375-455C-9EA6-DF929625EA0E}">
        <p15:presenceInfo xmlns:p15="http://schemas.microsoft.com/office/powerpoint/2012/main" userId="46428aeac38604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270" autoAdjust="0"/>
  </p:normalViewPr>
  <p:slideViewPr>
    <p:cSldViewPr snapToGrid="0">
      <p:cViewPr varScale="1">
        <p:scale>
          <a:sx n="108" d="100"/>
          <a:sy n="108" d="100"/>
        </p:scale>
        <p:origin x="600" y="108"/>
      </p:cViewPr>
      <p:guideLst/>
    </p:cSldViewPr>
  </p:slideViewPr>
  <p:outlineViewPr>
    <p:cViewPr>
      <p:scale>
        <a:sx n="33" d="100"/>
        <a:sy n="33" d="100"/>
      </p:scale>
      <p:origin x="0" y="-187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BB8A8FD-75FC-46A1-A82B-B827308273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introduction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6855A9-1FD1-4B24-9BBE-D58B2CBB9E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D5959-F2DF-4BE2-A33E-EB6DFA206F64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2ED82F-4B75-4830-B483-D6F4421EC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C01734-F3D4-4200-B751-205D1F5CE4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D3053-7A04-4F8D-AAB6-82FDC9B95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288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introduction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060A7-92A3-4E1A-BCC5-525FEDC6007E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BA3DC-A27E-4FE1-B625-5879F902E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0653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633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3238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046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665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186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283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081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297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485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510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07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095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025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494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084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9996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664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658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78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274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069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1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BBA3DC-A27E-4FE1-B625-5879F902E82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259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888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562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A3DC-A27E-4FE1-B625-5879F902E82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87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85721-6134-4427-85DA-99858182E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FCFB16-9F42-4E56-96EE-D5FE4262D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E2E78-9AF6-4F45-8167-DF9750E7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8CB-3A77-4C6A-AFF0-59F69825E20F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3D171-9F87-49B4-9235-8D5C2180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0555F-E141-4B61-9991-4C06B62F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4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1CD3B-8C24-4181-B943-543E59F3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235562-B441-47E0-AD91-CBB7A41B4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E0563-AAB0-4C36-A341-98CEA434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E0EB-E12B-4EB5-9F47-8E68AF1B5F68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42D9F-4807-4942-B401-A479174C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07E67-B118-470F-8B90-659EADA0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1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7744C1-4509-4FA6-BC87-B2DE08141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1E1DCE-B8AE-4EB1-A9FC-274000985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D1F3B-3B9E-4E55-A4E4-34E13213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AB80-D84D-4B43-918D-C0FD0C03CF4F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DEBAB-7A32-4791-80F3-86B34944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25389-0F9B-45C8-9968-1A352606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599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8CB-3A77-4C6A-AFF0-59F69825E20F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77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8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8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E572-114F-4A47-B264-2ACA932D1A92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104859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70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10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04B4-6ADC-48C0-A704-5ED7C7E4C338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10487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75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15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16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1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5617-45E2-4251-BD76-D65923D5C7E0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104871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34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21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22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2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24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2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40E3-FEFF-4690-BCA5-A5A8E0C48902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104872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464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9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C8B7-EC3D-47C7-B969-F2D961EB4801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104869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14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D7D-9584-4C41-9615-75162AC1D72A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104872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24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3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3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3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B2C7-CF7D-4C61-8BD7-EF6C5EBDB12D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104873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17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AB3D2-9947-4D64-A826-D6979C49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7AA39-B69F-4BAB-B927-13FC0A8B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E4F5A-F0D4-4B72-99F9-6CEBC9FA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E572-114F-4A47-B264-2ACA932D1A92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301FC-5AC1-4598-87C1-60A7365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57D2A-591B-46C3-8E90-2ACAA1D5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727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99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0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0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2770-08E6-4814-AC98-232EEA05B83F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104870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78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0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0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E0EB-E12B-4EB5-9F47-8E68AF1B5F68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104870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61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9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9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AB80-D84D-4B43-918D-C0FD0C03CF4F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104869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67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D0028-8D2F-4BA5-825C-92BEDBA0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527D95-D94A-4C1D-A6CD-D5A0B7579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75F32-3D0F-463B-9492-A197D359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04B4-6ADC-48C0-A704-5ED7C7E4C338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CD352-94F6-495D-AC73-7FF0D052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65E31-12B7-4608-AAF4-1BFBE44E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7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41810-4962-454D-A317-50E4F7C2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5BE95-24A0-41AB-A776-960409ADA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C8A515-05B4-49FB-9C9A-11CF9C416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A23E5A-450E-47CE-9E86-B247246B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5617-45E2-4251-BD76-D65923D5C7E0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EC9F30-0BCE-47FB-A505-927C64A1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68EC3-5697-466E-BFDB-11CC5BBD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3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17DCE-50F0-489F-911A-ACCE969E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52B85C-2BEC-4BE6-87D7-2E3B23CEA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17092C-F358-497C-A247-4973CC0B0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E65CB1-D4E3-4456-AFEE-B1BB04B6A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045FDA-9DBB-4B68-9D10-89B6DD73B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2E5AA4-B140-42FA-9611-DBC8D307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40E3-FEFF-4690-BCA5-A5A8E0C48902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C97A75-9AB2-4114-8AAE-47A5189F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37E0D6-37B1-4F0C-9477-47F517C1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4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BE8A9-286D-4BA7-B1B2-B3165493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F552BE-26FC-4975-AB68-D434AD022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C8B7-EC3D-47C7-B969-F2D961EB4801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0FEA05-BA57-421D-B4EF-66C6396F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230C60-9407-42F1-A54A-F54A754F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1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0D2A37-58B1-4E3C-AFD7-9B856154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D7D-9584-4C41-9615-75162AC1D72A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7E23CB-0AB2-440B-B0AB-1761F963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9CF56F-F3DA-4AE2-B3D7-E3EB0290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21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12958-9570-40B4-B34B-3D667926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66250-7B28-44AF-A762-9D5871AFB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1C54BA-6D2E-443E-82E6-37288E281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EF504C-7516-47F7-8F69-64882BEA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B2C7-CF7D-4C61-8BD7-EF6C5EBDB12D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0B3B62-1C1A-46CF-A978-887458FC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EF5116-2995-45CC-9155-54F7B7B0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FEC38-827D-47BE-B50E-7DC0A2E2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C4CC64-8855-4A98-8DC2-C2EAE5FBA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58FCE7-C739-4265-ADEC-909DB0A08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28F1A0-318C-4A01-B120-1B120C90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2770-08E6-4814-AC98-232EEA05B83F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8D15E2-297F-4844-8D90-27FC757F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51F207-E675-45BB-AE5E-E2D1C4DE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1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AFEA6F-6707-4E5C-89F0-B703B9BBB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69673D-5989-4D10-AAFB-CA2D7C359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FF3DF-C531-497B-9F32-4CD2876FF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1934-877F-4582-B851-7425E20F4D51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F2673-6D92-4B07-BB7C-9CE9EA68D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353D9A-6270-448A-976C-DAB261009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8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1934-877F-4582-B851-7425E20F4D51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01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020E6-37FC-48E0-B773-2F96ED556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585" y="855076"/>
            <a:ext cx="1139483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Speeding Up Distributed Machine Learning Using Codes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64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168"/>
            <a:ext cx="8541501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 Related work(Data Shuffling)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数据集分成多个不重复的部分，分别发送到</a:t>
            </a:r>
            <a:r>
              <a:rPr lang="en-US" altLang="zh-CN" sz="2000" dirty="0"/>
              <a:t>workers</a:t>
            </a:r>
            <a:r>
              <a:rPr lang="zh-CN" altLang="en-US" sz="2000" dirty="0"/>
              <a:t>中训练模型，这个过程是迭代的，每一次迭代都会将数据随机分成多个与之前不同的部分，再发送到</a:t>
            </a:r>
            <a:r>
              <a:rPr lang="en-US" altLang="zh-CN" sz="2000" dirty="0"/>
              <a:t>workers</a:t>
            </a:r>
            <a:r>
              <a:rPr lang="zh-CN" altLang="en-US" sz="2000" dirty="0"/>
              <a:t>中训练模型。但总的数据集是不变的。这是提出</a:t>
            </a:r>
            <a:r>
              <a:rPr lang="en-US" altLang="zh-CN" sz="2000" dirty="0"/>
              <a:t>coded shuffling algorithm</a:t>
            </a:r>
            <a:r>
              <a:rPr lang="zh-CN" altLang="en-US" sz="2000" dirty="0"/>
              <a:t>的前提。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为了减少链路开销</a:t>
            </a:r>
            <a:r>
              <a:rPr lang="en-US" altLang="zh-CN" sz="2000" dirty="0"/>
              <a:t>R</a:t>
            </a:r>
            <a:r>
              <a:rPr lang="zh-CN" altLang="en-US" sz="2000" dirty="0"/>
              <a:t>，这种情形就可以运用之前的</a:t>
            </a:r>
            <a:r>
              <a:rPr lang="en-US" altLang="zh-CN" sz="2000" dirty="0"/>
              <a:t>coded caching scheme(users</a:t>
            </a:r>
            <a:r>
              <a:rPr lang="zh-CN" altLang="en-US" sz="2000" dirty="0"/>
              <a:t>变成了</a:t>
            </a:r>
            <a:r>
              <a:rPr lang="en-US" altLang="zh-CN" sz="2000" dirty="0"/>
              <a:t>workers</a:t>
            </a:r>
            <a:r>
              <a:rPr lang="zh-CN" altLang="en-US" sz="2000" dirty="0"/>
              <a:t>，</a:t>
            </a:r>
            <a:r>
              <a:rPr lang="en-US" altLang="zh-CN" sz="2000" dirty="0"/>
              <a:t>server</a:t>
            </a:r>
            <a:r>
              <a:rPr lang="zh-CN" altLang="en-US" sz="2000" dirty="0"/>
              <a:t>变成了</a:t>
            </a:r>
            <a:r>
              <a:rPr lang="en-US" altLang="zh-CN" sz="2000" dirty="0"/>
              <a:t>master node)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与之前的</a:t>
            </a:r>
            <a:r>
              <a:rPr lang="en-US" altLang="zh-CN" sz="2000" dirty="0"/>
              <a:t>coded caching scheme</a:t>
            </a:r>
            <a:r>
              <a:rPr lang="zh-CN" altLang="en-US" sz="2000" dirty="0"/>
              <a:t>两点不同：</a:t>
            </a:r>
            <a:r>
              <a:rPr lang="en-US" altLang="zh-CN" sz="2000" dirty="0"/>
              <a:t>a)</a:t>
            </a:r>
            <a:r>
              <a:rPr lang="zh-CN" altLang="en-US" sz="2000" dirty="0"/>
              <a:t>用于提高机器学习的统计效率。</a:t>
            </a:r>
            <a:r>
              <a:rPr lang="en-US" altLang="zh-CN" sz="2000" dirty="0"/>
              <a:t>b)</a:t>
            </a:r>
            <a:r>
              <a:rPr lang="zh-CN" altLang="en-US" sz="2000" dirty="0"/>
              <a:t>基于数据项而不是底层的</a:t>
            </a:r>
            <a:r>
              <a:rPr lang="en-US" altLang="zh-CN" sz="2000" dirty="0"/>
              <a:t>bit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8818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3. Coded computation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88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168"/>
            <a:ext cx="8541501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 Coded computation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/>
              <a:t>目的：解决</a:t>
            </a:r>
            <a:r>
              <a:rPr lang="en-US" altLang="zh-CN" sz="2000" b="1" dirty="0"/>
              <a:t>straggler</a:t>
            </a:r>
            <a:r>
              <a:rPr lang="zh-CN" altLang="en-US" sz="2000" b="1" dirty="0"/>
              <a:t>问题，缩短整个系统的延迟。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主要思想：运用纠删码</a:t>
            </a:r>
            <a:r>
              <a:rPr lang="en-US" altLang="zh-CN" sz="2000" b="1" dirty="0"/>
              <a:t>(eraser code)</a:t>
            </a:r>
            <a:r>
              <a:rPr lang="zh-CN" altLang="en-US" sz="2000" b="1" dirty="0"/>
              <a:t>。将整个数据分成</a:t>
            </a:r>
            <a:r>
              <a:rPr lang="en-US" altLang="zh-CN" sz="2000" b="1" dirty="0"/>
              <a:t>k</a:t>
            </a:r>
            <a:r>
              <a:rPr lang="zh-CN" altLang="en-US" sz="2000" b="1" dirty="0"/>
              <a:t>个部分，引入冗余部分使得数据变成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个部分，可从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个部分中的任意</a:t>
            </a:r>
            <a:r>
              <a:rPr lang="en-US" altLang="zh-CN" sz="2000" b="1" dirty="0"/>
              <a:t>k</a:t>
            </a:r>
            <a:r>
              <a:rPr lang="zh-CN" altLang="en-US" sz="2000" b="1" dirty="0"/>
              <a:t>个部分还原整个数据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步骤：</a:t>
            </a:r>
            <a:endParaRPr lang="en-US" altLang="zh-CN" sz="2000" b="1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/>
              <a:t>Master node </a:t>
            </a:r>
            <a:r>
              <a:rPr lang="zh-CN" altLang="en-US" sz="2000" dirty="0"/>
              <a:t>广播输入向量</a:t>
            </a:r>
            <a:r>
              <a:rPr lang="en-US" altLang="zh-CN" sz="2000" dirty="0"/>
              <a:t>X</a:t>
            </a:r>
            <a:r>
              <a:rPr lang="zh-CN" altLang="en-US" sz="2000" dirty="0"/>
              <a:t>至</a:t>
            </a:r>
            <a:r>
              <a:rPr lang="en-US" altLang="zh-CN" sz="2000" dirty="0"/>
              <a:t>n</a:t>
            </a:r>
            <a:r>
              <a:rPr lang="zh-CN" altLang="en-US" sz="2000" dirty="0"/>
              <a:t>个</a:t>
            </a:r>
            <a:r>
              <a:rPr lang="en-US" altLang="zh-CN" sz="2000" dirty="0"/>
              <a:t>workers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/>
              <a:t>N</a:t>
            </a:r>
            <a:r>
              <a:rPr lang="zh-CN" altLang="en-US" sz="2000" dirty="0"/>
              <a:t>个</a:t>
            </a:r>
            <a:r>
              <a:rPr lang="en-US" altLang="zh-CN" sz="2000" dirty="0"/>
              <a:t>workers</a:t>
            </a:r>
            <a:r>
              <a:rPr lang="zh-CN" altLang="en-US" sz="2000" dirty="0"/>
              <a:t>用</a:t>
            </a:r>
            <a:r>
              <a:rPr lang="en-US" altLang="zh-CN" sz="2000" dirty="0"/>
              <a:t>local function</a:t>
            </a:r>
            <a:r>
              <a:rPr lang="zh-CN" altLang="en-US" sz="2000" dirty="0"/>
              <a:t>计算</a:t>
            </a:r>
            <a:r>
              <a:rPr lang="en-US" altLang="zh-CN" sz="2000" dirty="0"/>
              <a:t>task</a:t>
            </a:r>
            <a:r>
              <a:rPr lang="zh-CN" altLang="en-US" sz="2000" dirty="0"/>
              <a:t>，并将结果返回</a:t>
            </a:r>
            <a:r>
              <a:rPr lang="en-US" altLang="zh-CN" sz="2000" dirty="0"/>
              <a:t>master node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只要任意一个</a:t>
            </a:r>
            <a:r>
              <a:rPr lang="en-US" altLang="zh-CN" sz="2000" dirty="0"/>
              <a:t>decodable set</a:t>
            </a:r>
            <a:r>
              <a:rPr lang="zh-CN" altLang="en-US" sz="2000" dirty="0"/>
              <a:t>里索引所指的</a:t>
            </a:r>
            <a:r>
              <a:rPr lang="en-US" altLang="zh-CN" sz="2000" dirty="0"/>
              <a:t>workers</a:t>
            </a:r>
            <a:r>
              <a:rPr lang="zh-CN" altLang="en-US" sz="2000" dirty="0"/>
              <a:t>全部返回子任务，主机可以完成整个任务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F71D4B-62CA-4D2B-A52C-CFEC4BF20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66" y="2300254"/>
            <a:ext cx="11005268" cy="112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54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168"/>
            <a:ext cx="8541501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 Coded computation(Runtime)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/>
              <a:t>Uncoded</a:t>
            </a:r>
            <a:r>
              <a:rPr lang="en-US" altLang="zh-CN" sz="2000" b="1" dirty="0"/>
              <a:t>:</a:t>
            </a:r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Coded:</a:t>
            </a:r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781E59-D731-4C48-896E-E7CA6ADDC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793" y="1296561"/>
            <a:ext cx="5581150" cy="5536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07FD928-9705-47AB-9489-4FCC7E90F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1" y="2224286"/>
            <a:ext cx="10815218" cy="10656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1CFBCC-362A-481C-B9B1-D721B5426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676" y="3494658"/>
            <a:ext cx="10779124" cy="286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6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168"/>
            <a:ext cx="10515600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 Coded computation(Probabilistic Model)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/>
              <a:t>用了一个累积分布函数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来衡量时间</a:t>
            </a:r>
            <a:endParaRPr lang="en-US" altLang="zh-CN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首先定义</a:t>
            </a:r>
            <a:r>
              <a:rPr lang="en-US" altLang="zh-CN" sz="2000" dirty="0"/>
              <a:t>F(t)</a:t>
            </a:r>
            <a:r>
              <a:rPr lang="zh-CN" altLang="en-US" sz="2000" dirty="0"/>
              <a:t>为单个节点执行一个总任务的累积分布函数，则</a:t>
            </a:r>
            <a:r>
              <a:rPr lang="en-US" altLang="zh-CN" sz="2000" dirty="0" err="1"/>
              <a:t>Pr</a:t>
            </a:r>
            <a:r>
              <a:rPr lang="en-US" altLang="zh-CN" sz="2000" dirty="0"/>
              <a:t>(T</a:t>
            </a:r>
            <a:r>
              <a:rPr lang="zh-CN" altLang="en-US" sz="2000" dirty="0"/>
              <a:t>＜</a:t>
            </a:r>
            <a:r>
              <a:rPr lang="en-US" altLang="zh-CN" sz="2000" dirty="0"/>
              <a:t>t)=F(t)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扩展到</a:t>
            </a:r>
            <a:r>
              <a:rPr lang="en-US" altLang="zh-CN" sz="2000" dirty="0"/>
              <a:t>n</a:t>
            </a:r>
            <a:r>
              <a:rPr lang="zh-CN" altLang="en-US" sz="2000" dirty="0"/>
              <a:t>个节点执行</a:t>
            </a:r>
            <a:r>
              <a:rPr lang="en-US" altLang="zh-CN" sz="2000" dirty="0"/>
              <a:t>n</a:t>
            </a:r>
            <a:r>
              <a:rPr lang="zh-CN" altLang="en-US" sz="2000" dirty="0"/>
              <a:t>个子任务，每个子任务的累积分布函数放缩到为</a:t>
            </a:r>
            <a:r>
              <a:rPr lang="en-US" altLang="zh-CN" sz="2000" dirty="0" err="1"/>
              <a:t>Pr</a:t>
            </a:r>
            <a:r>
              <a:rPr lang="en-US" altLang="zh-CN" sz="2000" dirty="0"/>
              <a:t>(T</a:t>
            </a:r>
            <a:r>
              <a:rPr lang="zh-CN" altLang="en-US" sz="2000" dirty="0"/>
              <a:t>＜</a:t>
            </a:r>
            <a:r>
              <a:rPr lang="en-US" altLang="zh-CN" sz="2000" dirty="0"/>
              <a:t>t)=F(</a:t>
            </a:r>
            <a:r>
              <a:rPr lang="en-US" altLang="zh-CN" sz="2000" dirty="0" err="1"/>
              <a:t>nt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Uncoded</a:t>
            </a:r>
            <a:r>
              <a:rPr lang="en-US" altLang="zh-CN" sz="2000" dirty="0"/>
              <a:t>:</a:t>
            </a:r>
          </a:p>
          <a:p>
            <a:pPr marL="0" indent="0">
              <a:buNone/>
            </a:pPr>
            <a:r>
              <a:rPr lang="en-US" altLang="zh-CN" sz="2000" dirty="0"/>
              <a:t>                 </a:t>
            </a:r>
            <a:r>
              <a:rPr lang="zh-CN" altLang="en-US" sz="2000" dirty="0"/>
              <a:t>＝</a:t>
            </a:r>
            <a:r>
              <a:rPr lang="en-US" altLang="zh-CN" sz="2000" dirty="0"/>
              <a:t>[F(</a:t>
            </a:r>
            <a:r>
              <a:rPr lang="en-US" altLang="zh-CN" sz="2000" dirty="0" err="1"/>
              <a:t>nt</a:t>
            </a:r>
            <a:r>
              <a:rPr lang="en-US" altLang="zh-CN" sz="2000" dirty="0"/>
              <a:t>)]^n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Coded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7F3428-4D96-4BA7-9AB2-A3758B854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35" y="3054549"/>
            <a:ext cx="1039287" cy="3013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A72E20E-F415-4FC0-BA01-3EF1E9CBA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39" y="4263831"/>
            <a:ext cx="4042564" cy="7650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9BE995-B5F4-475D-B378-5632DC317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9" y="5215940"/>
            <a:ext cx="4739960" cy="96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4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168"/>
            <a:ext cx="10515600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 Coded computation(Probabilistic Model)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CE22239-1850-49DE-BD8C-CAFDEC245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9808" y="1029053"/>
            <a:ext cx="10372383" cy="498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11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168"/>
            <a:ext cx="10515600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 Coded computation(Coded Gradient Descent)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dirty="0"/>
              <a:t>代价函数表示建模预测值与实际值的误差的平方和，显然代价函数越小建模的拟合效果越好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b="1" dirty="0"/>
              <a:t>梯度：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目标：</a:t>
            </a:r>
            <a:r>
              <a:rPr lang="zh-CN" altLang="en-US" sz="2000" dirty="0"/>
              <a:t>求权重向量</a:t>
            </a:r>
            <a:r>
              <a:rPr lang="en-US" altLang="zh-CN" sz="2000" dirty="0"/>
              <a:t>(</a:t>
            </a:r>
            <a:r>
              <a:rPr lang="zh-CN" altLang="en-US" sz="2000" dirty="0"/>
              <a:t>拟合曲线的参数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涉及到两个矩阵运算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r>
              <a:rPr lang="zh-CN" altLang="en-US" sz="2000" dirty="0"/>
              <a:t>由于数据集</a:t>
            </a:r>
            <a:r>
              <a:rPr lang="en-US" altLang="zh-CN" sz="2000" dirty="0"/>
              <a:t>A</a:t>
            </a:r>
            <a:r>
              <a:rPr lang="zh-CN" altLang="en-US" sz="2000" dirty="0"/>
              <a:t>非常大，可以将其分解为</a:t>
            </a:r>
            <a:r>
              <a:rPr lang="en-US" altLang="zh-CN" sz="2000" dirty="0"/>
              <a:t>n</a:t>
            </a:r>
            <a:r>
              <a:rPr lang="zh-CN" altLang="en-US" sz="2000" dirty="0"/>
              <a:t>个子矩阵在分布式系统上处理</a:t>
            </a:r>
            <a:endParaRPr lang="en-US" altLang="zh-CN" sz="2000" dirty="0"/>
          </a:p>
          <a:p>
            <a:r>
              <a:rPr lang="zh-CN" altLang="en-US" sz="2000" dirty="0"/>
              <a:t>如果用</a:t>
            </a:r>
            <a:r>
              <a:rPr lang="en-US" altLang="zh-CN" sz="2000" dirty="0" err="1"/>
              <a:t>uncoded</a:t>
            </a:r>
            <a:r>
              <a:rPr lang="en-US" altLang="zh-CN" sz="2000" dirty="0"/>
              <a:t> scheme</a:t>
            </a:r>
            <a:r>
              <a:rPr lang="zh-CN" altLang="en-US" sz="2000" dirty="0"/>
              <a:t>，存在</a:t>
            </a:r>
            <a:r>
              <a:rPr lang="en-US" altLang="zh-CN" sz="2000" dirty="0"/>
              <a:t>straggler</a:t>
            </a:r>
            <a:r>
              <a:rPr lang="zh-CN" altLang="en-US" sz="2000" dirty="0"/>
              <a:t>问题。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8AF040-187A-40F5-8AEC-B01DE1DB3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567" y="1186284"/>
            <a:ext cx="9316865" cy="10101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8C788A-2E1D-4804-8572-1E7CA1508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518" y="2644345"/>
            <a:ext cx="2220033" cy="3343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CF223B7-EAE6-485E-83C5-D8FA72628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254" y="3311896"/>
            <a:ext cx="5230923" cy="6082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8668A33-121D-494B-A513-78F48F4C67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7369" y="4196686"/>
            <a:ext cx="3227770" cy="46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00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168"/>
            <a:ext cx="10515600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 Coded computation(Coded Gradient Descent)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65774E-08D6-45C5-BADD-373CDD242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9" y="1055077"/>
            <a:ext cx="9472481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41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168"/>
            <a:ext cx="10515600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 Coded computation(Experimental Results)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F5E179-E594-47FA-8D45-0EAFF375C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5808"/>
            <a:ext cx="10515600" cy="136115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平均的</a:t>
            </a:r>
            <a:r>
              <a:rPr lang="en-US" altLang="zh-CN" sz="2000" dirty="0"/>
              <a:t>runtime</a:t>
            </a:r>
            <a:r>
              <a:rPr lang="zh-CN" altLang="en-US" sz="2000" dirty="0"/>
              <a:t>为</a:t>
            </a:r>
            <a:r>
              <a:rPr lang="en-US" altLang="zh-CN" sz="2000" dirty="0"/>
              <a:t>0.11</a:t>
            </a:r>
            <a:r>
              <a:rPr lang="zh-CN" altLang="en-US" sz="2000" dirty="0"/>
              <a:t>，有</a:t>
            </a:r>
            <a:r>
              <a:rPr lang="en-US" altLang="zh-CN" sz="2000" dirty="0"/>
              <a:t>95%</a:t>
            </a:r>
            <a:r>
              <a:rPr lang="zh-CN" altLang="en-US" sz="2000" dirty="0"/>
              <a:t>的概率</a:t>
            </a:r>
            <a:r>
              <a:rPr lang="en-US" altLang="zh-CN" sz="2000" dirty="0"/>
              <a:t>runtime</a:t>
            </a:r>
            <a:r>
              <a:rPr lang="zh-CN" altLang="en-US" sz="2000" dirty="0"/>
              <a:t>小于</a:t>
            </a:r>
            <a:r>
              <a:rPr lang="en-US" altLang="zh-CN" sz="2000" dirty="0"/>
              <a:t>0.20</a:t>
            </a:r>
            <a:r>
              <a:rPr lang="zh-CN" altLang="en-US" sz="2000" dirty="0"/>
              <a:t>，令</a:t>
            </a:r>
            <a:r>
              <a:rPr lang="en-US" altLang="zh-CN" sz="2000" dirty="0"/>
              <a:t>straggler</a:t>
            </a:r>
            <a:r>
              <a:rPr lang="zh-CN" altLang="en-US" sz="2000" dirty="0"/>
              <a:t>的</a:t>
            </a:r>
            <a:r>
              <a:rPr lang="en-US" altLang="zh-CN" sz="2000" dirty="0"/>
              <a:t>runtime</a:t>
            </a:r>
            <a:r>
              <a:rPr lang="zh-CN" altLang="en-US" sz="2000" dirty="0"/>
              <a:t>为</a:t>
            </a:r>
            <a:r>
              <a:rPr lang="en-US" altLang="zh-CN" sz="2000" dirty="0"/>
              <a:t>0.2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假设一个</a:t>
            </a:r>
            <a:r>
              <a:rPr lang="en-US" altLang="zh-CN" sz="2000" dirty="0" err="1"/>
              <a:t>woker</a:t>
            </a:r>
            <a:r>
              <a:rPr lang="zh-CN" altLang="en-US" sz="2000" dirty="0"/>
              <a:t>变成</a:t>
            </a:r>
            <a:r>
              <a:rPr lang="en-US" altLang="zh-CN" sz="2000" dirty="0"/>
              <a:t>straggler</a:t>
            </a:r>
            <a:r>
              <a:rPr lang="zh-CN" altLang="en-US" sz="2000" dirty="0"/>
              <a:t>的概率为</a:t>
            </a:r>
            <a:r>
              <a:rPr lang="en-US" altLang="zh-CN" sz="2000" dirty="0"/>
              <a:t>5%</a:t>
            </a:r>
            <a:r>
              <a:rPr lang="zh-CN" altLang="en-US" sz="2000" dirty="0"/>
              <a:t>，</a:t>
            </a:r>
            <a:r>
              <a:rPr lang="en-US" altLang="zh-CN" sz="2000" dirty="0"/>
              <a:t>10</a:t>
            </a:r>
            <a:r>
              <a:rPr lang="zh-CN" altLang="en-US" sz="2000" dirty="0"/>
              <a:t>个</a:t>
            </a:r>
            <a:r>
              <a:rPr lang="en-US" altLang="zh-CN" sz="2000" dirty="0"/>
              <a:t>worker</a:t>
            </a:r>
            <a:r>
              <a:rPr lang="zh-CN" altLang="en-US" sz="2000" dirty="0"/>
              <a:t>都不是</a:t>
            </a:r>
            <a:r>
              <a:rPr lang="en-US" altLang="zh-CN" sz="2000" dirty="0"/>
              <a:t>straggler</a:t>
            </a:r>
            <a:r>
              <a:rPr lang="zh-CN" altLang="en-US" sz="2000" dirty="0"/>
              <a:t>的概率为</a:t>
            </a:r>
            <a:r>
              <a:rPr lang="en-US" altLang="zh-CN" sz="2000" dirty="0"/>
              <a:t>40%</a:t>
            </a:r>
          </a:p>
          <a:p>
            <a:r>
              <a:rPr lang="zh-CN" altLang="en-US" sz="2000" dirty="0"/>
              <a:t>意味着</a:t>
            </a:r>
            <a:r>
              <a:rPr lang="en-US" altLang="zh-CN" sz="2000" dirty="0"/>
              <a:t>60%</a:t>
            </a:r>
            <a:r>
              <a:rPr lang="zh-CN" altLang="en-US" sz="2000" dirty="0"/>
              <a:t>的概率，系统中会出现</a:t>
            </a:r>
            <a:r>
              <a:rPr lang="en-US" altLang="zh-CN" sz="2000" dirty="0"/>
              <a:t>straggler</a:t>
            </a:r>
            <a:r>
              <a:rPr lang="zh-CN" altLang="en-US" sz="2000" dirty="0"/>
              <a:t>，如果</a:t>
            </a:r>
            <a:r>
              <a:rPr lang="en-US" altLang="zh-CN" sz="2000" dirty="0" err="1"/>
              <a:t>uncoded</a:t>
            </a:r>
            <a:r>
              <a:rPr lang="zh-CN" altLang="en-US" sz="2000" dirty="0"/>
              <a:t>，会延迟</a:t>
            </a:r>
            <a:r>
              <a:rPr lang="en-US" altLang="zh-CN" sz="2000" dirty="0"/>
              <a:t>0.2/0.11</a:t>
            </a:r>
            <a:r>
              <a:rPr lang="zh-CN" altLang="en-US" sz="2000" dirty="0"/>
              <a:t>≈</a:t>
            </a:r>
            <a:r>
              <a:rPr lang="en-US" altLang="zh-CN" sz="2000" dirty="0"/>
              <a:t>2</a:t>
            </a:r>
            <a:r>
              <a:rPr lang="zh-CN" altLang="en-US" sz="2000" dirty="0"/>
              <a:t>倍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6FDA1D-722A-42EC-9108-C78667C27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94" y="681037"/>
            <a:ext cx="8820212" cy="38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05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168"/>
            <a:ext cx="10515600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 Coded computation(Experimental Results)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B059CD-CEE3-41DE-BA5D-6A6E8E01E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69" y="681037"/>
            <a:ext cx="10667352" cy="32076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B7B4BA-55E9-4250-A448-04AAE5FFE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69" y="3888655"/>
            <a:ext cx="10667352" cy="28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0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04859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Related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Coded computation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Coded shuffling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Conclusion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1845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4. Coded shuffling</a:t>
            </a:r>
            <a:endParaRPr lang="zh-CN" altLang="en-US" dirty="0"/>
          </a:p>
        </p:txBody>
      </p:sp>
      <p:sp>
        <p:nvSpPr>
          <p:cNvPr id="1048677" name="内容占位符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958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168"/>
            <a:ext cx="8541501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 Coded shuffling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/>
              <a:t>目的：降低传输的</a:t>
            </a:r>
            <a:r>
              <a:rPr lang="en-US" altLang="zh-CN" sz="2000" b="1" dirty="0"/>
              <a:t>cost</a:t>
            </a:r>
            <a:r>
              <a:rPr lang="zh-CN" altLang="en-US" sz="2000" b="1" dirty="0"/>
              <a:t>，从而缩短整个系统的延迟。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主要思想：运用</a:t>
            </a:r>
            <a:r>
              <a:rPr lang="en-US" altLang="zh-CN" sz="2000" b="1" dirty="0"/>
              <a:t>coded</a:t>
            </a:r>
            <a:r>
              <a:rPr lang="zh-CN" altLang="en-US" sz="2000" b="1" dirty="0"/>
              <a:t>思想，利用</a:t>
            </a:r>
            <a:r>
              <a:rPr lang="en-US" altLang="zh-CN" sz="2000" b="1" dirty="0"/>
              <a:t>simultaneous coded-multicasting opportunities</a:t>
            </a:r>
            <a:r>
              <a:rPr lang="zh-CN" altLang="en-US" sz="2000" b="1" dirty="0"/>
              <a:t>以最小的</a:t>
            </a:r>
            <a:r>
              <a:rPr lang="en-US" altLang="zh-CN" sz="2000" b="1" dirty="0"/>
              <a:t>R</a:t>
            </a:r>
            <a:r>
              <a:rPr lang="zh-CN" altLang="en-US" sz="2000" b="1" dirty="0"/>
              <a:t>同时满足多个节点的请求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4A6EE7-B92D-41F2-90D7-56F51EDFF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6937"/>
            <a:ext cx="12192000" cy="274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40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标题 1"/>
          <p:cNvSpPr>
            <a:spLocks noGrp="1"/>
          </p:cNvSpPr>
          <p:nvPr>
            <p:ph type="title"/>
          </p:nvPr>
        </p:nvSpPr>
        <p:spPr>
          <a:xfrm>
            <a:off x="216000" y="216168"/>
            <a:ext cx="6900418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 Coded shuffling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8681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sz="2000" dirty="0"/>
                  <a:t>表示第</a:t>
                </a:r>
                <a:r>
                  <a:rPr lang="en-US" altLang="zh-CN" sz="2000" dirty="0"/>
                  <a:t>t</a:t>
                </a:r>
                <a:r>
                  <a:rPr lang="zh-CN" altLang="en-US" sz="2000" dirty="0"/>
                  <a:t>次迭代中，第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个</a:t>
                </a:r>
                <a:r>
                  <a:rPr lang="en-US" altLang="zh-CN" sz="2000" dirty="0"/>
                  <a:t>worker</a:t>
                </a:r>
                <a:r>
                  <a:rPr lang="zh-CN" altLang="en-US" sz="2000" dirty="0"/>
                  <a:t>要完成的数据行的编号集合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sz="2000" dirty="0"/>
                  <a:t>表示第</a:t>
                </a:r>
                <a:r>
                  <a:rPr lang="en-US" altLang="zh-CN" sz="2000" dirty="0"/>
                  <a:t>t</a:t>
                </a:r>
                <a:r>
                  <a:rPr lang="zh-CN" altLang="en-US" sz="2000" dirty="0"/>
                  <a:t>次迭代中，第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个</a:t>
                </a:r>
                <a:r>
                  <a:rPr lang="en-US" altLang="zh-CN" sz="2000" dirty="0"/>
                  <a:t>worker</a:t>
                </a:r>
                <a:r>
                  <a:rPr lang="zh-CN" altLang="en-US" sz="2000" dirty="0"/>
                  <a:t>的</a:t>
                </a:r>
                <a:r>
                  <a:rPr lang="en-US" altLang="zh-CN" sz="2000" dirty="0"/>
                  <a:t>cache</a:t>
                </a:r>
                <a:r>
                  <a:rPr lang="zh-CN" altLang="en-US" sz="2000" dirty="0"/>
                  <a:t>存储的数据行的编号集合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他们之间满足：</a:t>
                </a:r>
                <a:endParaRPr lang="en-US" altLang="zh-CN" sz="2000" dirty="0"/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altLang="zh-CN" sz="2000" dirty="0"/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\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随机</m:t>
                    </m:r>
                  </m:oMath>
                </a14:m>
                <a:r>
                  <a:rPr lang="zh-CN" altLang="en-US" sz="2000" dirty="0"/>
                  <a:t>的不重复的从</a:t>
                </a:r>
                <a:r>
                  <a:rPr lang="en-US" altLang="zh-CN" sz="2000" dirty="0"/>
                  <a:t>[q]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\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sz="2000" dirty="0"/>
                  <a:t>里面选。</a:t>
                </a:r>
                <a:endParaRPr lang="en-US" altLang="zh-CN" sz="2000" dirty="0"/>
              </a:p>
              <a:p>
                <a:pPr marL="457200" indent="-457200">
                  <a:buFont typeface="+mj-ea"/>
                  <a:buAutoNum type="circleNumDbPlain"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b="1" dirty="0"/>
                  <a:t>Update rule:</a:t>
                </a:r>
                <a:r>
                  <a:rPr lang="zh-CN" altLang="en-US" sz="2000" b="1" dirty="0"/>
                  <a:t>新的</a:t>
                </a:r>
                <a:r>
                  <a:rPr lang="en-US" altLang="zh-CN" sz="2000" b="1" dirty="0"/>
                  <a:t>cache</a:t>
                </a:r>
                <a:r>
                  <a:rPr lang="zh-CN" altLang="en-US" sz="2000" b="1" dirty="0"/>
                  <a:t>包含本次需要处理的数据行，加上之前</a:t>
                </a:r>
                <a:r>
                  <a:rPr lang="en-US" altLang="zh-CN" sz="2000" b="1" dirty="0"/>
                  <a:t>cache</a:t>
                </a:r>
                <a:r>
                  <a:rPr lang="zh-CN" altLang="en-US" sz="2000" b="1" dirty="0"/>
                  <a:t>的一部分数据行</a:t>
                </a:r>
                <a:endParaRPr lang="en-US" altLang="zh-CN" sz="2000" b="1" dirty="0"/>
              </a:p>
            </p:txBody>
          </p:sp>
        </mc:Choice>
        <mc:Fallback xmlns="">
          <p:sp>
            <p:nvSpPr>
              <p:cNvPr id="104868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  <a:blipFill>
                <a:blip r:embed="rId3"/>
                <a:stretch>
                  <a:fillRect l="-638" t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41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标题 1"/>
          <p:cNvSpPr>
            <a:spLocks noGrp="1"/>
          </p:cNvSpPr>
          <p:nvPr>
            <p:ph type="title"/>
          </p:nvPr>
        </p:nvSpPr>
        <p:spPr>
          <a:xfrm>
            <a:off x="216000" y="216168"/>
            <a:ext cx="11976000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 Coded shuffling(Encoding and Transmission Schemes)</a:t>
            </a:r>
            <a:endParaRPr lang="zh-CN" altLang="en-US" dirty="0"/>
          </a:p>
        </p:txBody>
      </p:sp>
      <p:sp>
        <p:nvSpPr>
          <p:cNvPr id="1048681" name="内容占位符 2"/>
          <p:cNvSpPr>
            <a:spLocks noGrp="1"/>
          </p:cNvSpPr>
          <p:nvPr>
            <p:ph idx="1"/>
          </p:nvPr>
        </p:nvSpPr>
        <p:spPr>
          <a:xfrm>
            <a:off x="838200" y="875641"/>
            <a:ext cx="10515600" cy="51218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err="1"/>
              <a:t>Uncoded</a:t>
            </a:r>
            <a:r>
              <a:rPr lang="en-US" altLang="zh-CN" sz="2000" dirty="0"/>
              <a:t> scheme: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Coded scheme: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4009A5-B2A8-4999-86DB-282B39FCE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209" y="1126903"/>
            <a:ext cx="3703641" cy="7392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BB8EC4B-945A-4C91-B22C-4FEE8DC1B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841" y="2485207"/>
            <a:ext cx="8974318" cy="397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67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标题 1"/>
          <p:cNvSpPr>
            <a:spLocks noGrp="1"/>
          </p:cNvSpPr>
          <p:nvPr>
            <p:ph type="title"/>
          </p:nvPr>
        </p:nvSpPr>
        <p:spPr>
          <a:xfrm>
            <a:off x="216000" y="216168"/>
            <a:ext cx="11976000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 Coded shuffling(Encoding and Transmission Schemes)</a:t>
            </a:r>
            <a:endParaRPr lang="zh-CN" altLang="en-US" dirty="0"/>
          </a:p>
        </p:txBody>
      </p:sp>
      <p:sp>
        <p:nvSpPr>
          <p:cNvPr id="1048681" name="内容占位符 2"/>
          <p:cNvSpPr>
            <a:spLocks noGrp="1"/>
          </p:cNvSpPr>
          <p:nvPr>
            <p:ph idx="1"/>
          </p:nvPr>
        </p:nvSpPr>
        <p:spPr>
          <a:xfrm>
            <a:off x="838200" y="875641"/>
            <a:ext cx="10515600" cy="5121886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4E1952-DDD6-414A-872D-8547FF778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" y="977381"/>
            <a:ext cx="12086367" cy="23014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A8FCA46-3623-4866-8DB5-C32D4D4E2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80560"/>
            <a:ext cx="12025402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15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标题 1"/>
          <p:cNvSpPr>
            <a:spLocks noGrp="1"/>
          </p:cNvSpPr>
          <p:nvPr>
            <p:ph type="title"/>
          </p:nvPr>
        </p:nvSpPr>
        <p:spPr>
          <a:xfrm>
            <a:off x="216000" y="216168"/>
            <a:ext cx="11976000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 Coded shuffling(Main Results)</a:t>
            </a:r>
            <a:endParaRPr lang="zh-CN" altLang="en-US" dirty="0"/>
          </a:p>
        </p:txBody>
      </p:sp>
      <p:sp>
        <p:nvSpPr>
          <p:cNvPr id="1048681" name="内容占位符 2"/>
          <p:cNvSpPr>
            <a:spLocks noGrp="1"/>
          </p:cNvSpPr>
          <p:nvPr>
            <p:ph idx="1"/>
          </p:nvPr>
        </p:nvSpPr>
        <p:spPr>
          <a:xfrm>
            <a:off x="838200" y="875641"/>
            <a:ext cx="10515600" cy="5121886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374F9D-6AA4-4300-A456-1EF6ABA61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64" y="939628"/>
            <a:ext cx="10750272" cy="19235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D41197-CC13-4271-985B-830AA7D43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38" y="3121808"/>
            <a:ext cx="10780498" cy="340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55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标题 1"/>
          <p:cNvSpPr>
            <a:spLocks noGrp="1"/>
          </p:cNvSpPr>
          <p:nvPr>
            <p:ph type="title"/>
          </p:nvPr>
        </p:nvSpPr>
        <p:spPr>
          <a:xfrm>
            <a:off x="216000" y="216168"/>
            <a:ext cx="11976000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 Coded shuffling(Encoding and Transmission Schemes)</a:t>
            </a:r>
            <a:endParaRPr lang="zh-CN" altLang="en-US" dirty="0"/>
          </a:p>
        </p:txBody>
      </p:sp>
      <p:sp>
        <p:nvSpPr>
          <p:cNvPr id="1048681" name="内容占位符 2"/>
          <p:cNvSpPr>
            <a:spLocks noGrp="1"/>
          </p:cNvSpPr>
          <p:nvPr>
            <p:ph idx="1"/>
          </p:nvPr>
        </p:nvSpPr>
        <p:spPr>
          <a:xfrm>
            <a:off x="838200" y="875641"/>
            <a:ext cx="10515600" cy="5121886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2B4844F-40B0-4AF5-9E1D-8D6F8BD20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386" y="979290"/>
            <a:ext cx="4320914" cy="84589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58E433-AC56-4C0F-B688-387CCA730A35}"/>
              </a:ext>
            </a:extLst>
          </p:cNvPr>
          <p:cNvSpPr txBox="1"/>
          <p:nvPr/>
        </p:nvSpPr>
        <p:spPr>
          <a:xfrm>
            <a:off x="838200" y="2403835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在无线网络体系结构或者移动计算平台，</a:t>
            </a:r>
            <a:r>
              <a:rPr lang="en-US" altLang="zh-CN" sz="2000" dirty="0"/>
              <a:t>γ(n)</a:t>
            </a:r>
            <a:r>
              <a:rPr lang="zh-CN" altLang="en-US" sz="2000" dirty="0"/>
              <a:t>≈</a:t>
            </a:r>
            <a:r>
              <a:rPr lang="en-US" altLang="zh-CN" sz="2000" dirty="0"/>
              <a:t>n</a:t>
            </a:r>
          </a:p>
          <a:p>
            <a:r>
              <a:rPr lang="zh-CN" altLang="en-US" sz="2000" dirty="0"/>
              <a:t>但是在点到点通信，</a:t>
            </a:r>
            <a:r>
              <a:rPr lang="en-US" altLang="zh-CN" sz="2000" dirty="0"/>
              <a:t>multicasting opportunities</a:t>
            </a:r>
            <a:r>
              <a:rPr lang="zh-CN" altLang="en-US" sz="2000" dirty="0"/>
              <a:t>没有完全利用，</a:t>
            </a:r>
            <a:r>
              <a:rPr lang="en-US" altLang="zh-CN" sz="2000" dirty="0"/>
              <a:t>γ(n)</a:t>
            </a:r>
            <a:r>
              <a:rPr lang="zh-CN" altLang="en-US" sz="2000" dirty="0"/>
              <a:t>＜</a:t>
            </a:r>
            <a:r>
              <a:rPr lang="en-US" altLang="zh-CN" sz="2000" dirty="0"/>
              <a:t>n</a:t>
            </a:r>
            <a:r>
              <a:rPr lang="zh-CN" altLang="en-US" sz="2000" dirty="0"/>
              <a:t>，所以有如下转换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注意到</a:t>
            </a:r>
            <a:r>
              <a:rPr lang="en-US" altLang="zh-CN" sz="2000" dirty="0"/>
              <a:t>s/q</a:t>
            </a:r>
            <a:r>
              <a:rPr lang="zh-CN" altLang="en-US" sz="2000" dirty="0"/>
              <a:t>与</a:t>
            </a:r>
            <a:r>
              <a:rPr lang="en-US" altLang="zh-CN" sz="2000" dirty="0"/>
              <a:t>γ(n)</a:t>
            </a:r>
            <a:r>
              <a:rPr lang="zh-CN" altLang="en-US" sz="2000" dirty="0"/>
              <a:t>无关，</a:t>
            </a:r>
            <a:r>
              <a:rPr lang="en-US" altLang="zh-CN" sz="2000" dirty="0"/>
              <a:t>γ(n)</a:t>
            </a:r>
            <a:r>
              <a:rPr lang="zh-CN" altLang="en-US" sz="2000" dirty="0"/>
              <a:t>随</a:t>
            </a:r>
            <a:r>
              <a:rPr lang="en-US" altLang="zh-CN" sz="2000" dirty="0"/>
              <a:t>n</a:t>
            </a:r>
            <a:r>
              <a:rPr lang="zh-CN" altLang="en-US" sz="2000" dirty="0"/>
              <a:t>变化，所以</a:t>
            </a:r>
            <a:r>
              <a:rPr lang="en-US" altLang="zh-CN" sz="2000" dirty="0"/>
              <a:t>reduction</a:t>
            </a:r>
            <a:r>
              <a:rPr lang="zh-CN" altLang="en-US" sz="2000" dirty="0"/>
              <a:t>依旧随</a:t>
            </a:r>
            <a:r>
              <a:rPr lang="en-US" altLang="zh-CN" sz="2000" dirty="0"/>
              <a:t>n</a:t>
            </a:r>
            <a:r>
              <a:rPr lang="zh-CN" altLang="en-US" sz="2000" dirty="0"/>
              <a:t>的增加而增加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EE2C24-09FD-4434-8CC4-086546DB9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72" y="3254991"/>
            <a:ext cx="2920029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85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5. 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057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3281802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本文用</a:t>
            </a:r>
            <a:r>
              <a:rPr lang="en-US" altLang="zh-CN" sz="2000" dirty="0"/>
              <a:t>coded</a:t>
            </a:r>
            <a:r>
              <a:rPr lang="zh-CN" altLang="en-US" sz="2000" dirty="0"/>
              <a:t>思想用于解决分布式系统中处理大数据“系统噪音”包括</a:t>
            </a:r>
            <a:r>
              <a:rPr lang="en-US" altLang="zh-CN" sz="2000" dirty="0"/>
              <a:t>stragglers</a:t>
            </a:r>
            <a:r>
              <a:rPr lang="zh-CN" altLang="en-US" sz="2000" dirty="0"/>
              <a:t>和</a:t>
            </a:r>
            <a:r>
              <a:rPr lang="en-US" altLang="zh-CN" sz="2000" dirty="0"/>
              <a:t>communication bottlenecks.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通过引入冗余量，我们提出了</a:t>
            </a:r>
            <a:r>
              <a:rPr lang="en-US" altLang="zh-CN" sz="2000" dirty="0"/>
              <a:t>coded computation</a:t>
            </a:r>
            <a:r>
              <a:rPr lang="zh-CN" altLang="en-US" sz="2000" dirty="0"/>
              <a:t>用于应对</a:t>
            </a:r>
            <a:r>
              <a:rPr lang="en-US" altLang="zh-CN" sz="2000" dirty="0"/>
              <a:t>stragglers</a:t>
            </a:r>
            <a:r>
              <a:rPr lang="zh-CN" altLang="en-US" sz="2000" dirty="0"/>
              <a:t>问题，提高速率。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提出了</a:t>
            </a:r>
            <a:r>
              <a:rPr lang="en-US" altLang="zh-CN" sz="2000" dirty="0"/>
              <a:t>coded shuffling</a:t>
            </a:r>
            <a:r>
              <a:rPr lang="zh-CN" altLang="en-US" sz="2000" dirty="0"/>
              <a:t>用于降低传输量，提高统计效率</a:t>
            </a: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000" b="1" dirty="0"/>
              <a:t>Coded computation</a:t>
            </a:r>
            <a:r>
              <a:rPr lang="zh-CN" altLang="en-US" sz="2000" b="1" dirty="0"/>
              <a:t>：</a:t>
            </a:r>
            <a:r>
              <a:rPr lang="zh-CN" altLang="en-US" sz="2000" dirty="0"/>
              <a:t>对于编码计算，可以通过采用另一类编码来代替</a:t>
            </a:r>
            <a:r>
              <a:rPr lang="en-US" altLang="zh-CN" sz="2000" dirty="0"/>
              <a:t>MDS</a:t>
            </a:r>
            <a:r>
              <a:rPr lang="zh-CN" altLang="en-US" sz="2000" dirty="0"/>
              <a:t>编码来达到不同的权衡。尽管矩阵乘法是许多分析中最基本的计算模块之一，但将编码用于更广泛的分布式算法也是一种重要的方法。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Coded shuffling</a:t>
            </a:r>
            <a:r>
              <a:rPr lang="zh-CN" altLang="en-US" sz="2000" b="1" dirty="0"/>
              <a:t>：</a:t>
            </a:r>
            <a:r>
              <a:rPr lang="zh-CN" altLang="en-US" sz="2000" dirty="0"/>
              <a:t>在</a:t>
            </a:r>
            <a:r>
              <a:rPr lang="en-US" altLang="zh-CN" sz="2000" dirty="0"/>
              <a:t>shuffling</a:t>
            </a:r>
            <a:r>
              <a:rPr lang="zh-CN" altLang="en-US" sz="2000" dirty="0"/>
              <a:t>下的分布式机器学习算法的收敛性分析还不是很清楚。带宽、存储、分布式计算统计效率之间的权衡还有待研究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715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1.Introduction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89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3128889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/>
              <a:t>本文是</a:t>
            </a:r>
            <a:r>
              <a:rPr lang="en-US" altLang="zh-CN" sz="2000" b="1" dirty="0"/>
              <a:t>coded</a:t>
            </a:r>
            <a:r>
              <a:rPr lang="zh-CN" altLang="en-US" sz="2000" b="1" dirty="0"/>
              <a:t>思想在</a:t>
            </a:r>
            <a:r>
              <a:rPr lang="en-US" altLang="zh-CN" sz="2000" b="1" dirty="0"/>
              <a:t>machine learning</a:t>
            </a:r>
            <a:r>
              <a:rPr lang="zh-CN" altLang="en-US" sz="2000" b="1" dirty="0"/>
              <a:t>中分布式并行框架的应用。用于减少</a:t>
            </a:r>
            <a:r>
              <a:rPr lang="en-US" altLang="zh-CN" sz="2000" b="1" dirty="0"/>
              <a:t>petabyte</a:t>
            </a:r>
            <a:r>
              <a:rPr lang="zh-CN" altLang="en-US" sz="2000" b="1" dirty="0"/>
              <a:t>级别数量的大数据在分布式系统中处理的开销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dirty="0"/>
              <a:t>分布式框架的工作流包括</a:t>
            </a:r>
            <a:r>
              <a:rPr lang="en-US" altLang="zh-CN" sz="2000" dirty="0"/>
              <a:t>(1)storage(2)communication(3)computation</a:t>
            </a:r>
            <a:r>
              <a:rPr lang="zh-CN" altLang="en-US" sz="2000" dirty="0"/>
              <a:t>三个阶段。</a:t>
            </a: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868C5A-1CE8-4DF3-BFE6-0F851AF6C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038" y="2760853"/>
            <a:ext cx="6571924" cy="294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6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3128889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在</a:t>
            </a:r>
            <a:r>
              <a:rPr lang="en-US" altLang="zh-CN" sz="2000" dirty="0"/>
              <a:t>communication</a:t>
            </a:r>
            <a:r>
              <a:rPr lang="zh-CN" altLang="en-US" sz="2000" dirty="0"/>
              <a:t>和</a:t>
            </a:r>
            <a:r>
              <a:rPr lang="en-US" altLang="zh-CN" sz="2000" dirty="0"/>
              <a:t>computation</a:t>
            </a:r>
            <a:r>
              <a:rPr lang="zh-CN" altLang="en-US" sz="2000" dirty="0"/>
              <a:t>这两个阶段，本文进一步将问题具体化为两个部分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/>
              <a:t> matrix multiplication(coded computation)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/>
              <a:t> data shuffling</a:t>
            </a:r>
          </a:p>
          <a:p>
            <a:pPr marL="457200" indent="-457200">
              <a:buFont typeface="+mj-ea"/>
              <a:buAutoNum type="circleNumDbPlain"/>
            </a:pPr>
            <a:endParaRPr lang="en-US" altLang="zh-CN" sz="2000" dirty="0"/>
          </a:p>
          <a:p>
            <a:r>
              <a:rPr lang="zh-CN" altLang="en-US" sz="2000" dirty="0"/>
              <a:t>对于</a:t>
            </a:r>
            <a:r>
              <a:rPr lang="en-US" altLang="zh-CN" sz="2000" dirty="0"/>
              <a:t>matrix multiplication </a:t>
            </a:r>
            <a:r>
              <a:rPr lang="zh-CN" altLang="en-US" sz="2000" dirty="0"/>
              <a:t>，后文可以验证，</a:t>
            </a:r>
            <a:r>
              <a:rPr lang="en-US" altLang="zh-CN" sz="2000" dirty="0"/>
              <a:t>coded </a:t>
            </a:r>
            <a:r>
              <a:rPr lang="zh-CN" altLang="en-US" sz="2000" dirty="0"/>
              <a:t>比</a:t>
            </a:r>
            <a:r>
              <a:rPr lang="en-US" altLang="zh-CN" sz="2000" dirty="0" err="1"/>
              <a:t>uncoded</a:t>
            </a:r>
            <a:r>
              <a:rPr lang="zh-CN" altLang="en-US" sz="2000" dirty="0"/>
              <a:t>的时间要快</a:t>
            </a:r>
            <a:r>
              <a:rPr lang="el-GR" altLang="zh-CN" sz="2000" dirty="0"/>
              <a:t>Θ(</a:t>
            </a:r>
            <a:r>
              <a:rPr lang="en-US" altLang="zh-CN" sz="2000" dirty="0" err="1"/>
              <a:t>logn</a:t>
            </a:r>
            <a:r>
              <a:rPr lang="en-US" altLang="zh-CN" sz="2000" dirty="0"/>
              <a:t>)</a:t>
            </a:r>
          </a:p>
          <a:p>
            <a:r>
              <a:rPr lang="zh-CN" altLang="en-US" sz="2000" dirty="0"/>
              <a:t>对于</a:t>
            </a:r>
            <a:r>
              <a:rPr lang="en-US" altLang="zh-CN" sz="2000" dirty="0"/>
              <a:t>data shuffling</a:t>
            </a:r>
            <a:r>
              <a:rPr lang="zh-CN" altLang="en-US" sz="2000" dirty="0"/>
              <a:t>，后文可以验证，</a:t>
            </a:r>
            <a:r>
              <a:rPr lang="en-US" altLang="zh-CN" sz="2000" dirty="0"/>
              <a:t>coded</a:t>
            </a:r>
            <a:r>
              <a:rPr lang="zh-CN" altLang="en-US" sz="2000" dirty="0"/>
              <a:t>比</a:t>
            </a:r>
            <a:r>
              <a:rPr lang="en-US" altLang="zh-CN" sz="2000" dirty="0" err="1"/>
              <a:t>uncoded</a:t>
            </a:r>
            <a:r>
              <a:rPr lang="zh-CN" altLang="en-US" sz="2000" dirty="0"/>
              <a:t>的开销要小</a:t>
            </a:r>
            <a:r>
              <a:rPr lang="el-GR" altLang="zh-CN" sz="2000" dirty="0"/>
              <a:t>Θ(γ(</a:t>
            </a:r>
            <a:r>
              <a:rPr lang="en-US" altLang="zh-CN" sz="2000" dirty="0"/>
              <a:t>n)),</a:t>
            </a:r>
            <a:r>
              <a:rPr lang="zh-CN" altLang="en-US" sz="2000" dirty="0"/>
              <a:t>其中</a:t>
            </a:r>
            <a:r>
              <a:rPr lang="el-GR" altLang="zh-CN" sz="2000" dirty="0"/>
              <a:t>γ</a:t>
            </a:r>
            <a:r>
              <a:rPr lang="en-US" altLang="zh-CN" sz="2000" dirty="0"/>
              <a:t>(n)</a:t>
            </a:r>
            <a:r>
              <a:rPr lang="zh-CN" altLang="en-US" sz="2000" dirty="0"/>
              <a:t>表示单播</a:t>
            </a:r>
            <a:r>
              <a:rPr lang="en-US" altLang="zh-CN" sz="2000" dirty="0"/>
              <a:t>n</a:t>
            </a:r>
            <a:r>
              <a:rPr lang="zh-CN" altLang="en-US" sz="2000" dirty="0"/>
              <a:t>个不同的信息到</a:t>
            </a:r>
            <a:r>
              <a:rPr lang="en-US" altLang="zh-CN" sz="2000" dirty="0"/>
              <a:t>n</a:t>
            </a:r>
            <a:r>
              <a:rPr lang="zh-CN" altLang="en-US" sz="2000" dirty="0"/>
              <a:t>个用户与广播</a:t>
            </a:r>
            <a:r>
              <a:rPr lang="en-US" altLang="zh-CN" sz="2000" dirty="0"/>
              <a:t>1</a:t>
            </a:r>
            <a:r>
              <a:rPr lang="zh-CN" altLang="en-US" sz="2000" dirty="0"/>
              <a:t>个信息到</a:t>
            </a:r>
            <a:r>
              <a:rPr lang="en-US" altLang="zh-CN" sz="2000" dirty="0"/>
              <a:t>n</a:t>
            </a:r>
            <a:r>
              <a:rPr lang="zh-CN" altLang="en-US" sz="2000" dirty="0"/>
              <a:t>个用户的开销的比值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A8599B-4DD0-4D35-B252-3E860A72B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58" y="4003820"/>
            <a:ext cx="9457240" cy="6172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D704B0-F5ED-478A-A188-C7F88B070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258" y="4945468"/>
            <a:ext cx="9419136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2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9625584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1.introduction(matrix multiplication)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8366"/>
            <a:ext cx="10515600" cy="2038595"/>
          </a:xfrm>
        </p:spPr>
        <p:txBody>
          <a:bodyPr/>
          <a:lstStyle/>
          <a:p>
            <a:r>
              <a:rPr lang="zh-CN" altLang="en-US" sz="2000" dirty="0"/>
              <a:t>矩阵运算是最基本的线性操作之一，并且是机器学习和数据分析的重要工具。</a:t>
            </a:r>
            <a:endParaRPr lang="en-US" altLang="zh-CN" sz="2000" dirty="0"/>
          </a:p>
          <a:p>
            <a:r>
              <a:rPr lang="en-US" altLang="zh-CN" sz="2000" dirty="0"/>
              <a:t>Coded computation</a:t>
            </a:r>
            <a:r>
              <a:rPr lang="zh-CN" altLang="en-US" sz="2000" dirty="0"/>
              <a:t>是就是基于矩阵运算，并且运用纠删码</a:t>
            </a:r>
            <a:r>
              <a:rPr lang="en-US" altLang="zh-CN" sz="2000" dirty="0"/>
              <a:t>(erasure code)</a:t>
            </a:r>
          </a:p>
          <a:p>
            <a:r>
              <a:rPr lang="en-US" altLang="zh-CN" sz="2000" dirty="0"/>
              <a:t>Coded matrix multiplication</a:t>
            </a:r>
            <a:r>
              <a:rPr lang="zh-CN" altLang="en-US" sz="2000" dirty="0"/>
              <a:t>有效解决了分布式集群中的</a:t>
            </a:r>
            <a:r>
              <a:rPr lang="en-US" altLang="zh-CN" sz="2000" dirty="0"/>
              <a:t>straggler</a:t>
            </a:r>
            <a:r>
              <a:rPr lang="zh-CN" altLang="en-US" sz="2000" dirty="0"/>
              <a:t>问题。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9B2775-C02F-4497-A14E-DC251244A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08" y="1075867"/>
            <a:ext cx="10776183" cy="253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5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9625584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1.introduction(data shuffling)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38366"/>
                <a:ext cx="10515600" cy="203859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sz="2000" dirty="0"/>
                  <a:t>的</a:t>
                </a:r>
                <a:r>
                  <a:rPr lang="en-US" altLang="zh-CN" sz="2000" dirty="0"/>
                  <a:t>50%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38366"/>
                <a:ext cx="10515600" cy="2038595"/>
              </a:xfrm>
              <a:blipFill>
                <a:blip r:embed="rId3"/>
                <a:stretch>
                  <a:fillRect t="-3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B0945E4-C095-4915-A787-9839C40A7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72" y="1266743"/>
            <a:ext cx="11501456" cy="16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7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2. Related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96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168"/>
            <a:ext cx="8541501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 Related work(Coded Computation)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stragglers</a:t>
            </a:r>
            <a:r>
              <a:rPr lang="zh-CN" altLang="en-US" sz="2000" dirty="0"/>
              <a:t>问题不可避免，问题产生的原因有资源内容、硬盘错误、多变的网络条件、不平衡的工作负载等。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解决</a:t>
            </a:r>
            <a:r>
              <a:rPr lang="en-US" altLang="zh-CN" sz="2000" dirty="0"/>
              <a:t>straggler</a:t>
            </a:r>
            <a:r>
              <a:rPr lang="zh-CN" altLang="en-US" sz="2000" dirty="0"/>
              <a:t>问题，一种方法是基于</a:t>
            </a:r>
            <a:r>
              <a:rPr lang="en-US" altLang="zh-CN" sz="2000" dirty="0"/>
              <a:t>detection</a:t>
            </a:r>
            <a:r>
              <a:rPr lang="zh-CN" altLang="en-US" sz="2000" dirty="0"/>
              <a:t>的算法。比如</a:t>
            </a:r>
            <a:r>
              <a:rPr lang="en-US" altLang="zh-CN" sz="2000" dirty="0"/>
              <a:t>Hadoop</a:t>
            </a:r>
            <a:r>
              <a:rPr lang="zh-CN" altLang="en-US" sz="2000" dirty="0"/>
              <a:t>检测到</a:t>
            </a:r>
            <a:r>
              <a:rPr lang="en-US" altLang="zh-CN" sz="2000" dirty="0"/>
              <a:t>stragglers</a:t>
            </a:r>
            <a:r>
              <a:rPr lang="zh-CN" altLang="en-US" sz="2000" dirty="0"/>
              <a:t>就把</a:t>
            </a:r>
            <a:r>
              <a:rPr lang="en-US" altLang="zh-CN" sz="2000" dirty="0"/>
              <a:t>task</a:t>
            </a:r>
            <a:r>
              <a:rPr lang="zh-CN" altLang="en-US" sz="2000" dirty="0"/>
              <a:t>发到其他节点上。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另一种方法是打破分布式算法的同步性。意思是不用等待所有</a:t>
            </a:r>
            <a:r>
              <a:rPr lang="en-US" altLang="zh-CN" sz="2000" dirty="0"/>
              <a:t>workers</a:t>
            </a:r>
            <a:r>
              <a:rPr lang="zh-CN" altLang="en-US" sz="2000" dirty="0"/>
              <a:t>完成便开始下一步工作，以此减少</a:t>
            </a:r>
            <a:r>
              <a:rPr lang="en-US" altLang="zh-CN" sz="2000" dirty="0"/>
              <a:t>stragglers</a:t>
            </a:r>
            <a:r>
              <a:rPr lang="zh-CN" altLang="en-US" sz="2000" dirty="0"/>
              <a:t>的影响。这种方法有可能造成最终数据输出的不正确。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基于复制的方法也可以有效解决</a:t>
            </a:r>
            <a:r>
              <a:rPr lang="en-US" altLang="zh-CN" sz="2000" dirty="0"/>
              <a:t>stragglers</a:t>
            </a:r>
            <a:r>
              <a:rPr lang="zh-CN" altLang="en-US" sz="2000" dirty="0"/>
              <a:t>问题。</a:t>
            </a:r>
            <a:r>
              <a:rPr lang="en-US" altLang="zh-CN" sz="2000" dirty="0"/>
              <a:t>Repetition code</a:t>
            </a:r>
            <a:r>
              <a:rPr lang="zh-CN" altLang="en-US" sz="2000" dirty="0"/>
              <a:t>就是一个运用。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分析分布式存储系统的方法。基于</a:t>
            </a:r>
            <a:r>
              <a:rPr lang="en-US" altLang="zh-CN" sz="2000" dirty="0"/>
              <a:t>Eraser code</a:t>
            </a:r>
            <a:r>
              <a:rPr lang="zh-CN" altLang="en-US" sz="2000" dirty="0"/>
              <a:t>的分布式存储系统是一个运用。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9026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正规">
      <a:majorFont>
        <a:latin typeface="tine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1122</Words>
  <Application>Microsoft Office PowerPoint</Application>
  <PresentationFormat>宽屏</PresentationFormat>
  <Paragraphs>140</Paragraphs>
  <Slides>28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tine</vt:lpstr>
      <vt:lpstr>等线</vt:lpstr>
      <vt:lpstr>宋体</vt:lpstr>
      <vt:lpstr>Arial</vt:lpstr>
      <vt:lpstr>Cambria Math</vt:lpstr>
      <vt:lpstr>Times New Roman</vt:lpstr>
      <vt:lpstr>Office 主题​​</vt:lpstr>
      <vt:lpstr>1_Office 主题​​</vt:lpstr>
      <vt:lpstr>Speeding Up Distributed Machine Learning Using Codes</vt:lpstr>
      <vt:lpstr>目录</vt:lpstr>
      <vt:lpstr>1.Introduction</vt:lpstr>
      <vt:lpstr>1.introduction</vt:lpstr>
      <vt:lpstr>1.introduction</vt:lpstr>
      <vt:lpstr>1.introduction(matrix multiplication)</vt:lpstr>
      <vt:lpstr>1.introduction(data shuffling)</vt:lpstr>
      <vt:lpstr>2. Related work</vt:lpstr>
      <vt:lpstr>2. Related work(Coded Computation)</vt:lpstr>
      <vt:lpstr>2. Related work(Data Shuffling)</vt:lpstr>
      <vt:lpstr>3. Coded computation</vt:lpstr>
      <vt:lpstr>3. Coded computation</vt:lpstr>
      <vt:lpstr>3. Coded computation(Runtime)</vt:lpstr>
      <vt:lpstr>3. Coded computation(Probabilistic Model)</vt:lpstr>
      <vt:lpstr>3. Coded computation(Probabilistic Model)</vt:lpstr>
      <vt:lpstr>3. Coded computation(Coded Gradient Descent)</vt:lpstr>
      <vt:lpstr>3. Coded computation(Coded Gradient Descent)</vt:lpstr>
      <vt:lpstr>3. Coded computation(Experimental Results)</vt:lpstr>
      <vt:lpstr>3. Coded computation(Experimental Results)</vt:lpstr>
      <vt:lpstr>4. Coded shuffling</vt:lpstr>
      <vt:lpstr>4. Coded shuffling</vt:lpstr>
      <vt:lpstr>4. Coded shuffling</vt:lpstr>
      <vt:lpstr>4. Coded shuffling(Encoding and Transmission Schemes)</vt:lpstr>
      <vt:lpstr>4. Coded shuffling(Encoding and Transmission Schemes)</vt:lpstr>
      <vt:lpstr>4. Coded shuffling(Main Results)</vt:lpstr>
      <vt:lpstr>4. Coded shuffling(Encoding and Transmission Schemes)</vt:lpstr>
      <vt:lpstr>5. Conclusion</vt:lpstr>
      <vt:lpstr>5.Conclusion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Speeding Up Distributed Machine Learning Using Codes</dc:title>
  <dc:creator>赵家毅</dc:creator>
  <cp:lastModifiedBy>MSI</cp:lastModifiedBy>
  <cp:revision>984</cp:revision>
  <dcterms:created xsi:type="dcterms:W3CDTF">2019-05-09T08:43:29Z</dcterms:created>
  <dcterms:modified xsi:type="dcterms:W3CDTF">2019-10-31T02:24:04Z</dcterms:modified>
</cp:coreProperties>
</file>