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5" r:id="rId2"/>
    <p:sldId id="363" r:id="rId3"/>
    <p:sldId id="353" r:id="rId4"/>
    <p:sldId id="364" r:id="rId5"/>
    <p:sldId id="365" r:id="rId6"/>
    <p:sldId id="366" r:id="rId7"/>
    <p:sldId id="368" r:id="rId8"/>
    <p:sldId id="369" r:id="rId9"/>
    <p:sldId id="3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下界相关</a:t>
            </a:r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、信息论证明。</a:t>
            </a:r>
            <a:endParaRPr lang="en-US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454985" y="735488"/>
                <a:ext cx="10897385" cy="535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关于用信息论证明，原文用的归纳法，感觉不好加以应用</a:t>
                </a:r>
                <a:endParaRPr lang="en-US" altLang="zh-CN" dirty="0"/>
              </a:p>
              <a:p>
                <a:r>
                  <a:rPr lang="zh-CN" altLang="en-US" dirty="0"/>
                  <a:t>原文的</a:t>
                </a:r>
                <a:r>
                  <a:rPr lang="en-US" altLang="zh-CN" dirty="0"/>
                  <a:t>Lemma1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其证明用的归纳法，目前感觉比较复杂</a:t>
                </a:r>
                <a:endParaRPr lang="en-US" altLang="zh-CN" dirty="0"/>
              </a:p>
              <a:p>
                <a:r>
                  <a:rPr lang="zh-CN" altLang="en-US" dirty="0"/>
                  <a:t>如果我们直接运用</a:t>
                </a:r>
                <a:r>
                  <a:rPr lang="en-US" altLang="zh-CN" dirty="0"/>
                  <a:t>Lemma1</a:t>
                </a:r>
                <a:r>
                  <a:rPr lang="zh-CN" altLang="en-US" dirty="0"/>
                  <a:t>，对于任意的文件分配策略，如果满足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即总体冗余倍数为原来的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倍，那么，对于任意的文件分配：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运用</a:t>
                </a:r>
                <a:r>
                  <a:rPr lang="en-US" altLang="zh-CN" dirty="0"/>
                  <a:t>Lemma1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给定文件分配策略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zh-CN" altLang="en-US" dirty="0"/>
                  <a:t>下，同时分配到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个节点的文件数。由于所有节点必须拥有全部的文件，则我们有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𝐾𝑗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凸函数，且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ℳ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，把加数看成概率，用</a:t>
                </a:r>
                <a:r>
                  <a:rPr lang="en-US" altLang="zh-CN" dirty="0" err="1"/>
                  <a:t>jensen</a:t>
                </a:r>
                <a:r>
                  <a:rPr lang="zh-CN" altLang="en-US" dirty="0"/>
                  <a:t>不等式，则得到最终证明结果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735488"/>
                <a:ext cx="10897385" cy="5356338"/>
              </a:xfrm>
              <a:prstGeom prst="rect">
                <a:avLst/>
              </a:prstGeom>
              <a:blipFill>
                <a:blip r:embed="rId2"/>
                <a:stretch>
                  <a:fillRect l="-504" t="-911" r="-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1ABE06D-CCB9-4836-B12D-053A8483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85" y="1349440"/>
            <a:ext cx="2872677" cy="565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B4B5D-6ADD-43D5-84D6-8F17EB470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85" y="2699224"/>
            <a:ext cx="3161679" cy="565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718A4E-C40E-4EA8-997C-A6853B518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29" y="3486773"/>
            <a:ext cx="3833567" cy="6389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8BA95D-9B5B-4FF5-8F5A-C5E19FC25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85" y="5416515"/>
            <a:ext cx="4701477" cy="1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9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、信息论证明。</a:t>
            </a:r>
            <a:endParaRPr lang="en-US" altLang="zh-C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454985" y="735488"/>
                <a:ext cx="10897385" cy="621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主要难点就是</a:t>
                </a:r>
                <a:r>
                  <a:rPr lang="en-US" altLang="zh-CN" dirty="0"/>
                  <a:t>Lemma1</a:t>
                </a:r>
                <a:r>
                  <a:rPr lang="zh-CN" altLang="en-US" dirty="0"/>
                  <a:t>的证明，原文用的归纳法，不是那么直观，目前感觉比较难理解，且不好加以运用。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证明过程中有很多需要化简的地方，以下是文章涉及到的化简用到的一些信息论知识的笔记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……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左右相加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必为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由笔记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由笔记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/>
                  <a:t>但是在原文实际证明</a:t>
                </a:r>
                <a:r>
                  <a:rPr lang="zh-CN" altLang="en-US" dirty="0"/>
                  <a:t>过程理解上，归纳法不是很直观，有些地方比较</a:t>
                </a:r>
                <a:r>
                  <a:rPr lang="zh-CN" altLang="en-US"/>
                  <a:t>抽象，有些变量代表</a:t>
                </a:r>
                <a:r>
                  <a:rPr lang="zh-CN" altLang="en-US" dirty="0"/>
                  <a:t>的具体</a:t>
                </a:r>
                <a:r>
                  <a:rPr lang="zh-CN" altLang="en-US"/>
                  <a:t>含义还是不太理解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735488"/>
                <a:ext cx="10897385" cy="6216574"/>
              </a:xfrm>
              <a:prstGeom prst="rect">
                <a:avLst/>
              </a:prstGeom>
              <a:blipFill>
                <a:blip r:embed="rId2"/>
                <a:stretch>
                  <a:fillRect l="-504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cut-set bound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B8FD08-7D0F-4761-927C-ACEBC15EC7F3}"/>
              </a:ext>
            </a:extLst>
          </p:cNvPr>
          <p:cNvSpPr txBox="1"/>
          <p:nvPr/>
        </p:nvSpPr>
        <p:spPr>
          <a:xfrm>
            <a:off x="454985" y="735488"/>
            <a:ext cx="10897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第二种方法是</a:t>
            </a:r>
            <a:r>
              <a:rPr lang="en-US" altLang="zh-CN" dirty="0"/>
              <a:t>cut-set bound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coded caching</a:t>
            </a:r>
            <a:r>
              <a:rPr lang="zh-CN" altLang="en-US" dirty="0"/>
              <a:t>里面，由于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只有一个</a:t>
            </a:r>
            <a:r>
              <a:rPr lang="en-US" altLang="zh-CN" dirty="0"/>
              <a:t>server</a:t>
            </a:r>
            <a:r>
              <a:rPr lang="zh-CN" altLang="en-US" dirty="0"/>
              <a:t>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下界考虑的是一个</a:t>
            </a:r>
            <a:r>
              <a:rPr lang="en-US" altLang="zh-CN" dirty="0"/>
              <a:t>server</a:t>
            </a:r>
            <a:r>
              <a:rPr lang="zh-CN" altLang="en-US" dirty="0"/>
              <a:t>发给</a:t>
            </a:r>
            <a:r>
              <a:rPr lang="en-US" altLang="zh-CN" dirty="0"/>
              <a:t>K</a:t>
            </a:r>
            <a:r>
              <a:rPr lang="zh-CN" altLang="en-US" dirty="0"/>
              <a:t>个节点的传输量。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传输量为归一化的文件的数量</a:t>
            </a:r>
            <a:endParaRPr lang="en-US" altLang="zh-CN" dirty="0"/>
          </a:p>
          <a:p>
            <a:r>
              <a:rPr lang="zh-CN" altLang="en-US" dirty="0"/>
              <a:t>这种情况下，考虑</a:t>
            </a:r>
            <a:r>
              <a:rPr lang="en-US" altLang="zh-CN" dirty="0"/>
              <a:t>s(s</a:t>
            </a:r>
            <a:r>
              <a:rPr lang="zh-CN" altLang="en-US" dirty="0"/>
              <a:t>≤</a:t>
            </a:r>
            <a:r>
              <a:rPr lang="en-US" altLang="zh-CN" dirty="0"/>
              <a:t>K)</a:t>
            </a:r>
            <a:r>
              <a:rPr lang="zh-CN" altLang="en-US" dirty="0"/>
              <a:t>个节点，只用一个</a:t>
            </a:r>
            <a:r>
              <a:rPr lang="en-US" altLang="zh-CN" dirty="0"/>
              <a:t>cut-set bound</a:t>
            </a:r>
            <a:r>
              <a:rPr lang="zh-CN" altLang="en-US" dirty="0"/>
              <a:t>就可以得到这种情况下的下界，再综合考虑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种情况，取最大值得到整体下界。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coded computing</a:t>
            </a:r>
            <a:r>
              <a:rPr lang="zh-CN" altLang="en-US" dirty="0"/>
              <a:t>里面，由于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每个节点都要发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下界考虑的是所有节点进行</a:t>
            </a:r>
            <a:r>
              <a:rPr lang="en-US" altLang="zh-CN" dirty="0"/>
              <a:t>shuffle</a:t>
            </a:r>
            <a:r>
              <a:rPr lang="zh-CN" altLang="en-US" dirty="0"/>
              <a:t>的传输量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传输量为归一化的中间值个数，同时涉及到文件数量（矩阵行数）和</a:t>
            </a:r>
            <a:r>
              <a:rPr lang="en-US" altLang="zh-CN" dirty="0"/>
              <a:t>output function</a:t>
            </a:r>
            <a:r>
              <a:rPr lang="zh-CN" altLang="en-US" dirty="0"/>
              <a:t>数（输入向量个数）</a:t>
            </a:r>
            <a:endParaRPr lang="en-US" altLang="zh-CN" dirty="0"/>
          </a:p>
          <a:p>
            <a:r>
              <a:rPr lang="zh-CN" altLang="en-US" dirty="0"/>
              <a:t>由于情况的不同，要求得</a:t>
            </a:r>
            <a:r>
              <a:rPr lang="en-US" altLang="zh-CN" dirty="0"/>
              <a:t>K</a:t>
            </a:r>
            <a:r>
              <a:rPr lang="zh-CN" altLang="en-US" dirty="0"/>
              <a:t>个节点共同发送的整体下界，文献</a:t>
            </a:r>
            <a:r>
              <a:rPr lang="en-US" altLang="zh-CN" dirty="0"/>
              <a:t>A Unified Coding Framework for Distributed Computing with Straggling Servers</a:t>
            </a:r>
            <a:r>
              <a:rPr lang="zh-CN" altLang="en-US" dirty="0"/>
              <a:t>考虑多个</a:t>
            </a:r>
            <a:r>
              <a:rPr lang="en-US" altLang="zh-CN" dirty="0"/>
              <a:t>cut-set bound</a:t>
            </a:r>
            <a:r>
              <a:rPr lang="zh-CN" altLang="en-US" dirty="0"/>
              <a:t>来实现考虑</a:t>
            </a:r>
            <a:r>
              <a:rPr lang="en-US" altLang="zh-CN" dirty="0"/>
              <a:t>s</a:t>
            </a:r>
            <a:r>
              <a:rPr lang="zh-CN" altLang="en-US" dirty="0"/>
              <a:t>个节点的下界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4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cut-set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454985" y="735488"/>
                <a:ext cx="10897385" cy="649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这里考虑的是前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non-straggler</a:t>
                </a:r>
                <a:r>
                  <a:rPr lang="zh-CN" altLang="en-US" dirty="0"/>
                  <a:t>。如果一般化，令</a:t>
                </a:r>
                <a:r>
                  <a:rPr lang="en-US" altLang="zh-CN" dirty="0"/>
                  <a:t>q=K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r>
                  <a:rPr lang="zh-CN" altLang="en-US" dirty="0"/>
                  <a:t>下界证明大致分以下几步：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将</a:t>
                </a:r>
                <a:r>
                  <a:rPr lang="en-US" altLang="zh-CN" dirty="0"/>
                  <a:t>input vector</a:t>
                </a:r>
                <a:r>
                  <a:rPr lang="zh-CN" altLang="en-US" dirty="0"/>
                  <a:t>分成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组，每组即</a:t>
                </a:r>
                <a:r>
                  <a:rPr lang="en-US" altLang="zh-CN" dirty="0"/>
                  <a:t>N/q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vector</a:t>
                </a:r>
                <a:r>
                  <a:rPr lang="zh-CN" altLang="en-US" dirty="0"/>
                  <a:t>。对应每个节点要完成</a:t>
                </a:r>
                <a:r>
                  <a:rPr lang="en-US" altLang="zh-CN" dirty="0"/>
                  <a:t>N/q</a:t>
                </a:r>
                <a:r>
                  <a:rPr lang="zh-CN" altLang="en-US" dirty="0"/>
                  <a:t>个计算任务。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output assignment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dirty="0"/>
                  <a:t>output vector</a:t>
                </a:r>
                <a:r>
                  <a:rPr lang="zh-CN" altLang="en-US" dirty="0"/>
                  <a:t>的分配策略，其中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sup>
                    </m:sSubSup>
                  </m:oMath>
                </a14:m>
                <a:r>
                  <a:rPr lang="zh-CN" altLang="en-US" dirty="0"/>
                  <a:t>表示节点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在分配策略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/>
                  <a:t>下要处理的</a:t>
                </a:r>
                <a:r>
                  <a:rPr lang="en-US" altLang="zh-CN" dirty="0"/>
                  <a:t>output vectors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考虑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个节点，为了应用割集，将以循环的形式考虑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dirty="0"/>
                  <a:t>output assignment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r>
                  <a:rPr lang="zh-CN" altLang="en-US" dirty="0"/>
                  <a:t>这样做是为了制造考虑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个节点的</a:t>
                </a:r>
                <a:r>
                  <a:rPr lang="en-US" altLang="zh-CN" dirty="0"/>
                  <a:t>cut-set bound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意思是前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个节点，基于自己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本地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结果</m:t>
                    </m:r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以及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除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节点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发来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基于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dirty="0"/>
                  <a:t>output assignment</a:t>
                </a:r>
                <a:r>
                  <a:rPr lang="zh-CN" altLang="en-US" dirty="0"/>
                  <a:t>的消</a:t>
                </a:r>
                <a:endParaRPr lang="en-US" altLang="zh-CN" dirty="0"/>
              </a:p>
              <a:p>
                <a:r>
                  <a:rPr lang="zh-CN" altLang="en-US" dirty="0"/>
                  <a:t>息，这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个节点可以完成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vector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735488"/>
                <a:ext cx="10897385" cy="6494983"/>
              </a:xfrm>
              <a:prstGeom prst="rect">
                <a:avLst/>
              </a:prstGeom>
              <a:blipFill>
                <a:blip r:embed="rId2"/>
                <a:stretch>
                  <a:fillRect l="-504" t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D29EC35-C9DE-420D-8219-ECB4169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85" y="2648154"/>
            <a:ext cx="4043455" cy="13920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A4D060-26BC-4ABE-9CF5-508DB375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659" y="2648154"/>
            <a:ext cx="595935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5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562556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198436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cut-set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454985" y="562556"/>
                <a:ext cx="11573617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zh-CN" altLang="en-US" dirty="0"/>
                  <a:t>构造一个基于前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个节点的</a:t>
                </a:r>
                <a:r>
                  <a:rPr lang="en-US" altLang="zh-CN" dirty="0"/>
                  <a:t>cut-set bound</a:t>
                </a:r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dirty="0"/>
              </a:p>
              <a:p>
                <a:r>
                  <a:rPr lang="zh-CN" altLang="en-US" dirty="0"/>
                  <a:t>式子中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应该为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，因为只考虑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non-straggler</a:t>
                </a:r>
                <a:r>
                  <a:rPr lang="zh-CN" altLang="en-US" dirty="0"/>
                  <a:t>。而这还不够算出整体的传输量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因为上式考虑的只是</a:t>
                </a:r>
                <a:r>
                  <a:rPr lang="en-US" altLang="zh-CN" dirty="0"/>
                  <a:t>q-t</a:t>
                </a:r>
                <a:r>
                  <a:rPr lang="zh-CN" altLang="en-US" dirty="0"/>
                  <a:t>个节点发送的数据（</a:t>
                </a:r>
                <a:r>
                  <a:rPr lang="en-US" altLang="zh-CN" dirty="0"/>
                  <a:t>q-t</a:t>
                </a:r>
                <a:r>
                  <a:rPr lang="zh-CN" altLang="en-US" dirty="0"/>
                  <a:t>个节点充当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发送数据）。所以为了构造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</m:oMath>
                </a14:m>
                <a:r>
                  <a:rPr lang="zh-CN" altLang="en-US" dirty="0"/>
                  <a:t>，需要用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cut-set bound</a:t>
                </a:r>
              </a:p>
              <a:p>
                <a:pPr marL="342900" indent="-342900">
                  <a:buFont typeface="+mj-lt"/>
                  <a:buAutoNum type="arabicPeriod" startAt="6"/>
                </a:pPr>
                <a:r>
                  <a:rPr lang="zh-CN" altLang="en-US" dirty="0"/>
                  <a:t>构造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个基于前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个节点的</a:t>
                </a:r>
                <a:r>
                  <a:rPr lang="en-US" altLang="zh-CN" dirty="0"/>
                  <a:t>cut-set bound</a:t>
                </a:r>
                <a:r>
                  <a:rPr lang="zh-CN" altLang="en-US" dirty="0"/>
                  <a:t>来衡量整体传输量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+1,..,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，满足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以循环的方式，考虑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种情况下选择的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个节点（而不再只是前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个节点了），目的是利用对称性让每个节点都要发数据，从而构造出整体传输量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这样每个节点都发送了数据，且根据观察，发送了</a:t>
                </a:r>
                <a:r>
                  <a:rPr lang="en-US" altLang="zh-CN" dirty="0"/>
                  <a:t>q-t</a:t>
                </a:r>
                <a:r>
                  <a:rPr lang="zh-CN" altLang="en-US" dirty="0"/>
                  <a:t>次，那么可以化简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zh-CN" altLang="en-US" dirty="0"/>
                  <a:t>考虑所有可能的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，那么可以得到最终结果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562556"/>
                <a:ext cx="11573617" cy="6001643"/>
              </a:xfrm>
              <a:prstGeom prst="rect">
                <a:avLst/>
              </a:prstGeom>
              <a:blipFill>
                <a:blip r:embed="rId2"/>
                <a:stretch>
                  <a:fillRect l="-474" t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E0A6928-CE1D-4794-A077-97E9FAB26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1" y="1011372"/>
            <a:ext cx="5102861" cy="11526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046F59-3124-4FE1-8A2E-8AC597598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2" y="3816614"/>
            <a:ext cx="5395092" cy="11837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5827D0-E9A5-4B64-AF96-2B86D71F4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21" y="5461148"/>
            <a:ext cx="3353091" cy="2514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3CFAE8-451C-4D4A-B2D5-1A967DD2C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85" y="6173401"/>
            <a:ext cx="3698267" cy="5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3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382899" y="246667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cut-set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235441" y="620096"/>
                <a:ext cx="11721117" cy="537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根据理解，原文考虑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m:rPr>
                        <m:nor/>
                      </m:rPr>
                      <a:rPr lang="en-US" altLang="zh-CN" dirty="0"/>
                      <m:t>output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assignment</m:t>
                    </m:r>
                  </m:oMath>
                </a14:m>
                <a:r>
                  <a:rPr lang="zh-CN" altLang="en-US" dirty="0"/>
                  <a:t>，可以恢复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vector</a:t>
                </a:r>
                <a:r>
                  <a:rPr lang="zh-CN" altLang="en-US" dirty="0"/>
                  <a:t>的计算结果。</a:t>
                </a:r>
                <a:endParaRPr lang="en-US" altLang="zh-CN" dirty="0"/>
              </a:p>
              <a:p>
                <a:r>
                  <a:rPr lang="zh-CN" altLang="en-US" dirty="0"/>
                  <a:t>那么如果考虑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m:rPr>
                        <m:nor/>
                      </m:rPr>
                      <a:rPr lang="en-US" altLang="zh-CN" dirty="0"/>
                      <m:t>output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assignment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Fundamental limits of caching</a:t>
                </a:r>
                <a:r>
                  <a:rPr lang="zh-CN" altLang="en-US" dirty="0"/>
                  <a:t>里面一样向下取整），那么我认为，应该有另一个下界：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𝑁𝑇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𝒩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𝑚𝑇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𝑚𝑇</m:t>
                      </m:r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𝑞𝑡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𝐿𝑚𝑇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𝑚𝑇</m:t>
                      </m:r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综上，另一个下界：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原文：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1" y="620096"/>
                <a:ext cx="11721117" cy="5379742"/>
              </a:xfrm>
              <a:prstGeom prst="rect">
                <a:avLst/>
              </a:prstGeom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C39D7FF-423B-47C3-91AB-F26A18BC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12" y="5935118"/>
            <a:ext cx="560118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9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382899" y="246667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cut-set bound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B8FD08-7D0F-4761-927C-ACEBC15EC7F3}"/>
              </a:ext>
            </a:extLst>
          </p:cNvPr>
          <p:cNvSpPr txBox="1"/>
          <p:nvPr/>
        </p:nvSpPr>
        <p:spPr>
          <a:xfrm>
            <a:off x="235441" y="1381819"/>
            <a:ext cx="5860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 = lb1(K,N)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原文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r=1:K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max1=0;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t=1:K-1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=N*K*(1-min(t*r/K,1))/(ceil(K/t)*(K-t));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max1&lt;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max1=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result(r)=max1;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538A78-758D-4CB2-8680-6139248DF485}"/>
              </a:ext>
            </a:extLst>
          </p:cNvPr>
          <p:cNvSpPr txBox="1"/>
          <p:nvPr/>
        </p:nvSpPr>
        <p:spPr>
          <a:xfrm>
            <a:off x="160255" y="3933677"/>
            <a:ext cx="72397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result=lb2(K,N)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另一个下界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r=1:K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max1=0;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t=1:K-1</a:t>
            </a:r>
          </a:p>
          <a:p>
            <a:r>
              <a:rPr lang="de-DE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tmp=N*t*(floor(K/t)-r)/((floor(K/t))*(K-t));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max1&lt;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max1=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result(r)=max1;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6A075C-6FF2-4AF3-B83F-03DEEDF5FDD8}"/>
              </a:ext>
            </a:extLst>
          </p:cNvPr>
          <p:cNvSpPr txBox="1"/>
          <p:nvPr/>
        </p:nvSpPr>
        <p:spPr>
          <a:xfrm>
            <a:off x="6237401" y="2410183"/>
            <a:ext cx="6190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K=26;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N=800;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result1 = lb1(K,N);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result2 = lb2(K,N);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gap = result1-result2;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x=1:K;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plot(x,result1,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'b-x'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,x,result2,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'r-d'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,x,gap,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'g-s'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,1.1);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'lb1'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'lb2'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'distance'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tight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18CDB-460E-439D-A827-E2084101266B}"/>
              </a:ext>
            </a:extLst>
          </p:cNvPr>
          <p:cNvSpPr txBox="1"/>
          <p:nvPr/>
        </p:nvSpPr>
        <p:spPr>
          <a:xfrm>
            <a:off x="235441" y="735488"/>
            <a:ext cx="1094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对两个下界进行仿真比较，在这里不考虑</a:t>
            </a:r>
            <a:r>
              <a:rPr lang="en-US" altLang="zh-CN" dirty="0"/>
              <a:t>straggler</a:t>
            </a:r>
            <a:r>
              <a:rPr lang="zh-CN" altLang="en-US" dirty="0"/>
              <a:t>，不考虑传输延迟，横坐标变为重复量（也可看成是本地缓存大小）</a:t>
            </a:r>
          </a:p>
        </p:txBody>
      </p:sp>
    </p:spTree>
    <p:extLst>
      <p:ext uri="{BB962C8B-B14F-4D97-AF65-F5344CB8AC3E}">
        <p14:creationId xmlns:p14="http://schemas.microsoft.com/office/powerpoint/2010/main" val="311321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CABC549-B6C3-4961-A1B7-F060244A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4" y="2692035"/>
            <a:ext cx="4467998" cy="35292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382899" y="246667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cut-set bound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E31B89-91BE-4103-938E-A32606F68DCE}"/>
              </a:ext>
            </a:extLst>
          </p:cNvPr>
          <p:cNvSpPr txBox="1"/>
          <p:nvPr/>
        </p:nvSpPr>
        <p:spPr>
          <a:xfrm>
            <a:off x="490194" y="735488"/>
            <a:ext cx="10831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Lb1</a:t>
            </a:r>
            <a:r>
              <a:rPr lang="zh-CN" altLang="en-US" dirty="0"/>
              <a:t>为原文的下界</a:t>
            </a:r>
            <a:endParaRPr lang="en-US" altLang="zh-CN" dirty="0"/>
          </a:p>
          <a:p>
            <a:r>
              <a:rPr lang="en-US" altLang="zh-CN" dirty="0"/>
              <a:t>Lb2</a:t>
            </a:r>
            <a:r>
              <a:rPr lang="zh-CN" altLang="en-US" dirty="0"/>
              <a:t>为另一个下界</a:t>
            </a:r>
            <a:endParaRPr lang="en-US" altLang="zh-CN" dirty="0"/>
          </a:p>
          <a:p>
            <a:r>
              <a:rPr lang="zh-CN" altLang="en-US" dirty="0"/>
              <a:t>横坐标原文是以</a:t>
            </a:r>
            <a:r>
              <a:rPr lang="en-US" altLang="zh-CN" dirty="0"/>
              <a:t>q</a:t>
            </a:r>
            <a:r>
              <a:rPr lang="zh-CN" altLang="en-US" dirty="0"/>
              <a:t>为自变量的延迟，这里仿真进行修改，不考虑</a:t>
            </a:r>
            <a:r>
              <a:rPr lang="en-US" altLang="zh-CN" dirty="0"/>
              <a:t>straggler</a:t>
            </a:r>
            <a:r>
              <a:rPr lang="zh-CN" altLang="en-US" dirty="0"/>
              <a:t>，将横坐标变为重复量</a:t>
            </a:r>
            <a:r>
              <a:rPr lang="en-US" altLang="zh-CN" dirty="0"/>
              <a:t>r</a:t>
            </a:r>
            <a:r>
              <a:rPr lang="zh-CN" altLang="en-US" dirty="0"/>
              <a:t>，每个节点存储整个数据集的</a:t>
            </a:r>
            <a:r>
              <a:rPr lang="en-US" altLang="zh-CN" dirty="0"/>
              <a:t>r/K</a:t>
            </a:r>
            <a:r>
              <a:rPr lang="zh-CN" altLang="en-US" dirty="0"/>
              <a:t>部分，即</a:t>
            </a:r>
            <a:r>
              <a:rPr lang="en-US" altLang="zh-CN" dirty="0"/>
              <a:t>rm/K</a:t>
            </a:r>
            <a:r>
              <a:rPr lang="zh-CN" altLang="en-US" dirty="0"/>
              <a:t>个数据行</a:t>
            </a:r>
            <a:endParaRPr lang="en-US" altLang="zh-CN" dirty="0"/>
          </a:p>
          <a:p>
            <a:r>
              <a:rPr lang="en-US" altLang="zh-CN"/>
              <a:t>distance</a:t>
            </a:r>
            <a:r>
              <a:rPr lang="zh-CN" altLang="en-US" dirty="0"/>
              <a:t>即</a:t>
            </a:r>
            <a:r>
              <a:rPr lang="en-US" altLang="zh-CN" dirty="0"/>
              <a:t>Lb1-Lb2</a:t>
            </a:r>
            <a:r>
              <a:rPr lang="zh-CN" altLang="en-US" dirty="0"/>
              <a:t>，比较两个下界的大小。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K=26,N=800</a:t>
            </a:r>
            <a:r>
              <a:rPr lang="zh-CN" altLang="en-US" dirty="0"/>
              <a:t>时，对于不同的重复量</a:t>
            </a:r>
            <a:r>
              <a:rPr lang="en-US" altLang="zh-CN" dirty="0"/>
              <a:t>r</a:t>
            </a:r>
            <a:r>
              <a:rPr lang="zh-CN" altLang="en-US" dirty="0"/>
              <a:t>，有如下结果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AAD1264-FD30-49B1-9A4B-2AB9A841F3CD}"/>
              </a:ext>
            </a:extLst>
          </p:cNvPr>
          <p:cNvSpPr/>
          <p:nvPr/>
        </p:nvSpPr>
        <p:spPr>
          <a:xfrm>
            <a:off x="218534" y="4419184"/>
            <a:ext cx="1828800" cy="17816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64A3E8-61BB-44EB-9D64-EA4E299DEDC6}"/>
              </a:ext>
            </a:extLst>
          </p:cNvPr>
          <p:cNvCxnSpPr/>
          <p:nvPr/>
        </p:nvCxnSpPr>
        <p:spPr>
          <a:xfrm flipV="1">
            <a:off x="1970202" y="4242062"/>
            <a:ext cx="4383464" cy="7793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12282E47-1CA1-4248-A25D-564BAD06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08" y="2615938"/>
            <a:ext cx="3848433" cy="36579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C05F84D-33C0-418F-93D3-1A9F01C47F02}"/>
              </a:ext>
            </a:extLst>
          </p:cNvPr>
          <p:cNvSpPr txBox="1"/>
          <p:nvPr/>
        </p:nvSpPr>
        <p:spPr>
          <a:xfrm>
            <a:off x="382899" y="6227466"/>
            <a:ext cx="994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整体上两个下界差不多，但有些点存在波动，因此两个下界可以取最小值作为整体下界</a:t>
            </a:r>
          </a:p>
        </p:txBody>
      </p:sp>
    </p:spTree>
    <p:extLst>
      <p:ext uri="{BB962C8B-B14F-4D97-AF65-F5344CB8AC3E}">
        <p14:creationId xmlns:p14="http://schemas.microsoft.com/office/powerpoint/2010/main" val="361521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6330</TotalTime>
  <Words>1399</Words>
  <Application>Microsoft Office PowerPoint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Cambria Math</vt:lpstr>
      <vt:lpstr>Courier New</vt:lpstr>
      <vt:lpstr>Times New Roman</vt:lpstr>
      <vt:lpstr>Office 主题​​</vt:lpstr>
      <vt:lpstr>下界相关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467</cp:revision>
  <dcterms:created xsi:type="dcterms:W3CDTF">2019-09-03T00:53:02Z</dcterms:created>
  <dcterms:modified xsi:type="dcterms:W3CDTF">2020-03-15T02:03:46Z</dcterms:modified>
</cp:coreProperties>
</file>