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5" r:id="rId2"/>
    <p:sldId id="363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261C-F802-41CE-BCD9-DE7DE8D46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012" y="641595"/>
            <a:ext cx="9144000" cy="3147979"/>
          </a:xfrm>
        </p:spPr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下界相关</a:t>
            </a:r>
          </a:p>
        </p:txBody>
      </p:sp>
    </p:spTree>
    <p:extLst>
      <p:ext uri="{BB962C8B-B14F-4D97-AF65-F5344CB8AC3E}">
        <p14:creationId xmlns:p14="http://schemas.microsoft.com/office/powerpoint/2010/main" val="309303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、思考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下界相关。</a:t>
            </a:r>
            <a:r>
              <a:rPr lang="zh-CN" altLang="en-US" sz="2400" b="1" dirty="0">
                <a:solidFill>
                  <a:srgbClr val="FF0000"/>
                </a:solidFill>
              </a:rPr>
              <a:t>考虑</a:t>
            </a:r>
            <a:r>
              <a:rPr lang="en-US" altLang="zh-CN" sz="2400" b="1" dirty="0">
                <a:solidFill>
                  <a:srgbClr val="FF0000"/>
                </a:solidFill>
              </a:rPr>
              <a:t>job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6BFF676-B9E2-4E97-B263-0E15AC5A97EA}"/>
                  </a:ext>
                </a:extLst>
              </p:cNvPr>
              <p:cNvSpPr txBox="1"/>
              <p:nvPr/>
            </p:nvSpPr>
            <p:spPr>
              <a:xfrm>
                <a:off x="763570" y="922623"/>
                <a:ext cx="10539168" cy="5735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根据设置，每个节点存</a:t>
                </a:r>
                <a:r>
                  <a:rPr lang="en-US" altLang="zh-CN" dirty="0" err="1"/>
                  <a:t>μJm</a:t>
                </a:r>
                <a:r>
                  <a:rPr lang="zh-CN" altLang="en-US" dirty="0"/>
                  <a:t>个数据列，意味着一共有</a:t>
                </a:r>
                <a:r>
                  <a:rPr lang="en-US" altLang="zh-CN" dirty="0" err="1"/>
                  <a:t>μJmN</a:t>
                </a:r>
                <a:r>
                  <a:rPr lang="zh-CN" altLang="en-US" dirty="0"/>
                  <a:t>个中间值列。每个节点发送的数据最多压缩</a:t>
                </a:r>
                <a:r>
                  <a:rPr lang="en-US" altLang="zh-CN" dirty="0" err="1"/>
                  <a:t>μm</a:t>
                </a:r>
                <a:r>
                  <a:rPr lang="zh-CN" altLang="en-US" dirty="0"/>
                  <a:t>倍可能太少了，需要最多压缩更多的倍数。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在原文的设置中，每个节点需要存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dirty="0"/>
                  <a:t>job</a:t>
                </a:r>
                <a:r>
                  <a:rPr lang="zh-CN" altLang="en-US" dirty="0"/>
                  <a:t>，每个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要存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个列。因为每个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都有属于自己的数据集和</a:t>
                </a:r>
                <a:r>
                  <a:rPr lang="en-US" altLang="zh-CN" dirty="0"/>
                  <a:t>output function</a:t>
                </a:r>
                <a:r>
                  <a:rPr lang="zh-CN" altLang="en-US" dirty="0"/>
                  <a:t>，因此只能一个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内的数据可以在发送时压缩，也即每个节点发送的数据最多压缩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如果思路是正确的，最终以</a:t>
                </a:r>
                <a:r>
                  <a:rPr lang="en-US" altLang="zh-CN" dirty="0"/>
                  <a:t>JN</a:t>
                </a:r>
                <a:r>
                  <a:rPr lang="zh-CN" altLang="en-US"/>
                  <a:t>归一化</a:t>
                </a:r>
                <a:r>
                  <a:rPr lang="zh-CN" altLang="en-US" dirty="0"/>
                  <a:t>，那么有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∉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𝒩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𝒜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𝑐𝑜𝑚𝑝𝑟𝑒𝑠𝑠𝑒𝑑</m:t>
                                          </m:r>
                                        </m:sup>
                                      </m:sSubSup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𝑚𝑁𝑇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𝑚𝑇</m:t>
                      </m:r>
                    </m:oMath>
                  </m:oMathPara>
                </a14:m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i="1" dirty="0"/>
              </a:p>
              <a:p>
                <a:r>
                  <a:rPr lang="zh-CN" altLang="en-US" dirty="0"/>
                  <a:t>综上，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考虑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job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的下界可能是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6BFF676-B9E2-4E97-B263-0E15AC5A9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70" y="922623"/>
                <a:ext cx="10539168" cy="5735609"/>
              </a:xfrm>
              <a:prstGeom prst="rect">
                <a:avLst/>
              </a:prstGeom>
              <a:blipFill>
                <a:blip r:embed="rId2"/>
                <a:stretch>
                  <a:fillRect l="-463" t="-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94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、思考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下界相关。</a:t>
            </a:r>
            <a:r>
              <a:rPr lang="zh-CN" altLang="en-US" sz="2400" b="1" dirty="0">
                <a:solidFill>
                  <a:srgbClr val="FF0000"/>
                </a:solidFill>
              </a:rPr>
              <a:t>考虑</a:t>
            </a:r>
            <a:r>
              <a:rPr lang="en-US" altLang="zh-CN" sz="2400" b="1" dirty="0">
                <a:solidFill>
                  <a:srgbClr val="FF0000"/>
                </a:solidFill>
              </a:rPr>
              <a:t>job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E82CD3-F515-4606-8EDF-F64DF73BE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709" y="1161340"/>
            <a:ext cx="4449712" cy="35292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E75D5D-3AEE-4C3B-9883-DEB1C84EAF01}"/>
              </a:ext>
            </a:extLst>
          </p:cNvPr>
          <p:cNvSpPr txBox="1"/>
          <p:nvPr/>
        </p:nvSpPr>
        <p:spPr>
          <a:xfrm>
            <a:off x="4949072" y="4807670"/>
            <a:ext cx="2083324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65158F-DFBD-4D15-8F84-0EF7EDCD7A7D}"/>
              </a:ext>
            </a:extLst>
          </p:cNvPr>
          <p:cNvSpPr txBox="1"/>
          <p:nvPr/>
        </p:nvSpPr>
        <p:spPr>
          <a:xfrm>
            <a:off x="735291" y="5301780"/>
            <a:ext cx="8776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如果下界是正确的，可以证明其</a:t>
            </a:r>
            <a:r>
              <a:rPr lang="en-US" altLang="zh-CN" dirty="0"/>
              <a:t>gap=O(K)</a:t>
            </a:r>
          </a:p>
          <a:p>
            <a:endParaRPr lang="en-US" altLang="zh-CN" dirty="0"/>
          </a:p>
          <a:p>
            <a:r>
              <a:rPr lang="zh-CN" altLang="en-US" dirty="0"/>
              <a:t>由于下界比较</a:t>
            </a:r>
            <a:r>
              <a:rPr lang="zh-CN" altLang="en-US"/>
              <a:t>抽象，原文并没有考虑，后面</a:t>
            </a:r>
            <a:r>
              <a:rPr lang="zh-CN" altLang="en-US" dirty="0"/>
              <a:t>还要继续考虑下界的正确性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B0E6F0-2FBD-4824-8959-FABC0F3F0BB6}"/>
              </a:ext>
            </a:extLst>
          </p:cNvPr>
          <p:cNvSpPr/>
          <p:nvPr/>
        </p:nvSpPr>
        <p:spPr>
          <a:xfrm>
            <a:off x="632766" y="655730"/>
            <a:ext cx="3190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考虑</a:t>
            </a:r>
            <a:r>
              <a:rPr lang="en-US" altLang="zh-CN" b="1" dirty="0">
                <a:solidFill>
                  <a:srgbClr val="FF0000"/>
                </a:solidFill>
              </a:rPr>
              <a:t>JOB</a:t>
            </a:r>
            <a:r>
              <a:rPr lang="zh-CN" altLang="en-US" b="1" dirty="0">
                <a:solidFill>
                  <a:srgbClr val="FF0000"/>
                </a:solidFill>
              </a:rPr>
              <a:t>，可能的下界</a:t>
            </a:r>
            <a:r>
              <a:rPr lang="zh-CN" altLang="en-US" b="1" dirty="0"/>
              <a:t>的仿真</a:t>
            </a:r>
          </a:p>
        </p:txBody>
      </p:sp>
    </p:spTree>
    <p:extLst>
      <p:ext uri="{BB962C8B-B14F-4D97-AF65-F5344CB8AC3E}">
        <p14:creationId xmlns:p14="http://schemas.microsoft.com/office/powerpoint/2010/main" val="281972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、思考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下界相关。先不考虑</a:t>
            </a:r>
            <a:r>
              <a:rPr lang="en-US" altLang="zh-CN" sz="2400" b="1" dirty="0"/>
              <a:t>job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B8FD08-7D0F-4761-927C-ACEBC15EC7F3}"/>
              </a:ext>
            </a:extLst>
          </p:cNvPr>
          <p:cNvSpPr txBox="1"/>
          <p:nvPr/>
        </p:nvSpPr>
        <p:spPr>
          <a:xfrm>
            <a:off x="454985" y="735488"/>
            <a:ext cx="114793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Compressed Coded Distributed Computing (</a:t>
            </a:r>
            <a:r>
              <a:rPr lang="en-US" altLang="zh-CN" dirty="0" err="1"/>
              <a:t>Songze</a:t>
            </a:r>
            <a:r>
              <a:rPr lang="en-US" altLang="zh-CN" dirty="0"/>
              <a:t> Li ∗ , Mohammad Ali Maddah-Ali† , and A. Salman </a:t>
            </a:r>
            <a:r>
              <a:rPr lang="en-US" altLang="zh-CN" dirty="0" err="1"/>
              <a:t>Avestimehr</a:t>
            </a:r>
            <a:r>
              <a:rPr lang="en-US" altLang="zh-CN" dirty="0"/>
              <a:t> ∗)</a:t>
            </a:r>
            <a:r>
              <a:rPr lang="zh-CN" altLang="en-US" dirty="0"/>
              <a:t>这篇文章只是给出了上界，</a:t>
            </a:r>
            <a:r>
              <a:rPr lang="zh-CN" altLang="en-US" b="1" dirty="0"/>
              <a:t>并没有给出下界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先不考虑</a:t>
            </a:r>
            <a:r>
              <a:rPr lang="en-US" altLang="zh-CN" dirty="0">
                <a:solidFill>
                  <a:srgbClr val="FF0000"/>
                </a:solidFill>
              </a:rPr>
              <a:t>job</a:t>
            </a:r>
            <a:r>
              <a:rPr lang="zh-CN" altLang="en-US" dirty="0"/>
              <a:t>，试图将其他有关原文的</a:t>
            </a:r>
            <a:r>
              <a:rPr lang="en-US" altLang="zh-CN" dirty="0"/>
              <a:t>cut-set bound</a:t>
            </a:r>
            <a:r>
              <a:rPr lang="zh-CN" altLang="en-US" dirty="0"/>
              <a:t>方法直接用在</a:t>
            </a:r>
            <a:r>
              <a:rPr lang="en-US" altLang="zh-CN" dirty="0"/>
              <a:t>compressed CDC scheme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发现不行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b="1" dirty="0"/>
              <a:t>首先，原文给出了一种 </a:t>
            </a:r>
            <a:r>
              <a:rPr lang="en-US" altLang="zh-CN" b="1" dirty="0"/>
              <a:t>common compressed scheme,</a:t>
            </a:r>
            <a:r>
              <a:rPr lang="zh-CN" altLang="en-US" b="1" dirty="0"/>
              <a:t>在不考虑</a:t>
            </a:r>
            <a:r>
              <a:rPr lang="en-US" altLang="zh-CN" b="1" dirty="0"/>
              <a:t>job</a:t>
            </a:r>
            <a:r>
              <a:rPr lang="zh-CN" altLang="en-US" b="1" dirty="0"/>
              <a:t>时，传输量是最小的。我们考虑这个上界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这里分母并没有将数据集个数，即归一化并没有除以数据个数</a:t>
            </a:r>
            <a:r>
              <a:rPr lang="en-US" altLang="zh-CN" dirty="0"/>
              <a:t>m</a:t>
            </a:r>
            <a:r>
              <a:rPr lang="zh-CN" altLang="en-US" dirty="0"/>
              <a:t>，即在</a:t>
            </a:r>
            <a:r>
              <a:rPr lang="en-US" altLang="zh-CN" dirty="0"/>
              <a:t>common compressed scheme</a:t>
            </a:r>
            <a:r>
              <a:rPr lang="zh-CN" altLang="en-US" dirty="0"/>
              <a:t>中，传输量的大小与数据集大小</a:t>
            </a:r>
            <a:r>
              <a:rPr lang="en-US" altLang="zh-CN" dirty="0"/>
              <a:t>m</a:t>
            </a:r>
            <a:r>
              <a:rPr lang="zh-CN" altLang="en-US" dirty="0"/>
              <a:t>无关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如果我们直接运用</a:t>
            </a:r>
            <a:r>
              <a:rPr lang="en-US" altLang="zh-CN" dirty="0"/>
              <a:t>cut-set bound</a:t>
            </a:r>
            <a:r>
              <a:rPr lang="zh-CN" altLang="en-US" dirty="0"/>
              <a:t>，如果原方法求出的结果即下界，仅需修改归一化方案，不再除以</a:t>
            </a:r>
            <a:r>
              <a:rPr lang="en-US" altLang="zh-CN" dirty="0"/>
              <a:t>m</a:t>
            </a:r>
            <a:r>
              <a:rPr lang="zh-CN" altLang="en-US" dirty="0"/>
              <a:t>即可，那么有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BC0F06-8900-4F3A-A1D4-86F32D6F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84" y="2512246"/>
            <a:ext cx="3962743" cy="8154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E0AE6A-E458-404D-9BAB-7364486A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84" y="3995256"/>
            <a:ext cx="1501270" cy="4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9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、思考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下界相关。先不考虑</a:t>
            </a:r>
            <a:r>
              <a:rPr lang="en-US" altLang="zh-CN" sz="2400" b="1" dirty="0"/>
              <a:t>job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/>
              <p:nvPr/>
            </p:nvSpPr>
            <p:spPr>
              <a:xfrm>
                <a:off x="454985" y="735488"/>
                <a:ext cx="11479349" cy="5310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为使单位相同以比较，修改归一化方法以匹配上界，不用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归一化，用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归一化，有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𝑁𝑇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𝒩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𝒜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𝑚𝑇</m:t>
                      </m:r>
                    </m:oMath>
                  </m:oMathPara>
                </a14:m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𝑚𝑇</m:t>
                      </m:r>
                    </m:oMath>
                  </m:oMathPara>
                </a14:m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𝑚𝐾</m:t>
                      </m:r>
                    </m:oMath>
                  </m:oMathPara>
                </a14:m>
                <a:endParaRPr lang="en-US" altLang="zh-CN" i="1" dirty="0"/>
              </a:p>
              <a:p>
                <a:r>
                  <a:rPr lang="zh-CN" altLang="en-US" dirty="0"/>
                  <a:t>综上，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与上界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进行比较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4B8FD08-7D0F-4761-927C-ACEBC15EC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85" y="735488"/>
                <a:ext cx="11479349" cy="5310556"/>
              </a:xfrm>
              <a:prstGeom prst="rect">
                <a:avLst/>
              </a:prstGeom>
              <a:blipFill>
                <a:blip r:embed="rId2"/>
                <a:stretch>
                  <a:fillRect l="-478" t="-918" b="-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C174BE2-3A33-42BD-9C64-EB7A78AC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85" y="4868947"/>
            <a:ext cx="3962743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3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、思考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下界相关。先不考虑</a:t>
            </a:r>
            <a:r>
              <a:rPr lang="en-US" altLang="zh-CN" sz="2400" b="1" dirty="0"/>
              <a:t>job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B8FD08-7D0F-4761-927C-ACEBC15EC7F3}"/>
              </a:ext>
            </a:extLst>
          </p:cNvPr>
          <p:cNvSpPr txBox="1"/>
          <p:nvPr/>
        </p:nvSpPr>
        <p:spPr>
          <a:xfrm>
            <a:off x="454985" y="735488"/>
            <a:ext cx="114793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result,index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 = lb1_compressed(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K,m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CN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r=1:K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max1=0;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t=1:K-1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=m*K*(1-t*r/K)/(ceil(K/t)*(K-t));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max1&lt;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max1=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indexmax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=t;</a:t>
            </a:r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600" dirty="0" err="1">
                <a:solidFill>
                  <a:srgbClr val="228B22"/>
                </a:solidFill>
                <a:latin typeface="Courier New" panose="02070309020205020404" pitchFamily="49" charset="0"/>
              </a:rPr>
              <a:t>whitch</a:t>
            </a:r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t is selected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index(r)=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indexmax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result(r)=max1;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altLang="zh-CN" sz="16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[result]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load_compressed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(K)</a:t>
            </a:r>
            <a:endParaRPr lang="en-US" altLang="zh-CN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r=1:K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r&lt;K/2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result(r)=(ceil(K/r)-1);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result(r)=1;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AB2B65-1E50-475C-870A-48C080DE194E}"/>
              </a:ext>
            </a:extLst>
          </p:cNvPr>
          <p:cNvSpPr txBox="1"/>
          <p:nvPr/>
        </p:nvSpPr>
        <p:spPr>
          <a:xfrm>
            <a:off x="6363092" y="1675367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K=20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m=5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[result1]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load_compressed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(K);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[result2,index2] = lb1_compressed(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K,m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gap = result2./result1;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x=1:K;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plot(x,result2,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'b-x'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,x,result1,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'r-d'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,1.1);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'lb1'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'compressed'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zh-CN" alt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US" altLang="zh-CN" dirty="0">
                <a:solidFill>
                  <a:srgbClr val="A020F0"/>
                </a:solidFill>
                <a:latin typeface="Courier New" panose="02070309020205020404" pitchFamily="49" charset="0"/>
              </a:rPr>
              <a:t>tight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869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、思考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下界相关。先不考虑</a:t>
            </a:r>
            <a:r>
              <a:rPr lang="en-US" altLang="zh-CN" sz="2400" b="1" dirty="0"/>
              <a:t>job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764547-2EB5-4384-8FFE-E1638157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" y="922623"/>
            <a:ext cx="4407044" cy="35292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9A73CE-EE9F-49DC-9BE8-32435780C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02" y="922623"/>
            <a:ext cx="4419235" cy="35171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04D096C-9DDD-41B2-AC1A-8A0A9112771E}"/>
              </a:ext>
            </a:extLst>
          </p:cNvPr>
          <p:cNvSpPr txBox="1"/>
          <p:nvPr/>
        </p:nvSpPr>
        <p:spPr>
          <a:xfrm>
            <a:off x="641857" y="5023709"/>
            <a:ext cx="10011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当数据集大小改变时，我们发现其他有关原文的下界可能比上界大，所以在这里</a:t>
            </a:r>
            <a:r>
              <a:rPr lang="zh-CN" altLang="en-US" dirty="0">
                <a:solidFill>
                  <a:srgbClr val="FF0000"/>
                </a:solidFill>
              </a:rPr>
              <a:t>并不适用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原因可能是一般情况下，一个节点需要的是基于</a:t>
            </a:r>
            <a:r>
              <a:rPr lang="en-US" altLang="zh-CN" dirty="0"/>
              <a:t>output function</a:t>
            </a:r>
            <a:r>
              <a:rPr lang="zh-CN" altLang="en-US" dirty="0"/>
              <a:t>的每一个中间值，传输过程中每一个中间值都会占用带宽，因此可以用</a:t>
            </a:r>
            <a:r>
              <a:rPr lang="en-US" altLang="zh-CN" dirty="0"/>
              <a:t>cut-set bound</a:t>
            </a:r>
            <a:r>
              <a:rPr lang="zh-CN" altLang="en-US" dirty="0"/>
              <a:t>。而</a:t>
            </a:r>
            <a:r>
              <a:rPr lang="en-US" altLang="zh-CN" dirty="0"/>
              <a:t>compressed scheme</a:t>
            </a:r>
            <a:r>
              <a:rPr lang="zh-CN" altLang="en-US" dirty="0"/>
              <a:t>，一个节点需要的是基于</a:t>
            </a:r>
            <a:r>
              <a:rPr lang="en-US" altLang="zh-CN" dirty="0"/>
              <a:t>output function</a:t>
            </a:r>
            <a:r>
              <a:rPr lang="zh-CN" altLang="en-US" dirty="0"/>
              <a:t>的中间值的和，因此在传输过程中会有多个中间值占用一个空间的情况，因此下界的</a:t>
            </a:r>
            <a:r>
              <a:rPr lang="en-US" altLang="zh-CN" dirty="0"/>
              <a:t>load</a:t>
            </a:r>
            <a:r>
              <a:rPr lang="zh-CN" altLang="en-US" dirty="0"/>
              <a:t>应该会更小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EF82DC-9D5A-4B94-B305-0FFB59277E67}"/>
              </a:ext>
            </a:extLst>
          </p:cNvPr>
          <p:cNvSpPr txBox="1"/>
          <p:nvPr/>
        </p:nvSpPr>
        <p:spPr>
          <a:xfrm>
            <a:off x="1894788" y="4553146"/>
            <a:ext cx="199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K=20</a:t>
            </a:r>
            <a:r>
              <a:rPr lang="zh-CN" altLang="en-US" dirty="0"/>
              <a:t>，</a:t>
            </a:r>
            <a:r>
              <a:rPr lang="en-US" altLang="zh-CN" dirty="0"/>
              <a:t>m=5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47CFB6-DD92-47DC-9BCB-96FF2A00C363}"/>
              </a:ext>
            </a:extLst>
          </p:cNvPr>
          <p:cNvSpPr txBox="1"/>
          <p:nvPr/>
        </p:nvSpPr>
        <p:spPr>
          <a:xfrm>
            <a:off x="8298730" y="4520880"/>
            <a:ext cx="199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K=20</a:t>
            </a:r>
            <a:r>
              <a:rPr lang="zh-CN" altLang="en-US" dirty="0"/>
              <a:t>，</a:t>
            </a:r>
            <a:r>
              <a:rPr lang="en-US" altLang="zh-CN" dirty="0"/>
              <a:t>m=100</a:t>
            </a:r>
            <a:endParaRPr lang="zh-CN" altLang="en-US" dirty="0"/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298937AC-5CD2-45B0-B391-E795CCA07984}"/>
              </a:ext>
            </a:extLst>
          </p:cNvPr>
          <p:cNvSpPr/>
          <p:nvPr/>
        </p:nvSpPr>
        <p:spPr>
          <a:xfrm>
            <a:off x="8120547" y="1806034"/>
            <a:ext cx="797210" cy="1257677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FBD8A900-8703-47A7-9126-5474138272DF}"/>
              </a:ext>
            </a:extLst>
          </p:cNvPr>
          <p:cNvSpPr/>
          <p:nvPr/>
        </p:nvSpPr>
        <p:spPr>
          <a:xfrm>
            <a:off x="3494665" y="1746068"/>
            <a:ext cx="797210" cy="1257677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、思考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下界相关。先不考虑</a:t>
            </a:r>
            <a:r>
              <a:rPr lang="en-US" altLang="zh-CN" sz="2400" b="1" dirty="0"/>
              <a:t>job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4D096C-9DDD-41B2-AC1A-8A0A9112771E}"/>
              </a:ext>
            </a:extLst>
          </p:cNvPr>
          <p:cNvSpPr txBox="1"/>
          <p:nvPr/>
        </p:nvSpPr>
        <p:spPr>
          <a:xfrm>
            <a:off x="641857" y="912862"/>
            <a:ext cx="100112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下界不适用，原因可能是：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一般情况下，一个节点需要的是基于</a:t>
            </a:r>
            <a:r>
              <a:rPr lang="en-US" altLang="zh-CN" dirty="0"/>
              <a:t>output function</a:t>
            </a:r>
            <a:r>
              <a:rPr lang="zh-CN" altLang="en-US" dirty="0"/>
              <a:t>的每一个中间值，传输过程中每一个中间值都会占用带宽，因此可以用</a:t>
            </a:r>
            <a:r>
              <a:rPr lang="en-US" altLang="zh-CN" dirty="0"/>
              <a:t>cut-set bound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而</a:t>
            </a:r>
            <a:r>
              <a:rPr lang="en-US" altLang="zh-CN" dirty="0"/>
              <a:t>compressed scheme</a:t>
            </a:r>
            <a:r>
              <a:rPr lang="zh-CN" altLang="en-US" dirty="0"/>
              <a:t>，一个节点需要的是基于</a:t>
            </a:r>
            <a:r>
              <a:rPr lang="en-US" altLang="zh-CN" dirty="0"/>
              <a:t>output function</a:t>
            </a:r>
            <a:r>
              <a:rPr lang="zh-CN" altLang="en-US" dirty="0"/>
              <a:t>的中间值的和，因此在传输过程中会有多个中间值占用一个空间的情况，因此下界的</a:t>
            </a:r>
            <a:r>
              <a:rPr lang="en-US" altLang="zh-CN" dirty="0"/>
              <a:t>load</a:t>
            </a:r>
            <a:r>
              <a:rPr lang="zh-CN" altLang="en-US" dirty="0"/>
              <a:t>应该会更小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难点主要就传输量有压缩求和的情况，多个中间值在传输过程中可能只占用一个空间，这里不好衡量。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尝试了一种思路：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对于一个节点来说，他有</a:t>
            </a:r>
            <a:r>
              <a:rPr lang="en-US" altLang="zh-CN" dirty="0" err="1"/>
              <a:t>μm</a:t>
            </a:r>
            <a:r>
              <a:rPr lang="zh-CN" altLang="en-US" dirty="0"/>
              <a:t>个数据，一共</a:t>
            </a:r>
            <a:r>
              <a:rPr lang="en-US" altLang="zh-CN" dirty="0" err="1"/>
              <a:t>μmN</a:t>
            </a:r>
            <a:r>
              <a:rPr lang="zh-CN" altLang="en-US" dirty="0"/>
              <a:t>个中间值，他发送的中间值，由于对于一个</a:t>
            </a:r>
            <a:r>
              <a:rPr lang="en-US" altLang="zh-CN" dirty="0"/>
              <a:t>output function</a:t>
            </a:r>
            <a:r>
              <a:rPr lang="zh-CN" altLang="en-US" dirty="0"/>
              <a:t>，有被压缩的情况，那么这</a:t>
            </a:r>
            <a:r>
              <a:rPr lang="en-US" altLang="zh-CN" dirty="0" err="1"/>
              <a:t>μmN</a:t>
            </a:r>
            <a:r>
              <a:rPr lang="zh-CN" altLang="en-US" dirty="0"/>
              <a:t>个中间值，对于这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output function</a:t>
            </a:r>
            <a:r>
              <a:rPr lang="zh-CN" altLang="en-US" dirty="0"/>
              <a:t>，最多可以压缩</a:t>
            </a:r>
            <a:r>
              <a:rPr lang="en-US" altLang="zh-CN" dirty="0" err="1"/>
              <a:t>μm</a:t>
            </a:r>
            <a:r>
              <a:rPr lang="zh-CN" altLang="en-US" dirty="0"/>
              <a:t>倍。所以每个节点发送的压缩数据的下界的</a:t>
            </a:r>
            <a:r>
              <a:rPr lang="en-US" altLang="zh-CN" dirty="0" err="1"/>
              <a:t>μm</a:t>
            </a:r>
            <a:r>
              <a:rPr lang="zh-CN" altLang="en-US" dirty="0"/>
              <a:t>倍，结合本地的中间值个数，对于全部</a:t>
            </a:r>
            <a:r>
              <a:rPr lang="en-US" altLang="zh-CN" dirty="0"/>
              <a:t>output assignment</a:t>
            </a:r>
            <a:r>
              <a:rPr lang="zh-CN" altLang="en-US" dirty="0"/>
              <a:t>，可以恢复所有的中间值。（这里有点抽象，还不知道正确性）</a:t>
            </a:r>
          </a:p>
        </p:txBody>
      </p:sp>
    </p:spTree>
    <p:extLst>
      <p:ext uri="{BB962C8B-B14F-4D97-AF65-F5344CB8AC3E}">
        <p14:creationId xmlns:p14="http://schemas.microsoft.com/office/powerpoint/2010/main" val="11698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、思考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下界相关。先不考虑</a:t>
            </a:r>
            <a:r>
              <a:rPr lang="en-US" altLang="zh-CN" sz="2400" b="1" dirty="0"/>
              <a:t>job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4D096C-9DDD-41B2-AC1A-8A0A9112771E}"/>
                  </a:ext>
                </a:extLst>
              </p:cNvPr>
              <p:cNvSpPr txBox="1"/>
              <p:nvPr/>
            </p:nvSpPr>
            <p:spPr>
              <a:xfrm>
                <a:off x="641857" y="912862"/>
                <a:ext cx="10011266" cy="5693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如果这个思路是正确的，那么有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𝑁𝑇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𝒩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𝒜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𝑁𝑇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𝐾𝑁𝑚𝑇</m:t>
                      </m:r>
                    </m:oMath>
                  </m:oMathPara>
                </a14:m>
                <a:endParaRPr lang="en-US" altLang="zh-CN" i="1" dirty="0"/>
              </a:p>
              <a:p>
                <a:r>
                  <a:rPr lang="zh-CN" altLang="en-US" dirty="0"/>
                  <a:t>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𝑐𝑜𝑚𝑝𝑟𝑒𝑠𝑠𝑒𝑑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每个节点发送的数据至多压缩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倍）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𝑁𝑇𝐾𝑡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𝐿𝑁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𝑚𝑇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𝐾𝑁𝑚𝑇</m:t>
                      </m:r>
                    </m:oMath>
                  </m:oMathPara>
                </a14:m>
                <a:endParaRPr lang="en-US" altLang="zh-C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i="1" dirty="0"/>
              </a:p>
              <a:p>
                <a:r>
                  <a:rPr lang="zh-CN" altLang="en-US" dirty="0"/>
                  <a:t>综上，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不考虑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job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的下界可能是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成功把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消掉，再次与一个上界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比较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4D096C-9DDD-41B2-AC1A-8A0A91127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7" y="912862"/>
                <a:ext cx="10011266" cy="5693097"/>
              </a:xfrm>
              <a:prstGeom prst="rect">
                <a:avLst/>
              </a:prstGeom>
              <a:blipFill>
                <a:blip r:embed="rId2"/>
                <a:stretch>
                  <a:fillRect l="-487" t="-857" b="-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E8F0A0D-6550-4B48-A97F-5A7F8542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7" y="5413924"/>
            <a:ext cx="3962743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5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、思考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下界相关。先不考虑</a:t>
            </a:r>
            <a:r>
              <a:rPr lang="en-US" altLang="zh-CN" sz="2400" b="1" dirty="0"/>
              <a:t>job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6839D5-7E3F-44D0-A5FF-DF17FFB17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00" y="1546194"/>
            <a:ext cx="4407044" cy="35292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8A0ACC-69E0-4C6E-96C3-2D2D7FFA9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674" y="1525238"/>
            <a:ext cx="4419235" cy="35292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551FB1-1958-4104-B1B7-2CA83F71E02F}"/>
              </a:ext>
            </a:extLst>
          </p:cNvPr>
          <p:cNvSpPr txBox="1"/>
          <p:nvPr/>
        </p:nvSpPr>
        <p:spPr>
          <a:xfrm>
            <a:off x="1675456" y="5243377"/>
            <a:ext cx="3742441" cy="36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K=20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F5BDB9-F448-4A83-B3FF-EA80F3F56EF3}"/>
              </a:ext>
            </a:extLst>
          </p:cNvPr>
          <p:cNvSpPr/>
          <p:nvPr/>
        </p:nvSpPr>
        <p:spPr>
          <a:xfrm>
            <a:off x="8645324" y="5242534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K=50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6BFF676-B9E2-4E97-B263-0E15AC5A97EA}"/>
                  </a:ext>
                </a:extLst>
              </p:cNvPr>
              <p:cNvSpPr txBox="1"/>
              <p:nvPr/>
            </p:nvSpPr>
            <p:spPr>
              <a:xfrm>
                <a:off x="1036948" y="5910607"/>
                <a:ext cx="751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但是</a:t>
                </a:r>
                <a:r>
                  <a:rPr lang="en-US" altLang="zh-CN" dirty="0"/>
                  <a:t>gap</a:t>
                </a:r>
                <a:r>
                  <a:rPr lang="zh-CN" altLang="en-US" dirty="0"/>
                  <a:t>对于某个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来说，最高可达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，当横坐标取</a:t>
                </a:r>
                <a:r>
                  <a:rPr lang="en-US" altLang="zh-CN" dirty="0"/>
                  <a:t>K-1</a:t>
                </a:r>
                <a:r>
                  <a:rPr lang="zh-CN" altLang="en-US" dirty="0"/>
                  <a:t>时得到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6BFF676-B9E2-4E97-B263-0E15AC5A9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48" y="5910607"/>
                <a:ext cx="7513163" cy="369332"/>
              </a:xfrm>
              <a:prstGeom prst="rect">
                <a:avLst/>
              </a:prstGeom>
              <a:blipFill>
                <a:blip r:embed="rId4"/>
                <a:stretch>
                  <a:fillRect l="-649" t="-13333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7CAD61C-26AA-472A-906E-E8016013A1F2}"/>
              </a:ext>
            </a:extLst>
          </p:cNvPr>
          <p:cNvSpPr txBox="1"/>
          <p:nvPr/>
        </p:nvSpPr>
        <p:spPr>
          <a:xfrm>
            <a:off x="744718" y="735488"/>
            <a:ext cx="80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不考虑</a:t>
            </a:r>
            <a:r>
              <a:rPr lang="en-US" altLang="zh-CN" b="1" dirty="0">
                <a:solidFill>
                  <a:srgbClr val="FF0000"/>
                </a:solidFill>
              </a:rPr>
              <a:t>JOB</a:t>
            </a:r>
            <a:r>
              <a:rPr lang="zh-CN" altLang="en-US" b="1" dirty="0">
                <a:solidFill>
                  <a:srgbClr val="FF0000"/>
                </a:solidFill>
              </a:rPr>
              <a:t>，可能的下界</a:t>
            </a:r>
            <a:r>
              <a:rPr lang="zh-CN" altLang="en-US" b="1" dirty="0"/>
              <a:t>的仿真</a:t>
            </a:r>
          </a:p>
        </p:txBody>
      </p:sp>
    </p:spTree>
    <p:extLst>
      <p:ext uri="{BB962C8B-B14F-4D97-AF65-F5344CB8AC3E}">
        <p14:creationId xmlns:p14="http://schemas.microsoft.com/office/powerpoint/2010/main" val="161023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0485CB-A11D-4815-9CE6-3513E39F1269}"/>
              </a:ext>
            </a:extLst>
          </p:cNvPr>
          <p:cNvSpPr txBox="1"/>
          <p:nvPr/>
        </p:nvSpPr>
        <p:spPr>
          <a:xfrm>
            <a:off x="6836931" y="735488"/>
            <a:ext cx="3930978" cy="37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8" name="标题 1">
            <a:extLst>
              <a:ext uri="{FF2B5EF4-FFF2-40B4-BE49-F238E27FC236}">
                <a16:creationId xmlns:a16="http://schemas.microsoft.com/office/drawing/2014/main" id="{343DDF55-6F9C-4ECC-9A5C-886A66D21C0E}"/>
              </a:ext>
            </a:extLst>
          </p:cNvPr>
          <p:cNvSpPr txBox="1">
            <a:spLocks/>
          </p:cNvSpPr>
          <p:nvPr/>
        </p:nvSpPr>
        <p:spPr>
          <a:xfrm>
            <a:off x="454985" y="293801"/>
            <a:ext cx="10385010" cy="373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/>
              <a:t>1</a:t>
            </a:r>
            <a:r>
              <a:rPr lang="zh-CN" altLang="en-US" sz="2400" b="1" dirty="0"/>
              <a:t>、思考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下界相关。</a:t>
            </a:r>
            <a:r>
              <a:rPr lang="zh-CN" altLang="en-US" sz="2400" b="1" dirty="0">
                <a:solidFill>
                  <a:srgbClr val="FF0000"/>
                </a:solidFill>
              </a:rPr>
              <a:t>考虑</a:t>
            </a:r>
            <a:r>
              <a:rPr lang="en-US" altLang="zh-CN" sz="2400" b="1" dirty="0">
                <a:solidFill>
                  <a:srgbClr val="FF0000"/>
                </a:solidFill>
              </a:rPr>
              <a:t>job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6BFF676-B9E2-4E97-B263-0E15AC5A97EA}"/>
                  </a:ext>
                </a:extLst>
              </p:cNvPr>
              <p:cNvSpPr txBox="1"/>
              <p:nvPr/>
            </p:nvSpPr>
            <p:spPr>
              <a:xfrm>
                <a:off x="763570" y="922623"/>
                <a:ext cx="10539168" cy="5041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之前已经讨论过，如果不引入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，那么</a:t>
                </a:r>
                <a:r>
                  <a:rPr lang="en-US" altLang="zh-CN" dirty="0"/>
                  <a:t>common compressed scheme</a:t>
                </a:r>
                <a:r>
                  <a:rPr lang="zh-CN" altLang="en-US" dirty="0"/>
                  <a:t>即可获得最小值，不需用到编码计算，那么必须引入多个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才使得</a:t>
                </a:r>
                <a:r>
                  <a:rPr lang="en-US" altLang="zh-CN" dirty="0"/>
                  <a:t>coded computing</a:t>
                </a:r>
                <a:r>
                  <a:rPr lang="zh-CN" altLang="en-US" dirty="0"/>
                  <a:t>有意义。这个时候的下界，原文没给出。如果我们直接用不考虑</a:t>
                </a:r>
                <a:r>
                  <a:rPr lang="en-US" altLang="zh-CN" dirty="0"/>
                  <a:t>job</a:t>
                </a:r>
                <a:r>
                  <a:rPr lang="zh-CN" altLang="en-US" dirty="0"/>
                  <a:t>的下界（考虑后直接抵消掉），那么有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与考虑</a:t>
                </a:r>
                <a:r>
                  <a:rPr lang="en-US" altLang="zh-CN" dirty="0"/>
                  <a:t>job </a:t>
                </a:r>
                <a:r>
                  <a:rPr lang="zh-CN" altLang="en-US" dirty="0"/>
                  <a:t>的上界比较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发现下界在一些取值大于上界，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因此是错误的</a:t>
                </a:r>
                <a:r>
                  <a:rPr lang="zh-CN" altLang="en-US" dirty="0"/>
                  <a:t>，需要重新考虑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6BFF676-B9E2-4E97-B263-0E15AC5A9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70" y="922623"/>
                <a:ext cx="10539168" cy="5041573"/>
              </a:xfrm>
              <a:prstGeom prst="rect">
                <a:avLst/>
              </a:prstGeom>
              <a:blipFill>
                <a:blip r:embed="rId2"/>
                <a:stretch>
                  <a:fillRect l="-463" t="-846" r="-2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65B696B-9F3E-46EE-8E25-C5D03325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62" y="2865363"/>
            <a:ext cx="4220066" cy="10550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1BBA08A-0A62-4826-940B-0885500AD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476" y="2729299"/>
            <a:ext cx="4449712" cy="35110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DB43AE-508F-4D30-A56C-129DF1C0BF04}"/>
              </a:ext>
            </a:extLst>
          </p:cNvPr>
          <p:cNvSpPr txBox="1"/>
          <p:nvPr/>
        </p:nvSpPr>
        <p:spPr>
          <a:xfrm>
            <a:off x="9115720" y="6410227"/>
            <a:ext cx="15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K=10</a:t>
            </a:r>
            <a:endParaRPr lang="zh-CN" altLang="en-US" dirty="0"/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DFD50996-7C1A-4AFD-B030-D7D07083EADD}"/>
              </a:ext>
            </a:extLst>
          </p:cNvPr>
          <p:cNvSpPr/>
          <p:nvPr/>
        </p:nvSpPr>
        <p:spPr>
          <a:xfrm>
            <a:off x="9549353" y="3568165"/>
            <a:ext cx="914400" cy="1272619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620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1388</Words>
  <Application>Microsoft Office PowerPoint</Application>
  <PresentationFormat>宽屏</PresentationFormat>
  <Paragraphs>128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Cambria Math</vt:lpstr>
      <vt:lpstr>Courier New</vt:lpstr>
      <vt:lpstr>Times New Roman</vt:lpstr>
      <vt:lpstr>Office 主题​​</vt:lpstr>
      <vt:lpstr>思考2下界相关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Elastic Computing</dc:title>
  <dc:creator>MSI</dc:creator>
  <cp:lastModifiedBy>赵 家毅</cp:lastModifiedBy>
  <cp:revision>493</cp:revision>
  <dcterms:created xsi:type="dcterms:W3CDTF">2019-09-03T00:53:02Z</dcterms:created>
  <dcterms:modified xsi:type="dcterms:W3CDTF">2020-03-21T02:11:50Z</dcterms:modified>
</cp:coreProperties>
</file>