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79" r:id="rId5"/>
    <p:sldId id="280" r:id="rId6"/>
    <p:sldId id="281" r:id="rId7"/>
    <p:sldId id="283" r:id="rId8"/>
    <p:sldId id="285" r:id="rId9"/>
    <p:sldId id="286" r:id="rId10"/>
    <p:sldId id="288" r:id="rId11"/>
    <p:sldId id="287" r:id="rId12"/>
    <p:sldId id="290" r:id="rId13"/>
    <p:sldId id="291" r:id="rId14"/>
    <p:sldId id="292" r:id="rId15"/>
    <p:sldId id="295" r:id="rId16"/>
    <p:sldId id="294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6AEF-4D10-491F-9E5E-43649C734968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CFB2-CD3C-42A2-AF07-C84B64E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9.pn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Distributed computing with  stragglers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主要思想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448" y="830629"/>
                <a:ext cx="10687617" cy="5914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用新的文件分配和编码传输规则结合</a:t>
                </a:r>
                <a:r>
                  <a:rPr lang="en-US" altLang="zh-CN" dirty="0"/>
                  <a:t>MDS</a:t>
                </a:r>
                <a:r>
                  <a:rPr lang="zh-CN" altLang="en-US" dirty="0"/>
                  <a:t>同时解决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问题和减少传输量。以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为自变量，给出传输量和延迟的权衡。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Remark</a:t>
                </a:r>
                <a:r>
                  <a:rPr lang="zh-CN" altLang="en-US" dirty="0"/>
                  <a:t>：选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每个并行组的用户数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维度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并行组的个数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满足</a:t>
                </a:r>
                <a:r>
                  <a:rPr lang="en-US" altLang="zh-CN" dirty="0" err="1"/>
                  <a:t>xd</a:t>
                </a:r>
                <a:r>
                  <a:rPr lang="en-US" altLang="zh-CN" dirty="0"/>
                  <a:t>=K</a:t>
                </a:r>
                <a:r>
                  <a:rPr lang="zh-CN" altLang="en-US" dirty="0"/>
                  <a:t>，并确定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不同之处：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新的方法被用于传输矩阵运算的矩阵行（原文是中间值）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由于数据行的分配和传输规则改变，对应的</a:t>
                </a:r>
                <a:r>
                  <a:rPr lang="en-US" altLang="zh-CN" dirty="0"/>
                  <a:t>MDS</a:t>
                </a:r>
                <a:r>
                  <a:rPr lang="zh-CN" altLang="en-US" dirty="0"/>
                  <a:t>码的设计、迭代的方式、最终的传输量和延迟公式将不一样。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关于延迟量，用次序统计量。由于每个节点不是等价的（有并行组内的和并行组间的节点），因此不好衡量延迟量。现用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/>
                  <a:t>(s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dirty="0"/>
                  <a:t>(q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d)</a:t>
                </a:r>
                <a:r>
                  <a:rPr lang="zh-CN" altLang="en-US" dirty="0"/>
                  <a:t>两个变量表示并行组内和并行组间的快节点，因此总的快节点为</a:t>
                </a:r>
                <a:r>
                  <a:rPr lang="en-US" altLang="zh-CN" dirty="0" err="1"/>
                  <a:t>sq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sq</a:t>
                </a:r>
                <a:r>
                  <a:rPr lang="zh-CN" altLang="en-US" dirty="0"/>
                  <a:t>≤</a:t>
                </a:r>
                <a:r>
                  <a:rPr lang="en-US" altLang="zh-CN" dirty="0" err="1"/>
                  <a:t>xd</a:t>
                </a:r>
                <a:r>
                  <a:rPr lang="en-US" altLang="zh-CN" dirty="0"/>
                  <a:t>=K)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zh-CN" altLang="en-US" dirty="0"/>
                  <a:t>要考虑的重点：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给定一个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，确定这</a:t>
                </a:r>
                <a:r>
                  <a:rPr lang="en-US" altLang="zh-CN" dirty="0" err="1"/>
                  <a:t>sq</a:t>
                </a:r>
                <a:r>
                  <a:rPr lang="zh-CN" altLang="en-US" dirty="0"/>
                  <a:t>个节点所包含的不同的行数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，与总的行数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，形成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y,x</a:t>
                </a:r>
                <a:r>
                  <a:rPr lang="en-US" altLang="zh-CN" dirty="0"/>
                  <a:t>)MDS</a:t>
                </a:r>
                <a:r>
                  <a:rPr lang="zh-CN" altLang="en-US" dirty="0"/>
                  <a:t>码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在这</a:t>
                </a:r>
                <a:r>
                  <a:rPr lang="en-US" altLang="zh-CN" dirty="0" err="1"/>
                  <a:t>sq</a:t>
                </a:r>
                <a:r>
                  <a:rPr lang="zh-CN" altLang="en-US" dirty="0"/>
                  <a:t>个快节点里，打破了对称性，一次迭代一个节点无法恢复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个行，进而恢复所有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个行。怎么通过迭代获得最大的多播增益？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延迟方面，先看一个并行组，找到最快的前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个节点，然后在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个并行组里找到最后完成的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个组。这里用到两次次序统计量。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8" y="830629"/>
                <a:ext cx="10687617" cy="5914248"/>
              </a:xfrm>
              <a:prstGeom prst="rect">
                <a:avLst/>
              </a:prstGeom>
              <a:blipFill>
                <a:blip r:embed="rId2"/>
                <a:stretch>
                  <a:fillRect l="-513" t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59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例子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2884" y="839420"/>
                <a:ext cx="10687617" cy="536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x=2,d=4</a:t>
                </a:r>
                <a:r>
                  <a:rPr lang="zh-CN" altLang="en-US" dirty="0"/>
                  <a:t>，则总的节点数</a:t>
                </a:r>
                <a:r>
                  <a:rPr lang="en-US" altLang="zh-CN" dirty="0"/>
                  <a:t>K=8</a:t>
                </a:r>
                <a:r>
                  <a:rPr lang="zh-CN" altLang="en-US" dirty="0"/>
                  <a:t>，总的行数</a:t>
                </a:r>
                <a:r>
                  <a:rPr lang="en-US" altLang="zh-CN" dirty="0"/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=16(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=1)</a:t>
                </a:r>
                <a:r>
                  <a:rPr lang="zh-CN" altLang="en-US" dirty="0"/>
                  <a:t>，我们假设</a:t>
                </a:r>
                <a:r>
                  <a:rPr lang="en-US" altLang="zh-CN" dirty="0"/>
                  <a:t>output function</a:t>
                </a:r>
                <a:r>
                  <a:rPr lang="zh-CN" altLang="en-US" dirty="0"/>
                  <a:t>数</a:t>
                </a:r>
                <a:r>
                  <a:rPr lang="en-US" altLang="zh-CN" dirty="0"/>
                  <a:t>Q=K=8</a:t>
                </a:r>
                <a:r>
                  <a:rPr lang="zh-CN" altLang="en-US" dirty="0"/>
                  <a:t>，根据规则，第一个节点的分配如图</a:t>
                </a:r>
                <a:r>
                  <a:rPr lang="zh-CN" altLang="en-US"/>
                  <a:t>所示 </a:t>
                </a:r>
                <a:endParaRPr lang="en-US" altLang="zh-CN" dirty="0"/>
              </a:p>
              <a:p>
                <a:r>
                  <a:rPr lang="en-US" altLang="zh-CN" dirty="0"/>
                  <a:t>                                </a:t>
                </a:r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由于每个节点都要计算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这里我们把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省略，只保留分配的数据行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所以节点的分配如下：</a:t>
                </a:r>
                <a:r>
                  <a:rPr lang="en-US" altLang="zh-CN" dirty="0"/>
                  <a:t>d=4</a:t>
                </a:r>
                <a:r>
                  <a:rPr lang="zh-CN" altLang="en-US" dirty="0"/>
                  <a:t>个并行组，每个并行组</a:t>
                </a:r>
                <a:r>
                  <a:rPr lang="en-US" altLang="zh-CN" dirty="0"/>
                  <a:t>x=2</a:t>
                </a:r>
                <a:r>
                  <a:rPr lang="zh-CN" altLang="en-US" dirty="0"/>
                  <a:t>个节点。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我们假设</a:t>
                </a:r>
                <a:r>
                  <a:rPr lang="en-US" altLang="zh-CN" dirty="0"/>
                  <a:t>s=1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q=4</a:t>
                </a:r>
                <a:r>
                  <a:rPr lang="zh-CN" altLang="en-US" dirty="0"/>
                  <a:t>，即每个并行组考虑最快的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个节点，考虑所有并行组。我们假设第一行的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个最快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关于延迟量，用次序统计量。先考虑一个并行组，两个里面取一个。再考虑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个并行组，再用一次最大统计量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39420"/>
                <a:ext cx="10687617" cy="5360250"/>
              </a:xfrm>
              <a:prstGeom prst="rect">
                <a:avLst/>
              </a:prstGeom>
              <a:blipFill>
                <a:blip r:embed="rId2"/>
                <a:stretch>
                  <a:fillRect l="-456" t="-910" b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606671" y="1486766"/>
                <a:ext cx="1635370" cy="792801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altLang="zh-CN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8 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8 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8 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71" y="1486766"/>
                <a:ext cx="1635370" cy="7928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1855179" y="3055680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179" y="3055680"/>
                <a:ext cx="1178167" cy="396400"/>
              </a:xfrm>
              <a:prstGeom prst="roundRect">
                <a:avLst/>
              </a:prstGeom>
              <a:blipFill>
                <a:blip r:embed="rId4"/>
                <a:stretch>
                  <a:fillRect b="-1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/>
              <p:cNvSpPr/>
              <p:nvPr/>
            </p:nvSpPr>
            <p:spPr>
              <a:xfrm>
                <a:off x="1855179" y="3708414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179" y="3708414"/>
                <a:ext cx="1178168" cy="4220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/>
              <p:cNvSpPr/>
              <p:nvPr/>
            </p:nvSpPr>
            <p:spPr>
              <a:xfrm>
                <a:off x="3722079" y="3055680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79" y="3055680"/>
                <a:ext cx="1178167" cy="3964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/>
              <p:cNvSpPr/>
              <p:nvPr/>
            </p:nvSpPr>
            <p:spPr>
              <a:xfrm>
                <a:off x="3722079" y="3708414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79" y="3708414"/>
                <a:ext cx="1178168" cy="4220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5744310" y="3055680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310" y="3055680"/>
                <a:ext cx="1178167" cy="396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5744310" y="3708414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310" y="3708414"/>
                <a:ext cx="1178168" cy="42203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>
              <a:xfrm>
                <a:off x="7918491" y="3055680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91" y="3055680"/>
                <a:ext cx="1178167" cy="396400"/>
              </a:xfrm>
              <a:prstGeom prst="roundRect">
                <a:avLst/>
              </a:prstGeom>
              <a:blipFill>
                <a:blip r:embed="rId10"/>
                <a:stretch>
                  <a:fillRect b="-1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 23"/>
              <p:cNvSpPr/>
              <p:nvPr/>
            </p:nvSpPr>
            <p:spPr>
              <a:xfrm>
                <a:off x="7918491" y="3708414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91" y="3708414"/>
                <a:ext cx="1178168" cy="42203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3368920" y="2787162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313485" y="2787161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413890" y="2787161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40622" y="3450952"/>
            <a:ext cx="6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x=2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99032" y="2506351"/>
            <a:ext cx="6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0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例子</a:t>
            </a:r>
            <a:r>
              <a:rPr lang="en-US" altLang="zh-CN" sz="2400" dirty="0"/>
              <a:t>(x=2  d=4  K=8</a:t>
            </a:r>
            <a:r>
              <a:rPr lang="zh-CN" altLang="en-US" sz="2400" dirty="0"/>
              <a:t> </a:t>
            </a:r>
            <a:r>
              <a:rPr lang="en-US" altLang="zh-CN" sz="2400" dirty="0"/>
              <a:t>Q=4  N=16  s=1 q=4)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254" y="2319601"/>
            <a:ext cx="112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任意对于</a:t>
            </a:r>
            <a:r>
              <a:rPr lang="en-US" altLang="zh-CN" dirty="0"/>
              <a:t>s=1</a:t>
            </a:r>
            <a:r>
              <a:rPr lang="zh-CN" altLang="en-US" dirty="0"/>
              <a:t>，</a:t>
            </a:r>
            <a:r>
              <a:rPr lang="en-US" altLang="zh-CN" dirty="0"/>
              <a:t>q=4,</a:t>
            </a:r>
            <a:r>
              <a:rPr lang="zh-CN" altLang="en-US" dirty="0"/>
              <a:t>，，取</a:t>
            </a:r>
            <a:r>
              <a:rPr lang="en-US" altLang="zh-CN" dirty="0"/>
              <a:t>m=15</a:t>
            </a:r>
            <a:r>
              <a:rPr lang="zh-CN" altLang="en-US" dirty="0"/>
              <a:t>，</a:t>
            </a:r>
            <a:r>
              <a:rPr lang="en-US" altLang="zh-CN" dirty="0"/>
              <a:t>μ=8/15</a:t>
            </a:r>
            <a:r>
              <a:rPr lang="zh-CN" altLang="en-US" dirty="0"/>
              <a:t>，任意</a:t>
            </a:r>
            <a:r>
              <a:rPr lang="en-US" altLang="zh-CN" dirty="0"/>
              <a:t>4</a:t>
            </a:r>
            <a:r>
              <a:rPr lang="zh-CN" altLang="en-US" dirty="0"/>
              <a:t>个节点将共同拥有</a:t>
            </a:r>
            <a:r>
              <a:rPr lang="en-US" altLang="zh-CN" dirty="0"/>
              <a:t>15</a:t>
            </a:r>
            <a:r>
              <a:rPr lang="zh-CN" altLang="en-US" dirty="0"/>
              <a:t>个不同数据行</a:t>
            </a:r>
            <a:r>
              <a:rPr lang="en-US" altLang="zh-CN" dirty="0"/>
              <a:t>,</a:t>
            </a:r>
            <a:r>
              <a:rPr lang="zh-CN" altLang="en-US" dirty="0"/>
              <a:t>因此我们设计</a:t>
            </a:r>
            <a:r>
              <a:rPr lang="en-US" altLang="zh-CN" dirty="0"/>
              <a:t>(16,15)MDS</a:t>
            </a:r>
            <a:r>
              <a:rPr lang="zh-CN" altLang="en-US" dirty="0"/>
              <a:t>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1863971" y="927942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71" y="927942"/>
                <a:ext cx="1178167" cy="396400"/>
              </a:xfrm>
              <a:prstGeom prst="roundRect">
                <a:avLst/>
              </a:prstGeom>
              <a:blipFill>
                <a:blip r:embed="rId2"/>
                <a:stretch>
                  <a:fillRect b="-1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/>
              <p:cNvSpPr/>
              <p:nvPr/>
            </p:nvSpPr>
            <p:spPr>
              <a:xfrm>
                <a:off x="1863971" y="1580676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71" y="1580676"/>
                <a:ext cx="1178168" cy="4220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/>
              <p:cNvSpPr/>
              <p:nvPr/>
            </p:nvSpPr>
            <p:spPr>
              <a:xfrm>
                <a:off x="3730871" y="927942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871" y="927942"/>
                <a:ext cx="1178167" cy="396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/>
              <p:cNvSpPr/>
              <p:nvPr/>
            </p:nvSpPr>
            <p:spPr>
              <a:xfrm>
                <a:off x="3730871" y="1580676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871" y="1580676"/>
                <a:ext cx="1178168" cy="4220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5753102" y="927942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2" y="927942"/>
                <a:ext cx="1178167" cy="3964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5753102" y="1580676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2" y="1580676"/>
                <a:ext cx="1178168" cy="4220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>
              <a:xfrm>
                <a:off x="7927283" y="927942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83" y="927942"/>
                <a:ext cx="1178167" cy="396400"/>
              </a:xfrm>
              <a:prstGeom prst="roundRect">
                <a:avLst/>
              </a:prstGeom>
              <a:blipFill>
                <a:blip r:embed="rId8"/>
                <a:stretch>
                  <a:fillRect b="-1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 23"/>
              <p:cNvSpPr/>
              <p:nvPr/>
            </p:nvSpPr>
            <p:spPr>
              <a:xfrm>
                <a:off x="7927283" y="1580676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83" y="1580676"/>
                <a:ext cx="1178168" cy="42203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3377712" y="659424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322277" y="659423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422682" y="659423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440732"/>
                  </p:ext>
                </p:extLst>
              </p:nvPr>
            </p:nvGraphicFramePr>
            <p:xfrm>
              <a:off x="886594" y="2686389"/>
              <a:ext cx="9940195" cy="3657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925523685"/>
                        </a:ext>
                      </a:extLst>
                    </a:gridCol>
                    <a:gridCol w="2057852">
                      <a:extLst>
                        <a:ext uri="{9D8B030D-6E8A-4147-A177-3AD203B41FA5}">
                          <a16:colId xmlns:a16="http://schemas.microsoft.com/office/drawing/2014/main" val="2749152956"/>
                        </a:ext>
                      </a:extLst>
                    </a:gridCol>
                    <a:gridCol w="1918226">
                      <a:extLst>
                        <a:ext uri="{9D8B030D-6E8A-4147-A177-3AD203B41FA5}">
                          <a16:colId xmlns:a16="http://schemas.microsoft.com/office/drawing/2014/main" val="125778608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421414923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166952269"/>
                        </a:ext>
                      </a:extLst>
                    </a:gridCol>
                  </a:tblGrid>
                  <a:tr h="250017"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447683"/>
                      </a:ext>
                    </a:extLst>
                  </a:tr>
                  <a:tr h="250017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迭代</a:t>
                          </a:r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969933"/>
                      </a:ext>
                    </a:extLst>
                  </a:tr>
                  <a:tr h="250017">
                    <a:tc rowSpan="4"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迭代</a:t>
                          </a:r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610002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709612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945436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46263"/>
                      </a:ext>
                    </a:extLst>
                  </a:tr>
                  <a:tr h="250017">
                    <a:tc rowSpan="6"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迭代</a:t>
                          </a:r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158130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475943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869092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77250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52895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231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0440732"/>
                  </p:ext>
                </p:extLst>
              </p:nvPr>
            </p:nvGraphicFramePr>
            <p:xfrm>
              <a:off x="886594" y="2686389"/>
              <a:ext cx="9940195" cy="3657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925523685"/>
                        </a:ext>
                      </a:extLst>
                    </a:gridCol>
                    <a:gridCol w="2057852">
                      <a:extLst>
                        <a:ext uri="{9D8B030D-6E8A-4147-A177-3AD203B41FA5}">
                          <a16:colId xmlns:a16="http://schemas.microsoft.com/office/drawing/2014/main" val="2749152956"/>
                        </a:ext>
                      </a:extLst>
                    </a:gridCol>
                    <a:gridCol w="1918226">
                      <a:extLst>
                        <a:ext uri="{9D8B030D-6E8A-4147-A177-3AD203B41FA5}">
                          <a16:colId xmlns:a16="http://schemas.microsoft.com/office/drawing/2014/main" val="125778608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421414923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16695226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44768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迭代</a:t>
                          </a: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96746" t="-104000" r="-287574" b="-10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11111" t="-104000" r="-208571" b="-10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99694" t="-104000" r="-100917" b="-10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00920" t="-104000" r="-1227" b="-10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1969933"/>
                      </a:ext>
                    </a:extLst>
                  </a:tr>
                  <a:tr h="304800">
                    <a:tc rowSpan="4"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迭代</a:t>
                          </a:r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96746" t="-204000" r="-287574" b="-9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11111" t="-204000" r="-208571" b="-9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99694" t="-204000" r="-100917" b="-9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6100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96746" t="-304000" r="-287574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11111" t="-304000" r="-208571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00920" t="-304000" r="-1227" b="-8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70961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96746" t="-404000" r="-287574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99694" t="-404000" r="-100917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00920" t="-404000" r="-1227" b="-7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945436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11111" t="-494118" r="-208571" b="-592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99694" t="-494118" r="-100917" b="-592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00920" t="-494118" r="-1227" b="-592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46263"/>
                      </a:ext>
                    </a:extLst>
                  </a:tr>
                  <a:tr h="304800">
                    <a:tc rowSpan="6"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迭代</a:t>
                          </a:r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96746" t="-606000" r="-287574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11111" t="-606000" r="-208571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158130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96746" t="-706000" r="-287574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99694" t="-706000" r="-100917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47594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96746" t="-806000" r="-287574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00920" t="-806000" r="-122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86909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11111" t="-906000" r="-208571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99694" t="-906000" r="-10091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77250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11111" t="-1006000" r="-208571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00920" t="-1006000" r="-1227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5289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99694" t="-1106000" r="-10091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00920" t="-1106000" r="-122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231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104451"/>
                  </p:ext>
                </p:extLst>
              </p:nvPr>
            </p:nvGraphicFramePr>
            <p:xfrm>
              <a:off x="886593" y="6343989"/>
              <a:ext cx="9940195" cy="304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3384575159"/>
                        </a:ext>
                      </a:extLst>
                    </a:gridCol>
                    <a:gridCol w="2057853">
                      <a:extLst>
                        <a:ext uri="{9D8B030D-6E8A-4147-A177-3AD203B41FA5}">
                          <a16:colId xmlns:a16="http://schemas.microsoft.com/office/drawing/2014/main" val="1506398769"/>
                        </a:ext>
                      </a:extLst>
                    </a:gridCol>
                    <a:gridCol w="1918225">
                      <a:extLst>
                        <a:ext uri="{9D8B030D-6E8A-4147-A177-3AD203B41FA5}">
                          <a16:colId xmlns:a16="http://schemas.microsoft.com/office/drawing/2014/main" val="376636957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022522275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2370586375"/>
                        </a:ext>
                      </a:extLst>
                    </a:gridCol>
                  </a:tblGrid>
                  <a:tr h="250017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节点恢复的矩阵行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411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104451"/>
                  </p:ext>
                </p:extLst>
              </p:nvPr>
            </p:nvGraphicFramePr>
            <p:xfrm>
              <a:off x="886593" y="6343989"/>
              <a:ext cx="9940195" cy="304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3384575159"/>
                        </a:ext>
                      </a:extLst>
                    </a:gridCol>
                    <a:gridCol w="2057853">
                      <a:extLst>
                        <a:ext uri="{9D8B030D-6E8A-4147-A177-3AD203B41FA5}">
                          <a16:colId xmlns:a16="http://schemas.microsoft.com/office/drawing/2014/main" val="1506398769"/>
                        </a:ext>
                      </a:extLst>
                    </a:gridCol>
                    <a:gridCol w="1918225">
                      <a:extLst>
                        <a:ext uri="{9D8B030D-6E8A-4147-A177-3AD203B41FA5}">
                          <a16:colId xmlns:a16="http://schemas.microsoft.com/office/drawing/2014/main" val="376636957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022522275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237058637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节点恢复的矩阵行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96746" t="-3922" r="-286982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11111" t="-3922" r="-207937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9694" t="-3922" r="-10030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400920" t="-3922" r="-613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411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970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例子</a:t>
            </a:r>
            <a:r>
              <a:rPr lang="en-US" altLang="zh-CN" sz="2400" dirty="0"/>
              <a:t>(x=2  d=4  K=8</a:t>
            </a:r>
            <a:r>
              <a:rPr lang="zh-CN" altLang="en-US" sz="2400" dirty="0"/>
              <a:t> </a:t>
            </a:r>
            <a:r>
              <a:rPr lang="en-US" altLang="zh-CN" sz="2400" dirty="0"/>
              <a:t>Q=4  N=16  s=1 q=4)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13640" y="4553503"/>
                <a:ext cx="10779369" cy="159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经过贪心算法，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次迭代，每个节点可以恢复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个数据行，加上本地的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个数据行，一共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个数据行，运用</a:t>
                </a:r>
                <a:r>
                  <a:rPr lang="en-US" altLang="zh-CN" dirty="0"/>
                  <a:t>(16,15)MDS</a:t>
                </a:r>
                <a:r>
                  <a:rPr lang="zh-CN" altLang="en-US" dirty="0"/>
                  <a:t>码，即可完成整个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个数据行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uncoded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7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4=28</a:t>
                </a:r>
                <a:r>
                  <a:rPr lang="zh-CN" altLang="en-US" dirty="0"/>
                  <a:t>个行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+4×3×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+6×2=19.33</m:t>
                    </m:r>
                  </m:oMath>
                </a14:m>
                <a:r>
                  <a:rPr lang="zh-CN" altLang="en-US" dirty="0"/>
                  <a:t>个行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0" y="4553503"/>
                <a:ext cx="10779369" cy="1592872"/>
              </a:xfrm>
              <a:prstGeom prst="rect">
                <a:avLst/>
              </a:prstGeom>
              <a:blipFill>
                <a:blip r:embed="rId2"/>
                <a:stretch>
                  <a:fillRect l="-452" t="-3065" b="-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334364"/>
                  </p:ext>
                </p:extLst>
              </p:nvPr>
            </p:nvGraphicFramePr>
            <p:xfrm>
              <a:off x="713641" y="625263"/>
              <a:ext cx="9940195" cy="3657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925523685"/>
                        </a:ext>
                      </a:extLst>
                    </a:gridCol>
                    <a:gridCol w="2057852">
                      <a:extLst>
                        <a:ext uri="{9D8B030D-6E8A-4147-A177-3AD203B41FA5}">
                          <a16:colId xmlns:a16="http://schemas.microsoft.com/office/drawing/2014/main" val="2749152956"/>
                        </a:ext>
                      </a:extLst>
                    </a:gridCol>
                    <a:gridCol w="1918226">
                      <a:extLst>
                        <a:ext uri="{9D8B030D-6E8A-4147-A177-3AD203B41FA5}">
                          <a16:colId xmlns:a16="http://schemas.microsoft.com/office/drawing/2014/main" val="125778608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421414923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166952269"/>
                        </a:ext>
                      </a:extLst>
                    </a:gridCol>
                  </a:tblGrid>
                  <a:tr h="250017"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</a:t>
                          </a:r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447683"/>
                      </a:ext>
                    </a:extLst>
                  </a:tr>
                  <a:tr h="250017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迭代</a:t>
                          </a:r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1969933"/>
                      </a:ext>
                    </a:extLst>
                  </a:tr>
                  <a:tr h="250017">
                    <a:tc rowSpan="4"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迭代</a:t>
                          </a:r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610002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709612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945436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46263"/>
                      </a:ext>
                    </a:extLst>
                  </a:tr>
                  <a:tr h="250017">
                    <a:tc rowSpan="6"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迭代</a:t>
                          </a:r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158130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475943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869092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77250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52895"/>
                      </a:ext>
                    </a:extLst>
                  </a:tr>
                  <a:tr h="25001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231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334364"/>
                  </p:ext>
                </p:extLst>
              </p:nvPr>
            </p:nvGraphicFramePr>
            <p:xfrm>
              <a:off x="713641" y="625263"/>
              <a:ext cx="9940195" cy="36576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925523685"/>
                        </a:ext>
                      </a:extLst>
                    </a:gridCol>
                    <a:gridCol w="2057852">
                      <a:extLst>
                        <a:ext uri="{9D8B030D-6E8A-4147-A177-3AD203B41FA5}">
                          <a16:colId xmlns:a16="http://schemas.microsoft.com/office/drawing/2014/main" val="2749152956"/>
                        </a:ext>
                      </a:extLst>
                    </a:gridCol>
                    <a:gridCol w="1918226">
                      <a:extLst>
                        <a:ext uri="{9D8B030D-6E8A-4147-A177-3AD203B41FA5}">
                          <a16:colId xmlns:a16="http://schemas.microsoft.com/office/drawing/2014/main" val="125778608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4214149234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16695226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</a:t>
                          </a:r>
                          <a:r>
                            <a:rPr lang="en-US" altLang="zh-CN" sz="1400" dirty="0" smtClean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44768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迭代</a:t>
                          </a:r>
                          <a:r>
                            <a:rPr lang="en-US" altLang="zh-CN" sz="1400" dirty="0" smtClean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746" t="-104000" r="-287278" b="-10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111" t="-104000" r="-208254" b="-10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13" t="-104000" r="-101227" b="-10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613" t="-104000" r="-1227" b="-10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1969933"/>
                      </a:ext>
                    </a:extLst>
                  </a:tr>
                  <a:tr h="304800">
                    <a:tc rowSpan="4"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迭代</a:t>
                          </a:r>
                          <a:r>
                            <a:rPr lang="en-US" altLang="zh-CN" sz="1400" dirty="0" smtClean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746" t="-204000" r="-287278" b="-9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111" t="-204000" r="-208254" b="-9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13" t="-204000" r="-101227" b="-9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61000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746" t="-304000" r="-287278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111" t="-304000" r="-208254" b="-8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613" t="-304000" r="-1227" b="-8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70961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746" t="-404000" r="-287278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13" t="-404000" r="-101227" b="-7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613" t="-404000" r="-1227" b="-7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945436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111" t="-494118" r="-208254" b="-592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13" t="-494118" r="-101227" b="-592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613" t="-494118" r="-1227" b="-592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46263"/>
                      </a:ext>
                    </a:extLst>
                  </a:tr>
                  <a:tr h="304800">
                    <a:tc rowSpan="6"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迭代</a:t>
                          </a:r>
                          <a:r>
                            <a:rPr lang="en-US" altLang="zh-CN" sz="1400" dirty="0" smtClean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746" t="-606000" r="-287278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111" t="-606000" r="-208254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158130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746" t="-706000" r="-287278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13" t="-706000" r="-101227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47594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746" t="-806000" r="-287278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613" t="-806000" r="-122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86909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111" t="-906000" r="-20825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13" t="-906000" r="-10122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77250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1111" t="-1006000" r="-208254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613" t="-1006000" r="-1227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5289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13" t="-1106000" r="-10122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613" t="-1106000" r="-122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231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145852"/>
                  </p:ext>
                </p:extLst>
              </p:nvPr>
            </p:nvGraphicFramePr>
            <p:xfrm>
              <a:off x="713640" y="4282863"/>
              <a:ext cx="9940195" cy="304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3384575159"/>
                        </a:ext>
                      </a:extLst>
                    </a:gridCol>
                    <a:gridCol w="2057853">
                      <a:extLst>
                        <a:ext uri="{9D8B030D-6E8A-4147-A177-3AD203B41FA5}">
                          <a16:colId xmlns:a16="http://schemas.microsoft.com/office/drawing/2014/main" val="1506398769"/>
                        </a:ext>
                      </a:extLst>
                    </a:gridCol>
                    <a:gridCol w="1918225">
                      <a:extLst>
                        <a:ext uri="{9D8B030D-6E8A-4147-A177-3AD203B41FA5}">
                          <a16:colId xmlns:a16="http://schemas.microsoft.com/office/drawing/2014/main" val="376636957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022522275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2370586375"/>
                        </a:ext>
                      </a:extLst>
                    </a:gridCol>
                  </a:tblGrid>
                  <a:tr h="250017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节点恢复的矩阵行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411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145852"/>
                  </p:ext>
                </p:extLst>
              </p:nvPr>
            </p:nvGraphicFramePr>
            <p:xfrm>
              <a:off x="713640" y="4282863"/>
              <a:ext cx="9940195" cy="304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88039">
                      <a:extLst>
                        <a:ext uri="{9D8B030D-6E8A-4147-A177-3AD203B41FA5}">
                          <a16:colId xmlns:a16="http://schemas.microsoft.com/office/drawing/2014/main" val="3384575159"/>
                        </a:ext>
                      </a:extLst>
                    </a:gridCol>
                    <a:gridCol w="2057853">
                      <a:extLst>
                        <a:ext uri="{9D8B030D-6E8A-4147-A177-3AD203B41FA5}">
                          <a16:colId xmlns:a16="http://schemas.microsoft.com/office/drawing/2014/main" val="1506398769"/>
                        </a:ext>
                      </a:extLst>
                    </a:gridCol>
                    <a:gridCol w="1918225">
                      <a:extLst>
                        <a:ext uri="{9D8B030D-6E8A-4147-A177-3AD203B41FA5}">
                          <a16:colId xmlns:a16="http://schemas.microsoft.com/office/drawing/2014/main" val="376636957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3022522275"/>
                        </a:ext>
                      </a:extLst>
                    </a:gridCol>
                    <a:gridCol w="1988039">
                      <a:extLst>
                        <a:ext uri="{9D8B030D-6E8A-4147-A177-3AD203B41FA5}">
                          <a16:colId xmlns:a16="http://schemas.microsoft.com/office/drawing/2014/main" val="237058637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节点恢复的矩阵行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6746" t="-3922" r="-2866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1111" t="-3922" r="-207619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613" t="-3922" r="-10061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613" t="-3922" r="-613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411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055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General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2884" y="895903"/>
                <a:ext cx="10779369" cy="572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MDS</a:t>
                </a:r>
                <a:r>
                  <a:rPr lang="zh-CN" altLang="en-US" dirty="0"/>
                  <a:t>码的设计</a:t>
                </a:r>
                <a:endParaRPr lang="en-US" altLang="zh-CN" dirty="0"/>
              </a:p>
              <a:p>
                <a:r>
                  <a:rPr lang="zh-CN" altLang="en-US" dirty="0"/>
                  <a:t>对于固定的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，对于给定的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/>
                  <a:t>(s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dirty="0"/>
                  <a:t>(q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d)</a:t>
                </a:r>
                <a:r>
                  <a:rPr lang="zh-CN" altLang="en-US" dirty="0"/>
                  <a:t>，可以证明，这</a:t>
                </a:r>
                <a:r>
                  <a:rPr lang="en-US" altLang="zh-CN" dirty="0" err="1"/>
                  <a:t>sq</a:t>
                </a:r>
                <a:r>
                  <a:rPr lang="zh-CN" altLang="en-US" dirty="0"/>
                  <a:t>个节点共同拥有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/>
                  <a:t>个不同的行。</a:t>
                </a:r>
                <a:endParaRPr lang="en-US" altLang="zh-CN" dirty="0"/>
              </a:p>
              <a:p>
                <a:r>
                  <a:rPr lang="zh-CN" altLang="en-US" dirty="0"/>
                  <a:t>因此我们可以设计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)MDS</a:t>
                </a:r>
                <a:r>
                  <a:rPr lang="zh-CN" altLang="en-US" dirty="0"/>
                  <a:t>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现有的文献是通过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μ</a:t>
                </a:r>
                <a:r>
                  <a:rPr lang="zh-CN" altLang="en-US" b="1" dirty="0"/>
                  <a:t>来倒推（先确定</a:t>
                </a:r>
                <a:r>
                  <a:rPr lang="en-US" altLang="zh-CN" b="1" dirty="0"/>
                  <a:t>MDS</a:t>
                </a:r>
                <a:r>
                  <a:rPr lang="zh-CN" altLang="en-US" b="1" dirty="0"/>
                  <a:t>码第二个参数）</a:t>
                </a:r>
                <a:endParaRPr lang="en-US" altLang="zh-CN" b="1" dirty="0"/>
              </a:p>
              <a:p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我们固定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MDS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码的第二个参数，令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则为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)MDS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码</a:t>
                </a:r>
                <a:endPara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从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μ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入手，保证每个用户存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μm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个行，我们有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，上式改为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μ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)MDS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码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如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m=6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μ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K=6,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我们在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xd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=K=6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的情况下取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则形成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, 6)MDS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码，特别的，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取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q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取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2,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则形成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(8 , 6)MDS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码。但是这种条件是十分苛刻的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不能从</a:t>
                </a:r>
                <a:r>
                  <a:rPr lang="en-US" altLang="zh-CN" b="1" dirty="0"/>
                  <a:t>μ</a:t>
                </a:r>
                <a:r>
                  <a:rPr lang="zh-CN" altLang="en-US" b="1" dirty="0"/>
                  <a:t>倒着来，只能先确定总的文件数（先确定</a:t>
                </a:r>
                <a:r>
                  <a:rPr lang="en-US" altLang="zh-CN" b="1" dirty="0"/>
                  <a:t>MDS</a:t>
                </a:r>
                <a:r>
                  <a:rPr lang="zh-CN" altLang="en-US" b="1" dirty="0"/>
                  <a:t>码的第一个参数）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先确定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，反过来推第一个参数，不能保证其等于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倍数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现有文献以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来归一化，因为可以约分。该方法不行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95903"/>
                <a:ext cx="10779369" cy="5722529"/>
              </a:xfrm>
              <a:prstGeom prst="rect">
                <a:avLst/>
              </a:prstGeom>
              <a:blipFill>
                <a:blip r:embed="rId2"/>
                <a:stretch>
                  <a:fillRect l="-452" t="-852" r="-2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27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General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2884" y="895903"/>
                <a:ext cx="10779369" cy="558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zh-CN" altLang="en-US" dirty="0"/>
                  <a:t>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为输入的延迟量</a:t>
                </a:r>
                <a:r>
                  <a:rPr lang="en-US" altLang="zh-CN" dirty="0"/>
                  <a:t>D(</a:t>
                </a:r>
                <a:r>
                  <a:rPr lang="en-US" altLang="zh-CN" dirty="0" err="1"/>
                  <a:t>s,q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先看一个并行组，在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中找到最快的前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个节点，然后在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个并行组里找到最后完成的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个组。这里用到两次次序统计量，最后求期望。</a:t>
                </a:r>
                <a:endParaRPr lang="en-US" altLang="zh-CN" dirty="0"/>
              </a:p>
              <a:p>
                <a:r>
                  <a:rPr lang="zh-CN" altLang="en-US" dirty="0"/>
                  <a:t>每个节点的时间服从移位指数分布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个并行组内找最后完成的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95903"/>
                <a:ext cx="10779369" cy="5586401"/>
              </a:xfrm>
              <a:prstGeom prst="rect">
                <a:avLst/>
              </a:prstGeom>
              <a:blipFill>
                <a:blip r:embed="rId2"/>
                <a:stretch>
                  <a:fillRect l="-452" t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5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图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12884" y="895903"/>
            <a:ext cx="1077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如果要仿真图，那么可以以</a:t>
            </a:r>
            <a:r>
              <a:rPr lang="en-US" altLang="zh-CN" dirty="0"/>
              <a:t>s=1,2,…,x</a:t>
            </a:r>
            <a:r>
              <a:rPr lang="zh-CN" altLang="en-US" dirty="0"/>
              <a:t>递增</a:t>
            </a:r>
            <a:r>
              <a:rPr lang="en-US" altLang="zh-CN" dirty="0"/>
              <a:t>,q=d</a:t>
            </a:r>
            <a:r>
              <a:rPr lang="zh-CN" altLang="en-US" dirty="0"/>
              <a:t>不变来仿真</a:t>
            </a:r>
            <a:endParaRPr lang="en-US" altLang="zh-CN" dirty="0"/>
          </a:p>
          <a:p>
            <a:r>
              <a:rPr lang="zh-CN" altLang="en-US" dirty="0"/>
              <a:t>也就是总的前</a:t>
            </a:r>
            <a:r>
              <a:rPr lang="en-US" altLang="zh-CN" dirty="0"/>
              <a:t>Q</a:t>
            </a:r>
            <a:r>
              <a:rPr lang="zh-CN" altLang="en-US" dirty="0"/>
              <a:t>个节点为</a:t>
            </a:r>
            <a:r>
              <a:rPr lang="en-US" altLang="zh-CN" dirty="0"/>
              <a:t>d,2d,3d,…,</a:t>
            </a:r>
            <a:r>
              <a:rPr lang="en-US" altLang="zh-CN" dirty="0" err="1"/>
              <a:t>xd</a:t>
            </a:r>
            <a:r>
              <a:rPr lang="zh-CN" altLang="en-US" dirty="0"/>
              <a:t>（不能以</a:t>
            </a:r>
            <a:r>
              <a:rPr lang="en-US" altLang="zh-CN" dirty="0"/>
              <a:t>1</a:t>
            </a:r>
            <a:r>
              <a:rPr lang="zh-CN" altLang="en-US" dirty="0"/>
              <a:t>递增因为节点的非对称性）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2206869" y="2268025"/>
                <a:ext cx="1178167" cy="396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69" y="2268025"/>
                <a:ext cx="1178167" cy="396400"/>
              </a:xfrm>
              <a:prstGeom prst="roundRect">
                <a:avLst/>
              </a:prstGeom>
              <a:blipFill>
                <a:blip r:embed="rId2"/>
                <a:stretch>
                  <a:fillRect b="-1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2206869" y="2920759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69" y="2920759"/>
                <a:ext cx="1178168" cy="4220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4073769" y="2268025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9" y="2268025"/>
                <a:ext cx="1178167" cy="396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4073769" y="2920759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9" y="2920759"/>
                <a:ext cx="1178168" cy="4220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6096000" y="2268025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68025"/>
                <a:ext cx="1178167" cy="3964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6096000" y="2920759"/>
                <a:ext cx="1178168" cy="4220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20759"/>
                <a:ext cx="1178168" cy="4220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8270181" y="2268025"/>
                <a:ext cx="1178167" cy="396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181" y="2268025"/>
                <a:ext cx="1178167" cy="396400"/>
              </a:xfrm>
              <a:prstGeom prst="roundRect">
                <a:avLst/>
              </a:prstGeom>
              <a:blipFill>
                <a:blip r:embed="rId8"/>
                <a:stretch>
                  <a:fillRect b="-1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8270181" y="2920759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181" y="2920759"/>
                <a:ext cx="1178168" cy="42203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>
            <a:cxnSpLocks/>
          </p:cNvCxnSpPr>
          <p:nvPr/>
        </p:nvCxnSpPr>
        <p:spPr>
          <a:xfrm>
            <a:off x="3720610" y="1999507"/>
            <a:ext cx="9320" cy="26699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>
            <a:off x="5665175" y="1999506"/>
            <a:ext cx="27446" cy="26386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7765580" y="1999506"/>
            <a:ext cx="24951" cy="26699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92312" y="2663297"/>
            <a:ext cx="6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417018" y="1496067"/>
            <a:ext cx="6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d=4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FB8883-F47A-43A4-9A5C-3F2B23057E43}"/>
              </a:ext>
            </a:extLst>
          </p:cNvPr>
          <p:cNvSpPr txBox="1"/>
          <p:nvPr/>
        </p:nvSpPr>
        <p:spPr>
          <a:xfrm>
            <a:off x="626005" y="4921428"/>
            <a:ext cx="10779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上图就只有</a:t>
            </a:r>
            <a:r>
              <a:rPr lang="en-US" altLang="zh-CN" dirty="0"/>
              <a:t>4</a:t>
            </a:r>
            <a:r>
              <a:rPr lang="zh-CN" altLang="en-US" dirty="0"/>
              <a:t>个点用于仿真图示，分别为前</a:t>
            </a:r>
            <a:r>
              <a:rPr lang="en-US" altLang="zh-CN" dirty="0"/>
              <a:t>4</a:t>
            </a:r>
            <a:r>
              <a:rPr lang="zh-CN" altLang="en-US" dirty="0"/>
              <a:t>个，前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, </a:t>
            </a:r>
            <a:r>
              <a:rPr lang="zh-CN" altLang="en-US" dirty="0"/>
              <a:t>前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,</a:t>
            </a:r>
            <a:r>
              <a:rPr lang="zh-CN" altLang="en-US" dirty="0"/>
              <a:t>前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纵坐标：传输量</a:t>
            </a:r>
            <a:endParaRPr lang="en-US" altLang="zh-CN" dirty="0"/>
          </a:p>
          <a:p>
            <a:r>
              <a:rPr lang="zh-CN" altLang="en-US" dirty="0"/>
              <a:t>横坐标：延迟，次序统计量，每个并行组内找出最快的前</a:t>
            </a:r>
            <a:r>
              <a:rPr lang="en-US" altLang="zh-CN" dirty="0"/>
              <a:t>s</a:t>
            </a:r>
            <a:r>
              <a:rPr lang="zh-CN" altLang="en-US" dirty="0"/>
              <a:t>个，再在</a:t>
            </a:r>
            <a:r>
              <a:rPr lang="en-US" altLang="zh-CN" dirty="0"/>
              <a:t>q=d</a:t>
            </a:r>
            <a:r>
              <a:rPr lang="zh-CN" altLang="en-US" dirty="0"/>
              <a:t>个并行组间找出最慢的</a:t>
            </a:r>
            <a:r>
              <a:rPr lang="en-US" altLang="zh-CN" dirty="0"/>
              <a:t>d</a:t>
            </a:r>
            <a:r>
              <a:rPr lang="zh-CN" altLang="en-US" dirty="0"/>
              <a:t>个，期望</a:t>
            </a:r>
            <a:endParaRPr lang="en-US" altLang="zh-CN" dirty="0"/>
          </a:p>
          <a:p>
            <a:r>
              <a:rPr lang="zh-CN" altLang="en-US" dirty="0"/>
              <a:t> 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3">
                <a:extLst>
                  <a:ext uri="{FF2B5EF4-FFF2-40B4-BE49-F238E27FC236}">
                    <a16:creationId xmlns:a16="http://schemas.microsoft.com/office/drawing/2014/main" id="{7C2135AD-3E2C-4506-A8D6-FA193D42C38C}"/>
                  </a:ext>
                </a:extLst>
              </p:cNvPr>
              <p:cNvSpPr/>
              <p:nvPr/>
            </p:nvSpPr>
            <p:spPr>
              <a:xfrm>
                <a:off x="2214452" y="3563418"/>
                <a:ext cx="1178167" cy="396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圆角矩形 3">
                <a:extLst>
                  <a:ext uri="{FF2B5EF4-FFF2-40B4-BE49-F238E27FC236}">
                    <a16:creationId xmlns:a16="http://schemas.microsoft.com/office/drawing/2014/main" id="{7C2135AD-3E2C-4506-A8D6-FA193D42C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52" y="3563418"/>
                <a:ext cx="1178167" cy="3964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4">
                <a:extLst>
                  <a:ext uri="{FF2B5EF4-FFF2-40B4-BE49-F238E27FC236}">
                    <a16:creationId xmlns:a16="http://schemas.microsoft.com/office/drawing/2014/main" id="{B9A73D5F-C8AA-4897-B710-EF9239FC61D4}"/>
                  </a:ext>
                </a:extLst>
              </p:cNvPr>
              <p:cNvSpPr/>
              <p:nvPr/>
            </p:nvSpPr>
            <p:spPr>
              <a:xfrm>
                <a:off x="2214452" y="4216152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4">
                <a:extLst>
                  <a:ext uri="{FF2B5EF4-FFF2-40B4-BE49-F238E27FC236}">
                    <a16:creationId xmlns:a16="http://schemas.microsoft.com/office/drawing/2014/main" id="{B9A73D5F-C8AA-4897-B710-EF9239FC6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52" y="4216152"/>
                <a:ext cx="1178168" cy="42203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圆角矩形 3">
                <a:extLst>
                  <a:ext uri="{FF2B5EF4-FFF2-40B4-BE49-F238E27FC236}">
                    <a16:creationId xmlns:a16="http://schemas.microsoft.com/office/drawing/2014/main" id="{C30AD432-424A-4FEC-8CAA-65235529779C}"/>
                  </a:ext>
                </a:extLst>
              </p:cNvPr>
              <p:cNvSpPr/>
              <p:nvPr/>
            </p:nvSpPr>
            <p:spPr>
              <a:xfrm>
                <a:off x="4084825" y="3594726"/>
                <a:ext cx="1178167" cy="396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圆角矩形 3">
                <a:extLst>
                  <a:ext uri="{FF2B5EF4-FFF2-40B4-BE49-F238E27FC236}">
                    <a16:creationId xmlns:a16="http://schemas.microsoft.com/office/drawing/2014/main" id="{C30AD432-424A-4FEC-8CAA-652355297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825" y="3594726"/>
                <a:ext cx="1178167" cy="3964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4">
                <a:extLst>
                  <a:ext uri="{FF2B5EF4-FFF2-40B4-BE49-F238E27FC236}">
                    <a16:creationId xmlns:a16="http://schemas.microsoft.com/office/drawing/2014/main" id="{0157450E-C0E6-489F-BF37-206A4BE091C6}"/>
                  </a:ext>
                </a:extLst>
              </p:cNvPr>
              <p:cNvSpPr/>
              <p:nvPr/>
            </p:nvSpPr>
            <p:spPr>
              <a:xfrm>
                <a:off x="4084825" y="4247460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4">
                <a:extLst>
                  <a:ext uri="{FF2B5EF4-FFF2-40B4-BE49-F238E27FC236}">
                    <a16:creationId xmlns:a16="http://schemas.microsoft.com/office/drawing/2014/main" id="{0157450E-C0E6-489F-BF37-206A4BE09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825" y="4247460"/>
                <a:ext cx="1178168" cy="4220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3">
                <a:extLst>
                  <a:ext uri="{FF2B5EF4-FFF2-40B4-BE49-F238E27FC236}">
                    <a16:creationId xmlns:a16="http://schemas.microsoft.com/office/drawing/2014/main" id="{EF663239-99B0-4631-8B73-724B5CFEEB33}"/>
                  </a:ext>
                </a:extLst>
              </p:cNvPr>
              <p:cNvSpPr/>
              <p:nvPr/>
            </p:nvSpPr>
            <p:spPr>
              <a:xfrm>
                <a:off x="6112388" y="3594997"/>
                <a:ext cx="1178167" cy="396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3">
                <a:extLst>
                  <a:ext uri="{FF2B5EF4-FFF2-40B4-BE49-F238E27FC236}">
                    <a16:creationId xmlns:a16="http://schemas.microsoft.com/office/drawing/2014/main" id="{EF663239-99B0-4631-8B73-724B5CFEE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388" y="3594997"/>
                <a:ext cx="1178167" cy="3964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4">
                <a:extLst>
                  <a:ext uri="{FF2B5EF4-FFF2-40B4-BE49-F238E27FC236}">
                    <a16:creationId xmlns:a16="http://schemas.microsoft.com/office/drawing/2014/main" id="{BCBA1DC6-19BE-46EB-A475-C01DAC3777BB}"/>
                  </a:ext>
                </a:extLst>
              </p:cNvPr>
              <p:cNvSpPr/>
              <p:nvPr/>
            </p:nvSpPr>
            <p:spPr>
              <a:xfrm>
                <a:off x="6112388" y="4247731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圆角矩形 4">
                <a:extLst>
                  <a:ext uri="{FF2B5EF4-FFF2-40B4-BE49-F238E27FC236}">
                    <a16:creationId xmlns:a16="http://schemas.microsoft.com/office/drawing/2014/main" id="{BCBA1DC6-19BE-46EB-A475-C01DAC377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388" y="4247731"/>
                <a:ext cx="1178168" cy="4220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E0B64FC5-1741-4473-AE44-1E6852804EAA}"/>
                  </a:ext>
                </a:extLst>
              </p:cNvPr>
              <p:cNvSpPr/>
              <p:nvPr/>
            </p:nvSpPr>
            <p:spPr>
              <a:xfrm>
                <a:off x="8210298" y="3594726"/>
                <a:ext cx="1178167" cy="396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圆角矩形 3">
                <a:extLst>
                  <a:ext uri="{FF2B5EF4-FFF2-40B4-BE49-F238E27FC236}">
                    <a16:creationId xmlns:a16="http://schemas.microsoft.com/office/drawing/2014/main" id="{E0B64FC5-1741-4473-AE44-1E685280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98" y="3594726"/>
                <a:ext cx="1178167" cy="3964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4">
                <a:extLst>
                  <a:ext uri="{FF2B5EF4-FFF2-40B4-BE49-F238E27FC236}">
                    <a16:creationId xmlns:a16="http://schemas.microsoft.com/office/drawing/2014/main" id="{AB7CE4C1-0B70-4626-9E39-F1AB2689B12F}"/>
                  </a:ext>
                </a:extLst>
              </p:cNvPr>
              <p:cNvSpPr/>
              <p:nvPr/>
            </p:nvSpPr>
            <p:spPr>
              <a:xfrm>
                <a:off x="8210298" y="4247460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圆角矩形 4">
                <a:extLst>
                  <a:ext uri="{FF2B5EF4-FFF2-40B4-BE49-F238E27FC236}">
                    <a16:creationId xmlns:a16="http://schemas.microsoft.com/office/drawing/2014/main" id="{AB7CE4C1-0B70-4626-9E39-F1AB2689B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98" y="4247460"/>
                <a:ext cx="1178168" cy="4220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10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/>
              <a:t>. </a:t>
            </a:r>
            <a:r>
              <a:rPr lang="zh-CN" altLang="en-US" sz="2400" dirty="0"/>
              <a:t>问题和缺陷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2884" y="895903"/>
                <a:ext cx="10779369" cy="405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由于新的算法的特性，每个节点不再是等价的，有并行组内节点和并行组间节点。因此解决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不能考虑任意</a:t>
                </a:r>
                <a:r>
                  <a:rPr lang="zh-CN" altLang="en-US" dirty="0"/>
                  <a:t>前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个节点，而是用了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两个变量来衡量。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zh-CN" dirty="0"/>
                  <a:t>MDS</a:t>
                </a:r>
                <a:r>
                  <a:rPr lang="zh-CN" altLang="en-US" dirty="0"/>
                  <a:t>码。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)MDS</a:t>
                </a:r>
                <a:r>
                  <a:rPr lang="zh-CN" altLang="en-US" dirty="0"/>
                  <a:t>码，如果从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反推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总的行数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，则需使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不见得是整数。通过式子观察，从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反推，</a:t>
                </a:r>
                <a:r>
                  <a:rPr lang="en-US" altLang="zh-CN" dirty="0"/>
                  <a:t>x(</a:t>
                </a:r>
                <a:r>
                  <a:rPr lang="zh-CN" altLang="en-US" dirty="0"/>
                  <a:t>并行组内节点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必须确定，</a:t>
                </a:r>
                <a:r>
                  <a:rPr lang="en-US" altLang="zh-CN" dirty="0"/>
                  <a:t>d(</a:t>
                </a:r>
                <a:r>
                  <a:rPr lang="zh-CN" altLang="en-US" dirty="0"/>
                  <a:t>并行组数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可以变。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zh-CN" altLang="en-US" dirty="0"/>
                  <a:t>用次序统计量。当时间服从指数分布，我们可以直接用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来表示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在本算法中，是先看一个并行组，找到最快的前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个节点，然后在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个并行组里找到最后完成的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个组。这里用到两次次序统计量，最后求期望。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两个变量来权衡最快的节点，函数图不好表示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 startAt="3"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95903"/>
                <a:ext cx="10779369" cy="4052969"/>
              </a:xfrm>
              <a:prstGeom prst="rect">
                <a:avLst/>
              </a:prstGeom>
              <a:blipFill>
                <a:blip r:embed="rId2"/>
                <a:stretch>
                  <a:fillRect l="-339" t="-1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2286002" y="4998780"/>
                <a:ext cx="1178167" cy="3964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2" y="4998780"/>
                <a:ext cx="1178167" cy="396400"/>
              </a:xfrm>
              <a:prstGeom prst="roundRect">
                <a:avLst/>
              </a:prstGeom>
              <a:blipFill>
                <a:blip r:embed="rId3"/>
                <a:stretch>
                  <a:fillRect b="-149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2286002" y="5651514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2" y="5651514"/>
                <a:ext cx="1178168" cy="4220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4152902" y="4998780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2" y="4998780"/>
                <a:ext cx="1178167" cy="396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4152902" y="5651514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2" y="5651514"/>
                <a:ext cx="1178168" cy="42203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6175133" y="4998780"/>
                <a:ext cx="1178167" cy="39640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33" y="4998780"/>
                <a:ext cx="1178167" cy="396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6175133" y="5651514"/>
                <a:ext cx="1178168" cy="4220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33" y="5651514"/>
                <a:ext cx="1178168" cy="42203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8349314" y="4998780"/>
                <a:ext cx="1178167" cy="3964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1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altLang="zh-CN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314" y="4998780"/>
                <a:ext cx="1178167" cy="396400"/>
              </a:xfrm>
              <a:prstGeom prst="roundRect">
                <a:avLst/>
              </a:prstGeom>
              <a:blipFill>
                <a:blip r:embed="rId9"/>
                <a:stretch>
                  <a:fillRect b="-149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8349314" y="5651514"/>
                <a:ext cx="1178168" cy="422030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314" y="5651514"/>
                <a:ext cx="1178168" cy="42203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3799743" y="4730262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44308" y="4730261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844713" y="4730261"/>
            <a:ext cx="17584" cy="169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71445" y="5394052"/>
            <a:ext cx="67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96151" y="4226822"/>
            <a:ext cx="67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d=4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q=3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2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背景相关文献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主要思想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问题和缺陷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背景相关文献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5" y="773723"/>
            <a:ext cx="10840915" cy="5223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A Unified Coding Framework for Distributed Computing with Straggling Servers</a:t>
            </a:r>
          </a:p>
          <a:p>
            <a:pPr marL="0" indent="0">
              <a:buNone/>
            </a:pPr>
            <a:r>
              <a:rPr lang="en-US" altLang="zh-CN" sz="1600" dirty="0" err="1"/>
              <a:t>Songze</a:t>
            </a:r>
            <a:r>
              <a:rPr lang="en-US" altLang="zh-CN" sz="1600" dirty="0"/>
              <a:t> Li ∗ , Mohammad Ali </a:t>
            </a:r>
            <a:r>
              <a:rPr lang="en-US" altLang="zh-CN" sz="1600" dirty="0" err="1"/>
              <a:t>Maddah</a:t>
            </a:r>
            <a:r>
              <a:rPr lang="en-US" altLang="zh-CN" sz="1600" dirty="0"/>
              <a:t>-Ali† , and A. Salman </a:t>
            </a:r>
            <a:r>
              <a:rPr lang="en-US" altLang="zh-CN" sz="1600" dirty="0" err="1"/>
              <a:t>Avestimehr</a:t>
            </a:r>
            <a:r>
              <a:rPr lang="en-US" altLang="zh-CN" sz="1600" dirty="0"/>
              <a:t> ∗ (2016 IEEE </a:t>
            </a:r>
            <a:r>
              <a:rPr lang="en-US" altLang="zh-CN" sz="1600" dirty="0" err="1"/>
              <a:t>Globecom</a:t>
            </a:r>
            <a:r>
              <a:rPr lang="en-US" altLang="zh-CN" sz="1600" dirty="0"/>
              <a:t> Workshops (GC </a:t>
            </a:r>
            <a:r>
              <a:rPr lang="en-US" altLang="zh-CN" sz="1600" dirty="0" err="1"/>
              <a:t>Wkshps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zh-CN" altLang="en-US" sz="1600" dirty="0"/>
              <a:t>将</a:t>
            </a:r>
            <a:r>
              <a:rPr lang="en-US" altLang="zh-CN" sz="1600" dirty="0"/>
              <a:t>MDS</a:t>
            </a:r>
            <a:r>
              <a:rPr lang="zh-CN" altLang="en-US" sz="1600" dirty="0"/>
              <a:t>码和</a:t>
            </a:r>
            <a:r>
              <a:rPr lang="en-US" altLang="zh-CN" sz="1600" dirty="0"/>
              <a:t>CDC</a:t>
            </a:r>
            <a:r>
              <a:rPr lang="zh-CN" altLang="en-US" sz="1600" dirty="0"/>
              <a:t>结合，同时达到解决</a:t>
            </a:r>
            <a:r>
              <a:rPr lang="en-US" altLang="zh-CN" sz="1600" dirty="0"/>
              <a:t>stragglers</a:t>
            </a:r>
            <a:r>
              <a:rPr lang="zh-CN" altLang="en-US" sz="1600" dirty="0"/>
              <a:t>问题和减少传输量的效果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A New Combinatorial Design of Coded Distributed Computing</a:t>
            </a:r>
          </a:p>
          <a:p>
            <a:pPr marL="0" indent="0">
              <a:buNone/>
            </a:pPr>
            <a:r>
              <a:rPr lang="en-US" altLang="zh-CN" sz="1600" dirty="0"/>
              <a:t>Nicholas Woolsey, </a:t>
            </a:r>
            <a:r>
              <a:rPr lang="en-US" altLang="zh-CN" sz="1600" dirty="0" err="1"/>
              <a:t>Rong-Rong</a:t>
            </a:r>
            <a:r>
              <a:rPr lang="en-US" altLang="zh-CN" sz="1600" dirty="0"/>
              <a:t> Chen, and </a:t>
            </a:r>
            <a:r>
              <a:rPr lang="en-US" altLang="zh-CN" sz="1600" dirty="0" err="1"/>
              <a:t>Mingyue</a:t>
            </a:r>
            <a:r>
              <a:rPr lang="en-US" altLang="zh-CN" sz="1600" dirty="0"/>
              <a:t> Ji (ISIT 2018)</a:t>
            </a:r>
          </a:p>
          <a:p>
            <a:pPr marL="0" indent="0">
              <a:buNone/>
            </a:pPr>
            <a:r>
              <a:rPr lang="zh-CN" altLang="en-US" sz="1600" dirty="0"/>
              <a:t>介绍了一种新的文件分配和</a:t>
            </a:r>
            <a:r>
              <a:rPr lang="en-US" altLang="zh-CN" sz="1600" dirty="0"/>
              <a:t>coded shuffle</a:t>
            </a:r>
            <a:r>
              <a:rPr lang="zh-CN" altLang="en-US" sz="1600" dirty="0"/>
              <a:t>的方法，该方法以指数级别减少了文件复杂度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818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937846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1.1  A New Combinatorial Design of Coded Distributed Computing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We demonstrate that when the number of computing nodes becomes large, </a:t>
            </a:r>
            <a:r>
              <a:rPr lang="en-US" altLang="zh-CN" sz="1800" dirty="0">
                <a:solidFill>
                  <a:srgbClr val="FF0000"/>
                </a:solidFill>
              </a:rPr>
              <a:t>1)</a:t>
            </a:r>
            <a:r>
              <a:rPr lang="en-US" altLang="zh-CN" sz="1800" dirty="0"/>
              <a:t> the proposed approach requires an exponentially less number of input files; </a:t>
            </a:r>
            <a:r>
              <a:rPr lang="en-US" altLang="zh-CN" sz="1800" dirty="0">
                <a:solidFill>
                  <a:srgbClr val="FF0000"/>
                </a:solidFill>
              </a:rPr>
              <a:t>2)</a:t>
            </a:r>
            <a:r>
              <a:rPr lang="en-US" altLang="zh-CN" sz="1800" dirty="0"/>
              <a:t> the required number of Map functions is also reduced exponentially.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用超平面思想来演示文件分配规则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An Example (3-Dimension)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8" y="2743199"/>
            <a:ext cx="5362772" cy="31667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69" y="1659707"/>
            <a:ext cx="2771429" cy="5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64" y="2218625"/>
            <a:ext cx="2695238" cy="4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85" y="2691829"/>
            <a:ext cx="2523809" cy="4952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785" y="3411569"/>
            <a:ext cx="2095238" cy="3809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46163" y="3863456"/>
            <a:ext cx="522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每个节点不需要算每个文件的所有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312023" y="3400254"/>
            <a:ext cx="2013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≠ </a:t>
            </a:r>
            <a:r>
              <a:rPr lang="en-US" altLang="zh-CN" sz="2000" b="1" dirty="0"/>
              <a:t>d=3</a:t>
            </a:r>
            <a:endParaRPr lang="zh-CN" altLang="en-US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997" y="4909177"/>
            <a:ext cx="1470063" cy="3127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997" y="4490705"/>
            <a:ext cx="2582502" cy="3321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997" y="5285369"/>
            <a:ext cx="848919" cy="314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216785" y="5649600"/>
                <a:ext cx="5225741" cy="70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虽然比</a:t>
                </a:r>
                <a:r>
                  <a:rPr lang="en-US" altLang="zh-CN" dirty="0"/>
                  <a:t>Li’s CDC </a:t>
                </a:r>
                <a:r>
                  <a:rPr lang="zh-CN" altLang="en-US" dirty="0"/>
                  <a:t>算的传输量大，但文件数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27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Li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=84</m:t>
                    </m:r>
                  </m:oMath>
                </a14:m>
                <a:r>
                  <a:rPr lang="zh-CN" altLang="en-US" dirty="0"/>
                  <a:t>的少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85" y="5649600"/>
                <a:ext cx="5225741" cy="702436"/>
              </a:xfrm>
              <a:prstGeom prst="rect">
                <a:avLst/>
              </a:prstGeom>
              <a:blipFill>
                <a:blip r:embed="rId10"/>
                <a:stretch>
                  <a:fillRect l="-1050" t="-695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8821" y="1714733"/>
            <a:ext cx="1771429" cy="3428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2154" y="2185034"/>
            <a:ext cx="1904762" cy="3904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04638" y="2690228"/>
            <a:ext cx="1847619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937846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1.1 A New Combinatorial Design of Coded Distributed Computing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35270"/>
                <a:ext cx="11462238" cy="53416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b="1" dirty="0"/>
                  <a:t> General Scheme for s = 1 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K=</a:t>
                </a:r>
                <a:r>
                  <a:rPr lang="en-US" altLang="zh-CN" sz="1800" dirty="0" err="1"/>
                  <a:t>xd</a:t>
                </a:r>
                <a:r>
                  <a:rPr lang="en-US" altLang="zh-CN" sz="18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𝑥𝑑</m:t>
                    </m:r>
                  </m:oMath>
                </a14:m>
                <a:endParaRPr lang="en-US" altLang="zh-CN" sz="1800" b="1" dirty="0"/>
              </a:p>
              <a:p>
                <a:pPr marL="0" indent="0">
                  <a:buNone/>
                </a:pPr>
                <a:endParaRPr lang="en-US" altLang="zh-CN" sz="1800" b="1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/>
                  <a:t>选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每个并行组的用户数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和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维度</a:t>
                </a:r>
                <a:r>
                  <a:rPr lang="en-US" altLang="zh-CN" sz="1800" dirty="0"/>
                  <a:t>=</a:t>
                </a:r>
                <a:r>
                  <a:rPr lang="zh-CN" altLang="en-US" sz="1800" dirty="0"/>
                  <a:t>并行组的个数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满足</a:t>
                </a:r>
                <a:r>
                  <a:rPr lang="en-US" altLang="zh-CN" sz="1800" dirty="0" err="1"/>
                  <a:t>xd</a:t>
                </a:r>
                <a:r>
                  <a:rPr lang="en-US" altLang="zh-CN" sz="1800" dirty="0"/>
                  <a:t>=K</a:t>
                </a:r>
                <a:r>
                  <a:rPr lang="zh-CN" altLang="en-US" sz="1800" dirty="0"/>
                  <a:t>，并确定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/>
                  <a:t>确定文件分配，每个并行组里选一个用户出来</a:t>
                </a:r>
                <a:r>
                  <a:rPr lang="en-US" altLang="zh-CN" sz="1800" dirty="0"/>
                  <a:t>(d</a:t>
                </a:r>
                <a:r>
                  <a:rPr lang="zh-CN" altLang="en-US" sz="1800" dirty="0"/>
                  <a:t>个用户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共同确定一个文 件块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{1,2,…,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1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/>
                  <a:t>每个并行组里选一个用户出来</a:t>
                </a:r>
                <a:r>
                  <a:rPr lang="en-US" altLang="zh-CN" sz="1800" dirty="0"/>
                  <a:t>(d</a:t>
                </a:r>
                <a:r>
                  <a:rPr lang="zh-CN" altLang="en-US" sz="1800" dirty="0"/>
                  <a:t>个用户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组成的一个广播组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{1,2,…,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/>
                  <a:t>每个广播组里考虑任意</a:t>
                </a:r>
                <a:r>
                  <a:rPr lang="en-US" altLang="zh-CN" sz="1800" dirty="0"/>
                  <a:t>d-1</a:t>
                </a:r>
                <a:r>
                  <a:rPr lang="zh-CN" altLang="en-US" sz="1800" dirty="0"/>
                  <a:t>个用户形成发送组，发送组共同确定的但是接收节点没有的中间值个数为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(x-1)</a:t>
                </a:r>
                <a:r>
                  <a:rPr lang="zh-CN" altLang="en-US" sz="1800" dirty="0"/>
                  <a:t>分给</a:t>
                </a:r>
                <a:r>
                  <a:rPr lang="en-US" altLang="zh-CN" sz="1800" dirty="0"/>
                  <a:t>d-1</a:t>
                </a:r>
                <a:r>
                  <a:rPr lang="zh-CN" altLang="en-US" sz="1800" dirty="0"/>
                  <a:t>个用户发。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35270"/>
                <a:ext cx="11462238" cy="5341694"/>
              </a:xfrm>
              <a:blipFill>
                <a:blip r:embed="rId2"/>
                <a:stretch>
                  <a:fillRect l="-426" t="-1027" r="-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071" y="3755357"/>
            <a:ext cx="7193267" cy="27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937846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1.1 A New Combinatorial Design of Coded Distributed Computing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 General Scheme for s = 1</a:t>
            </a:r>
          </a:p>
          <a:p>
            <a:r>
              <a:rPr lang="en-US" altLang="zh-CN" sz="2400" dirty="0" err="1"/>
              <a:t>x^d</a:t>
            </a:r>
            <a:r>
              <a:rPr lang="zh-CN" altLang="en-US" sz="2400" dirty="0"/>
              <a:t>个广播组</a:t>
            </a:r>
          </a:p>
          <a:p>
            <a:r>
              <a:rPr lang="zh-CN" altLang="en-US" sz="2400" dirty="0"/>
              <a:t>每个节点涉及到的分组个数为</a:t>
            </a:r>
            <a:r>
              <a:rPr lang="en-US" altLang="zh-CN" sz="2400" dirty="0"/>
              <a:t>x^(d-1)</a:t>
            </a:r>
            <a:endParaRPr lang="zh-CN" altLang="en-US" sz="2400" dirty="0"/>
          </a:p>
          <a:p>
            <a:r>
              <a:rPr lang="zh-CN" altLang="en-US" sz="2400" dirty="0"/>
              <a:t>每个节点的文件数为</a:t>
            </a:r>
            <a:r>
              <a:rPr lang="en-US" altLang="zh-CN" sz="2400" dirty="0"/>
              <a:t>x^(d-1)</a:t>
            </a:r>
            <a:endParaRPr lang="zh-CN" altLang="en-US" sz="2400" dirty="0"/>
          </a:p>
          <a:p>
            <a:r>
              <a:rPr lang="zh-CN" altLang="en-US" sz="2400" dirty="0"/>
              <a:t>亦或元素的个数为</a:t>
            </a:r>
            <a:r>
              <a:rPr lang="en-US" altLang="zh-CN" sz="2400" dirty="0"/>
              <a:t>d-1</a:t>
            </a:r>
            <a:endParaRPr lang="zh-CN" altLang="en-US" sz="2400" dirty="0"/>
          </a:p>
          <a:p>
            <a:r>
              <a:rPr lang="zh-CN" altLang="en-US" sz="2400" dirty="0"/>
              <a:t>亦或每个元素有</a:t>
            </a:r>
            <a:r>
              <a:rPr lang="en-US" altLang="zh-CN" sz="2400" dirty="0"/>
              <a:t>(x-1)/(d-1)</a:t>
            </a:r>
            <a:r>
              <a:rPr lang="zh-CN" altLang="en-US" sz="2400" dirty="0"/>
              <a:t>个文件</a:t>
            </a:r>
          </a:p>
          <a:p>
            <a:r>
              <a:rPr lang="zh-CN" altLang="en-US" sz="2400" dirty="0"/>
              <a:t>任意</a:t>
            </a:r>
            <a:r>
              <a:rPr lang="en-US" altLang="zh-CN" sz="2400" dirty="0"/>
              <a:t>d-1</a:t>
            </a:r>
            <a:r>
              <a:rPr lang="zh-CN" altLang="en-US" sz="2400" dirty="0"/>
              <a:t>个平面确定目标平面没有的</a:t>
            </a:r>
            <a:r>
              <a:rPr lang="en-US" altLang="zh-CN" sz="2400" dirty="0"/>
              <a:t>x-1</a:t>
            </a:r>
            <a:r>
              <a:rPr lang="zh-CN" altLang="en-US" sz="2400" dirty="0"/>
              <a:t>个文件</a:t>
            </a:r>
          </a:p>
          <a:p>
            <a:r>
              <a:rPr lang="zh-CN" altLang="en-US" sz="2400" dirty="0"/>
              <a:t>广播组内的个数为</a:t>
            </a:r>
            <a:r>
              <a:rPr lang="en-US" altLang="zh-CN" sz="2400" dirty="0"/>
              <a:t>d</a:t>
            </a:r>
            <a:endParaRPr lang="zh-CN" altLang="en-US" sz="2400" dirty="0"/>
          </a:p>
          <a:p>
            <a:r>
              <a:rPr lang="zh-CN" altLang="en-US" sz="2400" dirty="0"/>
              <a:t>广播组内考虑的是</a:t>
            </a:r>
            <a:r>
              <a:rPr lang="en-US" altLang="zh-CN" sz="2400" dirty="0"/>
              <a:t>d-1</a:t>
            </a:r>
            <a:r>
              <a:rPr lang="zh-CN" altLang="en-US" sz="2400" dirty="0"/>
              <a:t>个用户共有的，目标用户没有的文件，是</a:t>
            </a:r>
            <a:r>
              <a:rPr lang="en-US" altLang="zh-CN" sz="2400" dirty="0"/>
              <a:t>x-1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一个维度的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个节点要不重复的拥有所有的文件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0104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01383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1.2. A Unified Coding Framework for Distributed Computing with Straggling Servers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2722" y="759050"/>
            <a:ext cx="11499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m=12,N=4,μ=1/2,K=4</a:t>
            </a:r>
          </a:p>
          <a:p>
            <a:r>
              <a:rPr lang="en-US" altLang="zh-CN" b="1" dirty="0"/>
              <a:t>Map latency has a shifted-exponential distribution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According to “</a:t>
            </a:r>
            <a:r>
              <a:rPr lang="en-US" altLang="zh-CN" i="1" dirty="0"/>
              <a:t>A first course in order statistics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Minimum Bandwidth Code(CDC scheme)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59" y="1090275"/>
            <a:ext cx="3014395" cy="3222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1963310"/>
            <a:ext cx="3012876" cy="5624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77" y="3145036"/>
            <a:ext cx="5224016" cy="28428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830" y="3194014"/>
            <a:ext cx="5627959" cy="2647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2684" y="2655277"/>
            <a:ext cx="41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Minimum Latency Code (MDS code)</a:t>
            </a:r>
          </a:p>
        </p:txBody>
      </p:sp>
    </p:spTree>
    <p:extLst>
      <p:ext uri="{BB962C8B-B14F-4D97-AF65-F5344CB8AC3E}">
        <p14:creationId xmlns:p14="http://schemas.microsoft.com/office/powerpoint/2010/main" val="257772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0175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1.2. A Unified Coding Framework for Distributed Computing with Straggling 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448" y="830629"/>
                <a:ext cx="1068761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m=20, N=12, K=6, μ=1/2, q=4</a:t>
                </a:r>
              </a:p>
              <a:p>
                <a:r>
                  <a:rPr lang="en-US" altLang="zh-CN" b="1" dirty="0"/>
                  <a:t>Storage Design.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Achieving a (30,20)MDS code of the rows of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Partition the 30 rows into 15 batches, each of size 2.each batch stored at 2 server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exclusively.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Put the N=12 output vectors into q=4 servers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each server compute 3 output vectors.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考虑前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最先完成，</a:t>
                </a:r>
                <a:r>
                  <a:rPr lang="en-US" altLang="zh-CN" dirty="0"/>
                  <a:t>server1</a:t>
                </a:r>
                <a:r>
                  <a:rPr lang="zh-CN" altLang="en-US" dirty="0"/>
                  <a:t>要完成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对每一个</a:t>
                </a:r>
                <a:r>
                  <a:rPr lang="en-US" altLang="zh-CN" dirty="0"/>
                  <a:t>y, server1</a:t>
                </a:r>
                <a:r>
                  <a:rPr lang="zh-CN" altLang="en-US" dirty="0"/>
                  <a:t>已经有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行，还需要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的任意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行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(30,20)MDS code </a:t>
                </a:r>
                <a:r>
                  <a:rPr lang="zh-CN" altLang="en-US" dirty="0"/>
                  <a:t>是设计好的，随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变化，这里</a:t>
                </a:r>
                <a:r>
                  <a:rPr lang="en-US" altLang="zh-CN" dirty="0"/>
                  <a:t>q=4</a:t>
                </a:r>
                <a:r>
                  <a:rPr lang="zh-CN" altLang="en-US" dirty="0"/>
                  <a:t>，可以保证任意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个节点共有的数据行个数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至少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20</a:t>
                </a:r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8" y="830629"/>
                <a:ext cx="10687617" cy="5632311"/>
              </a:xfrm>
              <a:prstGeom prst="rect">
                <a:avLst/>
              </a:prstGeom>
              <a:blipFill>
                <a:blip r:embed="rId2"/>
                <a:stretch>
                  <a:fillRect l="-513" t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75" y="2519174"/>
            <a:ext cx="6096987" cy="22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1.2. A Unified Coding Framework for Distributed Computing with Straggling 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448" y="830629"/>
                <a:ext cx="10687617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m=20, N=12, K=6, μ=1/2, q=4</a:t>
                </a:r>
              </a:p>
              <a:p>
                <a:r>
                  <a:rPr lang="en-US" altLang="zh-CN" b="1" dirty="0"/>
                  <a:t>Coded Shuffle.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Consider the first 4 servers.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We first group the 4 servers into 4 subsets of size 3 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perform coded shuffling within each subset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Server1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Server1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altLang="zh-CN" dirty="0"/>
                  <a:t> from another 2 subsets of size 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Since m = 20, server1 only get 10+6=16 rows of  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remaining 4 rows must be transmitted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directly.</a:t>
                </a: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总之，先返回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个节点中的前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(MDS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码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，再在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个节点范围内进行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coded shuffle(CDC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xor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8" y="830629"/>
                <a:ext cx="10687617" cy="5909310"/>
              </a:xfrm>
              <a:prstGeom prst="rect">
                <a:avLst/>
              </a:prstGeom>
              <a:blipFill>
                <a:blip r:embed="rId2"/>
                <a:stretch>
                  <a:fillRect l="-513" t="-515" b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46" y="2184006"/>
            <a:ext cx="4687362" cy="25022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07437" y="2184006"/>
            <a:ext cx="3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由于只考虑前</a:t>
            </a:r>
            <a:r>
              <a:rPr lang="en-US" altLang="zh-CN" dirty="0"/>
              <a:t>q</a:t>
            </a:r>
            <a:r>
              <a:rPr lang="zh-CN" altLang="en-US" dirty="0"/>
              <a:t>个，打破对称性，一次迭代无法满足所以节点的要求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贪心算法，在范围为</a:t>
            </a:r>
            <a:r>
              <a:rPr lang="en-US" altLang="zh-CN" dirty="0"/>
              <a:t>q</a:t>
            </a:r>
            <a:r>
              <a:rPr lang="zh-CN" altLang="en-US" dirty="0"/>
              <a:t>个节点中进行迭代寻找多播增益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这是第一次迭代中的第一个广播组</a:t>
            </a:r>
          </a:p>
        </p:txBody>
      </p:sp>
    </p:spTree>
    <p:extLst>
      <p:ext uri="{BB962C8B-B14F-4D97-AF65-F5344CB8AC3E}">
        <p14:creationId xmlns:p14="http://schemas.microsoft.com/office/powerpoint/2010/main" val="5490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3058</Words>
  <Application>Microsoft Office PowerPoint</Application>
  <PresentationFormat>宽屏</PresentationFormat>
  <Paragraphs>360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Cambria Math</vt:lpstr>
      <vt:lpstr>Times New Roman</vt:lpstr>
      <vt:lpstr>Office 主题​​</vt:lpstr>
      <vt:lpstr>Distributed computing with  stragglers servers</vt:lpstr>
      <vt:lpstr>PowerPoint 演示文稿</vt:lpstr>
      <vt:lpstr>1.背景相关文献</vt:lpstr>
      <vt:lpstr>1.1  A New Combinatorial Design of Coded Distributed Computing</vt:lpstr>
      <vt:lpstr>1.1 A New Combinatorial Design of Coded Distributed Computing</vt:lpstr>
      <vt:lpstr>1.1 A New Combinatorial Design of Coded Distributed Computing</vt:lpstr>
      <vt:lpstr>1.2. A Unified Coding Framework for Distributed Computing with Straggling Servers</vt:lpstr>
      <vt:lpstr>1.2. A Unified Coding Framework for Distributed Computing with Straggling Servers</vt:lpstr>
      <vt:lpstr>1.2. A Unified Coding Framework for Distributed Computing with Straggling Servers</vt:lpstr>
      <vt:lpstr>2. 主要思想</vt:lpstr>
      <vt:lpstr>2. 例子</vt:lpstr>
      <vt:lpstr>2. 例子(x=2  d=4  K=8 Q=4  N=16  s=1 q=4)</vt:lpstr>
      <vt:lpstr>2. 例子(x=2  d=4  K=8 Q=4  N=16  s=1 q=4)</vt:lpstr>
      <vt:lpstr>2. General scheme</vt:lpstr>
      <vt:lpstr>2. General scheme</vt:lpstr>
      <vt:lpstr>2. 图</vt:lpstr>
      <vt:lpstr>3. 问题和缺陷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Coded Caching</dc:title>
  <dc:creator>MSI</dc:creator>
  <cp:lastModifiedBy>赵 家毅</cp:lastModifiedBy>
  <cp:revision>223</cp:revision>
  <dcterms:created xsi:type="dcterms:W3CDTF">2019-09-03T00:53:02Z</dcterms:created>
  <dcterms:modified xsi:type="dcterms:W3CDTF">2020-02-03T02:49:29Z</dcterms:modified>
</cp:coreProperties>
</file>