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306" r:id="rId6"/>
    <p:sldId id="307" r:id="rId7"/>
    <p:sldId id="308" r:id="rId8"/>
    <p:sldId id="282" r:id="rId9"/>
    <p:sldId id="309" r:id="rId10"/>
    <p:sldId id="310" r:id="rId11"/>
    <p:sldId id="284" r:id="rId12"/>
    <p:sldId id="311" r:id="rId13"/>
    <p:sldId id="313" r:id="rId14"/>
    <p:sldId id="314" r:id="rId15"/>
    <p:sldId id="315" r:id="rId16"/>
    <p:sldId id="316" r:id="rId17"/>
    <p:sldId id="295" r:id="rId18"/>
    <p:sldId id="3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Compressed Coded Distributed Computing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52176" y="3446585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Songze</a:t>
            </a:r>
            <a:r>
              <a:rPr lang="en-US" altLang="zh-CN" dirty="0"/>
              <a:t> Li ∗ , Mohammad Ali </a:t>
            </a:r>
            <a:r>
              <a:rPr lang="en-US" altLang="zh-CN" dirty="0" err="1" smtClean="0"/>
              <a:t>Maddah</a:t>
            </a:r>
            <a:r>
              <a:rPr lang="en-US" altLang="zh-CN" dirty="0" smtClean="0"/>
              <a:t>-Ali† </a:t>
            </a:r>
            <a:r>
              <a:rPr lang="en-US" altLang="zh-CN" dirty="0"/>
              <a:t>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</a:t>
            </a:r>
            <a:r>
              <a:rPr lang="en-US" altLang="zh-CN" dirty="0" smtClean="0"/>
              <a:t>∗</a:t>
            </a:r>
          </a:p>
          <a:p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dirty="0" smtClean="0"/>
              <a:t>2018 </a:t>
            </a:r>
            <a:r>
              <a:rPr lang="en-US" altLang="zh-CN" dirty="0"/>
              <a:t>IEEE International Symposium on Information Theory (ISIT)</a:t>
            </a:r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PROBLEM FORMULATION AND MAIN RESULTS(Main Results)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70308" y="597877"/>
            <a:ext cx="111009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Compressed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CDC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Compressed </a:t>
            </a:r>
            <a:r>
              <a:rPr lang="en-US" altLang="zh-CN" b="1" dirty="0"/>
              <a:t>CDC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endParaRPr lang="en-US" altLang="zh-CN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2" y="1032852"/>
            <a:ext cx="3927231" cy="698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2434829"/>
            <a:ext cx="1636842" cy="537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53" y="3502723"/>
            <a:ext cx="5986531" cy="11125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08" y="4615264"/>
            <a:ext cx="5990492" cy="1476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740986" y="3541094"/>
                <a:ext cx="5093460" cy="219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很大时，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𝑐𝑜𝑚𝑝𝑟𝑒𝑠𝑠𝑒𝑑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/>
                  <a:t>Compressed scheme</a:t>
                </a:r>
                <a:r>
                  <a:rPr lang="zh-CN" altLang="en-US" dirty="0" smtClean="0"/>
                  <a:t>比较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1/K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μ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 factor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μ</a:t>
                </a:r>
                <a:r>
                  <a:rPr lang="zh-CN" altLang="en-US" dirty="0" smtClean="0"/>
                  <a:t>的优化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≤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≤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factor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1-μ</a:t>
                </a:r>
                <a:r>
                  <a:rPr lang="zh-CN" altLang="en-US" dirty="0" smtClean="0"/>
                  <a:t>的优化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 smtClean="0"/>
                  <a:t>CDC scheme</a:t>
                </a:r>
                <a:r>
                  <a:rPr lang="zh-CN" altLang="en-US" dirty="0" smtClean="0"/>
                  <a:t>比较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Factor 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μK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/N</a:t>
                </a:r>
                <a:r>
                  <a:rPr lang="zh-CN" altLang="en-US" dirty="0" smtClean="0"/>
                  <a:t>的优化</a:t>
                </a:r>
                <a:r>
                  <a:rPr lang="en-US" altLang="zh-CN" dirty="0" smtClean="0"/>
                  <a:t>(N is large)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986" y="3541094"/>
                <a:ext cx="5093460" cy="2193357"/>
              </a:xfrm>
              <a:prstGeom prst="rect">
                <a:avLst/>
              </a:prstGeom>
              <a:blipFill>
                <a:blip r:embed="rId6"/>
                <a:stretch>
                  <a:fillRect l="-1078" b="-3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</a:t>
            </a:r>
            <a:r>
              <a:rPr lang="en-US" altLang="zh-CN" sz="2400" dirty="0" smtClean="0"/>
              <a:t>SCHEME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0855569" cy="452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本文的两个主要工作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compressed </a:t>
                </a:r>
                <a:r>
                  <a:rPr lang="zh-CN" altLang="en-US" dirty="0" smtClean="0"/>
                  <a:t>概念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引入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让多个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并行工作，编码规则变复杂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表示每个文件同时映射到的节点数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＞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表示引入了重复量</a:t>
                </a:r>
                <a:r>
                  <a:rPr lang="en-US" altLang="zh-CN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J=γ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数。因为按照规则，每个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由独有的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个节点完成，一共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个节点。重复</a:t>
                </a:r>
                <a:r>
                  <a:rPr lang="en-US" altLang="zh-CN" dirty="0" smtClean="0"/>
                  <a:t>γ</a:t>
                </a:r>
                <a:r>
                  <a:rPr lang="zh-CN" altLang="en-US" dirty="0" smtClean="0"/>
                  <a:t>轮。</a:t>
                </a:r>
                <a:r>
                  <a:rPr lang="en-US" altLang="zh-CN" dirty="0" smtClean="0"/>
                  <a:t>(γ=1)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b="1" dirty="0" smtClean="0"/>
                  <a:t>Example</a:t>
                </a:r>
              </a:p>
              <a:p>
                <a:r>
                  <a:rPr lang="en-US" altLang="zh-CN" dirty="0" smtClean="0"/>
                  <a:t>K=4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storage size μ=1/2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N=6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Q=4</a:t>
                </a:r>
              </a:p>
              <a:p>
                <a:r>
                  <a:rPr lang="zh-CN" altLang="en-US" dirty="0" smtClean="0"/>
                  <a:t>那么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数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被定义为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4</a:t>
                </a:r>
              </a:p>
              <a:p>
                <a:r>
                  <a:rPr lang="zh-CN" altLang="en-US" dirty="0" smtClean="0"/>
                  <a:t>那么对于每个</a:t>
                </a:r>
                <a:r>
                  <a:rPr lang="en-US" altLang="zh-CN" dirty="0" smtClean="0"/>
                  <a:t>job j, Node k</a:t>
                </a:r>
                <a:r>
                  <a:rPr lang="zh-CN" altLang="en-US" dirty="0" smtClean="0"/>
                  <a:t>计算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0855569" cy="4522392"/>
              </a:xfrm>
              <a:prstGeom prst="rect">
                <a:avLst/>
              </a:prstGeom>
              <a:blipFill>
                <a:blip r:embed="rId2"/>
                <a:stretch>
                  <a:fillRect l="-449" t="-943" r="-1179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27" y="5213462"/>
            <a:ext cx="3968282" cy="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SCHEME(A. File placement)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0855569" cy="299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，都有对应的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，它的所有输入文件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/>
                  <a:t>被存放在独有的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个节点上，定义此节点集合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 smtClean="0"/>
                  <a:t>K+1</a:t>
                </a:r>
                <a:r>
                  <a:rPr lang="zh-CN" altLang="en-US" dirty="0" smtClean="0"/>
                  <a:t>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。每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个节点确定唯一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的文件。定义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所确定的文件集合为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大致流程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/>
                  <a:t>K+1</a:t>
                </a:r>
                <a:r>
                  <a:rPr lang="zh-CN" altLang="en-US" dirty="0" smtClean="0"/>
                  <a:t>个</a:t>
                </a:r>
                <a:r>
                  <a:rPr lang="zh-CN" altLang="en-US" dirty="0" smtClean="0"/>
                  <a:t>节点</a:t>
                </a:r>
                <a:r>
                  <a:rPr lang="zh-CN" altLang="en-US" dirty="0"/>
                  <a:t>确定</a:t>
                </a:r>
                <a:r>
                  <a:rPr lang="zh-CN" altLang="en-US" dirty="0" smtClean="0"/>
                  <a:t>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对于每一个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，只用考虑对应的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个节点，其中任意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个节点确定一个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r>
                  <a:rPr lang="en-US" altLang="zh-CN" b="1" dirty="0" smtClean="0"/>
                  <a:t>Example</a:t>
                </a:r>
              </a:p>
              <a:p>
                <a:endParaRPr lang="en-US" altLang="zh-CN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0855569" cy="2994666"/>
              </a:xfrm>
              <a:prstGeom prst="rect">
                <a:avLst/>
              </a:prstGeom>
              <a:blipFill>
                <a:blip r:embed="rId2"/>
                <a:stretch>
                  <a:fillRect l="-449" t="-1423" r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9" y="3627946"/>
            <a:ext cx="4427997" cy="28139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7977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39561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7976" y="5200649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97975" y="3905113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39559" y="3913904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9558" y="5196916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10377" y="3771427"/>
            <a:ext cx="244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en-US" altLang="zh-CN" dirty="0" smtClean="0">
                <a:solidFill>
                  <a:srgbClr val="FF0000"/>
                </a:solidFill>
              </a:rPr>
              <a:t>job1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确定</a:t>
            </a:r>
            <a:r>
              <a:rPr lang="en-US" altLang="zh-CN" dirty="0" smtClean="0">
                <a:solidFill>
                  <a:srgbClr val="0070C0"/>
                </a:solidFill>
              </a:rPr>
              <a:t>job2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节点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确定</a:t>
            </a:r>
            <a:r>
              <a:rPr lang="en-US" altLang="zh-CN" dirty="0" smtClean="0">
                <a:solidFill>
                  <a:srgbClr val="00B050"/>
                </a:solidFill>
              </a:rPr>
              <a:t>job3</a:t>
            </a:r>
          </a:p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节点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确定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job4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91280" y="3742345"/>
            <a:ext cx="1111793" cy="1143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91279" y="5034924"/>
            <a:ext cx="1111793" cy="1143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39557" y="5034924"/>
            <a:ext cx="1111793" cy="1143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911518" y="3753239"/>
            <a:ext cx="1111793" cy="11430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91278" y="4837762"/>
            <a:ext cx="1111793" cy="11430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911516" y="4837762"/>
            <a:ext cx="1111793" cy="11430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301762" y="5416062"/>
            <a:ext cx="546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由</a:t>
            </a:r>
            <a:r>
              <a:rPr lang="en-US" altLang="zh-CN" dirty="0" smtClean="0"/>
              <a:t>μK+1=3</a:t>
            </a:r>
            <a:r>
              <a:rPr lang="zh-CN" altLang="en-US" dirty="0" smtClean="0"/>
              <a:t>个</a:t>
            </a:r>
            <a:r>
              <a:rPr lang="zh-CN" altLang="en-US" dirty="0" smtClean="0"/>
              <a:t>节点</a:t>
            </a:r>
            <a:r>
              <a:rPr lang="zh-CN" altLang="en-US" dirty="0"/>
              <a:t>确定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3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SCHEME(A. File placement)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0855569" cy="299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，都有对应的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，它的所有输入文件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/>
                  <a:t>被存放在独有的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个节点上，定义此节点集合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 smtClean="0"/>
                  <a:t>K+1</a:t>
                </a:r>
                <a:r>
                  <a:rPr lang="zh-CN" altLang="en-US" dirty="0" smtClean="0"/>
                  <a:t>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。每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个节点确定唯一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的文件。定义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所确定的文件集合为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大致流程</a:t>
                </a:r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/>
                  <a:t>K+1</a:t>
                </a:r>
                <a:r>
                  <a:rPr lang="zh-CN" altLang="en-US" dirty="0" smtClean="0"/>
                  <a:t>个</a:t>
                </a:r>
                <a:r>
                  <a:rPr lang="zh-CN" altLang="en-US" dirty="0" smtClean="0"/>
                  <a:t>节点</a:t>
                </a:r>
                <a:r>
                  <a:rPr lang="zh-CN" altLang="en-US" dirty="0"/>
                  <a:t>确定</a:t>
                </a:r>
                <a:r>
                  <a:rPr lang="zh-CN" altLang="en-US" dirty="0" smtClean="0"/>
                  <a:t>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 smtClean="0"/>
                  <a:t>对于每一个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，只用考虑对应的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个节点，其中任意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个节点确定一个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r>
                  <a:rPr lang="en-US" altLang="zh-CN" b="1" dirty="0" smtClean="0"/>
                  <a:t>Example</a:t>
                </a:r>
              </a:p>
              <a:p>
                <a:endParaRPr lang="en-US" altLang="zh-CN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0855569" cy="2994666"/>
              </a:xfrm>
              <a:prstGeom prst="rect">
                <a:avLst/>
              </a:prstGeom>
              <a:blipFill>
                <a:blip r:embed="rId2"/>
                <a:stretch>
                  <a:fillRect l="-449" t="-1423" r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9" y="3618238"/>
            <a:ext cx="4427997" cy="28139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7977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39561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7976" y="5200649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10376" y="3771427"/>
            <a:ext cx="46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en-US" altLang="zh-CN" dirty="0" smtClean="0">
                <a:solidFill>
                  <a:srgbClr val="FF0000"/>
                </a:solidFill>
              </a:rPr>
              <a:t>job1</a:t>
            </a:r>
            <a:r>
              <a:rPr lang="zh-CN" altLang="en-US" dirty="0" smtClean="0">
                <a:solidFill>
                  <a:srgbClr val="FF0000"/>
                </a:solidFill>
              </a:rPr>
              <a:t>，只考虑前三个节点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0376" y="4185138"/>
            <a:ext cx="516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任意</a:t>
            </a:r>
            <a:r>
              <a:rPr lang="en-US" altLang="zh-CN" dirty="0" err="1" smtClean="0"/>
              <a:t>μK</a:t>
            </a:r>
            <a:r>
              <a:rPr lang="en-US" altLang="zh-CN" dirty="0" smtClean="0"/>
              <a:t>=2</a:t>
            </a:r>
            <a:r>
              <a:rPr lang="zh-CN" altLang="en-US" dirty="0" smtClean="0"/>
              <a:t>个节点可以确定一个</a:t>
            </a:r>
            <a:r>
              <a:rPr lang="en-US" altLang="zh-CN" dirty="0" smtClean="0"/>
              <a:t>batch</a:t>
            </a:r>
          </a:p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节点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确定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file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3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3</a:t>
            </a:r>
            <a:r>
              <a:rPr lang="zh-CN" altLang="en-US" dirty="0" smtClean="0">
                <a:solidFill>
                  <a:srgbClr val="0070C0"/>
                </a:solidFill>
              </a:rPr>
              <a:t>确定</a:t>
            </a:r>
            <a:r>
              <a:rPr lang="en-US" altLang="zh-CN" dirty="0">
                <a:solidFill>
                  <a:srgbClr val="0070C0"/>
                </a:solidFill>
              </a:rPr>
              <a:t>file</a:t>
            </a:r>
            <a:r>
              <a:rPr lang="en-US" altLang="zh-CN" dirty="0" smtClean="0">
                <a:solidFill>
                  <a:srgbClr val="0070C0"/>
                </a:solidFill>
              </a:rPr>
              <a:t> 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节点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确定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file 5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7" name="矩形 6"/>
          <p:cNvSpPr/>
          <p:nvPr/>
        </p:nvSpPr>
        <p:spPr>
          <a:xfrm>
            <a:off x="1960685" y="4070838"/>
            <a:ext cx="483577" cy="1143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39560" y="4070838"/>
            <a:ext cx="483577" cy="1143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11600" y="4070838"/>
            <a:ext cx="48357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53872" y="5198471"/>
            <a:ext cx="483577" cy="114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95457" y="4080251"/>
            <a:ext cx="483577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12670" y="5198471"/>
            <a:ext cx="483577" cy="114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7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SCHEME(B. Coded computing)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1057792" cy="2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Shuffle</a:t>
                </a:r>
                <a:r>
                  <a:rPr lang="zh-CN" altLang="en-US" dirty="0" smtClean="0"/>
                  <a:t>分为两个</a:t>
                </a:r>
                <a:r>
                  <a:rPr lang="en-US" altLang="zh-CN" dirty="0" smtClean="0"/>
                  <a:t>stage</a:t>
                </a:r>
              </a:p>
              <a:p>
                <a:r>
                  <a:rPr lang="zh-CN" altLang="en-US" dirty="0"/>
                  <a:t>两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stage</a:t>
                </a:r>
                <a:r>
                  <a:rPr lang="zh-CN" altLang="en-US" dirty="0" smtClean="0"/>
                  <a:t>都是在任意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个节点之间进行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考虑某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个节点的传输量，最后再</a:t>
                </a:r>
                <a:r>
                  <a:rPr lang="en-US" altLang="zh-CN" dirty="0" smtClean="0"/>
                  <a:t>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Stage 1 (coding for a single job</a:t>
                </a:r>
                <a:r>
                  <a:rPr lang="en-US" altLang="zh-CN" dirty="0" smtClean="0"/>
                  <a:t>)</a:t>
                </a:r>
                <a:r>
                  <a:rPr lang="zh-CN" altLang="en-US" dirty="0"/>
                  <a:t>只在同一个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中进行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对于一个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来说，每个节点存了该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dirty="0" smtClean="0"/>
                  <a:t>的文件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只考虑任意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μK+1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个节点，这其中的任意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μK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个节点唯一的确定一个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batch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的文件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与之前的传输规则类似，不同的是把一个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的文件先求和，再分给这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个节点各自传输给剩下的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个节点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Example</a:t>
                </a:r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1057792" cy="2872133"/>
              </a:xfrm>
              <a:prstGeom prst="rect">
                <a:avLst/>
              </a:prstGeom>
              <a:blipFill>
                <a:blip r:embed="rId2"/>
                <a:stretch>
                  <a:fillRect l="-441" t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0" y="3618239"/>
            <a:ext cx="4427997" cy="28139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97977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39561" y="4070838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97976" y="5200649"/>
            <a:ext cx="1111793" cy="1143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881" y="3085652"/>
            <a:ext cx="3581741" cy="3346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21969" y="3385648"/>
            <a:ext cx="3006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μK</a:t>
            </a:r>
            <a:r>
              <a:rPr lang="en-US" altLang="zh-CN" dirty="0" smtClean="0"/>
              <a:t>=2</a:t>
            </a:r>
          </a:p>
          <a:p>
            <a:r>
              <a:rPr lang="zh-CN" altLang="en-US" dirty="0" smtClean="0"/>
              <a:t>考虑节点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唯一确定</a:t>
            </a:r>
            <a:r>
              <a:rPr lang="en-US" altLang="zh-CN" dirty="0" smtClean="0">
                <a:solidFill>
                  <a:srgbClr val="FF0000"/>
                </a:solidFill>
              </a:rPr>
              <a:t>file3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</a:p>
          <a:p>
            <a:r>
              <a:rPr lang="zh-CN" altLang="en-US" dirty="0" smtClean="0"/>
              <a:t>再考虑</a:t>
            </a:r>
            <a:r>
              <a:rPr lang="en-US" altLang="zh-CN" dirty="0" smtClean="0"/>
              <a:t>output function(</a:t>
            </a:r>
            <a:r>
              <a:rPr lang="zh-CN" altLang="en-US" dirty="0" smtClean="0">
                <a:solidFill>
                  <a:srgbClr val="0070C0"/>
                </a:solidFill>
              </a:rPr>
              <a:t>蓝色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把蓝色的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相加，再分给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各自传输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776575" y="4226369"/>
            <a:ext cx="40444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722605" y="4222592"/>
            <a:ext cx="404446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736289" y="3956538"/>
            <a:ext cx="404446" cy="457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64194" y="4758923"/>
            <a:ext cx="194868" cy="182354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43301" y="4785387"/>
            <a:ext cx="194868" cy="182354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4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6" grpId="0" animBg="1"/>
      <p:bldP spid="13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SCHEME(B. Coded computing)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1057792" cy="233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en-US" altLang="zh-CN" dirty="0"/>
                  <a:t>Stage 2 (coding across </a:t>
                </a:r>
                <a:r>
                  <a:rPr lang="en-US" altLang="zh-CN" dirty="0" smtClean="0"/>
                  <a:t>jobs)</a:t>
                </a:r>
                <a:r>
                  <a:rPr lang="zh-CN" altLang="en-US" dirty="0" smtClean="0"/>
                  <a:t>不同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之间的传输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主要思想：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先考虑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个节点，除去一个节点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再把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以外的一个节点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加进来</a:t>
                </a:r>
                <a:r>
                  <a:rPr lang="en-US" altLang="zh-CN" dirty="0" smtClean="0"/>
                  <a:t>: {</a:t>
                </a:r>
                <a:r>
                  <a:rPr lang="en-US" altLang="zh-CN" dirty="0" err="1" smtClean="0"/>
                  <a:t>i</a:t>
                </a:r>
                <a:r>
                  <a:rPr lang="en-US" altLang="zh-CN" dirty="0"/>
                  <a:t>}</a:t>
                </a:r>
                <a:r>
                  <a:rPr lang="en-US" altLang="zh-CN" dirty="0" smtClean="0"/>
                  <a:t>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\{</a:t>
                </a:r>
                <a:r>
                  <a:rPr lang="en-US" altLang="zh-CN" dirty="0"/>
                  <a:t>k}</a:t>
                </a:r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这新的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个节点确定了另一个唯一的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，这个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是节点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 smtClean="0"/>
                  <a:t>没有的，也是需要传输给它的。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考虑新的</a:t>
                </a:r>
                <a:r>
                  <a:rPr lang="en-US" altLang="zh-CN" dirty="0" smtClean="0"/>
                  <a:t>μK+1</a:t>
                </a:r>
                <a:r>
                  <a:rPr lang="zh-CN" altLang="en-US" dirty="0" smtClean="0"/>
                  <a:t>个节点除去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 smtClean="0"/>
                  <a:t>的</a:t>
                </a:r>
                <a:r>
                  <a:rPr lang="en-US" altLang="zh-CN" dirty="0" err="1" smtClean="0"/>
                  <a:t>μK</a:t>
                </a:r>
                <a:r>
                  <a:rPr lang="zh-CN" altLang="en-US" dirty="0" smtClean="0"/>
                  <a:t>个节点，确定唯一的一个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，同样的把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所有文件求和再分配，再发送给节点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</a:p>
              <a:p>
                <a:r>
                  <a:rPr lang="en-US" altLang="zh-CN" b="1" dirty="0" smtClean="0"/>
                  <a:t>Example</a:t>
                </a:r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1057792" cy="2330638"/>
              </a:xfrm>
              <a:prstGeom prst="rect">
                <a:avLst/>
              </a:prstGeom>
              <a:blipFill>
                <a:blip r:embed="rId2"/>
                <a:stretch>
                  <a:fillRect l="-441" t="-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6" y="3272814"/>
            <a:ext cx="4427997" cy="281395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789054" y="3527044"/>
            <a:ext cx="555897" cy="123091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39" y="2638082"/>
            <a:ext cx="4408336" cy="3785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34735" y="3069083"/>
            <a:ext cx="3158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3(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=3)</a:t>
            </a:r>
          </a:p>
          <a:p>
            <a:r>
              <a:rPr lang="zh-CN" altLang="en-US" dirty="0" smtClean="0"/>
              <a:t>除去节点</a:t>
            </a:r>
            <a:r>
              <a:rPr lang="en-US" altLang="zh-CN" dirty="0" smtClean="0"/>
              <a:t>k</a:t>
            </a:r>
            <a:r>
              <a:rPr lang="zh-CN" altLang="en-US" dirty="0" smtClean="0"/>
              <a:t>加上节点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节点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确定</a:t>
            </a:r>
            <a:r>
              <a:rPr lang="en-US" altLang="zh-CN" dirty="0" smtClean="0">
                <a:solidFill>
                  <a:srgbClr val="0070C0"/>
                </a:solidFill>
              </a:rPr>
              <a:t>job2</a:t>
            </a:r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file 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</a:p>
          <a:p>
            <a:endParaRPr lang="en-US" altLang="zh-CN" dirty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节点</a:t>
            </a:r>
            <a:r>
              <a:rPr lang="en-US" altLang="zh-CN" dirty="0" smtClean="0"/>
              <a:t>k=3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job2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分别要发送</a:t>
            </a:r>
            <a:r>
              <a:rPr lang="en-US" altLang="zh-CN" dirty="0" smtClean="0"/>
              <a:t>file5</a:t>
            </a:r>
            <a:r>
              <a:rPr lang="zh-CN" altLang="en-US" dirty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和的一半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33159" y="3527044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74743" y="3535835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74742" y="4818847"/>
            <a:ext cx="1111793" cy="1143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836598" y="3543867"/>
            <a:ext cx="555897" cy="123091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283056" y="3527044"/>
            <a:ext cx="676044" cy="42949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62732" y="4299438"/>
            <a:ext cx="315214" cy="29175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693615" y="4310514"/>
            <a:ext cx="315214" cy="29175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8892" y="4344639"/>
            <a:ext cx="1564292" cy="11611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9186" y="4406526"/>
            <a:ext cx="16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目标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3" grpId="0" animBg="1"/>
      <p:bldP spid="7" grpId="0" animBg="1"/>
      <p:bldP spid="25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DESCRIPTION OF THE COMPRESSED CDC </a:t>
            </a:r>
            <a:r>
              <a:rPr lang="en-US" altLang="zh-CN" sz="2400" dirty="0" smtClean="0"/>
              <a:t>SCHEME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51339" y="813510"/>
            <a:ext cx="108555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考虑所有的</a:t>
            </a:r>
            <a:r>
              <a:rPr lang="en-US" altLang="zh-CN" dirty="0" smtClean="0"/>
              <a:t>μK+1</a:t>
            </a:r>
            <a:r>
              <a:rPr lang="zh-CN" altLang="en-US" dirty="0" smtClean="0"/>
              <a:t>个节点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9" y="813510"/>
            <a:ext cx="3067829" cy="5668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40" y="837948"/>
            <a:ext cx="2539669" cy="518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1972939"/>
            <a:ext cx="4056894" cy="10405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370" y="3119081"/>
            <a:ext cx="4221065" cy="30502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56" y="3131345"/>
            <a:ext cx="4427997" cy="2813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49108" y="1972939"/>
            <a:ext cx="404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Stage1</a:t>
            </a:r>
            <a:r>
              <a:rPr lang="zh-CN" altLang="en-US"/>
              <a:t>每个节点完成自己拥有的</a:t>
            </a:r>
            <a:r>
              <a:rPr lang="en-US" altLang="zh-CN"/>
              <a:t>job</a:t>
            </a:r>
          </a:p>
          <a:p>
            <a:r>
              <a:rPr lang="en-US" altLang="zh-CN"/>
              <a:t>Stage2</a:t>
            </a:r>
            <a:r>
              <a:rPr lang="zh-CN" altLang="en-US"/>
              <a:t>每个节点完成自己没有的</a:t>
            </a:r>
            <a:r>
              <a:rPr lang="en-US" altLang="zh-CN"/>
              <a:t>job</a:t>
            </a:r>
            <a:endParaRPr lang="en-US" altLang="zh-CN" dirty="0"/>
          </a:p>
        </p:txBody>
      </p:sp>
      <p:sp>
        <p:nvSpPr>
          <p:cNvPr id="10" name="椭圆 9"/>
          <p:cNvSpPr/>
          <p:nvPr/>
        </p:nvSpPr>
        <p:spPr>
          <a:xfrm>
            <a:off x="8660423" y="3778699"/>
            <a:ext cx="360485" cy="14615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72071" y="3678640"/>
            <a:ext cx="113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stage1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332919" y="3778699"/>
            <a:ext cx="571072" cy="14615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87265" y="4005190"/>
            <a:ext cx="571072" cy="146151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6674705" y="5252672"/>
            <a:ext cx="2154222" cy="11569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828927" y="5169877"/>
            <a:ext cx="657973" cy="12397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770870" y="6169378"/>
            <a:ext cx="11331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stage2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1177" y="6016375"/>
            <a:ext cx="3775356" cy="36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job1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job4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CONCLUSION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84284" y="900889"/>
            <a:ext cx="11532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propose a coded distributed computing scheme </a:t>
            </a:r>
            <a:r>
              <a:rPr lang="en-US" altLang="zh-CN" dirty="0" smtClean="0"/>
              <a:t>for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en-US" altLang="zh-CN" dirty="0"/>
              <a:t>jobs with linear Reduce functions, </a:t>
            </a:r>
            <a:r>
              <a:rPr lang="en-US" altLang="zh-CN" dirty="0" smtClean="0"/>
              <a:t>named compressed </a:t>
            </a:r>
            <a:r>
              <a:rPr lang="en-US" altLang="zh-CN" dirty="0"/>
              <a:t>coded distributed computing (compressed CDC</a:t>
            </a:r>
            <a:r>
              <a:rPr lang="en-US" altLang="zh-CN" dirty="0" smtClean="0"/>
              <a:t>), which </a:t>
            </a:r>
            <a:r>
              <a:rPr lang="en-US" altLang="zh-CN" dirty="0"/>
              <a:t>achieves substantially smaller </a:t>
            </a:r>
            <a:r>
              <a:rPr lang="en-US" altLang="zh-CN" dirty="0" smtClean="0"/>
              <a:t>bandwidth consumption compared </a:t>
            </a:r>
            <a:r>
              <a:rPr lang="en-US" altLang="zh-CN" dirty="0"/>
              <a:t>with the state-of-the-art schemes.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Compressed </a:t>
            </a:r>
            <a:r>
              <a:rPr lang="en-US" altLang="zh-CN" dirty="0" smtClean="0"/>
              <a:t>CDC jointly </a:t>
            </a:r>
            <a:r>
              <a:rPr lang="en-US" altLang="zh-CN" dirty="0"/>
              <a:t>exploits </a:t>
            </a: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en-US" altLang="zh-CN" dirty="0" smtClean="0"/>
              <a:t>pre-combining intermediate results for the </a:t>
            </a:r>
            <a:r>
              <a:rPr lang="en-US" altLang="zh-CN" dirty="0" smtClean="0">
                <a:solidFill>
                  <a:srgbClr val="FF0000"/>
                </a:solidFill>
              </a:rPr>
              <a:t>same</a:t>
            </a:r>
            <a:r>
              <a:rPr lang="en-US" altLang="zh-CN" dirty="0" smtClean="0"/>
              <a:t> computation task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coded </a:t>
            </a:r>
            <a:r>
              <a:rPr lang="en-US" altLang="zh-CN" dirty="0"/>
              <a:t>multicasting </a:t>
            </a:r>
            <a:r>
              <a:rPr lang="en-US" altLang="zh-CN" dirty="0" smtClean="0"/>
              <a:t>across </a:t>
            </a:r>
            <a:r>
              <a:rPr lang="en-US" altLang="zh-CN" dirty="0" smtClean="0">
                <a:solidFill>
                  <a:srgbClr val="FF0000"/>
                </a:solidFill>
              </a:rPr>
              <a:t>different</a:t>
            </a:r>
            <a:r>
              <a:rPr lang="en-US" altLang="zh-CN" dirty="0" smtClean="0"/>
              <a:t> </a:t>
            </a:r>
            <a:r>
              <a:rPr lang="en-US" altLang="zh-CN" dirty="0"/>
              <a:t>computation </a:t>
            </a:r>
            <a:r>
              <a:rPr lang="en-US" altLang="zh-CN" dirty="0" smtClean="0"/>
              <a:t>tasks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A future direction is </a:t>
            </a:r>
            <a:r>
              <a:rPr lang="en-US" altLang="zh-CN" dirty="0" smtClean="0"/>
              <a:t>to develop </a:t>
            </a:r>
            <a:r>
              <a:rPr lang="en-US" altLang="zh-CN" dirty="0"/>
              <a:t>lower bounds on the minimum communication </a:t>
            </a:r>
            <a:r>
              <a:rPr lang="en-US" altLang="zh-CN" dirty="0" smtClean="0"/>
              <a:t>load, and </a:t>
            </a:r>
            <a:r>
              <a:rPr lang="en-US" altLang="zh-CN" dirty="0"/>
              <a:t>study the optimality of the compressed CDC scheme.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20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6. APPENDIX A : RATES FOR THE GENERALIZED CACHING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5" y="783234"/>
                <a:ext cx="10706100" cy="5207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1/K</a:t>
                </a:r>
                <a:r>
                  <a:rPr lang="zh-CN" altLang="en-US" b="1" dirty="0" smtClean="0"/>
                  <a:t>≤</a:t>
                </a:r>
                <a:r>
                  <a:rPr lang="en-US" altLang="zh-CN" b="1" dirty="0" smtClean="0"/>
                  <a:t>μ</a:t>
                </a:r>
                <a:r>
                  <a:rPr lang="zh-CN" altLang="en-US" b="1" dirty="0" smtClean="0"/>
                  <a:t>≤</a:t>
                </a:r>
                <a:r>
                  <a:rPr lang="en-US" altLang="zh-CN" b="1" dirty="0" smtClean="0"/>
                  <a:t>1/2</a:t>
                </a:r>
              </a:p>
              <a:p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input files</a:t>
                </a:r>
                <a:r>
                  <a:rPr lang="zh-CN" altLang="en-US" dirty="0" smtClean="0"/>
                  <a:t>分成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dirty="0" smtClean="0"/>
                  <a:t>batches,</a:t>
                </a:r>
                <a:r>
                  <a:rPr lang="zh-CN" altLang="en-US" dirty="0" smtClean="0"/>
                  <a:t>前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batches</a:t>
                </a:r>
                <a:r>
                  <a:rPr lang="zh-CN" altLang="en-US" dirty="0" smtClean="0"/>
                  <a:t>每个有</a:t>
                </a:r>
                <a:r>
                  <a:rPr lang="en-US" altLang="zh-CN" dirty="0" err="1" smtClean="0"/>
                  <a:t>μN</a:t>
                </a:r>
                <a:r>
                  <a:rPr lang="zh-CN" altLang="en-US" dirty="0" smtClean="0"/>
                  <a:t>个文件，第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保存剩下的文件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考虑文件分配，每个</a:t>
                </a:r>
                <a:r>
                  <a:rPr lang="en-US" altLang="zh-CN" dirty="0" smtClean="0"/>
                  <a:t>batch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∈</a:t>
                </a:r>
                <a:r>
                  <a:rPr lang="en-US" altLang="zh-CN" dirty="0" smtClean="0"/>
                  <a:t>{1,2,…,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} </a:t>
                </a:r>
                <a:r>
                  <a:rPr lang="zh-CN" altLang="en-US" dirty="0" smtClean="0"/>
                  <a:t>被放置在节点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,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i+2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,…</a:t>
                </a:r>
              </a:p>
              <a:p>
                <a:r>
                  <a:rPr lang="zh-CN" altLang="en-US" dirty="0" smtClean="0"/>
                  <a:t>比如</a:t>
                </a:r>
                <a:r>
                  <a:rPr lang="en-US" altLang="zh-CN" dirty="0" smtClean="0"/>
                  <a:t>K=4,μ=1/2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两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batchB1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B2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batches,</a:t>
                </a:r>
                <a:r>
                  <a:rPr lang="zh-CN" altLang="en-US" dirty="0" smtClean="0"/>
                  <a:t>每个节点有一个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，每个节点需要剩下的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，每个节点有</a:t>
                </a:r>
                <a:r>
                  <a:rPr lang="en-US" altLang="zh-CN" dirty="0" smtClean="0"/>
                  <a:t>Q/K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functions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1/2</a:t>
                </a:r>
                <a:r>
                  <a:rPr lang="zh-CN" altLang="en-US" b="1" dirty="0" smtClean="0"/>
                  <a:t>≤</a:t>
                </a:r>
                <a:r>
                  <a:rPr lang="en-US" altLang="zh-CN" b="1" dirty="0"/>
                  <a:t>μ</a:t>
                </a:r>
                <a:r>
                  <a:rPr lang="zh-CN" altLang="en-US" b="1" dirty="0" smtClean="0"/>
                  <a:t>≤</a:t>
                </a:r>
                <a:r>
                  <a:rPr lang="en-US" altLang="zh-CN" b="1" dirty="0" smtClean="0"/>
                  <a:t>1</a:t>
                </a:r>
              </a:p>
              <a:p>
                <a:endParaRPr lang="en-US" altLang="zh-CN" b="1" dirty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783234"/>
                <a:ext cx="10706100" cy="5207772"/>
              </a:xfrm>
              <a:prstGeom prst="rect">
                <a:avLst/>
              </a:prstGeom>
              <a:blipFill>
                <a:blip r:embed="rId2"/>
                <a:stretch>
                  <a:fillRect l="-456" t="-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78384"/>
              </p:ext>
            </p:extLst>
          </p:nvPr>
        </p:nvGraphicFramePr>
        <p:xfrm>
          <a:off x="590061" y="2272113"/>
          <a:ext cx="6773335" cy="7664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639023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4353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20758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54876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6516787"/>
                    </a:ext>
                  </a:extLst>
                </a:gridCol>
              </a:tblGrid>
              <a:tr h="40070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67075"/>
                  </a:ext>
                </a:extLst>
              </a:tr>
              <a:tr h="2003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1337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1" y="3831011"/>
            <a:ext cx="5369169" cy="7216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5" y="5418477"/>
            <a:ext cx="2395721" cy="4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MOTIVATING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PROBLEM FORMULATION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DESCRIPTION </a:t>
            </a:r>
            <a:r>
              <a:rPr lang="en-US" altLang="zh-CN" sz="2400" dirty="0"/>
              <a:t>OF THE COMPRESSED CDC </a:t>
            </a:r>
            <a:r>
              <a:rPr lang="en-US" altLang="zh-CN" sz="2400" dirty="0" smtClean="0"/>
              <a:t>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APPENDIX A : RATES </a:t>
            </a:r>
            <a:r>
              <a:rPr lang="en-US" altLang="zh-CN" sz="2400" dirty="0"/>
              <a:t>FOR THE </a:t>
            </a:r>
            <a:r>
              <a:rPr lang="en-US" altLang="zh-CN" sz="2400" dirty="0" smtClean="0"/>
              <a:t>GENERALIZED CACHING SCHEME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compressed coded </a:t>
            </a:r>
            <a:r>
              <a:rPr lang="en-US" altLang="zh-CN" sz="2000" dirty="0"/>
              <a:t>distributed computing (in short, compressed CDC), </a:t>
            </a:r>
            <a:r>
              <a:rPr lang="en-US" altLang="zh-CN" sz="2000" dirty="0" smtClean="0"/>
              <a:t>which jointly </a:t>
            </a:r>
            <a:r>
              <a:rPr lang="en-US" altLang="zh-CN" sz="2000" dirty="0"/>
              <a:t>exploits the above two techniques (i.e., combining </a:t>
            </a:r>
            <a:r>
              <a:rPr lang="en-US" altLang="zh-CN" sz="2000" dirty="0" smtClean="0"/>
              <a:t>the intermediate </a:t>
            </a:r>
            <a:r>
              <a:rPr lang="en-US" altLang="zh-CN" sz="2000" dirty="0"/>
              <a:t>results of the </a:t>
            </a:r>
            <a:r>
              <a:rPr lang="en-US" altLang="zh-CN" sz="2000" dirty="0">
                <a:solidFill>
                  <a:srgbClr val="FF0000"/>
                </a:solidFill>
              </a:rPr>
              <a:t>same</a:t>
            </a:r>
            <a:r>
              <a:rPr lang="en-US" altLang="zh-CN" sz="2000" dirty="0"/>
              <a:t> computation and coding </a:t>
            </a:r>
            <a:r>
              <a:rPr lang="en-US" altLang="zh-CN" sz="2000" dirty="0" smtClean="0"/>
              <a:t>across the </a:t>
            </a:r>
            <a:r>
              <a:rPr lang="en-US" altLang="zh-CN" sz="2000" dirty="0"/>
              <a:t>intermediate results of </a:t>
            </a:r>
            <a:r>
              <a:rPr lang="en-US" altLang="zh-CN" sz="2000" dirty="0" smtClean="0">
                <a:solidFill>
                  <a:srgbClr val="FF0000"/>
                </a:solidFill>
              </a:rPr>
              <a:t>different</a:t>
            </a:r>
            <a:r>
              <a:rPr lang="en-US" altLang="zh-CN" sz="2000" dirty="0" smtClean="0"/>
              <a:t> computations)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Compression techniques: combining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results of </a:t>
            </a:r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same</a:t>
            </a:r>
            <a:r>
              <a:rPr lang="en-US" altLang="zh-CN" sz="2000" dirty="0"/>
              <a:t> computation </a:t>
            </a:r>
            <a:r>
              <a:rPr lang="en-US" altLang="zh-CN" sz="2000" dirty="0" smtClean="0"/>
              <a:t>task.</a:t>
            </a:r>
          </a:p>
          <a:p>
            <a:r>
              <a:rPr lang="en-US" altLang="zh-CN" sz="2000" dirty="0" smtClean="0"/>
              <a:t>When the Reduce </a:t>
            </a:r>
            <a:r>
              <a:rPr lang="en-US" altLang="zh-CN" sz="2000" dirty="0"/>
              <a:t>function is </a:t>
            </a:r>
            <a:r>
              <a:rPr lang="en-US" altLang="zh-CN" sz="2000" dirty="0">
                <a:solidFill>
                  <a:srgbClr val="FF0000"/>
                </a:solidFill>
              </a:rPr>
              <a:t>commutative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associative</a:t>
            </a:r>
            <a:r>
              <a:rPr lang="en-US" altLang="zh-CN" sz="2000" dirty="0"/>
              <a:t>, a “combiner function” is proposed to </a:t>
            </a:r>
            <a:r>
              <a:rPr lang="en-US" altLang="zh-CN" sz="2000" dirty="0" smtClean="0"/>
              <a:t>pre-combine multiple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values</a:t>
            </a:r>
            <a:r>
              <a:rPr lang="zh-CN" altLang="en-US" sz="2000" dirty="0" smtClean="0"/>
              <a:t>（传送中间值的和而不是单个中间值）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CDC enables coding opportunities across </a:t>
            </a:r>
            <a:r>
              <a:rPr lang="en-US" altLang="zh-CN" sz="2000" dirty="0" smtClean="0"/>
              <a:t>intermediate </a:t>
            </a:r>
            <a:r>
              <a:rPr lang="en-US" altLang="zh-CN" sz="2000" dirty="0"/>
              <a:t>results of </a:t>
            </a:r>
            <a:r>
              <a:rPr lang="en-US" altLang="zh-CN" sz="2000" dirty="0">
                <a:solidFill>
                  <a:srgbClr val="FF0000"/>
                </a:solidFill>
              </a:rPr>
              <a:t>different</a:t>
            </a:r>
            <a:r>
              <a:rPr lang="en-US" altLang="zh-CN" sz="2000" dirty="0"/>
              <a:t> computation tasks to further </a:t>
            </a:r>
            <a:r>
              <a:rPr lang="en-US" altLang="zh-CN" sz="2000" dirty="0" smtClean="0"/>
              <a:t>reduce the </a:t>
            </a:r>
            <a:r>
              <a:rPr lang="en-US" altLang="zh-CN" sz="2000" dirty="0"/>
              <a:t>communication load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本文提出的</a:t>
            </a:r>
            <a:r>
              <a:rPr lang="en-US" altLang="zh-CN" sz="2000" dirty="0"/>
              <a:t>compressed </a:t>
            </a:r>
            <a:r>
              <a:rPr lang="en-US" altLang="zh-CN" sz="2000" dirty="0" smtClean="0"/>
              <a:t>CDC</a:t>
            </a:r>
            <a:r>
              <a:rPr lang="zh-CN" altLang="en-US" sz="2000" dirty="0" smtClean="0"/>
              <a:t>，先将中间值进行结合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求和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，再运用</a:t>
            </a:r>
            <a:r>
              <a:rPr lang="en-US" altLang="zh-CN" sz="2000" dirty="0" smtClean="0"/>
              <a:t>coded scheme</a:t>
            </a:r>
            <a:r>
              <a:rPr lang="zh-CN" altLang="en-US" sz="2000" dirty="0" smtClean="0"/>
              <a:t>充分利用</a:t>
            </a:r>
            <a:r>
              <a:rPr lang="en-US" altLang="zh-CN" sz="2000" dirty="0" smtClean="0"/>
              <a:t>coded multicasting opportunities</a:t>
            </a:r>
            <a:r>
              <a:rPr lang="zh-CN" altLang="en-US" sz="2000" dirty="0" smtClean="0"/>
              <a:t>来减少传输量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MOTIVATING </a:t>
            </a:r>
            <a:r>
              <a:rPr lang="en-US" altLang="zh-CN" sz="2400" dirty="0" smtClean="0"/>
              <a:t>EXAMPLE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80998" y="4856266"/>
            <a:ext cx="1067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N=6    Q=3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每个文件都会产生全部</a:t>
            </a:r>
            <a:r>
              <a:rPr lang="en-US" altLang="zh-CN" dirty="0" smtClean="0"/>
              <a:t>Q=3</a:t>
            </a:r>
            <a:r>
              <a:rPr lang="zh-CN" altLang="en-US" dirty="0" smtClean="0"/>
              <a:t>个中间值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Shuffle</a:t>
            </a:r>
            <a:r>
              <a:rPr lang="zh-CN" altLang="en-US" dirty="0" smtClean="0"/>
              <a:t>之后每个节点的中间值到对应的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节点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84" y="659423"/>
            <a:ext cx="77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349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MOTIVATING EXAMPLE(Compression scheme)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5015767"/>
            <a:ext cx="1067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Since only the </a:t>
            </a:r>
            <a:r>
              <a:rPr lang="en-US" altLang="zh-CN" dirty="0">
                <a:solidFill>
                  <a:srgbClr val="FF0000"/>
                </a:solidFill>
              </a:rPr>
              <a:t>sum </a:t>
            </a:r>
            <a:r>
              <a:rPr lang="en-US" altLang="zh-CN" dirty="0"/>
              <a:t>of the </a:t>
            </a:r>
            <a:r>
              <a:rPr lang="en-US" altLang="zh-CN" dirty="0" smtClean="0"/>
              <a:t>intermediate </a:t>
            </a:r>
            <a:r>
              <a:rPr lang="en-US" altLang="zh-CN" dirty="0"/>
              <a:t>values is needed for final reduction, we can </a:t>
            </a:r>
            <a:r>
              <a:rPr lang="en-US" altLang="zh-CN" dirty="0" smtClean="0"/>
              <a:t>pre-combine the </a:t>
            </a:r>
            <a:r>
              <a:rPr lang="en-US" altLang="zh-CN" dirty="0"/>
              <a:t>computed intermediate values of the same function at </a:t>
            </a:r>
            <a:r>
              <a:rPr lang="en-US" altLang="zh-CN" dirty="0" smtClean="0"/>
              <a:t>the sender </a:t>
            </a:r>
            <a:r>
              <a:rPr lang="en-US" altLang="zh-CN" dirty="0"/>
              <a:t>node to reduce communication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89" y="659423"/>
            <a:ext cx="4127457" cy="3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349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MOTIVATING </a:t>
            </a:r>
            <a:r>
              <a:rPr lang="en-US" altLang="zh-CN" sz="2400" dirty="0" smtClean="0"/>
              <a:t>EXAMPLE(CDC </a:t>
            </a:r>
            <a:r>
              <a:rPr lang="en-US" altLang="zh-CN" sz="2400" dirty="0"/>
              <a:t>scheme)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5015767"/>
            <a:ext cx="1067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Utilizing the redundant Map results </a:t>
            </a:r>
            <a:r>
              <a:rPr lang="en-US" altLang="zh-CN" dirty="0" smtClean="0"/>
              <a:t>across computing </a:t>
            </a:r>
            <a:r>
              <a:rPr lang="en-US" altLang="zh-CN" dirty="0"/>
              <a:t>nodes, the CDC scheme creates coded </a:t>
            </a:r>
            <a:r>
              <a:rPr lang="en-US" altLang="zh-CN" dirty="0" smtClean="0"/>
              <a:t>multicast </a:t>
            </a:r>
            <a:r>
              <a:rPr lang="en-US" altLang="zh-CN" dirty="0"/>
              <a:t>packets by combining intermediate values of </a:t>
            </a:r>
            <a:r>
              <a:rPr lang="en-US" altLang="zh-CN" dirty="0" smtClean="0"/>
              <a:t>different functions </a:t>
            </a:r>
            <a:r>
              <a:rPr lang="en-US" altLang="zh-CN" dirty="0"/>
              <a:t>that are intended at different nodes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82" y="817685"/>
            <a:ext cx="4107525" cy="38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349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MOTIVATING EXAMPLE(Compressed CDC scheme)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5015767"/>
            <a:ext cx="106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above described </a:t>
            </a:r>
            <a:r>
              <a:rPr lang="en-US" altLang="zh-CN" dirty="0" smtClean="0"/>
              <a:t>two techniques </a:t>
            </a:r>
            <a:r>
              <a:rPr lang="en-US" altLang="zh-CN" dirty="0"/>
              <a:t>can be applied jointly to further reduce the </a:t>
            </a:r>
            <a:r>
              <a:rPr lang="en-US" altLang="zh-CN" dirty="0" smtClean="0"/>
              <a:t>communication </a:t>
            </a:r>
            <a:r>
              <a:rPr lang="en-US" altLang="zh-CN" dirty="0"/>
              <a:t>load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14" y="915341"/>
            <a:ext cx="4460861" cy="38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4025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PROBLEM FORMULATION AND MAIN </a:t>
            </a:r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100939" cy="63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考虑一个</a:t>
                </a:r>
                <a:r>
                  <a:rPr lang="en-US" altLang="zh-CN" dirty="0" smtClean="0"/>
                  <a:t>computation job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本文的模型为</a:t>
                </a:r>
                <a:r>
                  <a:rPr lang="en-US" altLang="zh-CN" dirty="0" smtClean="0"/>
                  <a:t>output function</a:t>
                </a:r>
                <a:r>
                  <a:rPr lang="zh-CN" altLang="en-US" dirty="0" smtClean="0"/>
                  <a:t>计算中间值的和，也即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intermediate function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So far, </a:t>
                </a:r>
                <a:r>
                  <a:rPr lang="en-US" altLang="zh-CN" dirty="0" smtClean="0"/>
                  <a:t>we have </a:t>
                </a:r>
                <a:r>
                  <a:rPr lang="en-US" altLang="zh-CN" dirty="0"/>
                  <a:t>introduced one computation job that involves </a:t>
                </a:r>
                <a:r>
                  <a:rPr lang="en-US" altLang="zh-CN" dirty="0" smtClean="0"/>
                  <a:t>computing Q </a:t>
                </a:r>
                <a:r>
                  <a:rPr lang="en-US" altLang="zh-CN" dirty="0"/>
                  <a:t>functions.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本文</a:t>
                </a:r>
                <a:r>
                  <a:rPr lang="zh-CN" altLang="en-US" dirty="0" smtClean="0"/>
                  <a:t>引入了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computation 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用于并行工作，</a:t>
                </a:r>
                <a:r>
                  <a:rPr lang="zh-CN" altLang="en-US" dirty="0" smtClean="0"/>
                  <a:t>用不同的数据集。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分到每个用户的文件不同</a:t>
                </a:r>
                <a:r>
                  <a:rPr lang="en-US" altLang="zh-CN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Example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在同一个深度神经网络训练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个图像</a:t>
                </a:r>
                <a:r>
                  <a:rPr lang="zh-CN" altLang="en-US" dirty="0" smtClean="0"/>
                  <a:t>分类器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下的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remark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可以完成各自的工作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之间是相互独立的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每个节点要完成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</a:t>
                </a:r>
                <a:r>
                  <a:rPr lang="en-US" altLang="zh-CN" dirty="0" smtClean="0"/>
                  <a:t>job</a:t>
                </a:r>
                <a:r>
                  <a:rPr lang="zh-CN" altLang="en-US" dirty="0" smtClean="0"/>
                  <a:t>内</a:t>
                </a:r>
                <a:r>
                  <a:rPr lang="zh-CN" altLang="en-US" dirty="0"/>
                  <a:t>都</a:t>
                </a:r>
                <a:r>
                  <a:rPr lang="zh-CN" altLang="en-US" dirty="0" smtClean="0"/>
                  <a:t>用到</a:t>
                </a:r>
                <a:r>
                  <a:rPr lang="en-US" altLang="zh-CN" dirty="0" smtClean="0"/>
                  <a:t>compress CDC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100939" cy="6332311"/>
              </a:xfrm>
              <a:prstGeom prst="rect">
                <a:avLst/>
              </a:prstGeom>
              <a:blipFill>
                <a:blip r:embed="rId2"/>
                <a:stretch>
                  <a:fillRect l="-494" t="-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PROBLEM FORMULATION AND </a:t>
            </a:r>
            <a:r>
              <a:rPr lang="en-US" altLang="zh-CN" sz="2400"/>
              <a:t>MAIN </a:t>
            </a:r>
            <a:r>
              <a:rPr lang="en-US" altLang="zh-CN" sz="2400" smtClean="0"/>
              <a:t>RESULTS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100939" cy="708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A. Network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≥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的情况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K|Q</a:t>
                </a:r>
                <a:r>
                  <a:rPr lang="zh-CN" altLang="en-US" dirty="0" smtClean="0"/>
                  <a:t>，使得对每一个</a:t>
                </a:r>
                <a:r>
                  <a:rPr lang="en-US" altLang="zh-CN" dirty="0" smtClean="0"/>
                  <a:t>job,</a:t>
                </a:r>
                <a:r>
                  <a:rPr lang="zh-CN" altLang="en-US" dirty="0" smtClean="0"/>
                  <a:t>每个节点由</a:t>
                </a:r>
                <a:r>
                  <a:rPr lang="en-US" altLang="zh-CN" dirty="0" smtClean="0"/>
                  <a:t>Q/K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r>
                  <a:rPr lang="zh-CN" altLang="en-US" dirty="0" smtClean="0"/>
                  <a:t>。对于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job,</a:t>
                </a:r>
                <a:r>
                  <a:rPr lang="zh-CN" altLang="en-US" dirty="0" smtClean="0"/>
                  <a:t>就有</a:t>
                </a:r>
                <a:r>
                  <a:rPr lang="en-US" altLang="zh-CN" dirty="0" smtClean="0"/>
                  <a:t>JQ/K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每个节点存储</a:t>
                </a:r>
                <a:r>
                  <a:rPr lang="en-US" altLang="zh-CN" dirty="0" err="1" smtClean="0"/>
                  <a:t>μJN</a:t>
                </a:r>
                <a:r>
                  <a:rPr lang="zh-CN" altLang="en-US" dirty="0" smtClean="0"/>
                  <a:t>个</a:t>
                </a:r>
                <a:r>
                  <a:rPr lang="zh-CN" altLang="en-US" dirty="0" smtClean="0"/>
                  <a:t>文件。</a:t>
                </a:r>
                <a:r>
                  <a:rPr lang="en-US" altLang="zh-CN" dirty="0" smtClean="0"/>
                  <a:t>μ</a:t>
                </a:r>
                <a:r>
                  <a:rPr lang="zh-CN" altLang="en-US" dirty="0" smtClean="0"/>
                  <a:t>是每个节点存储整个数据集的比例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B. Distributed computing </a:t>
                </a:r>
                <a:r>
                  <a:rPr lang="en-US" altLang="zh-CN" b="1" dirty="0" smtClean="0"/>
                  <a:t>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Map phase: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j,</a:t>
                </a:r>
                <a:r>
                  <a:rPr lang="zh-CN" altLang="en-US" dirty="0" smtClean="0"/>
                  <a:t>每个节点产生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个中间值，其大小为</a:t>
                </a:r>
                <a:r>
                  <a:rPr lang="en-US" altLang="zh-CN" dirty="0" smtClean="0"/>
                  <a:t>T bits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Shuffle </a:t>
                </a:r>
                <a:r>
                  <a:rPr lang="en-US" altLang="zh-CN" b="1" dirty="0" smtClean="0"/>
                  <a:t>phase</a:t>
                </a:r>
                <a:r>
                  <a:rPr lang="zh-CN" altLang="en-US" b="1" dirty="0" smtClean="0"/>
                  <a:t>：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j,</a:t>
                </a:r>
                <a:r>
                  <a:rPr lang="zh-CN" altLang="en-US" dirty="0" smtClean="0"/>
                  <a:t>每个节点</a:t>
                </a:r>
                <a:r>
                  <a:rPr lang="en-US" altLang="zh-CN" dirty="0" smtClean="0"/>
                  <a:t>shuffle</a:t>
                </a:r>
                <a:r>
                  <a:rPr lang="zh-CN" altLang="en-US" dirty="0" smtClean="0"/>
                  <a:t>中间值。令每个节点传输的数据为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sub>
                    </m:sSub>
                  </m:oMath>
                </a14:m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 smtClean="0"/>
                  <a:t>Reduce phase: </a:t>
                </a:r>
                <a:r>
                  <a:rPr lang="zh-CN" altLang="en-US" dirty="0" smtClean="0"/>
                  <a:t>对于每个</a:t>
                </a:r>
                <a:r>
                  <a:rPr lang="en-US" altLang="zh-CN" dirty="0" smtClean="0"/>
                  <a:t>job j</a:t>
                </a:r>
                <a:r>
                  <a:rPr lang="zh-CN" altLang="en-US" dirty="0" smtClean="0"/>
                  <a:t>，每个节点计算所有的</a:t>
                </a:r>
                <a:r>
                  <a:rPr lang="en-US" altLang="zh-CN" dirty="0" smtClean="0"/>
                  <a:t>output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functions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endParaRPr lang="en-US" altLang="zh-CN" b="1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100939" cy="7087389"/>
              </a:xfrm>
              <a:prstGeom prst="rect">
                <a:avLst/>
              </a:prstGeom>
              <a:blipFill>
                <a:blip r:embed="rId2"/>
                <a:stretch>
                  <a:fillRect l="-494" t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025154"/>
            <a:ext cx="5100406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1002</Words>
  <Application>Microsoft Office PowerPoint</Application>
  <PresentationFormat>宽屏</PresentationFormat>
  <Paragraphs>233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Arial</vt:lpstr>
      <vt:lpstr>Cambria Math</vt:lpstr>
      <vt:lpstr>Times New Roman</vt:lpstr>
      <vt:lpstr>Office 主题​​</vt:lpstr>
      <vt:lpstr>Compressed Coded Distributed Computing</vt:lpstr>
      <vt:lpstr>PowerPoint 演示文稿</vt:lpstr>
      <vt:lpstr>1. INTRODUCTION</vt:lpstr>
      <vt:lpstr>2. MOTIVATING EXAMPLE</vt:lpstr>
      <vt:lpstr>2. MOTIVATING EXAMPLE(Compression scheme)</vt:lpstr>
      <vt:lpstr>2. MOTIVATING EXAMPLE(CDC scheme)</vt:lpstr>
      <vt:lpstr>2. MOTIVATING EXAMPLE(Compressed CDC scheme)</vt:lpstr>
      <vt:lpstr>3. PROBLEM FORMULATION AND MAIN RESULTS</vt:lpstr>
      <vt:lpstr>3. PROBLEM FORMULATION AND MAIN RESULTS</vt:lpstr>
      <vt:lpstr>3. PROBLEM FORMULATION AND MAIN RESULTS(Main Results)</vt:lpstr>
      <vt:lpstr>4. DESCRIPTION OF THE COMPRESSED CDC SCHEME</vt:lpstr>
      <vt:lpstr>4. DESCRIPTION OF THE COMPRESSED CDC SCHEME(A. File placement)</vt:lpstr>
      <vt:lpstr>4. DESCRIPTION OF THE COMPRESSED CDC SCHEME(A. File placement)</vt:lpstr>
      <vt:lpstr>4. DESCRIPTION OF THE COMPRESSED CDC SCHEME(B. Coded computing)</vt:lpstr>
      <vt:lpstr>4. DESCRIPTION OF THE COMPRESSED CDC SCHEME(B. Coded computing)</vt:lpstr>
      <vt:lpstr>4. DESCRIPTION OF THE COMPRESSED CDC SCHEME</vt:lpstr>
      <vt:lpstr>5. CONCLUSION</vt:lpstr>
      <vt:lpstr>6. APPENDIX A : RATES FOR THE GENERALIZED CACHING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Compressed Coded Distributed Computing</dc:title>
  <dc:creator>MSI</dc:creator>
  <cp:lastModifiedBy>MSI</cp:lastModifiedBy>
  <cp:revision>174</cp:revision>
  <dcterms:created xsi:type="dcterms:W3CDTF">2019-09-03T00:53:02Z</dcterms:created>
  <dcterms:modified xsi:type="dcterms:W3CDTF">2019-11-03T07:21:19Z</dcterms:modified>
</cp:coreProperties>
</file>