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8" r:id="rId4"/>
    <p:sldId id="289" r:id="rId5"/>
    <p:sldId id="290" r:id="rId6"/>
    <p:sldId id="291" r:id="rId7"/>
    <p:sldId id="293" r:id="rId8"/>
    <p:sldId id="285" r:id="rId9"/>
    <p:sldId id="287" r:id="rId10"/>
    <p:sldId id="283" r:id="rId11"/>
    <p:sldId id="284" r:id="rId12"/>
    <p:sldId id="29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54" y="2198077"/>
            <a:ext cx="10940562" cy="18112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Hierarchical Coded Computation(</a:t>
            </a:r>
            <a:r>
              <a:rPr lang="en-US" altLang="zh-CN" sz="2400" dirty="0" err="1"/>
              <a:t>Nuwan</a:t>
            </a:r>
            <a:r>
              <a:rPr lang="en-US" altLang="zh-CN" sz="2400" dirty="0"/>
              <a:t> Ferdinand and Stark C. </a:t>
            </a:r>
            <a:r>
              <a:rPr lang="en-US" altLang="zh-CN" sz="2400" dirty="0" smtClean="0"/>
              <a:t>Draper, ISIT2018)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Idea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学习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和数据库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复习上上周异构的文章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/>
              <a:t>方向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111094" y="5199334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换成矩阵乘法，用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，考虑前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个率先发送给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用次序统计量，时间期望和传输量的</a:t>
            </a:r>
            <a:r>
              <a:rPr lang="en-US" altLang="zh-CN" dirty="0" smtClean="0"/>
              <a:t>tradeoff(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6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/>
              <a:t>方向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需要基于两点的所有的路径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需要基于输入图像的所有比对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矩阵运算（更底层）？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每个用户都有任务，如果考虑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，有一些慢用户就得不到反馈。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主要问题还是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矩阵计算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是把所有节点看成一个整体。无线框架下注重的是每个用户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60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1" y="472708"/>
            <a:ext cx="4552510" cy="304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53" y="799033"/>
            <a:ext cx="4482113" cy="277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6" y="3522448"/>
            <a:ext cx="3745638" cy="32281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2520" y="2286000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2520" y="5136501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09593" y="5305778"/>
            <a:ext cx="438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Heterogeneous function</a:t>
            </a:r>
            <a:r>
              <a:rPr lang="zh-CN" altLang="en-US" b="1" dirty="0"/>
              <a:t> </a:t>
            </a:r>
            <a:r>
              <a:rPr lang="en-US" altLang="zh-CN" b="1" dirty="0" smtClean="0"/>
              <a:t>and file placement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 smtClean="0"/>
              <a:t>方向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0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一般的</a:t>
            </a:r>
            <a:r>
              <a:rPr lang="en-US" altLang="zh-CN" sz="1800" dirty="0" smtClean="0"/>
              <a:t>straggler</a:t>
            </a: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k</a:t>
            </a:r>
            <a:r>
              <a:rPr lang="zh-CN" altLang="en-US" sz="1800" dirty="0" smtClean="0"/>
              <a:t>个任务</a:t>
            </a:r>
            <a:r>
              <a:rPr lang="en-US" altLang="zh-CN" sz="1800" dirty="0" smtClean="0"/>
              <a:t>(k&lt;n)</a:t>
            </a:r>
            <a:r>
              <a:rPr lang="zh-CN" altLang="en-US" sz="1800" dirty="0" smtClean="0"/>
              <a:t>，把</a:t>
            </a:r>
            <a:r>
              <a:rPr lang="en-US" altLang="zh-CN" sz="1800" dirty="0" smtClean="0"/>
              <a:t>k</a:t>
            </a:r>
            <a:r>
              <a:rPr lang="zh-CN" altLang="en-US" sz="1800" dirty="0" smtClean="0"/>
              <a:t>个任务引入冗余，形成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个任务，再分给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worker</a:t>
            </a:r>
            <a:r>
              <a:rPr lang="zh-CN" altLang="en-US" sz="1800" dirty="0" smtClean="0"/>
              <a:t>，任意</a:t>
            </a:r>
            <a:r>
              <a:rPr lang="en-US" altLang="zh-CN" sz="1800" dirty="0" smtClean="0"/>
              <a:t>k</a:t>
            </a:r>
            <a:r>
              <a:rPr lang="zh-CN" altLang="en-US" sz="1800" dirty="0" smtClean="0"/>
              <a:t>个节点返回即可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缺陷：</a:t>
            </a:r>
            <a:r>
              <a:rPr lang="en-US" altLang="zh-CN" sz="1800" dirty="0" smtClean="0"/>
              <a:t>n-k</a:t>
            </a:r>
            <a:r>
              <a:rPr lang="zh-CN" altLang="en-US" sz="1800" dirty="0" smtClean="0"/>
              <a:t>个节点被忽视，被视为</a:t>
            </a:r>
            <a:r>
              <a:rPr lang="en-US" altLang="zh-CN" sz="1800" dirty="0" smtClean="0"/>
              <a:t>persistent stragglers</a:t>
            </a:r>
            <a:r>
              <a:rPr lang="zh-CN" altLang="en-US" sz="1800" dirty="0" smtClean="0"/>
              <a:t>，这</a:t>
            </a:r>
            <a:r>
              <a:rPr lang="en-US" altLang="zh-CN" sz="1800" dirty="0" smtClean="0"/>
              <a:t>n-k</a:t>
            </a:r>
            <a:r>
              <a:rPr lang="zh-CN" altLang="en-US" sz="1800" dirty="0" smtClean="0"/>
              <a:t>个节点没有起任何作用。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实际集群中，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non-persistent stragglers</a:t>
            </a:r>
            <a:r>
              <a:rPr lang="zh-CN" altLang="en-US" sz="1800" dirty="0" smtClean="0"/>
              <a:t>不可忽视，还是起了部分作用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90" y="2751992"/>
            <a:ext cx="4774293" cy="38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5712069" cy="534169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1800" dirty="0" smtClean="0"/>
                  <a:t>本文的思想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考虑</a:t>
                </a:r>
                <a:r>
                  <a:rPr lang="en-US" altLang="zh-CN" sz="1800" dirty="0" smtClean="0"/>
                  <a:t>k&gt;n</a:t>
                </a:r>
              </a:p>
              <a:p>
                <a:r>
                  <a:rPr lang="zh-CN" altLang="en-US" sz="1800" dirty="0" smtClean="0"/>
                  <a:t>把</a:t>
                </a:r>
                <a:r>
                  <a:rPr lang="en-US" altLang="zh-CN" sz="1800" dirty="0" smtClean="0"/>
                  <a:t>k</a:t>
                </a:r>
                <a:r>
                  <a:rPr lang="zh-CN" altLang="en-US" sz="1800" dirty="0" smtClean="0"/>
                  <a:t>分成</a:t>
                </a:r>
                <a:r>
                  <a:rPr lang="en-US" altLang="zh-CN" sz="1800" dirty="0" smtClean="0"/>
                  <a:t>r</a:t>
                </a:r>
                <a:r>
                  <a:rPr lang="zh-CN" altLang="en-US" sz="1800" dirty="0" smtClean="0"/>
                  <a:t>份</a:t>
                </a:r>
                <a:r>
                  <a:rPr lang="en-US" altLang="zh-CN" sz="1800" dirty="0" smtClean="0"/>
                  <a:t>(r</a:t>
                </a:r>
                <a:r>
                  <a:rPr lang="zh-CN" altLang="en-US" sz="1800" dirty="0" smtClean="0"/>
                  <a:t>层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，满足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每层的任务数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把每层的任务数用</a:t>
                </a:r>
                <a:r>
                  <a:rPr lang="en-US" altLang="zh-CN" sz="1800" dirty="0" smtClean="0"/>
                  <a:t>MDS</a:t>
                </a:r>
                <a:r>
                  <a:rPr lang="zh-CN" altLang="en-US" sz="1800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扩展到</a:t>
                </a:r>
                <a:r>
                  <a:rPr lang="en-US" altLang="zh-CN" sz="1800" dirty="0" smtClean="0"/>
                  <a:t>n</a:t>
                </a:r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为什么每层分得的任务</a:t>
                </a:r>
                <a:r>
                  <a:rPr lang="zh-CN" altLang="en-US" sz="1800" dirty="0"/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依次递减？</a:t>
                </a:r>
                <a:endParaRPr lang="en-US" altLang="zh-CN" sz="1800" dirty="0" smtClean="0"/>
              </a:p>
              <a:p>
                <a:r>
                  <a:rPr lang="zh-CN" altLang="en-US" sz="1800" dirty="0"/>
                  <a:t>每一</a:t>
                </a:r>
                <a:r>
                  <a:rPr lang="zh-CN" altLang="en-US" sz="1800" dirty="0" smtClean="0"/>
                  <a:t>个节点完成该层的任务后立即进行下一层的任务，不用等该层完成所有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个任务。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由于节点完成任务的串行性，这样递减设置</a:t>
                </a:r>
                <a:r>
                  <a:rPr lang="en-US" altLang="zh-CN" sz="1800" dirty="0" smtClean="0"/>
                  <a:t>MDS</a:t>
                </a:r>
                <a:r>
                  <a:rPr lang="zh-CN" altLang="en-US" sz="1800" dirty="0" smtClean="0"/>
                  <a:t>的码率，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让每层的整体完成时间大概相同</a:t>
                </a:r>
                <a:endParaRPr lang="en-US" altLang="zh-CN" sz="18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800" dirty="0" smtClean="0"/>
                  <a:t>充分利用了快节点和慢节点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5712069" cy="5341694"/>
              </a:xfrm>
              <a:blipFill>
                <a:blip r:embed="rId2"/>
                <a:stretch>
                  <a:fillRect l="-640" t="-1027" r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48" y="1396608"/>
            <a:ext cx="5889392" cy="39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0380784" cy="5341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依然用次序统计量来做，整体完成时间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每层完成时间怎么衡量？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5" y="2802202"/>
            <a:ext cx="7015058" cy="2797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885" y="5599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Proof: The detailed proof will be given in the extension of</a:t>
            </a:r>
          </a:p>
          <a:p>
            <a:r>
              <a:rPr lang="en-US" altLang="zh-CN" dirty="0"/>
              <a:t>this paper.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835270"/>
            <a:ext cx="5499492" cy="12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0380784" cy="5341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 smtClean="0"/>
                  <a:t>最佳性讨论，</a:t>
                </a:r>
                <a:r>
                  <a:rPr lang="zh-CN" altLang="en-US" sz="1800" dirty="0"/>
                  <a:t>把</a:t>
                </a:r>
                <a:r>
                  <a:rPr lang="en-US" altLang="zh-CN" sz="1800" dirty="0"/>
                  <a:t>k</a:t>
                </a:r>
                <a:r>
                  <a:rPr lang="zh-CN" altLang="en-US" sz="1800" dirty="0"/>
                  <a:t>分成</a:t>
                </a:r>
                <a:r>
                  <a:rPr lang="en-US" altLang="zh-CN" sz="1800" dirty="0"/>
                  <a:t>r</a:t>
                </a:r>
                <a:r>
                  <a:rPr lang="zh-CN" altLang="en-US" sz="1800" dirty="0"/>
                  <a:t>份</a:t>
                </a:r>
                <a:r>
                  <a:rPr lang="en-US" altLang="zh-CN" sz="1800" dirty="0"/>
                  <a:t>(r</a:t>
                </a:r>
                <a:r>
                  <a:rPr lang="zh-CN" altLang="en-US" sz="1800" dirty="0"/>
                  <a:t>层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，满足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每</a:t>
                </a:r>
                <a:r>
                  <a:rPr lang="zh-CN" altLang="en-US" sz="1800" dirty="0" smtClean="0"/>
                  <a:t>层分的任务数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怎么求？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0380784" cy="5341694"/>
              </a:xfrm>
              <a:blipFill>
                <a:blip r:embed="rId2"/>
                <a:stretch>
                  <a:fillRect l="-470" t="-8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3" y="1720179"/>
            <a:ext cx="4228571" cy="29428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3052" y="4838883"/>
            <a:ext cx="10340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Integer optimization problems are combinatorial in nature </a:t>
            </a:r>
            <a:r>
              <a:rPr lang="en-US" altLang="zh-CN" dirty="0" smtClean="0"/>
              <a:t>and therefore </a:t>
            </a:r>
            <a:r>
              <a:rPr lang="en-US" altLang="zh-CN" dirty="0">
                <a:solidFill>
                  <a:srgbClr val="FF0000"/>
                </a:solidFill>
              </a:rPr>
              <a:t>hard</a:t>
            </a:r>
            <a:r>
              <a:rPr lang="en-US" altLang="zh-CN" dirty="0"/>
              <a:t> to solve for large-scale problems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 exhaustive </a:t>
            </a:r>
            <a:r>
              <a:rPr lang="en-US" altLang="zh-CN" dirty="0"/>
              <a:t>search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0380784" cy="5341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 smtClean="0"/>
                  <a:t>每层分的任务数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怎么求？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0380784" cy="5341694"/>
              </a:xfrm>
              <a:blipFill>
                <a:blip r:embed="rId2"/>
                <a:stretch>
                  <a:fillRect l="-470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52" y="1332501"/>
            <a:ext cx="5628279" cy="1209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52" y="2620791"/>
            <a:ext cx="5522771" cy="11148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52" y="4034030"/>
            <a:ext cx="3174387" cy="2402047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598377" y="5117123"/>
            <a:ext cx="1652954" cy="69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4415" y="4771622"/>
            <a:ext cx="169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线性问题转化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223" y="4085091"/>
            <a:ext cx="3143230" cy="229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444760" y="1332501"/>
                <a:ext cx="574723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The failure probability is governed by the smallest coefficient </a:t>
                </a:r>
                <a:r>
                  <a:rPr lang="en-US" altLang="zh-CN" dirty="0"/>
                  <a:t>of the failure exponent.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hoose </a:t>
                </a: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,...,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 smtClean="0"/>
                  <a:t>to </a:t>
                </a:r>
                <a:r>
                  <a:rPr lang="en-US" altLang="zh-CN" dirty="0"/>
                  <a:t>minimizes (6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Maximizing the smallest </a:t>
                </a:r>
                <a:r>
                  <a:rPr lang="en-US" altLang="zh-CN" dirty="0"/>
                  <a:t>coefficient of the </a:t>
                </a:r>
                <a:r>
                  <a:rPr lang="en-US" altLang="zh-CN" dirty="0" smtClean="0"/>
                  <a:t>failure exponent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60" y="1332501"/>
                <a:ext cx="5747239" cy="2031325"/>
              </a:xfrm>
              <a:prstGeom prst="rect">
                <a:avLst/>
              </a:prstGeom>
              <a:blipFill>
                <a:blip r:embed="rId7"/>
                <a:stretch>
                  <a:fillRect l="-848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上下箭头 13"/>
          <p:cNvSpPr/>
          <p:nvPr/>
        </p:nvSpPr>
        <p:spPr>
          <a:xfrm>
            <a:off x="8801100" y="2542182"/>
            <a:ext cx="211015" cy="3944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1.Hierarchical </a:t>
            </a:r>
            <a:r>
              <a:rPr lang="en-US" altLang="zh-CN" sz="2400" dirty="0"/>
              <a:t>Coded Computation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51" y="1028455"/>
            <a:ext cx="4799783" cy="4071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62" y="985103"/>
            <a:ext cx="4823200" cy="41144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762" y="52839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Pr</a:t>
            </a:r>
            <a:r>
              <a:rPr lang="en-US" altLang="zh-CN" dirty="0" smtClean="0"/>
              <a:t>(τ&gt;t) We </a:t>
            </a:r>
            <a:r>
              <a:rPr lang="en-US" altLang="zh-CN" dirty="0"/>
              <a:t>call this </a:t>
            </a:r>
            <a:r>
              <a:rPr lang="en-US" altLang="zh-CN" dirty="0" smtClean="0"/>
              <a:t>the probability </a:t>
            </a:r>
            <a:r>
              <a:rPr lang="en-US" altLang="zh-CN" dirty="0"/>
              <a:t>of failure by time 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3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 </a:t>
            </a:r>
            <a:r>
              <a:rPr lang="zh-CN" altLang="en-US" sz="2400" dirty="0" smtClean="0"/>
              <a:t>方向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517593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CDC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8053844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MDS</a:t>
            </a:r>
            <a:endParaRPr lang="en-US" altLang="zh-CN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3" y="593771"/>
            <a:ext cx="5591293" cy="3042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6" y="659423"/>
            <a:ext cx="6037498" cy="2840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21" y="3944285"/>
            <a:ext cx="6096987" cy="2263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785" y="6208018"/>
            <a:ext cx="3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CDC+MDS </a:t>
            </a:r>
            <a:r>
              <a:rPr lang="zh-CN" altLang="en-US" sz="1400" dirty="0" smtClean="0"/>
              <a:t>考虑任意前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个完成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424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/>
              <a:t>方向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8" y="975947"/>
            <a:ext cx="4376478" cy="3290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9786" y="142091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考虑计算量和传输量的权衡，以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表示计算量，用次序统计量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表示传输量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9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574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Cambria Math</vt:lpstr>
      <vt:lpstr>Times New Roman</vt:lpstr>
      <vt:lpstr>Office 主题​​</vt:lpstr>
      <vt:lpstr>PowerPoint 演示文稿</vt:lpstr>
      <vt:lpstr>1.Hierarchical Coded Computation</vt:lpstr>
      <vt:lpstr>1.Hierarchical Coded Computation</vt:lpstr>
      <vt:lpstr>1.Hierarchical Coded Computation</vt:lpstr>
      <vt:lpstr>1.Hierarchical Coded Computation</vt:lpstr>
      <vt:lpstr>1.Hierarchical Coded Computation</vt:lpstr>
      <vt:lpstr>1.Hierarchical Coded Computation</vt:lpstr>
      <vt:lpstr>2.Idea 方向1</vt:lpstr>
      <vt:lpstr>2.idea方向1</vt:lpstr>
      <vt:lpstr>2.idea方向1</vt:lpstr>
      <vt:lpstr>2.idea方向1</vt:lpstr>
      <vt:lpstr>2.idea方向2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>MSI</dc:creator>
  <cp:lastModifiedBy>MSI</cp:lastModifiedBy>
  <cp:revision>173</cp:revision>
  <dcterms:created xsi:type="dcterms:W3CDTF">2019-09-03T00:53:02Z</dcterms:created>
  <dcterms:modified xsi:type="dcterms:W3CDTF">2019-11-20T02:34:19Z</dcterms:modified>
</cp:coreProperties>
</file>