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321" r:id="rId6"/>
    <p:sldId id="282" r:id="rId7"/>
    <p:sldId id="323" r:id="rId8"/>
    <p:sldId id="322" r:id="rId9"/>
    <p:sldId id="324" r:id="rId10"/>
    <p:sldId id="325" r:id="rId11"/>
    <p:sldId id="326" r:id="rId12"/>
    <p:sldId id="327" r:id="rId13"/>
    <p:sldId id="308" r:id="rId14"/>
    <p:sldId id="328" r:id="rId15"/>
    <p:sldId id="317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SI" initials="M" lastIdx="2" clrIdx="0">
    <p:extLst>
      <p:ext uri="{19B8F6BF-5375-455C-9EA6-DF929625EA0E}">
        <p15:presenceInfo xmlns:p15="http://schemas.microsoft.com/office/powerpoint/2012/main" userId="MS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367BE-FCF9-4078-A470-30B7DC5F97E0}" type="datetimeFigureOut">
              <a:rPr lang="zh-CN" altLang="en-US" smtClean="0"/>
              <a:t>2019/11/24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EF16F-9D88-49A5-9080-9E9FFC516C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3073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367BE-FCF9-4078-A470-30B7DC5F97E0}" type="datetimeFigureOut">
              <a:rPr lang="zh-CN" altLang="en-US" smtClean="0"/>
              <a:t>2019/11/24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EF16F-9D88-49A5-9080-9E9FFC516C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4031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367BE-FCF9-4078-A470-30B7DC5F97E0}" type="datetimeFigureOut">
              <a:rPr lang="zh-CN" altLang="en-US" smtClean="0"/>
              <a:t>2019/11/24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EF16F-9D88-49A5-9080-9E9FFC516C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5906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367BE-FCF9-4078-A470-30B7DC5F97E0}" type="datetimeFigureOut">
              <a:rPr lang="zh-CN" altLang="en-US" smtClean="0"/>
              <a:t>2019/11/24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EF16F-9D88-49A5-9080-9E9FFC516C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1358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367BE-FCF9-4078-A470-30B7DC5F97E0}" type="datetimeFigureOut">
              <a:rPr lang="zh-CN" altLang="en-US" smtClean="0"/>
              <a:t>2019/11/24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EF16F-9D88-49A5-9080-9E9FFC516C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2399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367BE-FCF9-4078-A470-30B7DC5F97E0}" type="datetimeFigureOut">
              <a:rPr lang="zh-CN" altLang="en-US" smtClean="0"/>
              <a:t>2019/11/24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EF16F-9D88-49A5-9080-9E9FFC516C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41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367BE-FCF9-4078-A470-30B7DC5F97E0}" type="datetimeFigureOut">
              <a:rPr lang="zh-CN" altLang="en-US" smtClean="0"/>
              <a:t>2019/11/24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EF16F-9D88-49A5-9080-9E9FFC516C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6456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367BE-FCF9-4078-A470-30B7DC5F97E0}" type="datetimeFigureOut">
              <a:rPr lang="zh-CN" altLang="en-US" smtClean="0"/>
              <a:t>2019/11/24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EF16F-9D88-49A5-9080-9E9FFC516C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255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367BE-FCF9-4078-A470-30B7DC5F97E0}" type="datetimeFigureOut">
              <a:rPr lang="zh-CN" altLang="en-US" smtClean="0"/>
              <a:t>2019/11/24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EF16F-9D88-49A5-9080-9E9FFC516C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2509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367BE-FCF9-4078-A470-30B7DC5F97E0}" type="datetimeFigureOut">
              <a:rPr lang="zh-CN" altLang="en-US" smtClean="0"/>
              <a:t>2019/11/24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EF16F-9D88-49A5-9080-9E9FFC516C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213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367BE-FCF9-4078-A470-30B7DC5F97E0}" type="datetimeFigureOut">
              <a:rPr lang="zh-CN" altLang="en-US" smtClean="0"/>
              <a:t>2019/11/24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EF16F-9D88-49A5-9080-9E9FFC516C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0548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367BE-FCF9-4078-A470-30B7DC5F97E0}" type="datetimeFigureOut">
              <a:rPr lang="zh-CN" altLang="en-US" smtClean="0"/>
              <a:t>2019/11/24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9EF16F-9D88-49A5-9080-9E9FFC516C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5814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11" Type="http://schemas.openxmlformats.org/officeDocument/2006/relationships/image" Target="../media/image46.png"/><Relationship Id="rId5" Type="http://schemas.openxmlformats.org/officeDocument/2006/relationships/image" Target="../media/image40.png"/><Relationship Id="rId10" Type="http://schemas.openxmlformats.org/officeDocument/2006/relationships/image" Target="../media/image45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21.png"/><Relationship Id="rId4" Type="http://schemas.openxmlformats.org/officeDocument/2006/relationships/image" Target="../media/image14.png"/><Relationship Id="rId9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78814" y="648031"/>
            <a:ext cx="10234367" cy="2387600"/>
          </a:xfrm>
        </p:spPr>
        <p:txBody>
          <a:bodyPr>
            <a:normAutofit/>
          </a:bodyPr>
          <a:lstStyle/>
          <a:p>
            <a:r>
              <a:rPr lang="en-US" altLang="zh-CN" dirty="0"/>
              <a:t>On Heterogeneous Coded Distributed Computing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5DD3CB5-7E62-4C53-9D0F-C53774C66CCD}"/>
              </a:ext>
            </a:extLst>
          </p:cNvPr>
          <p:cNvSpPr txBox="1"/>
          <p:nvPr/>
        </p:nvSpPr>
        <p:spPr>
          <a:xfrm>
            <a:off x="1752176" y="3947747"/>
            <a:ext cx="86876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Mehrdad</a:t>
            </a:r>
            <a:r>
              <a:rPr lang="en-US" altLang="zh-CN" dirty="0"/>
              <a:t> </a:t>
            </a:r>
            <a:r>
              <a:rPr lang="en-US" altLang="zh-CN" dirty="0" err="1"/>
              <a:t>Kiamari</a:t>
            </a:r>
            <a:r>
              <a:rPr lang="en-US" altLang="zh-CN" dirty="0"/>
              <a:t> ∗ , </a:t>
            </a:r>
            <a:r>
              <a:rPr lang="en-US" altLang="zh-CN" dirty="0" err="1"/>
              <a:t>Chenwei</a:t>
            </a:r>
            <a:r>
              <a:rPr lang="en-US" altLang="zh-CN" dirty="0"/>
              <a:t> Wang † and A. Salman </a:t>
            </a:r>
            <a:r>
              <a:rPr lang="en-US" altLang="zh-CN" dirty="0" err="1"/>
              <a:t>Avestimehr</a:t>
            </a:r>
            <a:r>
              <a:rPr lang="en-US" altLang="zh-CN" dirty="0"/>
              <a:t> </a:t>
            </a:r>
            <a:r>
              <a:rPr lang="en-US" altLang="zh-CN" dirty="0" smtClean="0"/>
              <a:t>∗</a:t>
            </a:r>
          </a:p>
          <a:p>
            <a:endParaRPr lang="en-US" altLang="zh-CN" dirty="0"/>
          </a:p>
          <a:p>
            <a:r>
              <a:rPr lang="en-US" altLang="zh-CN" dirty="0"/>
              <a:t>GLOBECOM 2017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3601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2884" y="285994"/>
            <a:ext cx="11198469" cy="373429"/>
          </a:xfrm>
        </p:spPr>
        <p:txBody>
          <a:bodyPr>
            <a:noAutofit/>
          </a:bodyPr>
          <a:lstStyle/>
          <a:p>
            <a:r>
              <a:rPr lang="en-US" altLang="zh-CN" sz="2400" dirty="0"/>
              <a:t>3. THE ACHIEVABILITY OF THEOREM  (</a:t>
            </a:r>
            <a:r>
              <a:rPr lang="en-US" altLang="zh-CN" sz="2400" dirty="0" smtClean="0"/>
              <a:t>file </a:t>
            </a:r>
            <a:r>
              <a:rPr lang="en-US" altLang="zh-CN" sz="2400" dirty="0"/>
              <a:t>allocation)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512884" y="844767"/>
                <a:ext cx="10888023" cy="3970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/>
                  <a:t>两个重要的问题</a:t>
                </a:r>
                <a:endParaRPr lang="en-US" altLang="zh-CN" dirty="0" smtClean="0"/>
              </a:p>
              <a:p>
                <a:pPr marL="342900" indent="-342900">
                  <a:buFont typeface="+mj-ea"/>
                  <a:buAutoNum type="circleNumDbPlain"/>
                </a:pPr>
                <a:r>
                  <a:rPr lang="zh-CN" altLang="en-US" dirty="0" smtClean="0"/>
                  <a:t>文件分配策略</a:t>
                </a:r>
                <a:r>
                  <a:rPr lang="en-US" altLang="zh-CN" dirty="0" smtClean="0"/>
                  <a:t>(</a:t>
                </a:r>
                <a:r>
                  <a:rPr lang="zh-CN" altLang="en-US" dirty="0" smtClean="0"/>
                  <a:t>不仅仅是每个节点的文件数量，还有他们的重叠</a:t>
                </a:r>
                <a:r>
                  <a:rPr lang="zh-CN" altLang="en-US" dirty="0"/>
                  <a:t>部分</a:t>
                </a:r>
                <a:r>
                  <a:rPr lang="en-US" altLang="zh-CN" dirty="0" smtClean="0"/>
                  <a:t>)</a:t>
                </a:r>
              </a:p>
              <a:p>
                <a:pPr marL="342900" indent="-342900">
                  <a:buFont typeface="+mj-ea"/>
                  <a:buAutoNum type="circleNumDbPlain"/>
                </a:pPr>
                <a:r>
                  <a:rPr lang="zh-CN" altLang="en-US" dirty="0"/>
                  <a:t>最</a:t>
                </a:r>
                <a:r>
                  <a:rPr lang="zh-CN" altLang="en-US" dirty="0" smtClean="0"/>
                  <a:t>优的</a:t>
                </a:r>
                <a:r>
                  <a:rPr lang="en-US" altLang="zh-CN" dirty="0" smtClean="0"/>
                  <a:t>coding</a:t>
                </a:r>
                <a:r>
                  <a:rPr lang="zh-CN" altLang="en-US" dirty="0" smtClean="0"/>
                  <a:t>传输规则</a:t>
                </a:r>
                <a:endParaRPr lang="en-US" altLang="zh-CN" dirty="0" smtClean="0"/>
              </a:p>
              <a:p>
                <a:r>
                  <a:rPr lang="zh-CN" altLang="en-US" dirty="0" smtClean="0"/>
                  <a:t>证明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ℛ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ℛ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ℛ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endParaRPr lang="en-US" altLang="zh-CN" dirty="0" smtClean="0"/>
              </a:p>
              <a:p>
                <a:endParaRPr lang="en-US" altLang="zh-CN" dirty="0" smtClean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 smtClean="0"/>
              </a:p>
              <a:p>
                <a:endParaRPr lang="en-US" altLang="zh-CN" dirty="0"/>
              </a:p>
              <a:p>
                <a:endParaRPr lang="en-US" altLang="zh-CN" dirty="0" smtClean="0"/>
              </a:p>
              <a:p>
                <a:endParaRPr lang="en-US" altLang="zh-CN" dirty="0"/>
              </a:p>
              <a:p>
                <a:endParaRPr lang="en-US" altLang="zh-CN" dirty="0" smtClean="0"/>
              </a:p>
              <a:p>
                <a:endParaRPr lang="en-US" altLang="zh-CN" dirty="0"/>
              </a:p>
              <a:p>
                <a:endParaRPr lang="en-US" altLang="zh-CN" dirty="0" smtClean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884" y="844767"/>
                <a:ext cx="10888023" cy="3970318"/>
              </a:xfrm>
              <a:prstGeom prst="rect">
                <a:avLst/>
              </a:prstGeom>
              <a:blipFill>
                <a:blip r:embed="rId2"/>
                <a:stretch>
                  <a:fillRect l="-448" t="-12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015" y="1987061"/>
            <a:ext cx="2819401" cy="29012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884" y="2473338"/>
            <a:ext cx="3944816" cy="28543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2884" y="2829926"/>
            <a:ext cx="4764818" cy="115346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9298" y="4108452"/>
            <a:ext cx="4725410" cy="1484422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80990" y="1730944"/>
            <a:ext cx="4519917" cy="2055651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9298" y="5739688"/>
            <a:ext cx="5369086" cy="936221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83805" y="4182149"/>
            <a:ext cx="5514286" cy="2190476"/>
          </a:xfrm>
          <a:prstGeom prst="rect">
            <a:avLst/>
          </a:prstGeom>
        </p:spPr>
      </p:pic>
      <p:sp>
        <p:nvSpPr>
          <p:cNvPr id="16" name="椭圆 15"/>
          <p:cNvSpPr/>
          <p:nvPr/>
        </p:nvSpPr>
        <p:spPr>
          <a:xfrm>
            <a:off x="6880990" y="1987061"/>
            <a:ext cx="4610556" cy="2901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6121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2884" y="285994"/>
            <a:ext cx="11198469" cy="373429"/>
          </a:xfrm>
        </p:spPr>
        <p:txBody>
          <a:bodyPr>
            <a:noAutofit/>
          </a:bodyPr>
          <a:lstStyle/>
          <a:p>
            <a:r>
              <a:rPr lang="en-US" altLang="zh-CN" sz="2400" dirty="0"/>
              <a:t>3. THE ACHIEVABILITY OF THEOREM  (</a:t>
            </a:r>
            <a:r>
              <a:rPr lang="en-US" altLang="zh-CN" sz="2400" dirty="0" smtClean="0"/>
              <a:t>file </a:t>
            </a:r>
            <a:r>
              <a:rPr lang="en-US" altLang="zh-CN" sz="2400" dirty="0"/>
              <a:t>allocation)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015" y="842908"/>
            <a:ext cx="2678724" cy="371014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884" y="1474764"/>
            <a:ext cx="3759259" cy="916569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298" y="2824383"/>
            <a:ext cx="4603320" cy="1052187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78384" y="1028415"/>
            <a:ext cx="6308129" cy="4107161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2884" y="4431875"/>
            <a:ext cx="5332154" cy="167999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/>
              <p:cNvSpPr txBox="1"/>
              <p:nvPr/>
            </p:nvSpPr>
            <p:spPr>
              <a:xfrm>
                <a:off x="6312877" y="5389685"/>
                <a:ext cx="451045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Case1</a:t>
                </a:r>
                <a:r>
                  <a:rPr lang="zh-CN" altLang="en-US" dirty="0" smtClean="0"/>
                  <a:t>：满足三角不等式</a:t>
                </a:r>
                <a:endParaRPr lang="en-US" altLang="zh-CN" dirty="0" smtClean="0"/>
              </a:p>
              <a:p>
                <a:r>
                  <a:rPr lang="en-US" altLang="zh-CN" dirty="0" smtClean="0"/>
                  <a:t>Case2</a:t>
                </a:r>
                <a:r>
                  <a:rPr lang="zh-CN" altLang="en-US" dirty="0" smtClean="0"/>
                  <a:t>：不满足三角不等式，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zh-CN" altLang="en-US" dirty="0" smtClean="0"/>
                  <a:t>过于大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2877" y="5389685"/>
                <a:ext cx="4510454" cy="646331"/>
              </a:xfrm>
              <a:prstGeom prst="rect">
                <a:avLst/>
              </a:prstGeom>
              <a:blipFill>
                <a:blip r:embed="rId7"/>
                <a:stretch>
                  <a:fillRect l="-1218" t="-6604" b="-150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7639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>
              <a:xfrm>
                <a:off x="512884" y="285994"/>
                <a:ext cx="11679116" cy="373429"/>
              </a:xfrm>
            </p:spPr>
            <p:txBody>
              <a:bodyPr>
                <a:noAutofit/>
              </a:bodyPr>
              <a:lstStyle/>
              <a:p>
                <a:r>
                  <a:rPr lang="en-US" altLang="zh-CN" sz="2400" dirty="0" smtClean="0"/>
                  <a:t>4. </a:t>
                </a:r>
                <a:r>
                  <a:rPr lang="en-US" altLang="zh-CN" sz="2400" dirty="0"/>
                  <a:t>CONVERSE OF THEOREM </a:t>
                </a:r>
                <a:r>
                  <a:rPr lang="en-US" altLang="zh-CN" sz="2400" dirty="0" smtClean="0"/>
                  <a:t>1(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ℛ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ℛ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ℛ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2400" dirty="0" smtClean="0"/>
                  <a:t>)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512884" y="285994"/>
                <a:ext cx="11679116" cy="373429"/>
              </a:xfrm>
              <a:blipFill>
                <a:blip r:embed="rId2"/>
                <a:stretch>
                  <a:fillRect l="-783" t="-29508" b="-442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512884" y="811803"/>
                <a:ext cx="10888023" cy="29291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/>
                  <a:t>把</a:t>
                </a:r>
                <a:r>
                  <a:rPr lang="en-US" altLang="zh-CN" dirty="0" smtClean="0"/>
                  <a:t>Li</a:t>
                </a:r>
                <a:r>
                  <a:rPr lang="zh-CN" altLang="en-US" dirty="0" smtClean="0"/>
                  <a:t>的</a:t>
                </a:r>
                <a:r>
                  <a:rPr lang="en-US" altLang="zh-CN" dirty="0" smtClean="0"/>
                  <a:t>TIT</a:t>
                </a:r>
                <a:r>
                  <a:rPr lang="zh-CN" altLang="en-US" dirty="0" smtClean="0"/>
                  <a:t>那篇文章的下界证明中的</a:t>
                </a:r>
                <a:r>
                  <a:rPr lang="en-US" altLang="zh-CN" dirty="0" smtClean="0"/>
                  <a:t>Lemma1</a:t>
                </a:r>
                <a:r>
                  <a:rPr lang="zh-CN" altLang="en-US" dirty="0" smtClean="0"/>
                  <a:t>搬过来再加上自己的证明</a:t>
                </a:r>
                <a:endParaRPr lang="en-US" altLang="zh-CN" dirty="0"/>
              </a:p>
              <a:p>
                <a:endParaRPr lang="en-US" altLang="zh-CN" dirty="0" smtClean="0"/>
              </a:p>
              <a:p>
                <a:r>
                  <a:rPr lang="en-US" altLang="zh-CN" dirty="0" smtClean="0"/>
                  <a:t>                                                         Li’s Lemma</a:t>
                </a:r>
              </a:p>
              <a:p>
                <a:endParaRPr lang="en-US" altLang="zh-CN" dirty="0"/>
              </a:p>
              <a:p>
                <a:r>
                  <a:rPr lang="zh-CN" altLang="en-US" dirty="0" smtClean="0"/>
                  <a:t>结合本文算法，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ℳ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zh-CN" altLang="en-US" dirty="0" smtClean="0"/>
                  <a:t>，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ℳ</m:t>
                        </m:r>
                      </m:sub>
                      <m:sup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13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23</m:t>
                        </m:r>
                      </m:sub>
                    </m:sSub>
                  </m:oMath>
                </a14:m>
                <a:r>
                  <a:rPr lang="en-US" altLang="zh-CN" dirty="0" smtClean="0"/>
                  <a:t>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ℳ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p>
                    </m:sSubSup>
                    <m:r>
                      <a:rPr lang="zh-CN" alt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表示</m:t>
                    </m:r>
                  </m:oMath>
                </a14:m>
                <a:r>
                  <a:rPr lang="zh-CN" altLang="en-US" dirty="0" smtClean="0">
                    <a:solidFill>
                      <a:srgbClr val="FF0000"/>
                    </a:solidFill>
                  </a:rPr>
                  <a:t>只</a:t>
                </a:r>
                <a:r>
                  <a:rPr lang="zh-CN" altLang="en-US" dirty="0" smtClean="0"/>
                  <a:t>存在</a:t>
                </a:r>
                <a:r>
                  <a:rPr lang="en-US" altLang="zh-CN" dirty="0" smtClean="0"/>
                  <a:t>j</a:t>
                </a:r>
                <a:r>
                  <a:rPr lang="zh-CN" altLang="en-US" dirty="0" smtClean="0"/>
                  <a:t>个节点的文件数</a:t>
                </a:r>
                <a:endParaRPr lang="en-US" altLang="zh-CN" dirty="0"/>
              </a:p>
              <a:p>
                <a:endParaRPr lang="en-US" altLang="zh-CN" dirty="0" smtClean="0"/>
              </a:p>
              <a:p>
                <a:endParaRPr lang="en-US" altLang="zh-CN" dirty="0"/>
              </a:p>
              <a:p>
                <a:endParaRPr lang="en-US" altLang="zh-CN" dirty="0" smtClean="0"/>
              </a:p>
              <a:p>
                <a:endParaRPr lang="en-US" altLang="zh-CN" dirty="0"/>
              </a:p>
              <a:p>
                <a:endParaRPr lang="en-US" altLang="zh-CN" dirty="0" smtClean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884" y="811803"/>
                <a:ext cx="10888023" cy="2929135"/>
              </a:xfrm>
              <a:prstGeom prst="rect">
                <a:avLst/>
              </a:prstGeom>
              <a:blipFill>
                <a:blip r:embed="rId3"/>
                <a:stretch>
                  <a:fillRect l="-448" t="-14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245" y="1256083"/>
            <a:ext cx="3005603" cy="542214"/>
          </a:xfrm>
          <a:prstGeom prst="rect">
            <a:avLst/>
          </a:prstGeom>
        </p:spPr>
      </p:pic>
      <p:sp>
        <p:nvSpPr>
          <p:cNvPr id="4" name="下箭头 3"/>
          <p:cNvSpPr/>
          <p:nvPr/>
        </p:nvSpPr>
        <p:spPr>
          <a:xfrm>
            <a:off x="4906108" y="2338753"/>
            <a:ext cx="439615" cy="3547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2884" y="2845849"/>
            <a:ext cx="4746478" cy="28631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9245" y="3740938"/>
            <a:ext cx="4746478" cy="167304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2884" y="5413979"/>
            <a:ext cx="4227732" cy="46772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2884" y="5854964"/>
            <a:ext cx="4041531" cy="335578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2883" y="6131098"/>
            <a:ext cx="1861039" cy="519477"/>
          </a:xfrm>
          <a:prstGeom prst="rect">
            <a:avLst/>
          </a:prstGeom>
        </p:spPr>
      </p:pic>
      <p:cxnSp>
        <p:nvCxnSpPr>
          <p:cNvPr id="12" name="直接箭头连接符 11"/>
          <p:cNvCxnSpPr/>
          <p:nvPr/>
        </p:nvCxnSpPr>
        <p:spPr>
          <a:xfrm flipV="1">
            <a:off x="712177" y="5635869"/>
            <a:ext cx="3675185" cy="6858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V="1">
            <a:off x="1274885" y="3132165"/>
            <a:ext cx="3033346" cy="241395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右箭头 16"/>
          <p:cNvSpPr/>
          <p:nvPr/>
        </p:nvSpPr>
        <p:spPr>
          <a:xfrm>
            <a:off x="5583115" y="4339144"/>
            <a:ext cx="650631" cy="6812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561933" y="4428082"/>
            <a:ext cx="4472413" cy="80451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6799492" y="5278508"/>
                <a:ext cx="41851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＜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zh-CN" altLang="en-US" i="1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9492" y="5278508"/>
                <a:ext cx="4185138" cy="369332"/>
              </a:xfrm>
              <a:prstGeom prst="rect">
                <a:avLst/>
              </a:prstGeom>
              <a:blipFill>
                <a:blip r:embed="rId11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3642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>
              <a:xfrm>
                <a:off x="512884" y="285994"/>
                <a:ext cx="11679116" cy="373429"/>
              </a:xfrm>
            </p:spPr>
            <p:txBody>
              <a:bodyPr>
                <a:noAutofit/>
              </a:bodyPr>
              <a:lstStyle/>
              <a:p>
                <a:r>
                  <a:rPr lang="en-US" altLang="zh-CN" sz="2400" dirty="0" smtClean="0"/>
                  <a:t>4. </a:t>
                </a:r>
                <a:r>
                  <a:rPr lang="en-US" altLang="zh-CN" sz="2400" dirty="0"/>
                  <a:t>CONVERSE OF THEOREM </a:t>
                </a:r>
                <a:r>
                  <a:rPr lang="en-US" altLang="zh-CN" sz="2400" dirty="0" smtClean="0"/>
                  <a:t>1(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ℛ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ℛ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r>
                  <a:rPr lang="en-US" altLang="zh-CN" sz="2400" dirty="0" smtClean="0"/>
                  <a:t>)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512884" y="285994"/>
                <a:ext cx="11679116" cy="373429"/>
              </a:xfrm>
              <a:blipFill>
                <a:blip r:embed="rId2"/>
                <a:stretch>
                  <a:fillRect l="-783" t="-29508" b="-442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/>
          <p:cNvSpPr txBox="1"/>
          <p:nvPr/>
        </p:nvSpPr>
        <p:spPr>
          <a:xfrm>
            <a:off x="512884" y="811803"/>
            <a:ext cx="1088802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932" y="924459"/>
            <a:ext cx="6323030" cy="1538896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932" y="2955784"/>
            <a:ext cx="4171918" cy="414929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2884" y="3483369"/>
            <a:ext cx="4771293" cy="2044840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5606776" y="4136484"/>
            <a:ext cx="57941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本质</a:t>
            </a:r>
            <a:r>
              <a:rPr lang="zh-CN" altLang="en-US" dirty="0" smtClean="0"/>
              <a:t>上其实是</a:t>
            </a:r>
            <a:r>
              <a:rPr lang="en-US" altLang="zh-CN" dirty="0" smtClean="0"/>
              <a:t>cut-set bound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信息论的证明是想办法把中间值移到左边，把发送的数据</a:t>
            </a:r>
            <a:r>
              <a:rPr lang="en-US" altLang="zh-CN" dirty="0" smtClean="0"/>
              <a:t>X</a:t>
            </a:r>
            <a:r>
              <a:rPr lang="zh-CN" altLang="en-US" dirty="0" smtClean="0"/>
              <a:t>移到条件里面再化简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1794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>
              <a:xfrm>
                <a:off x="512884" y="285994"/>
                <a:ext cx="11679116" cy="373429"/>
              </a:xfrm>
            </p:spPr>
            <p:txBody>
              <a:bodyPr>
                <a:noAutofit/>
              </a:bodyPr>
              <a:lstStyle/>
              <a:p>
                <a:r>
                  <a:rPr lang="en-US" altLang="zh-CN" sz="2400" dirty="0" smtClean="0"/>
                  <a:t>4. </a:t>
                </a:r>
                <a:r>
                  <a:rPr lang="en-US" altLang="zh-CN" sz="2400" dirty="0"/>
                  <a:t>CONVERSE OF THEOREM </a:t>
                </a:r>
                <a:r>
                  <a:rPr lang="en-US" altLang="zh-CN" sz="2400" dirty="0" smtClean="0"/>
                  <a:t>1(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ℛ</m:t>
                        </m:r>
                      </m:e>
                      <m:sub>
                        <m:r>
                          <a:rPr lang="en-US" altLang="zh-CN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ℛ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altLang="zh-CN" sz="2400" dirty="0" smtClean="0"/>
                  <a:t>)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512884" y="285994"/>
                <a:ext cx="11679116" cy="373429"/>
              </a:xfrm>
              <a:blipFill>
                <a:blip r:embed="rId2"/>
                <a:stretch>
                  <a:fillRect l="-783" t="-29508" b="-442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/>
          <p:cNvSpPr txBox="1"/>
          <p:nvPr/>
        </p:nvSpPr>
        <p:spPr>
          <a:xfrm>
            <a:off x="512884" y="811803"/>
            <a:ext cx="1088802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884" y="811803"/>
            <a:ext cx="5421924" cy="38245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303" y="1346642"/>
            <a:ext cx="4377144" cy="272419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34808" y="1445568"/>
            <a:ext cx="3912578" cy="279935"/>
          </a:xfrm>
          <a:prstGeom prst="rect">
            <a:avLst/>
          </a:prstGeom>
        </p:spPr>
      </p:pic>
      <p:sp>
        <p:nvSpPr>
          <p:cNvPr id="7" name="下箭头 6"/>
          <p:cNvSpPr/>
          <p:nvPr/>
        </p:nvSpPr>
        <p:spPr>
          <a:xfrm>
            <a:off x="5213839" y="3552117"/>
            <a:ext cx="773723" cy="44840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45427" y="4391798"/>
            <a:ext cx="4784073" cy="2224118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271444" y="2228126"/>
            <a:ext cx="38114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很多地方从信息论到具体中间值传输量的转化都是基于</a:t>
            </a:r>
            <a:r>
              <a:rPr lang="en-US" altLang="zh-CN" dirty="0" smtClean="0"/>
              <a:t>cut-set bound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0108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2884" y="285994"/>
            <a:ext cx="11679116" cy="373429"/>
          </a:xfrm>
        </p:spPr>
        <p:txBody>
          <a:bodyPr>
            <a:noAutofit/>
          </a:bodyPr>
          <a:lstStyle/>
          <a:p>
            <a:r>
              <a:rPr lang="en-US" altLang="zh-CN" sz="2400" dirty="0"/>
              <a:t>6</a:t>
            </a:r>
            <a:r>
              <a:rPr lang="en-US" altLang="zh-CN" sz="2400" dirty="0" smtClean="0"/>
              <a:t>. CONCLUSION</a:t>
            </a:r>
            <a:endParaRPr lang="en-US" altLang="zh-CN" sz="2400" dirty="0"/>
          </a:p>
        </p:txBody>
      </p:sp>
      <p:sp>
        <p:nvSpPr>
          <p:cNvPr id="5" name="文本框 4"/>
          <p:cNvSpPr txBox="1"/>
          <p:nvPr/>
        </p:nvSpPr>
        <p:spPr>
          <a:xfrm>
            <a:off x="512884" y="811803"/>
            <a:ext cx="10888023" cy="95102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Conclusion </a:t>
            </a:r>
          </a:p>
          <a:p>
            <a:pPr marL="342900" indent="-342900">
              <a:buFont typeface="+mj-ea"/>
              <a:buAutoNum type="circleNumDbPlain"/>
            </a:pPr>
            <a:r>
              <a:rPr lang="zh-CN" altLang="en-US" dirty="0"/>
              <a:t>基于异构的文件分配</a:t>
            </a:r>
            <a:r>
              <a:rPr lang="en-US" altLang="zh-CN" dirty="0"/>
              <a:t>(function </a:t>
            </a:r>
            <a:r>
              <a:rPr lang="zh-CN" altLang="en-US" dirty="0"/>
              <a:t>分配是同构的</a:t>
            </a:r>
            <a:r>
              <a:rPr lang="en-US" altLang="zh-CN" dirty="0"/>
              <a:t>)</a:t>
            </a:r>
            <a:r>
              <a:rPr lang="zh-CN" altLang="en-US" dirty="0"/>
              <a:t>，给出</a:t>
            </a:r>
            <a:r>
              <a:rPr lang="en-US" altLang="zh-CN" dirty="0"/>
              <a:t>K=3</a:t>
            </a:r>
            <a:r>
              <a:rPr lang="zh-CN" altLang="en-US" dirty="0"/>
              <a:t>时的文件分配和传输规则。</a:t>
            </a:r>
            <a:endParaRPr lang="en-US" altLang="zh-CN" dirty="0"/>
          </a:p>
          <a:p>
            <a:pPr marL="342900" indent="-342900">
              <a:buFont typeface="+mj-ea"/>
              <a:buAutoNum type="circleNumDbPlain"/>
            </a:pPr>
            <a:r>
              <a:rPr lang="zh-CN" altLang="en-US" dirty="0"/>
              <a:t>基于算法，给出</a:t>
            </a:r>
            <a:r>
              <a:rPr lang="en-US" altLang="zh-CN" dirty="0"/>
              <a:t>K=3</a:t>
            </a:r>
            <a:r>
              <a:rPr lang="zh-CN" altLang="en-US" dirty="0"/>
              <a:t>时的传输量公式，并证明最优性</a:t>
            </a:r>
            <a:endParaRPr lang="en-US" altLang="zh-CN" dirty="0"/>
          </a:p>
          <a:p>
            <a:pPr marL="342900" indent="-342900">
              <a:buFont typeface="+mj-ea"/>
              <a:buAutoNum type="circleNumDbPlain"/>
            </a:pPr>
            <a:r>
              <a:rPr lang="en-US" altLang="zh-CN" dirty="0"/>
              <a:t>K&gt;3</a:t>
            </a:r>
            <a:r>
              <a:rPr lang="zh-CN" altLang="en-US" dirty="0"/>
              <a:t>时未给出具体下界和上界，只是提供思路</a:t>
            </a:r>
            <a:r>
              <a:rPr lang="en-US" altLang="zh-CN" dirty="0"/>
              <a:t>(</a:t>
            </a:r>
            <a:r>
              <a:rPr lang="zh-CN" altLang="en-US" dirty="0"/>
              <a:t>线性规划</a:t>
            </a:r>
            <a:r>
              <a:rPr lang="en-US" altLang="zh-CN" dirty="0"/>
              <a:t>)</a:t>
            </a:r>
          </a:p>
          <a:p>
            <a:pPr marL="342900" indent="-342900">
              <a:buFont typeface="+mj-ea"/>
              <a:buAutoNum type="circleNumDbPlain"/>
            </a:pPr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b="1" dirty="0" smtClean="0"/>
              <a:t>Thinking </a:t>
            </a:r>
          </a:p>
          <a:p>
            <a:pPr marL="342900" indent="-342900">
              <a:buFont typeface="+mj-ea"/>
              <a:buAutoNum type="circleNumDbPlain"/>
            </a:pPr>
            <a:r>
              <a:rPr lang="zh-CN" altLang="en-US" dirty="0" smtClean="0"/>
              <a:t>这篇文章的文件分配和重复量的图示对传输过程中的</a:t>
            </a:r>
            <a:r>
              <a:rPr lang="en-US" altLang="zh-CN" dirty="0" smtClean="0"/>
              <a:t>coding opportunities</a:t>
            </a:r>
            <a:r>
              <a:rPr lang="zh-CN" altLang="en-US" dirty="0" smtClean="0"/>
              <a:t>理解很有帮助</a:t>
            </a:r>
            <a:endParaRPr lang="en-US" altLang="zh-CN" dirty="0" smtClean="0"/>
          </a:p>
          <a:p>
            <a:pPr marL="342900" indent="-342900">
              <a:buFont typeface="+mj-ea"/>
              <a:buAutoNum type="circleNumDbPlain"/>
            </a:pPr>
            <a:r>
              <a:rPr lang="zh-CN" altLang="en-US" dirty="0" smtClean="0"/>
              <a:t>这篇文章只是考虑了三个节点就已经比较麻烦，且没有给出通用的文件分配和传输规则</a:t>
            </a:r>
            <a:r>
              <a:rPr lang="en-US" altLang="zh-CN" dirty="0" smtClean="0"/>
              <a:t>(</a:t>
            </a:r>
            <a:r>
              <a:rPr lang="zh-CN" altLang="en-US" dirty="0" smtClean="0"/>
              <a:t>上上周的文章给出了通用</a:t>
            </a:r>
            <a:r>
              <a:rPr lang="en-US" altLang="zh-CN" dirty="0" smtClean="0"/>
              <a:t>scheme)</a:t>
            </a:r>
          </a:p>
          <a:p>
            <a:endParaRPr lang="en-US" altLang="zh-CN" b="1" dirty="0" smtClean="0"/>
          </a:p>
          <a:p>
            <a:endParaRPr lang="en-US" altLang="zh-CN" b="1" dirty="0"/>
          </a:p>
          <a:p>
            <a:endParaRPr lang="en-US" altLang="zh-CN" b="1" dirty="0"/>
          </a:p>
          <a:p>
            <a:r>
              <a:rPr lang="en-US" altLang="zh-CN" b="1" dirty="0" smtClean="0"/>
              <a:t>Future Direction</a:t>
            </a:r>
            <a:endParaRPr lang="en-US" altLang="zh-CN" b="1" dirty="0"/>
          </a:p>
          <a:p>
            <a:pPr marL="342900" indent="-342900">
              <a:buFont typeface="+mj-ea"/>
              <a:buAutoNum type="circleNumDbPlain"/>
            </a:pPr>
            <a:r>
              <a:rPr lang="en-US" altLang="zh-CN" dirty="0"/>
              <a:t>An interesting future direction is the development </a:t>
            </a:r>
            <a:r>
              <a:rPr lang="en-US" altLang="zh-CN" dirty="0" smtClean="0"/>
              <a:t>of a </a:t>
            </a:r>
            <a:r>
              <a:rPr lang="en-US" altLang="zh-CN" dirty="0"/>
              <a:t>unified coded computing method for heterogeneous </a:t>
            </a:r>
            <a:r>
              <a:rPr lang="en-US" altLang="zh-CN" dirty="0" smtClean="0"/>
              <a:t>systems that </a:t>
            </a:r>
            <a:r>
              <a:rPr lang="en-US" altLang="zh-CN" dirty="0"/>
              <a:t>deals with </a:t>
            </a:r>
            <a:r>
              <a:rPr lang="en-US" altLang="zh-CN" dirty="0">
                <a:solidFill>
                  <a:srgbClr val="FF0000"/>
                </a:solidFill>
              </a:rPr>
              <a:t>both </a:t>
            </a:r>
            <a:r>
              <a:rPr lang="en-US" altLang="zh-CN" dirty="0"/>
              <a:t>the </a:t>
            </a:r>
            <a:r>
              <a:rPr lang="en-US" altLang="zh-CN" dirty="0">
                <a:solidFill>
                  <a:srgbClr val="FF0000"/>
                </a:solidFill>
              </a:rPr>
              <a:t>bandwidth</a:t>
            </a:r>
            <a:r>
              <a:rPr lang="en-US" altLang="zh-CN" dirty="0"/>
              <a:t> and </a:t>
            </a:r>
            <a:r>
              <a:rPr lang="en-US" altLang="zh-CN" dirty="0">
                <a:solidFill>
                  <a:srgbClr val="FF0000"/>
                </a:solidFill>
              </a:rPr>
              <a:t>straggler </a:t>
            </a:r>
            <a:r>
              <a:rPr lang="en-US" altLang="zh-CN" dirty="0" smtClean="0">
                <a:solidFill>
                  <a:srgbClr val="FF0000"/>
                </a:solidFill>
              </a:rPr>
              <a:t>problems</a:t>
            </a:r>
            <a:r>
              <a:rPr lang="en-US" altLang="zh-CN" dirty="0" smtClean="0"/>
              <a:t>. Such </a:t>
            </a:r>
            <a:r>
              <a:rPr lang="en-US" altLang="zh-CN" dirty="0"/>
              <a:t>a unified framework has been proposed for </a:t>
            </a:r>
            <a:r>
              <a:rPr lang="en-US" altLang="zh-CN" dirty="0" smtClean="0"/>
              <a:t>homogeneous systems </a:t>
            </a:r>
            <a:r>
              <a:rPr lang="en-US" altLang="zh-CN" dirty="0"/>
              <a:t>in [16], but remains open for heterogeneous systems.</a:t>
            </a:r>
            <a:endParaRPr lang="en-US" altLang="zh-CN" b="1" dirty="0"/>
          </a:p>
          <a:p>
            <a:endParaRPr lang="en-US" altLang="zh-CN" b="1" dirty="0" smtClean="0"/>
          </a:p>
          <a:p>
            <a:endParaRPr lang="en-US" altLang="zh-CN" b="1" dirty="0"/>
          </a:p>
          <a:p>
            <a:endParaRPr lang="en-US" altLang="zh-CN" b="1" dirty="0" smtClean="0"/>
          </a:p>
          <a:p>
            <a:endParaRPr lang="en-US" altLang="zh-CN" b="1" dirty="0"/>
          </a:p>
          <a:p>
            <a:endParaRPr lang="en-US" altLang="zh-CN" b="1" dirty="0" smtClean="0"/>
          </a:p>
          <a:p>
            <a:endParaRPr lang="en-US" altLang="zh-CN" b="1" dirty="0" smtClean="0"/>
          </a:p>
          <a:p>
            <a:endParaRPr lang="en-US" altLang="zh-CN" b="1" dirty="0"/>
          </a:p>
          <a:p>
            <a:endParaRPr lang="en-US" altLang="zh-CN" b="1" dirty="0" smtClean="0"/>
          </a:p>
          <a:p>
            <a:endParaRPr lang="en-US" altLang="zh-CN" b="1" dirty="0" smtClean="0"/>
          </a:p>
          <a:p>
            <a:endParaRPr lang="en-US" altLang="zh-CN" b="1" dirty="0"/>
          </a:p>
          <a:p>
            <a:endParaRPr lang="en-US" altLang="zh-CN" b="1" dirty="0" smtClean="0"/>
          </a:p>
          <a:p>
            <a:endParaRPr lang="en-US" altLang="zh-CN" b="1" dirty="0"/>
          </a:p>
          <a:p>
            <a:endParaRPr lang="en-US" altLang="zh-CN" b="1" dirty="0" smtClean="0"/>
          </a:p>
          <a:p>
            <a:endParaRPr lang="en-US" altLang="zh-CN" b="1" dirty="0"/>
          </a:p>
          <a:p>
            <a:endParaRPr lang="en-US" altLang="zh-CN" b="1" dirty="0" smtClean="0"/>
          </a:p>
          <a:p>
            <a:endParaRPr lang="en-US" altLang="zh-CN" b="1" dirty="0"/>
          </a:p>
          <a:p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2518250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641838"/>
            <a:ext cx="10515600" cy="5535125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CN" sz="2400" dirty="0" smtClean="0"/>
              <a:t>INTRODUCTION</a:t>
            </a:r>
            <a:endParaRPr lang="en-US" altLang="zh-CN" sz="2400" dirty="0"/>
          </a:p>
          <a:p>
            <a:pPr marL="457200" indent="-457200">
              <a:buFont typeface="+mj-lt"/>
              <a:buAutoNum type="arabicPeriod"/>
            </a:pPr>
            <a:r>
              <a:rPr lang="en-US" altLang="zh-CN" sz="2400" dirty="0" smtClean="0"/>
              <a:t>SYSTEM MODEL </a:t>
            </a:r>
            <a:r>
              <a:rPr lang="en-US" altLang="zh-CN" sz="2400" dirty="0"/>
              <a:t>AND </a:t>
            </a:r>
            <a:r>
              <a:rPr lang="en-US" altLang="zh-CN" sz="2400" dirty="0" smtClean="0"/>
              <a:t>MAIN RESULTS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400" dirty="0" smtClean="0"/>
              <a:t>THE ACHIEVABILITY </a:t>
            </a:r>
            <a:r>
              <a:rPr lang="en-US" altLang="zh-CN" sz="2400" dirty="0"/>
              <a:t>OF </a:t>
            </a:r>
            <a:r>
              <a:rPr lang="en-US" altLang="zh-CN" sz="2400" dirty="0" smtClean="0"/>
              <a:t>THEOREM 1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400" dirty="0" smtClean="0"/>
              <a:t>CONVERSE </a:t>
            </a:r>
            <a:r>
              <a:rPr lang="en-US" altLang="zh-CN" sz="2400" dirty="0"/>
              <a:t>OF </a:t>
            </a:r>
            <a:r>
              <a:rPr lang="en-US" altLang="zh-CN" sz="2400" dirty="0" smtClean="0"/>
              <a:t>THEOREM 1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400" dirty="0" smtClean="0"/>
              <a:t>ALGORITHM </a:t>
            </a:r>
            <a:r>
              <a:rPr lang="en-US" altLang="zh-CN" sz="2400" dirty="0"/>
              <a:t>OF THE </a:t>
            </a:r>
            <a:r>
              <a:rPr lang="en-US" altLang="zh-CN" sz="2400" dirty="0" smtClean="0"/>
              <a:t>ACHIEVABILITY </a:t>
            </a:r>
            <a:r>
              <a:rPr lang="en-US" altLang="zh-CN" sz="2400" dirty="0"/>
              <a:t>FOR </a:t>
            </a:r>
            <a:r>
              <a:rPr lang="en-US" altLang="zh-CN" sz="2400" dirty="0" smtClean="0"/>
              <a:t>THE GENERAL </a:t>
            </a:r>
            <a:r>
              <a:rPr lang="zh-CN" altLang="en-US" sz="2400" dirty="0"/>
              <a:t>𝐾 </a:t>
            </a:r>
            <a:r>
              <a:rPr lang="en-US" altLang="zh-CN" sz="2400" dirty="0" smtClean="0"/>
              <a:t>SERVER NODES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400" dirty="0" smtClean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808530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2885" y="285994"/>
            <a:ext cx="6547338" cy="373429"/>
          </a:xfrm>
        </p:spPr>
        <p:txBody>
          <a:bodyPr>
            <a:noAutofit/>
          </a:bodyPr>
          <a:lstStyle/>
          <a:p>
            <a:r>
              <a:rPr lang="en-US" altLang="zh-CN" sz="2400" dirty="0"/>
              <a:t>1. INTRODUCTION</a:t>
            </a:r>
            <a:endParaRPr lang="zh-CN" altLang="en-US" sz="2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2885" y="835270"/>
            <a:ext cx="11172092" cy="5341694"/>
          </a:xfrm>
        </p:spPr>
        <p:txBody>
          <a:bodyPr>
            <a:normAutofit/>
          </a:bodyPr>
          <a:lstStyle/>
          <a:p>
            <a:r>
              <a:rPr lang="en-US" altLang="zh-CN" sz="1800" dirty="0" smtClean="0"/>
              <a:t>In </a:t>
            </a:r>
            <a:r>
              <a:rPr lang="en-US" altLang="zh-CN" sz="1800" dirty="0"/>
              <a:t>distributed </a:t>
            </a:r>
            <a:r>
              <a:rPr lang="en-US" altLang="zh-CN" sz="1800" dirty="0" smtClean="0"/>
              <a:t>computing networks </a:t>
            </a:r>
            <a:r>
              <a:rPr lang="en-US" altLang="zh-CN" sz="1800" dirty="0"/>
              <a:t>different nodes have often different </a:t>
            </a:r>
            <a:r>
              <a:rPr lang="en-US" altLang="zh-CN" sz="1800" dirty="0">
                <a:solidFill>
                  <a:srgbClr val="FF0000"/>
                </a:solidFill>
              </a:rPr>
              <a:t>processing</a:t>
            </a:r>
            <a:r>
              <a:rPr lang="en-US" altLang="zh-CN" sz="1800" dirty="0"/>
              <a:t>, </a:t>
            </a:r>
            <a:r>
              <a:rPr lang="en-US" altLang="zh-CN" sz="1800" dirty="0" smtClean="0">
                <a:solidFill>
                  <a:srgbClr val="FF0000"/>
                </a:solidFill>
              </a:rPr>
              <a:t>storage</a:t>
            </a:r>
            <a:r>
              <a:rPr lang="en-US" altLang="zh-CN" sz="1800" dirty="0"/>
              <a:t>, and </a:t>
            </a:r>
            <a:r>
              <a:rPr lang="en-US" altLang="zh-CN" sz="1800" dirty="0">
                <a:solidFill>
                  <a:srgbClr val="FF0000"/>
                </a:solidFill>
              </a:rPr>
              <a:t>communication</a:t>
            </a:r>
            <a:r>
              <a:rPr lang="en-US" altLang="zh-CN" sz="1800" dirty="0"/>
              <a:t> </a:t>
            </a:r>
            <a:r>
              <a:rPr lang="en-US" altLang="zh-CN" sz="1800" dirty="0">
                <a:solidFill>
                  <a:srgbClr val="FF0000"/>
                </a:solidFill>
              </a:rPr>
              <a:t>capabilities</a:t>
            </a:r>
            <a:r>
              <a:rPr lang="en-US" altLang="zh-CN" sz="1800" dirty="0"/>
              <a:t>. For example, </a:t>
            </a:r>
            <a:r>
              <a:rPr lang="en-US" altLang="zh-CN" sz="1800" dirty="0" smtClean="0"/>
              <a:t>Amazon EC2 </a:t>
            </a:r>
            <a:r>
              <a:rPr lang="en-US" altLang="zh-CN" sz="1800" dirty="0"/>
              <a:t>[12] provides users with a wide selection of </a:t>
            </a:r>
            <a:r>
              <a:rPr lang="en-US" altLang="zh-CN" sz="1800" dirty="0" smtClean="0"/>
              <a:t>instance types </a:t>
            </a:r>
            <a:r>
              <a:rPr lang="en-US" altLang="zh-CN" sz="1800" dirty="0"/>
              <a:t>with varying combinations of CPU, memory, </a:t>
            </a:r>
            <a:r>
              <a:rPr lang="en-US" altLang="zh-CN" sz="1800" dirty="0" smtClean="0"/>
              <a:t>storage, and </a:t>
            </a:r>
            <a:r>
              <a:rPr lang="en-US" altLang="zh-CN" sz="1800" dirty="0"/>
              <a:t>bandwidth</a:t>
            </a:r>
            <a:endParaRPr lang="en-US" altLang="zh-CN" sz="1800" dirty="0" smtClean="0"/>
          </a:p>
          <a:p>
            <a:pPr marL="0" indent="0">
              <a:buNone/>
            </a:pPr>
            <a:endParaRPr lang="en-US" altLang="zh-CN" sz="1800" dirty="0"/>
          </a:p>
          <a:p>
            <a:r>
              <a:rPr lang="en-US" altLang="zh-CN" sz="1800" dirty="0" smtClean="0"/>
              <a:t>the </a:t>
            </a:r>
            <a:r>
              <a:rPr lang="en-US" altLang="zh-CN" sz="1800" dirty="0"/>
              <a:t>problem in heterogeneous systems </a:t>
            </a:r>
            <a:r>
              <a:rPr lang="en-US" altLang="zh-CN" sz="1800" dirty="0" smtClean="0"/>
              <a:t>appears to </a:t>
            </a:r>
            <a:r>
              <a:rPr lang="en-US" altLang="zh-CN" sz="1800" dirty="0"/>
              <a:t>be much more </a:t>
            </a:r>
            <a:r>
              <a:rPr lang="en-US" altLang="zh-CN" sz="1800" dirty="0">
                <a:solidFill>
                  <a:srgbClr val="FF0000"/>
                </a:solidFill>
              </a:rPr>
              <a:t>challenging</a:t>
            </a:r>
            <a:r>
              <a:rPr lang="en-US" altLang="zh-CN" sz="1800" dirty="0"/>
              <a:t>, because we have to deal </a:t>
            </a:r>
            <a:r>
              <a:rPr lang="en-US" altLang="zh-CN" sz="1800" dirty="0" smtClean="0"/>
              <a:t>with more </a:t>
            </a:r>
            <a:r>
              <a:rPr lang="en-US" altLang="zh-CN" sz="1800" dirty="0"/>
              <a:t>parameters of the node-storage size for file allocation</a:t>
            </a:r>
            <a:r>
              <a:rPr lang="en-US" altLang="zh-CN" sz="1800" dirty="0" smtClean="0"/>
              <a:t>.</a:t>
            </a:r>
          </a:p>
          <a:p>
            <a:r>
              <a:rPr lang="en-US" altLang="zh-CN" sz="1800" dirty="0"/>
              <a:t>In addition, in homogeneous systems, the file allocation </a:t>
            </a:r>
            <a:r>
              <a:rPr lang="en-US" altLang="zh-CN" sz="1800" dirty="0" smtClean="0"/>
              <a:t>to achieve </a:t>
            </a:r>
            <a:r>
              <a:rPr lang="en-US" altLang="zh-CN" sz="1800" dirty="0"/>
              <a:t>the minimum communication load turned out to </a:t>
            </a:r>
            <a:r>
              <a:rPr lang="en-US" altLang="zh-CN" sz="1800" dirty="0" smtClean="0"/>
              <a:t>be </a:t>
            </a:r>
            <a:r>
              <a:rPr lang="en-US" altLang="zh-CN" sz="1800" dirty="0" smtClean="0">
                <a:solidFill>
                  <a:srgbClr val="FF0000"/>
                </a:solidFill>
              </a:rPr>
              <a:t>cyclically </a:t>
            </a:r>
            <a:r>
              <a:rPr lang="en-US" altLang="zh-CN" sz="1800" dirty="0">
                <a:solidFill>
                  <a:srgbClr val="FF0000"/>
                </a:solidFill>
              </a:rPr>
              <a:t>symmetric </a:t>
            </a:r>
            <a:r>
              <a:rPr lang="en-US" altLang="zh-CN" sz="1800" dirty="0"/>
              <a:t>with node indices</a:t>
            </a:r>
            <a:endParaRPr lang="en-US" altLang="zh-CN" sz="1800" dirty="0" smtClean="0"/>
          </a:p>
          <a:p>
            <a:pPr marL="0" indent="0">
              <a:buNone/>
            </a:pPr>
            <a:endParaRPr lang="en-US" altLang="zh-CN" sz="1800" dirty="0"/>
          </a:p>
          <a:p>
            <a:endParaRPr lang="en-US" altLang="zh-CN" sz="1800" dirty="0" smtClean="0"/>
          </a:p>
          <a:p>
            <a:r>
              <a:rPr lang="zh-CN" altLang="en-US" sz="1800" dirty="0" smtClean="0"/>
              <a:t>本文的工作：</a:t>
            </a:r>
            <a:endParaRPr lang="en-US" altLang="zh-CN" sz="1800" dirty="0" smtClean="0"/>
          </a:p>
          <a:p>
            <a:pPr marL="342900" indent="-342900">
              <a:buFont typeface="+mj-ea"/>
              <a:buAutoNum type="circleNumDbPlain"/>
            </a:pPr>
            <a:r>
              <a:rPr lang="zh-CN" altLang="en-US" sz="1800" dirty="0" smtClean="0"/>
              <a:t>基于异构的文件分配</a:t>
            </a:r>
            <a:r>
              <a:rPr lang="en-US" altLang="zh-CN" sz="1800" dirty="0" smtClean="0"/>
              <a:t>(function </a:t>
            </a:r>
            <a:r>
              <a:rPr lang="zh-CN" altLang="en-US" sz="1800" dirty="0" smtClean="0"/>
              <a:t>分配是同构的</a:t>
            </a:r>
            <a:r>
              <a:rPr lang="en-US" altLang="zh-CN" sz="1800" dirty="0" smtClean="0"/>
              <a:t>)</a:t>
            </a:r>
            <a:r>
              <a:rPr lang="zh-CN" altLang="en-US" sz="1800" dirty="0" smtClean="0"/>
              <a:t>，给出</a:t>
            </a:r>
            <a:r>
              <a:rPr lang="en-US" altLang="zh-CN" sz="1800" dirty="0" smtClean="0"/>
              <a:t>K=3</a:t>
            </a:r>
            <a:r>
              <a:rPr lang="zh-CN" altLang="en-US" sz="1800" dirty="0" smtClean="0"/>
              <a:t>时的文件分配和传输规则。</a:t>
            </a:r>
            <a:endParaRPr lang="en-US" altLang="zh-CN" sz="1800" dirty="0" smtClean="0"/>
          </a:p>
          <a:p>
            <a:pPr marL="342900" indent="-342900">
              <a:buFont typeface="+mj-ea"/>
              <a:buAutoNum type="circleNumDbPlain"/>
            </a:pPr>
            <a:r>
              <a:rPr lang="zh-CN" altLang="en-US" sz="1800" dirty="0" smtClean="0"/>
              <a:t>基于算法，给出</a:t>
            </a:r>
            <a:r>
              <a:rPr lang="en-US" altLang="zh-CN" sz="1800" dirty="0" smtClean="0"/>
              <a:t>K=3</a:t>
            </a:r>
            <a:r>
              <a:rPr lang="zh-CN" altLang="en-US" sz="1800" dirty="0" smtClean="0"/>
              <a:t>时的传输量公式，并证明最优性</a:t>
            </a:r>
            <a:endParaRPr lang="en-US" altLang="zh-CN" sz="1800" dirty="0" smtClean="0"/>
          </a:p>
          <a:p>
            <a:pPr marL="342900" indent="-342900">
              <a:buFont typeface="+mj-ea"/>
              <a:buAutoNum type="circleNumDbPlain"/>
            </a:pPr>
            <a:r>
              <a:rPr lang="en-US" altLang="zh-CN" sz="1800" dirty="0" smtClean="0"/>
              <a:t>K&gt;3</a:t>
            </a:r>
            <a:r>
              <a:rPr lang="zh-CN" altLang="en-US" sz="1800" dirty="0" smtClean="0"/>
              <a:t>时未给出具体下界和上界，只是提供思路</a:t>
            </a:r>
            <a:r>
              <a:rPr lang="en-US" altLang="zh-CN" sz="1800" dirty="0" smtClean="0"/>
              <a:t>(</a:t>
            </a:r>
            <a:r>
              <a:rPr lang="zh-CN" altLang="en-US" sz="1800" dirty="0" smtClean="0"/>
              <a:t>线性规划</a:t>
            </a:r>
            <a:r>
              <a:rPr lang="en-US" altLang="zh-CN" sz="1800" dirty="0" smtClean="0"/>
              <a:t>)</a:t>
            </a:r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endParaRPr lang="en-US" altLang="zh-CN" sz="1800" dirty="0" smtClean="0"/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947181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2884" y="285994"/>
            <a:ext cx="9492761" cy="373429"/>
          </a:xfrm>
        </p:spPr>
        <p:txBody>
          <a:bodyPr>
            <a:noAutofit/>
          </a:bodyPr>
          <a:lstStyle/>
          <a:p>
            <a:r>
              <a:rPr lang="en-US" altLang="zh-CN" sz="2400" dirty="0" smtClean="0"/>
              <a:t>2</a:t>
            </a:r>
            <a:r>
              <a:rPr lang="en-US" altLang="zh-CN" sz="2400" dirty="0"/>
              <a:t>. SYSTEM MODEL AND MAIN </a:t>
            </a:r>
            <a:r>
              <a:rPr lang="en-US" altLang="zh-CN" sz="2400" dirty="0" smtClean="0"/>
              <a:t>RESULTS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512884" y="750258"/>
                <a:ext cx="10679723" cy="48828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N</a:t>
                </a:r>
                <a:r>
                  <a:rPr lang="zh-CN" altLang="en-US" dirty="0"/>
                  <a:t>个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文件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𝔽</m:t>
                        </m:r>
                      </m:e>
                      <m:sub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sup>
                        </m:sSup>
                      </m:sub>
                    </m:sSub>
                  </m:oMath>
                </a14:m>
                <a:endParaRPr lang="en-US" altLang="zh-CN" dirty="0" smtClean="0"/>
              </a:p>
              <a:p>
                <a:r>
                  <a:rPr lang="en-US" altLang="zh-CN" dirty="0" smtClean="0"/>
                  <a:t>Q=3</a:t>
                </a:r>
                <a:r>
                  <a:rPr lang="zh-CN" altLang="en-US" dirty="0" smtClean="0"/>
                  <a:t>个</a:t>
                </a:r>
                <a:r>
                  <a:rPr lang="en-US" altLang="zh-CN" dirty="0"/>
                  <a:t>output functions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l-GR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l-GR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l-GR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𝔽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sup>
                            </m:sSup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</m:sSup>
                    <m:r>
                      <a:rPr lang="zh-CN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𝔽</m:t>
                        </m:r>
                      </m:e>
                      <m:sub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sub>
                    </m:sSub>
                  </m:oMath>
                </a14:m>
                <a:endParaRPr lang="en-US" altLang="zh-CN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ℳ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{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,2,…,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en-US" dirty="0" smtClean="0">
                    <a:latin typeface="Cambria Math" panose="02040503050406030204" pitchFamily="18" charset="0"/>
                  </a:rPr>
                  <a:t> 表示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节点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k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包含的文件集合</a:t>
                </a:r>
                <a:endParaRPr lang="en-US" altLang="zh-CN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𝒲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⊆{1,2,…,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en-US" dirty="0" smtClean="0"/>
                  <a:t>表示</a:t>
                </a:r>
                <a:r>
                  <a:rPr lang="zh-CN" altLang="en-US" dirty="0"/>
                  <a:t>节点</a:t>
                </a:r>
                <a:r>
                  <a:rPr lang="en-US" altLang="zh-CN" dirty="0"/>
                  <a:t>k</a:t>
                </a:r>
                <a:r>
                  <a:rPr lang="zh-CN" altLang="en-US" dirty="0"/>
                  <a:t>包含的</a:t>
                </a:r>
                <a:r>
                  <a:rPr lang="en-US" altLang="zh-CN" dirty="0"/>
                  <a:t>output function</a:t>
                </a:r>
                <a:r>
                  <a:rPr lang="zh-CN" altLang="en-US" dirty="0"/>
                  <a:t>集合</a:t>
                </a:r>
                <a:endParaRPr lang="en-US" altLang="zh-CN" dirty="0"/>
              </a:p>
              <a:p>
                <a:endParaRPr lang="en-US" altLang="zh-CN" dirty="0" smtClean="0"/>
              </a:p>
              <a:p>
                <a:endParaRPr lang="en-US" altLang="zh-CN" dirty="0" smtClean="0"/>
              </a:p>
              <a:p>
                <a:r>
                  <a:rPr lang="zh-CN" altLang="en-US" dirty="0" smtClean="0"/>
                  <a:t>考虑</a:t>
                </a:r>
                <a:r>
                  <a:rPr lang="en-US" altLang="zh-CN" dirty="0" smtClean="0"/>
                  <a:t>3</a:t>
                </a:r>
                <a:r>
                  <a:rPr lang="zh-CN" altLang="en-US" dirty="0" smtClean="0"/>
                  <a:t>个节点的异构网络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ℳ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zh-CN" alt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≠</m:t>
                    </m:r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ℳ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 smtClean="0"/>
                  <a:t>    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𝒲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𝒲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zh-CN" dirty="0" smtClean="0"/>
              </a:p>
              <a:p>
                <a:endParaRPr lang="en-US" altLang="zh-CN" dirty="0" smtClean="0"/>
              </a:p>
              <a:p>
                <a:r>
                  <a:rPr lang="zh-CN" altLang="en-US" dirty="0" smtClean="0"/>
                  <a:t>最终目的，求</a:t>
                </a:r>
                <a:r>
                  <a:rPr lang="en-US" altLang="zh-CN" dirty="0" smtClean="0"/>
                  <a:t>Q</a:t>
                </a:r>
                <a:r>
                  <a:rPr lang="zh-CN" altLang="en-US" dirty="0" smtClean="0"/>
                  <a:t>个</a:t>
                </a:r>
                <a:r>
                  <a:rPr lang="en-US" altLang="zh-CN" dirty="0" smtClean="0"/>
                  <a:t>output functions</a:t>
                </a:r>
                <a:endParaRPr lang="en-US" altLang="zh-CN" dirty="0"/>
              </a:p>
              <a:p>
                <a:endParaRPr lang="en-US" altLang="zh-CN" dirty="0" smtClean="0"/>
              </a:p>
              <a:p>
                <a:endParaRPr lang="en-US" altLang="zh-CN" dirty="0"/>
              </a:p>
              <a:p>
                <a:endParaRPr lang="en-US" altLang="zh-CN" dirty="0" smtClean="0"/>
              </a:p>
              <a:p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b="1" dirty="0"/>
                  <a:t>Map </a:t>
                </a:r>
                <a:r>
                  <a:rPr lang="en-US" altLang="zh-CN" b="1" dirty="0" smtClean="0"/>
                  <a:t>Phase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b="1" dirty="0"/>
                  <a:t>Shuffle </a:t>
                </a:r>
                <a:r>
                  <a:rPr lang="en-US" altLang="zh-CN" b="1" dirty="0" smtClean="0"/>
                  <a:t>Phase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b="1" dirty="0"/>
                  <a:t>Reduce Phase</a:t>
                </a: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884" y="750258"/>
                <a:ext cx="10679723" cy="4882875"/>
              </a:xfrm>
              <a:prstGeom prst="rect">
                <a:avLst/>
              </a:prstGeom>
              <a:blipFill>
                <a:blip r:embed="rId2"/>
                <a:stretch>
                  <a:fillRect l="-457" t="-874" b="-9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014" y="3602695"/>
            <a:ext cx="4784709" cy="60882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6476" y="2031022"/>
            <a:ext cx="6483542" cy="2895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313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2884" y="285994"/>
            <a:ext cx="9492761" cy="373429"/>
          </a:xfrm>
        </p:spPr>
        <p:txBody>
          <a:bodyPr>
            <a:noAutofit/>
          </a:bodyPr>
          <a:lstStyle/>
          <a:p>
            <a:r>
              <a:rPr lang="en-US" altLang="zh-CN" sz="2400" dirty="0" smtClean="0"/>
              <a:t>2</a:t>
            </a:r>
            <a:r>
              <a:rPr lang="en-US" altLang="zh-CN" sz="2400" dirty="0"/>
              <a:t>. SYSTEM MODEL AND MAIN </a:t>
            </a:r>
            <a:r>
              <a:rPr lang="en-US" altLang="zh-CN" sz="2400" dirty="0" smtClean="0"/>
              <a:t>RESULTS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512884" y="750258"/>
                <a:ext cx="4613031" cy="44889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Q=K=3</a:t>
                </a:r>
              </a:p>
              <a:p>
                <a:endParaRPr lang="en-US" altLang="zh-CN" dirty="0" smtClean="0"/>
              </a:p>
              <a:p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i="1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zh-CN" dirty="0" smtClean="0"/>
              </a:p>
              <a:p>
                <a:endParaRPr lang="en-US" altLang="zh-CN" dirty="0" smtClean="0"/>
              </a:p>
              <a:p>
                <a:r>
                  <a:rPr lang="en-US" altLang="zh-CN" dirty="0" err="1" smtClean="0"/>
                  <a:t>Uncoded</a:t>
                </a:r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altLang="zh-CN" dirty="0" smtClean="0"/>
                  <a:t>=3N-M</a:t>
                </a:r>
              </a:p>
              <a:p>
                <a:r>
                  <a:rPr lang="zh-CN" altLang="en-US" dirty="0" smtClean="0"/>
                  <a:t>节省了多少传输量？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altLang="zh-CN" dirty="0" smtClean="0"/>
                  <a:t>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c</m:t>
                        </m:r>
                      </m:sub>
                    </m:sSub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要大于</a:t>
                </a:r>
                <a:r>
                  <a:rPr lang="en-US" altLang="zh-CN" dirty="0" smtClean="0"/>
                  <a:t>0</a:t>
                </a:r>
                <a:r>
                  <a:rPr lang="zh-CN" altLang="en-US" dirty="0" smtClean="0"/>
                  <a:t>才有优化</a:t>
                </a:r>
                <a:endParaRPr lang="en-US" altLang="zh-CN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&gt;0?</m:t>
                      </m:r>
                    </m:oMath>
                  </m:oMathPara>
                </a14:m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 smtClean="0"/>
              </a:p>
              <a:p>
                <a:endParaRPr lang="en-US" altLang="zh-CN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 smtClean="0"/>
                  <a:t>定理一通过严格的不同情况的文件分配，来尽可能的产生</a:t>
                </a:r>
                <a:r>
                  <a:rPr lang="en-US" altLang="zh-CN" dirty="0"/>
                  <a:t>coding opportunities </a:t>
                </a:r>
                <a:r>
                  <a:rPr lang="zh-CN" altLang="en-US" dirty="0" smtClean="0"/>
                  <a:t>来减少传输量。</a:t>
                </a:r>
                <a:r>
                  <a:rPr lang="en-US" altLang="zh-CN" dirty="0" smtClean="0"/>
                  <a:t>(</a:t>
                </a:r>
                <a:r>
                  <a:rPr lang="en-US" altLang="zh-CN" dirty="0" err="1" smtClean="0"/>
                  <a:t>xor</a:t>
                </a:r>
                <a:r>
                  <a:rPr lang="zh-CN" altLang="en-US" dirty="0" smtClean="0"/>
                  <a:t>不再是同构了</a:t>
                </a:r>
                <a:r>
                  <a:rPr lang="en-US" altLang="zh-CN" dirty="0" smtClean="0"/>
                  <a:t>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884" y="750258"/>
                <a:ext cx="4613031" cy="4488921"/>
              </a:xfrm>
              <a:prstGeom prst="rect">
                <a:avLst/>
              </a:prstGeom>
              <a:blipFill>
                <a:blip r:embed="rId2"/>
                <a:stretch>
                  <a:fillRect l="-1057" t="-679" r="-9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4053" y="1178169"/>
            <a:ext cx="6340116" cy="466952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041" y="1178169"/>
            <a:ext cx="1500246" cy="25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351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2885" y="285994"/>
            <a:ext cx="9123484" cy="373429"/>
          </a:xfrm>
        </p:spPr>
        <p:txBody>
          <a:bodyPr>
            <a:noAutofit/>
          </a:bodyPr>
          <a:lstStyle/>
          <a:p>
            <a:r>
              <a:rPr lang="en-US" altLang="zh-CN" sz="2400" dirty="0"/>
              <a:t>3. THE ACHIEVABILITY OF THEOREM </a:t>
            </a:r>
            <a:r>
              <a:rPr lang="en-US" altLang="zh-CN" sz="2400" dirty="0" smtClean="0"/>
              <a:t>1(Example)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512885" y="890934"/>
                <a:ext cx="10888023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=(6,7,7,12)</m:t>
                    </m:r>
                  </m:oMath>
                </a14:m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        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altLang="zh-CN" dirty="0"/>
                  <a:t>=</a:t>
                </a:r>
                <a:r>
                  <a:rPr lang="en-US" altLang="zh-CN" dirty="0" smtClean="0"/>
                  <a:t>3N-M=6+5+5=16  </a:t>
                </a:r>
                <a:endParaRPr lang="en-US" altLang="zh-CN" dirty="0"/>
              </a:p>
              <a:p>
                <a:r>
                  <a:rPr lang="zh-CN" altLang="en-US" dirty="0" smtClean="0"/>
                  <a:t>文件该怎么分配？传输规则是怎么样？可以使得传输量</a:t>
                </a:r>
                <a:r>
                  <a:rPr lang="en-US" altLang="zh-CN" dirty="0" smtClean="0"/>
                  <a:t>L</a:t>
                </a:r>
                <a:r>
                  <a:rPr lang="zh-CN" altLang="en-US" dirty="0" smtClean="0"/>
                  <a:t>最少？</a:t>
                </a:r>
                <a:endParaRPr lang="en-US" altLang="zh-CN" dirty="0" smtClean="0"/>
              </a:p>
              <a:p>
                <a:endParaRPr lang="en-US" altLang="zh-CN" dirty="0" smtClean="0"/>
              </a:p>
              <a:p>
                <a:endParaRPr lang="en-US" altLang="zh-CN" dirty="0"/>
              </a:p>
              <a:p>
                <a:endParaRPr lang="en-US" altLang="zh-CN" dirty="0" smtClean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885" y="890934"/>
                <a:ext cx="10888023" cy="1477328"/>
              </a:xfrm>
              <a:prstGeom prst="rect">
                <a:avLst/>
              </a:prstGeom>
              <a:blipFill>
                <a:blip r:embed="rId2"/>
                <a:stretch>
                  <a:fillRect l="-448" t="-20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542" y="1907931"/>
            <a:ext cx="5431004" cy="3763107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5707" y="1907931"/>
            <a:ext cx="5439970" cy="3968389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026494" y="5722431"/>
            <a:ext cx="1943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solidFill>
                  <a:srgbClr val="FF0000"/>
                </a:solidFill>
              </a:rPr>
              <a:t>一</a:t>
            </a:r>
            <a:r>
              <a:rPr lang="zh-CN" altLang="en-US" sz="1400" b="1" dirty="0" smtClean="0">
                <a:solidFill>
                  <a:srgbClr val="FF0000"/>
                </a:solidFill>
              </a:rPr>
              <a:t>种可行的文件分配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713785" y="5876320"/>
            <a:ext cx="29512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rgbClr val="FF0000"/>
                </a:solidFill>
              </a:rPr>
              <a:t>可以达到最优传输量的文件分配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  <p:sp>
        <p:nvSpPr>
          <p:cNvPr id="9" name="椭圆 8"/>
          <p:cNvSpPr/>
          <p:nvPr/>
        </p:nvSpPr>
        <p:spPr>
          <a:xfrm>
            <a:off x="3726244" y="3942049"/>
            <a:ext cx="1987302" cy="36048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9636369" y="3942049"/>
            <a:ext cx="1987302" cy="36048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1354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2884" y="285994"/>
            <a:ext cx="11198469" cy="373429"/>
          </a:xfrm>
        </p:spPr>
        <p:txBody>
          <a:bodyPr>
            <a:noAutofit/>
          </a:bodyPr>
          <a:lstStyle/>
          <a:p>
            <a:r>
              <a:rPr lang="en-US" altLang="zh-CN" sz="2400" dirty="0"/>
              <a:t>3. THE ACHIEVABILITY OF THEOREM 1(optimal coding </a:t>
            </a:r>
            <a:r>
              <a:rPr lang="en-US" altLang="zh-CN" sz="2400" dirty="0" smtClean="0"/>
              <a:t>scheme design</a:t>
            </a:r>
            <a:r>
              <a:rPr lang="en-US" altLang="zh-CN" sz="2400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512885" y="890934"/>
                <a:ext cx="10888023" cy="56323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/>
                  <a:t>两个重要的问题</a:t>
                </a:r>
                <a:endParaRPr lang="en-US" altLang="zh-CN" dirty="0" smtClean="0"/>
              </a:p>
              <a:p>
                <a:pPr marL="342900" indent="-342900">
                  <a:buFont typeface="+mj-ea"/>
                  <a:buAutoNum type="circleNumDbPlain"/>
                </a:pPr>
                <a:r>
                  <a:rPr lang="zh-CN" altLang="en-US" dirty="0" smtClean="0"/>
                  <a:t>文件分配策略</a:t>
                </a:r>
                <a:r>
                  <a:rPr lang="en-US" altLang="zh-CN" dirty="0" smtClean="0"/>
                  <a:t>(</a:t>
                </a:r>
                <a:r>
                  <a:rPr lang="zh-CN" altLang="en-US" dirty="0" smtClean="0"/>
                  <a:t>不仅仅是每个节点的文件数量，还有他们的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重叠文件</a:t>
                </a:r>
                <a:r>
                  <a:rPr lang="en-US" altLang="zh-CN" dirty="0" smtClean="0"/>
                  <a:t>)</a:t>
                </a:r>
              </a:p>
              <a:p>
                <a:pPr marL="342900" indent="-342900">
                  <a:buFont typeface="+mj-ea"/>
                  <a:buAutoNum type="circleNumDbPlain"/>
                </a:pPr>
                <a:r>
                  <a:rPr lang="zh-CN" altLang="en-US" dirty="0"/>
                  <a:t>最</a:t>
                </a:r>
                <a:r>
                  <a:rPr lang="zh-CN" altLang="en-US" dirty="0" smtClean="0"/>
                  <a:t>优的</a:t>
                </a:r>
                <a:r>
                  <a:rPr lang="en-US" altLang="zh-CN" dirty="0" smtClean="0"/>
                  <a:t>coding</a:t>
                </a:r>
                <a:r>
                  <a:rPr lang="zh-CN" altLang="en-US" dirty="0" smtClean="0"/>
                  <a:t>传输规则</a:t>
                </a:r>
                <a:endParaRPr lang="en-US" altLang="zh-CN" dirty="0" smtClean="0"/>
              </a:p>
              <a:p>
                <a:pPr marL="342900" indent="-342900">
                  <a:buFont typeface="+mj-ea"/>
                  <a:buAutoNum type="circleNumDbPlain"/>
                </a:pPr>
                <a:endParaRPr lang="en-US" altLang="zh-CN" dirty="0"/>
              </a:p>
              <a:p>
                <a:r>
                  <a:rPr lang="zh-CN" altLang="en-US" dirty="0" smtClean="0"/>
                  <a:t>首先</a:t>
                </a:r>
                <a:r>
                  <a:rPr lang="zh-CN" altLang="en-US" dirty="0"/>
                  <a:t>来分析最优的</a:t>
                </a:r>
                <a:r>
                  <a:rPr lang="en-US" altLang="zh-CN" dirty="0"/>
                  <a:t>coding</a:t>
                </a:r>
                <a:r>
                  <a:rPr lang="zh-CN" altLang="en-US" dirty="0"/>
                  <a:t>传输规则</a:t>
                </a:r>
              </a:p>
              <a:p>
                <a:r>
                  <a:rPr lang="zh-CN" altLang="en-US" dirty="0" smtClean="0"/>
                  <a:t>文件分到哪些用户？？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endParaRPr lang="en-US" altLang="zh-CN" dirty="0" smtClean="0"/>
              </a:p>
              <a:p>
                <a:endParaRPr lang="en-US" altLang="zh-CN" dirty="0"/>
              </a:p>
              <a:p>
                <a:endParaRPr lang="en-US" altLang="zh-CN" dirty="0" smtClean="0"/>
              </a:p>
              <a:p>
                <a:endParaRPr lang="en-US" altLang="zh-CN" dirty="0"/>
              </a:p>
              <a:p>
                <a:endParaRPr lang="en-US" altLang="zh-CN" dirty="0" smtClean="0"/>
              </a:p>
              <a:p>
                <a:endParaRPr lang="en-US" altLang="zh-CN" dirty="0"/>
              </a:p>
              <a:p>
                <a:endParaRPr lang="en-US" altLang="zh-CN" dirty="0" smtClean="0"/>
              </a:p>
              <a:p>
                <a:endParaRPr lang="en-US" altLang="zh-CN" dirty="0"/>
              </a:p>
              <a:p>
                <a:endParaRPr lang="en-US" altLang="zh-CN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 smtClean="0"/>
                  <a:t>考虑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zh-CN" altLang="en-US" dirty="0" smtClean="0"/>
                  <a:t>，他们被一个节点独有，显然这部分需要直接传给另外两个节点，没有</a:t>
                </a:r>
                <a:r>
                  <a:rPr lang="en-US" altLang="zh-CN" dirty="0" smtClean="0"/>
                  <a:t>coding opportunities </a:t>
                </a:r>
                <a:r>
                  <a:rPr lang="zh-CN" altLang="en-US" dirty="0" smtClean="0"/>
                  <a:t>这部分的传输量为</a:t>
                </a:r>
                <a:r>
                  <a:rPr lang="en-US" altLang="zh-CN" dirty="0"/>
                  <a:t>2</a:t>
                </a:r>
                <a:r>
                  <a:rPr lang="en-US" altLang="zh-CN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dirty="0" smtClean="0"/>
                  <a:t>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考虑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123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 smtClean="0"/>
                  <a:t>显然这部分每个节点都有，不用传</a:t>
                </a:r>
                <a:endParaRPr lang="en-US" altLang="zh-CN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 smtClean="0">
                    <a:solidFill>
                      <a:srgbClr val="FF0000"/>
                    </a:solidFill>
                  </a:rPr>
                  <a:t>重点考虑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zh-CN" altLang="en-US" dirty="0" smtClean="0"/>
                  <a:t>，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他们有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coding opportunities</a:t>
                </a: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885" y="890934"/>
                <a:ext cx="10888023" cy="5632311"/>
              </a:xfrm>
              <a:prstGeom prst="rect">
                <a:avLst/>
              </a:prstGeom>
              <a:blipFill>
                <a:blip r:embed="rId2"/>
                <a:stretch>
                  <a:fillRect l="-448" t="-758" b="-8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095" y="2700812"/>
            <a:ext cx="6490097" cy="1831406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945" y="4409736"/>
            <a:ext cx="5257143" cy="447619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7139355" y="3291591"/>
            <a:ext cx="3059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显然他们是不相交的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57986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0" tmFilter="0, 0; .2, .5; .8, .5; 1, 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500" autoRev="1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2884" y="285994"/>
            <a:ext cx="11198469" cy="373429"/>
          </a:xfrm>
        </p:spPr>
        <p:txBody>
          <a:bodyPr>
            <a:noAutofit/>
          </a:bodyPr>
          <a:lstStyle/>
          <a:p>
            <a:r>
              <a:rPr lang="en-US" altLang="zh-CN" sz="2400" dirty="0"/>
              <a:t>3. THE ACHIEVABILITY OF THEOREM 1(optimal coding </a:t>
            </a:r>
            <a:r>
              <a:rPr lang="en-US" altLang="zh-CN" sz="2400" dirty="0" smtClean="0"/>
              <a:t>scheme design</a:t>
            </a:r>
            <a:r>
              <a:rPr lang="en-US" altLang="zh-CN" sz="2400" dirty="0"/>
              <a:t>)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884" y="777138"/>
            <a:ext cx="5141576" cy="129871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6112118" y="1160557"/>
                <a:ext cx="360592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dirty="0" smtClean="0">
                    <a:solidFill>
                      <a:srgbClr val="FF0000"/>
                    </a:solidFill>
                  </a:rPr>
                  <a:t>重点考虑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13</m:t>
                        </m:r>
                      </m:sub>
                    </m:sSub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23</m:t>
                        </m:r>
                      </m:sub>
                    </m:sSub>
                    <m:r>
                      <a:rPr lang="zh-CN" alt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这部分</m:t>
                    </m:r>
                  </m:oMath>
                </a14:m>
                <a:r>
                  <a:rPr lang="zh-CN" altLang="en-US" dirty="0" smtClean="0">
                    <a:solidFill>
                      <a:srgbClr val="FF0000"/>
                    </a:solidFill>
                  </a:rPr>
                  <a:t>传输量</a:t>
                </a:r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2118" y="1160557"/>
                <a:ext cx="3605924" cy="369332"/>
              </a:xfrm>
              <a:prstGeom prst="rect">
                <a:avLst/>
              </a:prstGeom>
              <a:blipFill>
                <a:blip r:embed="rId3"/>
                <a:stretch>
                  <a:fillRect l="-1523" t="-11475" r="-846" b="-213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本框 17"/>
              <p:cNvSpPr txBox="1"/>
              <p:nvPr/>
            </p:nvSpPr>
            <p:spPr>
              <a:xfrm>
                <a:off x="512885" y="2075852"/>
                <a:ext cx="10855570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Proof:</a:t>
                </a:r>
              </a:p>
              <a:p>
                <a:r>
                  <a:rPr lang="zh-CN" altLang="en-US" dirty="0" smtClean="0"/>
                  <a:t>基于三角不等式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假设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13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23</m:t>
                        </m:r>
                      </m:sub>
                    </m:sSub>
                  </m:oMath>
                </a14:m>
                <a:endParaRPr lang="en-US" altLang="zh-CN" dirty="0" smtClean="0"/>
              </a:p>
              <a:p>
                <a:pPr marL="342900" indent="-342900">
                  <a:buFont typeface="+mj-ea"/>
                  <a:buAutoNum type="circleNumDbPlain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lang="en-US" altLang="zh-CN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en-US" altLang="zh-CN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lang="en-US" altLang="zh-CN" i="0">
                            <a:latin typeface="Cambria Math" panose="02040503050406030204" pitchFamily="18" charset="0"/>
                          </a:rPr>
                          <m:t>13</m:t>
                        </m:r>
                      </m:sub>
                    </m:sSub>
                    <m:r>
                      <a:rPr lang="zh-CN" altLang="en-US" i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altLang="zh-CN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lang="en-US" altLang="zh-CN" i="0">
                            <a:latin typeface="Cambria Math" panose="02040503050406030204" pitchFamily="18" charset="0"/>
                          </a:rPr>
                          <m:t>23</m:t>
                        </m:r>
                      </m:sub>
                    </m:sSub>
                  </m:oMath>
                </a14:m>
                <a:r>
                  <a:rPr lang="zh-CN" altLang="en-US" dirty="0" smtClean="0"/>
                  <a:t> 则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dirty="0" smtClean="0">
                        <a:latin typeface="Cambria Math" panose="02040503050406030204" pitchFamily="18" charset="0"/>
                      </a:rPr>
                      <m:t>g</m:t>
                    </m:r>
                    <m:d>
                      <m:dPr>
                        <m:ctrlPr>
                          <a:rPr lang="en-US" altLang="zh-CN" b="0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i="0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a:rPr lang="en-US" altLang="zh-CN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CN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i="0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13</m:t>
                            </m:r>
                          </m:sub>
                        </m:sSub>
                        <m:r>
                          <a:rPr lang="en-US" altLang="zh-CN" i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i="0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i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zh-CN" dirty="0"/>
                      <m:t>(</m:t>
                    </m:r>
                    <m:sSub>
                      <m:sSubPr>
                        <m:ctrlPr>
                          <a:rPr lang="en-US" altLang="zh-CN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lang="en-US" altLang="zh-CN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13</m:t>
                        </m:r>
                      </m:sub>
                    </m:sSub>
                    <m:r>
                      <a:rPr lang="en-US" altLang="zh-CN" i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i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m:rPr>
                        <m:nor/>
                      </m:rPr>
                      <a:rPr lang="en-US" altLang="zh-CN" dirty="0"/>
                      <m:t>)</m:t>
                    </m:r>
                    <m:r>
                      <m:rPr>
                        <m:nor/>
                      </m:rPr>
                      <a:rPr lang="en-US" altLang="zh-CN" b="0" dirty="0" smtClean="0"/>
                      <m:t>/2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 smtClean="0"/>
                  <a:t>分成三组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𝒢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=1,2,3</m:t>
                    </m:r>
                  </m:oMath>
                </a14:m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每一组由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13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23</m:t>
                        </m:r>
                      </m:sub>
                    </m:sSub>
                  </m:oMath>
                </a14:m>
                <a:r>
                  <a:rPr lang="zh-CN" altLang="en-US" dirty="0" smtClean="0"/>
                  <a:t>中任意两个集合中相同数量的部分组成</a:t>
                </a:r>
                <a:endParaRPr lang="en-US" altLang="zh-CN" dirty="0" smtClean="0"/>
              </a:p>
              <a:p>
                <a:r>
                  <a:rPr lang="zh-CN" altLang="en-US" dirty="0" smtClean="0"/>
                  <a:t>令每一组的</a:t>
                </a:r>
                <a:r>
                  <a:rPr lang="zh-CN" altLang="en-US" dirty="0"/>
                  <a:t>文件</a:t>
                </a:r>
                <a:r>
                  <a:rPr lang="zh-CN" altLang="en-US" dirty="0" smtClean="0"/>
                  <a:t>数为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885" y="2075852"/>
                <a:ext cx="10855570" cy="2031325"/>
              </a:xfrm>
              <a:prstGeom prst="rect">
                <a:avLst/>
              </a:prstGeom>
              <a:blipFill>
                <a:blip r:embed="rId4"/>
                <a:stretch>
                  <a:fillRect l="-449" t="-18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图片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11950" y="2363874"/>
            <a:ext cx="4502089" cy="350357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5123" y="3882458"/>
            <a:ext cx="5395547" cy="921191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02413" y="3847806"/>
            <a:ext cx="3872059" cy="2518294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7180" y="4909914"/>
            <a:ext cx="3400181" cy="1227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482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3603" y="3834039"/>
            <a:ext cx="4241998" cy="107788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2884" y="285994"/>
            <a:ext cx="11198469" cy="373429"/>
          </a:xfrm>
        </p:spPr>
        <p:txBody>
          <a:bodyPr>
            <a:noAutofit/>
          </a:bodyPr>
          <a:lstStyle/>
          <a:p>
            <a:r>
              <a:rPr lang="en-US" altLang="zh-CN" sz="2400" dirty="0"/>
              <a:t>3. THE ACHIEVABILITY OF THEOREM 1(optimal coding </a:t>
            </a:r>
            <a:r>
              <a:rPr lang="en-US" altLang="zh-CN" sz="2400" dirty="0" smtClean="0"/>
              <a:t>scheme design</a:t>
            </a:r>
            <a:r>
              <a:rPr lang="en-US" altLang="zh-CN" sz="2400" dirty="0"/>
              <a:t>)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884" y="777138"/>
            <a:ext cx="5141576" cy="129871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6112118" y="1160557"/>
                <a:ext cx="360592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dirty="0" smtClean="0">
                    <a:solidFill>
                      <a:srgbClr val="FF0000"/>
                    </a:solidFill>
                  </a:rPr>
                  <a:t>重点考虑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13</m:t>
                        </m:r>
                      </m:sub>
                    </m:sSub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23</m:t>
                        </m:r>
                      </m:sub>
                    </m:sSub>
                    <m:r>
                      <a:rPr lang="zh-CN" alt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这部分</m:t>
                    </m:r>
                  </m:oMath>
                </a14:m>
                <a:r>
                  <a:rPr lang="zh-CN" altLang="en-US" dirty="0" smtClean="0">
                    <a:solidFill>
                      <a:srgbClr val="FF0000"/>
                    </a:solidFill>
                  </a:rPr>
                  <a:t>传输量</a:t>
                </a:r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2118" y="1160557"/>
                <a:ext cx="3605924" cy="369332"/>
              </a:xfrm>
              <a:prstGeom prst="rect">
                <a:avLst/>
              </a:prstGeom>
              <a:blipFill>
                <a:blip r:embed="rId4"/>
                <a:stretch>
                  <a:fillRect l="-1523" t="-11475" r="-846" b="-213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本框 17"/>
              <p:cNvSpPr txBox="1"/>
              <p:nvPr/>
            </p:nvSpPr>
            <p:spPr>
              <a:xfrm>
                <a:off x="512885" y="2075852"/>
                <a:ext cx="10855570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Proof:</a:t>
                </a:r>
              </a:p>
              <a:p>
                <a:r>
                  <a:rPr lang="zh-CN" altLang="en-US" dirty="0" smtClean="0"/>
                  <a:t>基于三角不等式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假设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13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23</m:t>
                        </m:r>
                      </m:sub>
                    </m:sSub>
                  </m:oMath>
                </a14:m>
                <a:endParaRPr lang="en-US" altLang="zh-CN" dirty="0" smtClean="0"/>
              </a:p>
              <a:p>
                <a:pPr marL="342900" indent="-342900">
                  <a:buFont typeface="+mj-ea"/>
                  <a:buAutoNum type="circleNumDbPlain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lang="en-US" altLang="zh-CN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en-US" altLang="zh-CN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lang="en-US" altLang="zh-CN" i="0">
                            <a:latin typeface="Cambria Math" panose="02040503050406030204" pitchFamily="18" charset="0"/>
                          </a:rPr>
                          <m:t>13</m:t>
                        </m:r>
                      </m:sub>
                    </m:sSub>
                    <m:r>
                      <a:rPr lang="zh-CN" altLang="en-US" i="0">
                        <a:latin typeface="Cambria Math" panose="02040503050406030204" pitchFamily="18" charset="0"/>
                      </a:rPr>
                      <m:t>＜</m:t>
                    </m:r>
                    <m:sSub>
                      <m:sSubPr>
                        <m:ctrlPr>
                          <a:rPr lang="en-US" altLang="zh-CN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lang="en-US" altLang="zh-CN" i="0">
                            <a:latin typeface="Cambria Math" panose="02040503050406030204" pitchFamily="18" charset="0"/>
                          </a:rPr>
                          <m:t>23</m:t>
                        </m:r>
                      </m:sub>
                    </m:sSub>
                  </m:oMath>
                </a14:m>
                <a:r>
                  <a:rPr lang="zh-CN" altLang="en-US" dirty="0" smtClean="0"/>
                  <a:t> 则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dirty="0" smtClean="0">
                        <a:latin typeface="Cambria Math" panose="02040503050406030204" pitchFamily="18" charset="0"/>
                      </a:rPr>
                      <m:t>g</m:t>
                    </m:r>
                    <m:d>
                      <m:dPr>
                        <m:ctrlPr>
                          <a:rPr lang="en-US" altLang="zh-CN" b="0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i="0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a:rPr lang="en-US" altLang="zh-CN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CN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i="0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13</m:t>
                            </m:r>
                          </m:sub>
                        </m:sSub>
                        <m:r>
                          <a:rPr lang="en-US" altLang="zh-CN" i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i="0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i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i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分成三组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𝒢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=1,2,3</m:t>
                    </m:r>
                  </m:oMath>
                </a14:m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每一组由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13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23</m:t>
                        </m:r>
                      </m:sub>
                    </m:sSub>
                  </m:oMath>
                </a14:m>
                <a:r>
                  <a:rPr lang="zh-CN" altLang="en-US" dirty="0" smtClean="0"/>
                  <a:t>中任意两个集合中相同数量的部分组成</a:t>
                </a:r>
                <a:endParaRPr lang="en-US" altLang="zh-CN" dirty="0" smtClean="0"/>
              </a:p>
              <a:p>
                <a:r>
                  <a:rPr lang="zh-CN" altLang="en-US" dirty="0" smtClean="0"/>
                  <a:t>令每一组的</a:t>
                </a:r>
                <a:r>
                  <a:rPr lang="zh-CN" altLang="en-US" dirty="0"/>
                  <a:t>文件</a:t>
                </a:r>
                <a:r>
                  <a:rPr lang="zh-CN" altLang="en-US" dirty="0" smtClean="0"/>
                  <a:t>数为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885" y="2075852"/>
                <a:ext cx="10855570" cy="2031325"/>
              </a:xfrm>
              <a:prstGeom prst="rect">
                <a:avLst/>
              </a:prstGeom>
              <a:blipFill>
                <a:blip r:embed="rId5"/>
                <a:stretch>
                  <a:fillRect l="-449" t="-18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图片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11950" y="2363874"/>
            <a:ext cx="4502089" cy="350357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5123" y="3882458"/>
            <a:ext cx="5395547" cy="921191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7180" y="4909914"/>
            <a:ext cx="3400181" cy="1227383"/>
          </a:xfrm>
          <a:prstGeom prst="rect">
            <a:avLst/>
          </a:prstGeom>
        </p:spPr>
      </p:pic>
      <p:cxnSp>
        <p:nvCxnSpPr>
          <p:cNvPr id="4" name="直接连接符 3"/>
          <p:cNvCxnSpPr/>
          <p:nvPr/>
        </p:nvCxnSpPr>
        <p:spPr>
          <a:xfrm>
            <a:off x="342900" y="4343053"/>
            <a:ext cx="10805746" cy="4396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776439" y="5523605"/>
            <a:ext cx="378655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40670" y="4917146"/>
            <a:ext cx="4447354" cy="1578093"/>
          </a:xfrm>
          <a:prstGeom prst="rect">
            <a:avLst/>
          </a:prstGeom>
        </p:spPr>
      </p:pic>
      <p:sp>
        <p:nvSpPr>
          <p:cNvPr id="9" name="椭圆 8"/>
          <p:cNvSpPr/>
          <p:nvPr/>
        </p:nvSpPr>
        <p:spPr>
          <a:xfrm>
            <a:off x="9405915" y="5213519"/>
            <a:ext cx="624254" cy="109024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0746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1825</TotalTime>
  <Words>683</Words>
  <Application>Microsoft Office PowerPoint</Application>
  <PresentationFormat>宽屏</PresentationFormat>
  <Paragraphs>168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0" baseType="lpstr">
      <vt:lpstr>宋体</vt:lpstr>
      <vt:lpstr>Arial</vt:lpstr>
      <vt:lpstr>Cambria Math</vt:lpstr>
      <vt:lpstr>Times New Roman</vt:lpstr>
      <vt:lpstr>Office 主题​​</vt:lpstr>
      <vt:lpstr>On Heterogeneous Coded Distributed Computing</vt:lpstr>
      <vt:lpstr>PowerPoint 演示文稿</vt:lpstr>
      <vt:lpstr>1. INTRODUCTION</vt:lpstr>
      <vt:lpstr>2. SYSTEM MODEL AND MAIN RESULTS</vt:lpstr>
      <vt:lpstr>2. SYSTEM MODEL AND MAIN RESULTS</vt:lpstr>
      <vt:lpstr>3. THE ACHIEVABILITY OF THEOREM 1(Example)</vt:lpstr>
      <vt:lpstr>3. THE ACHIEVABILITY OF THEOREM 1(optimal coding scheme design)</vt:lpstr>
      <vt:lpstr>3. THE ACHIEVABILITY OF THEOREM 1(optimal coding scheme design)</vt:lpstr>
      <vt:lpstr>3. THE ACHIEVABILITY OF THEOREM 1(optimal coding scheme design)</vt:lpstr>
      <vt:lpstr>3. THE ACHIEVABILITY OF THEOREM  (file allocation)</vt:lpstr>
      <vt:lpstr>3. THE ACHIEVABILITY OF THEOREM  (file allocation)</vt:lpstr>
      <vt:lpstr>4. CONVERSE OF THEOREM 1(R_1,R_2,R_3)</vt:lpstr>
      <vt:lpstr>4. CONVERSE OF THEOREM 1(R_6,R_7)</vt:lpstr>
      <vt:lpstr>4. CONVERSE OF THEOREM 1(R_4,R_5)</vt:lpstr>
      <vt:lpstr>6. 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 Heterogeneous Coded Distributed Computing</dc:title>
  <dc:creator>MSI</dc:creator>
  <cp:lastModifiedBy>MSI</cp:lastModifiedBy>
  <cp:revision>188</cp:revision>
  <dcterms:created xsi:type="dcterms:W3CDTF">2019-09-03T00:53:02Z</dcterms:created>
  <dcterms:modified xsi:type="dcterms:W3CDTF">2019-11-24T13:37:37Z</dcterms:modified>
</cp:coreProperties>
</file>