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5" r:id="rId2"/>
    <p:sldId id="342" r:id="rId3"/>
    <p:sldId id="343" r:id="rId4"/>
    <p:sldId id="344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/>
              <a:t>矩阵运算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边缘设备也可以进行矩阵运算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（用另一种预编码方式（非</a:t>
            </a:r>
            <a:r>
              <a:rPr lang="en-US" altLang="zh-CN" sz="2400" dirty="0"/>
              <a:t>MDS</a:t>
            </a:r>
            <a:r>
              <a:rPr lang="zh-CN" altLang="en-US" sz="2400" dirty="0"/>
              <a:t>码）用于</a:t>
            </a:r>
            <a:r>
              <a:rPr lang="en-US" altLang="zh-CN" sz="2400" dirty="0"/>
              <a:t>straggler</a:t>
            </a:r>
            <a:r>
              <a:rPr lang="zh-CN" altLang="en-US" sz="2400" dirty="0"/>
              <a:t>问题）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408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给定节点数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数量</a:t>
                </a:r>
                <a:r>
                  <a:rPr lang="en-US" altLang="zh-CN" dirty="0"/>
                  <a:t>q</a:t>
                </a:r>
              </a:p>
              <a:p>
                <a:r>
                  <a:rPr lang="zh-CN" altLang="en-US" dirty="0"/>
                  <a:t>考虑数据矩阵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]表示</m:t>
                    </m:r>
                  </m:oMath>
                </a14:m>
                <a:r>
                  <a:rPr lang="zh-CN" altLang="en-US" dirty="0"/>
                  <a:t>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目标：求数据矩阵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Data Precoding </a:t>
                </a:r>
              </a:p>
              <a:p>
                <a:r>
                  <a:rPr lang="zh-CN" altLang="en-US" dirty="0"/>
                  <a:t>事先生成一个生成矩阵</a:t>
                </a:r>
                <a:r>
                  <a:rPr lang="en-US" altLang="zh-CN" dirty="0"/>
                  <a:t>generator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，通过生成矩阵，我们生成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/>
                  <a:t>行关于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]的</m:t>
                    </m:r>
                  </m:oMath>
                </a14:m>
                <a:r>
                  <a:rPr lang="zh-CN" altLang="en-US" dirty="0"/>
                  <a:t>线性组合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通过生成矩阵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我们可以求得</a:t>
                </a:r>
                <a:r>
                  <a:rPr lang="en-US" altLang="zh-CN" dirty="0"/>
                  <a:t>km/q</a:t>
                </a:r>
                <a:r>
                  <a:rPr lang="zh-CN" altLang="en-US" dirty="0"/>
                  <a:t>个编码后的数据行，这些数据行将以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特定的策略</a:t>
                </a:r>
                <a:r>
                  <a:rPr lang="zh-CN" altLang="en-US" dirty="0"/>
                  <a:t>分配到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个节点中。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4088748"/>
              </a:xfrm>
              <a:prstGeom prst="rect">
                <a:avLst/>
              </a:prstGeom>
              <a:blipFill>
                <a:blip r:embed="rId2"/>
                <a:stretch>
                  <a:fillRect l="-428" t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（用另一种预编码方式（非</a:t>
            </a:r>
            <a:r>
              <a:rPr lang="en-US" altLang="zh-CN" sz="2400" dirty="0"/>
              <a:t>MDS</a:t>
            </a:r>
            <a:r>
              <a:rPr lang="zh-CN" altLang="en-US" sz="2400" dirty="0"/>
              <a:t>码）用于</a:t>
            </a:r>
            <a:r>
              <a:rPr lang="en-US" altLang="zh-CN" sz="2400" dirty="0"/>
              <a:t>straggler</a:t>
            </a:r>
            <a:r>
              <a:rPr lang="zh-CN" altLang="en-US" sz="2400" dirty="0"/>
              <a:t>问题）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520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目标：求数据矩阵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我们设置生成矩阵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满足任意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满秩</a:t>
                </a:r>
                <a:r>
                  <a:rPr lang="zh-CN" altLang="en-US" dirty="0"/>
                  <a:t>，所以任意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行线性组合的计算结果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，可以恢复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selector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且是单位矩阵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任意子矩阵，其表示某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行数据被选用。那么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𝑠𝑒𝑙𝑒𝑐𝑡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满足任意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的子矩阵满秩，则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𝑠𝑒𝑙𝑒𝑐𝑡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关于满足上述条件的生成矩阵，我们可以令生成矩阵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的每一个元素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相互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独立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且服从</m:t>
                    </m:r>
                  </m:oMath>
                </a14:m>
                <a:r>
                  <a:rPr lang="zh-CN" altLang="en-US" dirty="0"/>
                  <a:t>标准正太分布</a:t>
                </a:r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。则生成矩阵以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的概率使任意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满秩，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</m:oMath>
                </a14:m>
                <a:r>
                  <a:rPr lang="zh-CN" altLang="en-US" dirty="0"/>
                  <a:t>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的概率成立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5206105"/>
              </a:xfrm>
              <a:prstGeom prst="rect">
                <a:avLst/>
              </a:prstGeom>
              <a:blipFill>
                <a:blip r:embed="rId2"/>
                <a:stretch>
                  <a:fillRect l="-428" t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9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（用另一种预编码方式（非</a:t>
            </a:r>
            <a:r>
              <a:rPr lang="en-US" altLang="zh-CN" sz="2400" dirty="0"/>
              <a:t>MDS</a:t>
            </a:r>
            <a:r>
              <a:rPr lang="zh-CN" altLang="en-US" sz="2400" dirty="0"/>
              <a:t>码）用于</a:t>
            </a:r>
            <a:r>
              <a:rPr lang="en-US" altLang="zh-CN" sz="2400" dirty="0"/>
              <a:t>straggler</a:t>
            </a:r>
            <a:r>
              <a:rPr lang="zh-CN" altLang="en-US" sz="2400" dirty="0"/>
              <a:t>问题）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591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Storage Design</a:t>
                </a:r>
                <a:r>
                  <a:rPr lang="zh-CN" altLang="en-US" b="1" dirty="0"/>
                  <a:t>：</a:t>
                </a:r>
                <a:endParaRPr lang="en-US" altLang="zh-CN" b="1" dirty="0"/>
              </a:p>
              <a:p>
                <a:r>
                  <a:rPr lang="zh-CN" altLang="en-US" dirty="0"/>
                  <a:t>前面我们得出</a:t>
                </a:r>
                <a:r>
                  <a:rPr lang="en-US" altLang="zh-CN" dirty="0"/>
                  <a:t>coded matrix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的任意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行可以恢复原始任务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，下面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描述基于矩阵表示的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storage design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assignment </a:t>
                </a:r>
                <a:r>
                  <a:rPr lang="en-US" altLang="zh-CN" dirty="0" err="1"/>
                  <a:t>matrx</a:t>
                </a:r>
                <a:r>
                  <a:rPr lang="zh-CN" altLang="en-US" dirty="0"/>
                  <a:t>，表示哪些</a:t>
                </a:r>
                <a:r>
                  <a:rPr lang="en-US" altLang="zh-CN" dirty="0"/>
                  <a:t>coded rows</a:t>
                </a:r>
                <a:r>
                  <a:rPr lang="zh-CN" altLang="en-US" dirty="0"/>
                  <a:t>被用户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占有。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先把</a:t>
                </a:r>
                <a:r>
                  <a:rPr lang="en-US" altLang="zh-CN" dirty="0"/>
                  <a:t>coded matrix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/>
                  <a:t>个数据行分成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/>
                  <a:t>batch</a:t>
                </a:r>
                <a:r>
                  <a:rPr lang="zh-CN" altLang="en-US" dirty="0"/>
                  <a:t>，每个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个</a:t>
                </a:r>
                <a:r>
                  <a:rPr lang="zh-CN" altLang="en-US"/>
                  <a:t>数据行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表示，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将每个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标签化，对应唯一一个子集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。对于节点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[1,…,K]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zh-CN" altLang="en-US" dirty="0"/>
                  <a:t>，则存储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zh-CN" altLang="en-US" dirty="0"/>
                  <a:t>里的数据行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表示包含节点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zh-CN" altLang="en-US" dirty="0"/>
                  <a:t>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为节点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包含的数据行集合：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Set(A)</a:t>
                </a:r>
                <a:r>
                  <a:rPr lang="zh-CN" altLang="en-US" dirty="0"/>
                  <a:t>表示矩阵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的行所组成的集合。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由以下集合</a:t>
                </a:r>
                <a:r>
                  <a:rPr lang="en-US" altLang="zh-CN" dirty="0"/>
                  <a:t>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中的数据行组成：</a:t>
                </a:r>
                <a:r>
                  <a:rPr lang="en-US" altLang="zh-CN" dirty="0"/>
                  <a:t> Set(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每个节点存储的数据行即为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μm</a:t>
                </a:r>
                <a:r>
                  <a:rPr lang="zh-CN" altLang="en-US" dirty="0"/>
                  <a:t>行）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zh-CN" altLang="en-US" dirty="0"/>
                  <a:t>所以我们可以有本地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数据行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结果）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，加上</m:t>
                    </m:r>
                  </m:oMath>
                </a14:m>
                <a:r>
                  <a:rPr lang="zh-CN" altLang="en-US" dirty="0"/>
                  <a:t>其他节点发来的数据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解码后的结果，可以得到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(m</a:t>
                </a:r>
                <a:r>
                  <a:rPr lang="zh-CN" altLang="en-US" dirty="0"/>
                  <a:t>行的结果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，再利用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恢复原有数据。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关于数据的传输，用编码计算减少传输量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5918223"/>
              </a:xfrm>
              <a:prstGeom prst="rect">
                <a:avLst/>
              </a:prstGeom>
              <a:blipFill>
                <a:blip r:embed="rId2"/>
                <a:stretch>
                  <a:fillRect l="-428" t="-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Another situation</a:t>
            </a:r>
            <a:r>
              <a:rPr lang="zh-CN" altLang="en-US" sz="2400" dirty="0"/>
              <a:t>开始的想法（</a:t>
            </a:r>
            <a:r>
              <a:rPr lang="en-US" altLang="zh-CN" sz="2400" dirty="0"/>
              <a:t>compressed scheme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错误的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85CC4C-8CB5-413E-ADE6-8B6259CA5382}"/>
              </a:ext>
            </a:extLst>
          </p:cNvPr>
          <p:cNvSpPr txBox="1"/>
          <p:nvPr/>
        </p:nvSpPr>
        <p:spPr>
          <a:xfrm>
            <a:off x="512884" y="879280"/>
            <a:ext cx="11402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如果矩阵计算结果是可累加的，我们可以将传送进一步简化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the Reduce function is </a:t>
            </a:r>
            <a:r>
              <a:rPr lang="en-US" altLang="zh-CN" dirty="0">
                <a:solidFill>
                  <a:srgbClr val="FF0000"/>
                </a:solidFill>
              </a:rPr>
              <a:t>commutative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associative</a:t>
            </a:r>
            <a:r>
              <a:rPr lang="en-US" altLang="zh-CN" dirty="0"/>
              <a:t>, a “combiner function” is proposed to pre-combine multiple intermediate values</a:t>
            </a:r>
            <a:r>
              <a:rPr lang="zh-CN" altLang="en-US" dirty="0"/>
              <a:t>（传送中间值的和而不是单个中间值）</a:t>
            </a:r>
            <a:endParaRPr lang="en-US" altLang="zh-CN" dirty="0"/>
          </a:p>
          <a:p>
            <a:pPr algn="r"/>
            <a:r>
              <a:rPr lang="en-US" altLang="zh-CN" dirty="0"/>
              <a:t>From Compressed Coded Distributed Computing(ISIT 2018)</a:t>
            </a:r>
          </a:p>
          <a:p>
            <a:endParaRPr lang="en-US" altLang="zh-CN" dirty="0"/>
          </a:p>
          <a:p>
            <a:r>
              <a:rPr lang="zh-CN" altLang="en-US" dirty="0"/>
              <a:t>比如矩阵运算计算梯度</a:t>
            </a:r>
            <a:endParaRPr lang="en-US" altLang="zh-CN" dirty="0"/>
          </a:p>
          <a:p>
            <a:r>
              <a:rPr lang="zh-CN" altLang="en-US" dirty="0"/>
              <a:t>我们需要的结果是基于样本行的计算结果的累和，因此此运用场景可以进一步减少传输量：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1E1BF2-1B96-42C8-8256-CED3279A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36" y="2539315"/>
            <a:ext cx="2232853" cy="3429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D5A232-B88C-4A52-9307-E6EF70B8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24" y="3268744"/>
            <a:ext cx="3437148" cy="30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Another situation</a:t>
            </a:r>
            <a:r>
              <a:rPr lang="zh-CN" altLang="en-US" sz="2400" dirty="0"/>
              <a:t>开始的想法（</a:t>
            </a:r>
            <a:r>
              <a:rPr lang="en-US" altLang="zh-CN" sz="2400" dirty="0"/>
              <a:t>compressed scheme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错误的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571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compressed scheme</a:t>
                </a:r>
                <a:r>
                  <a:rPr lang="zh-CN" altLang="en-US" dirty="0"/>
                  <a:t>下，求数据矩阵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i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在每一次迭代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中，由于同一计算任务的结果是累加的，因此我们在发送前对每个节点要发送的数据进行预结合（</a:t>
                </a:r>
                <a:r>
                  <a:rPr lang="en-US" altLang="zh-CN" dirty="0"/>
                  <a:t>pre-combine</a:t>
                </a:r>
                <a:r>
                  <a:rPr lang="zh-CN" altLang="en-US" dirty="0"/>
                  <a:t>），再分给相应的用户发。由于关于同一计算任务，我们将需要发送的结果进行累加，所以不管该次迭代中的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有多少行的结果，都要</a:t>
                </a:r>
                <a:r>
                  <a:rPr lang="en-US" altLang="zh-CN" dirty="0"/>
                  <a:t>pre-combine</a:t>
                </a:r>
                <a:r>
                  <a:rPr lang="zh-CN" altLang="en-US" dirty="0"/>
                  <a:t>成一行的结果。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由于在传输前每个节点都对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进行了求和，所以传输过程中每个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行</m:t>
                    </m:r>
                  </m:oMath>
                </a14:m>
                <a:r>
                  <a:rPr lang="zh-CN" altLang="en-US" dirty="0"/>
                  <a:t>减少为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>行，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对任意的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  <a:r>
                  <a:rPr lang="zh-CN" altLang="en-US" dirty="0"/>
                  <a:t>最后一次迭代不再分情况考虑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因此传输量可以减少为：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𝑐𝑜𝑚𝑝𝑟𝑒𝑠𝑠𝑒𝑑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𝑐𝑜𝑚𝑝𝑟𝑒𝑠𝑠𝑒𝑑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但是此结果是错误的，此方案行不通，不能用于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straggler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情况，但是可以用到非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straggler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情况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5712269"/>
              </a:xfrm>
              <a:prstGeom prst="rect">
                <a:avLst/>
              </a:prstGeom>
              <a:blipFill>
                <a:blip r:embed="rId2"/>
                <a:stretch>
                  <a:fillRect l="-428" t="-747" r="-2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Another situation</a:t>
            </a:r>
            <a:r>
              <a:rPr lang="zh-CN" altLang="en-US" sz="2400" dirty="0"/>
              <a:t>（</a:t>
            </a:r>
            <a:r>
              <a:rPr lang="en-US" altLang="zh-CN" sz="2400" dirty="0"/>
              <a:t>compressed scheme</a:t>
            </a:r>
            <a:r>
              <a:rPr lang="zh-CN" altLang="en-US" sz="2400" dirty="0"/>
              <a:t>）不考虑</a:t>
            </a:r>
            <a:r>
              <a:rPr lang="en-US" altLang="zh-CN" sz="2400" dirty="0"/>
              <a:t>straggler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537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compressed scheme</a:t>
                </a:r>
                <a:r>
                  <a:rPr lang="zh-CN" altLang="en-US" dirty="0"/>
                  <a:t>如果适用于以下矩阵运算场景：（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是样本数，很大）</a:t>
                </a:r>
                <a:endParaRPr lang="en-US" altLang="zh-CN" dirty="0"/>
              </a:p>
              <a:p>
                <a:r>
                  <a:rPr lang="zh-CN" altLang="en-US" dirty="0"/>
                  <a:t>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所以此时矩阵的列数较大，需要将数据矩阵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列分块</a:t>
                </a:r>
                <a:r>
                  <a:rPr lang="zh-CN" altLang="en-US" dirty="0"/>
                  <a:t>进行分布式处理（前面考虑的是对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按行分块），且输入向量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也要随之分块。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但此时我们不能再用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码或者另外的编码方式来应对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问题，因为：</a:t>
                </a:r>
                <a:endParaRPr lang="en-US" altLang="zh-CN" dirty="0"/>
              </a:p>
              <a:p>
                <a:r>
                  <a:rPr lang="zh-CN" altLang="en-US" dirty="0"/>
                  <a:t>考虑生成矩阵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经过对原数据的编码，有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，考虑</a:t>
                </a:r>
                <a:r>
                  <a:rPr lang="en-US" altLang="zh-CN" dirty="0"/>
                  <a:t>selector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且是单位矩阵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任意子矩阵，其表示某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行数据被选用。有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𝑠𝑒𝑙𝑒𝑐𝑡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i="1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。但是此时我们需要求的是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，我们取转置有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𝐾𝑚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𝑠𝑒𝑙𝑒𝑐𝑡𝑜𝑟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此时括号内的运算不能分散到各个分布式节点因为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未知，不知道是哪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个数据行被选取。所以我们不能对列进行编码，不能考虑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但是不考虑</a:t>
                </a:r>
                <a:r>
                  <a:rPr lang="en-US" altLang="zh-CN" b="1" dirty="0"/>
                  <a:t>straggler</a:t>
                </a:r>
                <a:r>
                  <a:rPr lang="zh-CN" altLang="en-US" b="1" dirty="0"/>
                  <a:t>，我们可以用</a:t>
                </a:r>
                <a:r>
                  <a:rPr lang="en-US" altLang="zh-CN" b="1" dirty="0"/>
                  <a:t>compressed </a:t>
                </a:r>
                <a:r>
                  <a:rPr lang="en-US" altLang="zh-CN" b="1" dirty="0" err="1"/>
                  <a:t>scheme+coded</a:t>
                </a:r>
                <a:r>
                  <a:rPr lang="en-US" altLang="zh-CN" b="1" dirty="0"/>
                  <a:t> computing</a:t>
                </a:r>
                <a:r>
                  <a:rPr lang="zh-CN" altLang="en-US" b="1" dirty="0"/>
                  <a:t>来完成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b="1" dirty="0"/>
                  <a:t>任务 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b="1" dirty="0"/>
                  <a:t>列数很多，对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b="1" dirty="0"/>
                  <a:t>按列分块但不用</a:t>
                </a:r>
                <a:r>
                  <a:rPr lang="en-US" altLang="zh-CN" b="1" dirty="0"/>
                  <a:t>MDS</a:t>
                </a:r>
                <a:r>
                  <a:rPr lang="zh-CN" altLang="en-US" b="1" dirty="0"/>
                  <a:t>码，对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b="1" dirty="0"/>
                  <a:t>也要分块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，并且减少传输量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5374613"/>
              </a:xfrm>
              <a:prstGeom prst="rect">
                <a:avLst/>
              </a:prstGeom>
              <a:blipFill>
                <a:blip r:embed="rId2"/>
                <a:stretch>
                  <a:fillRect l="-428" t="-794" r="-428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1282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General scheme（用另一种预编码方式（非MDS码）用于straggler问题）</vt:lpstr>
      <vt:lpstr>General scheme（用另一种预编码方式（非MDS码）用于straggler问题）</vt:lpstr>
      <vt:lpstr>General scheme（用另一种预编码方式（非MDS码）用于straggler问题）</vt:lpstr>
      <vt:lpstr>Another situation开始的想法（compressed scheme）错误的</vt:lpstr>
      <vt:lpstr>Another situation开始的想法（compressed scheme）错误的</vt:lpstr>
      <vt:lpstr>Another situation（compressed scheme）不考虑straggler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360</cp:revision>
  <dcterms:created xsi:type="dcterms:W3CDTF">2019-09-03T00:53:02Z</dcterms:created>
  <dcterms:modified xsi:type="dcterms:W3CDTF">2020-02-25T10:09:25Z</dcterms:modified>
</cp:coreProperties>
</file>