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35" r:id="rId2"/>
    <p:sldId id="351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1" r:id="rId11"/>
    <p:sldId id="3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I" initials="M" lastIdx="2" clrIdx="0">
    <p:extLst>
      <p:ext uri="{19B8F6BF-5375-455C-9EA6-DF929625EA0E}">
        <p15:presenceInfo xmlns:p15="http://schemas.microsoft.com/office/powerpoint/2012/main" userId="M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92E67-DB73-4CBE-9853-17C6FD70389C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EC58B-395C-45E6-B942-8FEE061F0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89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7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3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0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5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9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1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4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67BE-FCF9-4078-A470-30B7DC5F97E0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1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4.png"/><Relationship Id="rId10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.png"/><Relationship Id="rId15" Type="http://schemas.openxmlformats.org/officeDocument/2006/relationships/image" Target="../media/image5.png"/><Relationship Id="rId10" Type="http://schemas.openxmlformats.org/officeDocument/2006/relationships/image" Target="../media/image23.png"/><Relationship Id="rId1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18" Type="http://schemas.openxmlformats.org/officeDocument/2006/relationships/image" Target="../media/image11.png"/><Relationship Id="rId12" Type="http://schemas.openxmlformats.org/officeDocument/2006/relationships/image" Target="../media/image7.png"/><Relationship Id="rId17" Type="http://schemas.openxmlformats.org/officeDocument/2006/relationships/image" Target="../media/image10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6.png"/><Relationship Id="rId15" Type="http://schemas.openxmlformats.org/officeDocument/2006/relationships/image" Target="../media/image8.png"/><Relationship Id="rId10" Type="http://schemas.openxmlformats.org/officeDocument/2006/relationships/image" Target="../media/image23.png"/><Relationship Id="rId19" Type="http://schemas.openxmlformats.org/officeDocument/2006/relationships/image" Target="../media/image12.png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18" Type="http://schemas.openxmlformats.org/officeDocument/2006/relationships/image" Target="../media/image25.png"/><Relationship Id="rId12" Type="http://schemas.openxmlformats.org/officeDocument/2006/relationships/image" Target="../media/image7.png"/><Relationship Id="rId17" Type="http://schemas.openxmlformats.org/officeDocument/2006/relationships/image" Target="../media/image24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3.png"/><Relationship Id="rId15" Type="http://schemas.openxmlformats.org/officeDocument/2006/relationships/image" Target="../media/image8.png"/><Relationship Id="rId10" Type="http://schemas.openxmlformats.org/officeDocument/2006/relationships/image" Target="../media/image23.png"/><Relationship Id="rId19" Type="http://schemas.openxmlformats.org/officeDocument/2006/relationships/image" Target="../media/image26.png"/><Relationship Id="rId1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18" Type="http://schemas.openxmlformats.org/officeDocument/2006/relationships/image" Target="../media/image33.png"/><Relationship Id="rId12" Type="http://schemas.openxmlformats.org/officeDocument/2006/relationships/image" Target="../media/image28.png"/><Relationship Id="rId17" Type="http://schemas.openxmlformats.org/officeDocument/2006/relationships/image" Target="../media/image32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27.png"/><Relationship Id="rId15" Type="http://schemas.openxmlformats.org/officeDocument/2006/relationships/image" Target="../media/image30.png"/><Relationship Id="rId10" Type="http://schemas.openxmlformats.org/officeDocument/2006/relationships/image" Target="../media/image23.png"/><Relationship Id="rId1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34.png"/><Relationship Id="rId10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35.png"/><Relationship Id="rId10" Type="http://schemas.openxmlformats.org/officeDocument/2006/relationships/image" Target="../media/image23.png"/><Relationship Id="rId1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39.png"/><Relationship Id="rId15" Type="http://schemas.openxmlformats.org/officeDocument/2006/relationships/image" Target="../media/image43.png"/><Relationship Id="rId10" Type="http://schemas.openxmlformats.org/officeDocument/2006/relationships/image" Target="../media/image23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1261C-F802-41CE-BCD9-DE7DE8D46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012" y="641595"/>
            <a:ext cx="9144000" cy="3147979"/>
          </a:xfrm>
        </p:spPr>
        <p:txBody>
          <a:bodyPr>
            <a:normAutofit/>
          </a:bodyPr>
          <a:lstStyle/>
          <a:p>
            <a:r>
              <a:rPr lang="zh-CN" altLang="en-US" dirty="0"/>
              <a:t>思考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zh-CN" altLang="en-US" dirty="0"/>
              <a:t>矩阵运算</a:t>
            </a:r>
          </a:p>
        </p:txBody>
      </p:sp>
    </p:spTree>
    <p:extLst>
      <p:ext uri="{BB962C8B-B14F-4D97-AF65-F5344CB8AC3E}">
        <p14:creationId xmlns:p14="http://schemas.microsoft.com/office/powerpoint/2010/main" val="3093039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0485CB-A11D-4815-9CE6-3513E39F1269}"/>
              </a:ext>
            </a:extLst>
          </p:cNvPr>
          <p:cNvSpPr txBox="1"/>
          <p:nvPr/>
        </p:nvSpPr>
        <p:spPr>
          <a:xfrm>
            <a:off x="6966408" y="909772"/>
            <a:ext cx="3930978" cy="37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标题 1">
                <a:extLst>
                  <a:ext uri="{FF2B5EF4-FFF2-40B4-BE49-F238E27FC236}">
                    <a16:creationId xmlns:a16="http://schemas.microsoft.com/office/drawing/2014/main" id="{343DDF55-6F9C-4ECC-9A5C-886A66D21C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985" y="362059"/>
                <a:ext cx="10385010" cy="37342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>
                  <a:buFont typeface="+mj-lt"/>
                  <a:buAutoNum type="arabicPeriod" startAt="2"/>
                </a:pPr>
                <a:r>
                  <a:rPr lang="zh-CN" altLang="en-US" sz="2400" b="1" dirty="0"/>
                  <a:t>考虑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数据集矩阵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，我们要求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，其中</a:t>
                </a:r>
                <a:r>
                  <a:rPr lang="en-US" altLang="zh-CN" sz="2400" b="1" dirty="0"/>
                  <a:t>m</a:t>
                </a:r>
                <a:r>
                  <a:rPr lang="zh-CN" altLang="en-US" sz="2400" b="1" dirty="0"/>
                  <a:t>很大。</a:t>
                </a:r>
                <a:endParaRPr lang="en-US" altLang="zh-CN" sz="2400" b="1" dirty="0"/>
              </a:p>
            </p:txBody>
          </p:sp>
        </mc:Choice>
        <mc:Fallback xmlns="">
          <p:sp>
            <p:nvSpPr>
              <p:cNvPr id="98" name="标题 1">
                <a:extLst>
                  <a:ext uri="{FF2B5EF4-FFF2-40B4-BE49-F238E27FC236}">
                    <a16:creationId xmlns:a16="http://schemas.microsoft.com/office/drawing/2014/main" id="{343DDF55-6F9C-4ECC-9A5C-886A66D21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85" y="362059"/>
                <a:ext cx="10385010" cy="373429"/>
              </a:xfrm>
              <a:prstGeom prst="rect">
                <a:avLst/>
              </a:prstGeom>
              <a:blipFill>
                <a:blip r:embed="rId10"/>
                <a:stretch>
                  <a:fillRect t="-50000" r="-59" b="-27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4B8FD08-7D0F-4761-927C-ACEBC15EC7F3}"/>
                  </a:ext>
                </a:extLst>
              </p:cNvPr>
              <p:cNvSpPr txBox="1"/>
              <p:nvPr/>
            </p:nvSpPr>
            <p:spPr>
              <a:xfrm>
                <a:off x="584462" y="909772"/>
                <a:ext cx="10897385" cy="3421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ea"/>
                  <a:buAutoNum type="circleNumDbPlain" startAt="5"/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方案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5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最终方案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/>
                  <a:t>方案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引入</a:t>
                </a:r>
                <a:r>
                  <a:rPr lang="en-US" altLang="zh-CN" dirty="0"/>
                  <a:t>job</a:t>
                </a:r>
                <a:r>
                  <a:rPr lang="zh-CN" altLang="en-US" dirty="0"/>
                  <a:t>的概念是因为如果只考虑一个</a:t>
                </a:r>
                <a:r>
                  <a:rPr lang="en-US" altLang="zh-CN" dirty="0"/>
                  <a:t>job</a:t>
                </a:r>
                <a:r>
                  <a:rPr lang="zh-CN" altLang="en-US" dirty="0"/>
                  <a:t>的话，是不能用编码计算的，方案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的传输量比方案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小。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前面证明如果有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个节点，其中每个节点存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个数据列，那么当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i="1" dirty="0"/>
                  <a:t>，</a:t>
                </a:r>
                <a:r>
                  <a:rPr lang="zh-CN" altLang="en-US" dirty="0"/>
                  <a:t>传输量最小。文献中的方案让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个用户拥有同一</a:t>
                </a:r>
                <a:r>
                  <a:rPr lang="en-US" altLang="zh-CN" dirty="0"/>
                  <a:t>job</a:t>
                </a:r>
                <a:r>
                  <a:rPr lang="zh-CN" altLang="en-US" dirty="0"/>
                  <a:t>，则重复量为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+1−1</m:t>
                    </m:r>
                  </m:oMath>
                </a14:m>
                <a:r>
                  <a:rPr lang="zh-CN" altLang="en-US" dirty="0"/>
                  <a:t>时，</a:t>
                </a:r>
                <a:r>
                  <a:rPr lang="en-US" altLang="zh-CN" dirty="0"/>
                  <a:t>job</a:t>
                </a:r>
                <a:r>
                  <a:rPr lang="zh-CN" altLang="en-US" dirty="0"/>
                  <a:t>之间的传输量最小。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zh-CN" altLang="en-US" dirty="0"/>
                  <a:t>，把列分布式存储，同时把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zh-CN" altLang="en-US" dirty="0"/>
                  <a:t>也同样分布式存储，每个节点算一小部分，这个矩阵计算的应用场景我认为还是有创新性，基于矩阵运算的特点，可以用到</a:t>
                </a:r>
                <a:r>
                  <a:rPr lang="en-US" altLang="zh-CN" dirty="0"/>
                  <a:t>compressed scheme</a:t>
                </a:r>
                <a:r>
                  <a:rPr lang="zh-CN" altLang="en-US" dirty="0"/>
                  <a:t>。但是运算过程还是基于</a:t>
                </a:r>
                <a:r>
                  <a:rPr lang="en-US" altLang="zh-CN" b="1" dirty="0"/>
                  <a:t>Compressed Coded Distributed Computing(ISIT 2018)</a:t>
                </a:r>
                <a:r>
                  <a:rPr lang="zh-CN" altLang="en-US" b="1" dirty="0"/>
                  <a:t>的方法，</a:t>
                </a:r>
                <a:r>
                  <a:rPr lang="zh-CN" altLang="en-US" dirty="0"/>
                  <a:t>文献中的方法已经做得很好了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4B8FD08-7D0F-4761-927C-ACEBC15EC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62" y="909772"/>
                <a:ext cx="10897385" cy="3421258"/>
              </a:xfrm>
              <a:prstGeom prst="rect">
                <a:avLst/>
              </a:prstGeom>
              <a:blipFill>
                <a:blip r:embed="rId11"/>
                <a:stretch>
                  <a:fillRect l="-503" t="-1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00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0485CB-A11D-4815-9CE6-3513E39F1269}"/>
              </a:ext>
            </a:extLst>
          </p:cNvPr>
          <p:cNvSpPr txBox="1"/>
          <p:nvPr/>
        </p:nvSpPr>
        <p:spPr>
          <a:xfrm>
            <a:off x="6966408" y="909772"/>
            <a:ext cx="3930978" cy="37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8" name="标题 1">
            <a:extLst>
              <a:ext uri="{FF2B5EF4-FFF2-40B4-BE49-F238E27FC236}">
                <a16:creationId xmlns:a16="http://schemas.microsoft.com/office/drawing/2014/main" id="{343DDF55-6F9C-4ECC-9A5C-886A66D21C0E}"/>
              </a:ext>
            </a:extLst>
          </p:cNvPr>
          <p:cNvSpPr txBox="1">
            <a:spLocks/>
          </p:cNvSpPr>
          <p:nvPr/>
        </p:nvSpPr>
        <p:spPr>
          <a:xfrm>
            <a:off x="454985" y="362059"/>
            <a:ext cx="10385010" cy="373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/>
              <a:t>总结</a:t>
            </a:r>
            <a:endParaRPr lang="en-US" altLang="zh-CN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4B8FD08-7D0F-4761-927C-ACEBC15EC7F3}"/>
                  </a:ext>
                </a:extLst>
              </p:cNvPr>
              <p:cNvSpPr txBox="1"/>
              <p:nvPr/>
            </p:nvSpPr>
            <p:spPr>
              <a:xfrm>
                <a:off x="584462" y="909772"/>
                <a:ext cx="10897385" cy="4313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综上，之前考虑了以下几种应用场景：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b="1" dirty="0"/>
                  <a:t>考虑</a:t>
                </a:r>
                <a14:m>
                  <m:oMath xmlns:m="http://schemas.openxmlformats.org/officeDocument/2006/math">
                    <m:r>
                      <a:rPr lang="zh-CN" altLang="en-US" b="1" i="1">
                        <a:latin typeface="Cambria Math" panose="02040503050406030204" pitchFamily="18" charset="0"/>
                      </a:rPr>
                      <m:t>数据集矩阵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b="1" dirty="0"/>
                  <a:t>，我们要求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𝑨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zh-CN" altLang="en-US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zh-CN" altLang="en-US" b="1" i="1" dirty="0"/>
                  <a:t>，</a:t>
                </a:r>
                <a:r>
                  <a:rPr lang="zh-CN" altLang="en-US" b="1" dirty="0"/>
                  <a:t>其中</a:t>
                </a:r>
                <a:r>
                  <a:rPr lang="en-US" altLang="zh-CN" b="1" dirty="0"/>
                  <a:t>m</a:t>
                </a:r>
                <a:r>
                  <a:rPr lang="zh-CN" altLang="en-US" b="1" dirty="0"/>
                  <a:t>很大。</a:t>
                </a:r>
                <a:r>
                  <a:rPr lang="zh-CN" altLang="en-US" dirty="0"/>
                  <a:t>此时需要将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的行分布式存储。每个节点存一部分行。这种情况适用于</a:t>
                </a:r>
                <a:r>
                  <a:rPr lang="en-US" altLang="zh-CN" dirty="0"/>
                  <a:t>straggler</a:t>
                </a:r>
                <a:r>
                  <a:rPr lang="zh-CN" altLang="en-US" dirty="0"/>
                  <a:t>和非</a:t>
                </a:r>
                <a:r>
                  <a:rPr lang="en-US" altLang="zh-CN" dirty="0"/>
                  <a:t>straggler</a:t>
                </a:r>
                <a:r>
                  <a:rPr lang="zh-CN" altLang="en-US" dirty="0"/>
                  <a:t>两种情况，基于无线网络的</a:t>
                </a:r>
                <a:r>
                  <a:rPr lang="en-US" altLang="zh-CN" dirty="0"/>
                  <a:t>straggler</a:t>
                </a:r>
                <a:r>
                  <a:rPr lang="zh-CN" altLang="en-US" dirty="0"/>
                  <a:t>问题在最开始也考虑了。</a:t>
                </a: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b="1" dirty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b="1" dirty="0"/>
                  <a:t>考虑</a:t>
                </a:r>
                <a14:m>
                  <m:oMath xmlns:m="http://schemas.openxmlformats.org/officeDocument/2006/math">
                    <m:r>
                      <a:rPr lang="zh-CN" altLang="en-US" b="1" i="1">
                        <a:latin typeface="Cambria Math" panose="02040503050406030204" pitchFamily="18" charset="0"/>
                      </a:rPr>
                      <m:t>数据集矩阵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，我们要求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zh-CN" altLang="en-US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b="1" dirty="0"/>
                  <a:t>，其中</a:t>
                </a:r>
                <a:r>
                  <a:rPr lang="en-US" altLang="zh-CN" b="1" dirty="0"/>
                  <a:t>m</a:t>
                </a:r>
                <a:r>
                  <a:rPr lang="zh-CN" altLang="en-US" b="1" dirty="0"/>
                  <a:t>很大。</a:t>
                </a:r>
                <a:r>
                  <a:rPr lang="zh-CN" altLang="en-US" dirty="0"/>
                  <a:t>此时需要将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的列分布式存储。每个节点存一部分列。这种情况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只</a:t>
                </a:r>
                <a:r>
                  <a:rPr lang="zh-CN" altLang="en-US" dirty="0"/>
                  <a:t>能适用于非</a:t>
                </a:r>
                <a:r>
                  <a:rPr lang="en-US" altLang="zh-CN" dirty="0"/>
                  <a:t>straggler</a:t>
                </a:r>
                <a:r>
                  <a:rPr lang="zh-CN" altLang="en-US" dirty="0"/>
                  <a:t>情况，由于矩阵运算在该情况下的特点，可以用到</a:t>
                </a:r>
                <a:r>
                  <a:rPr lang="en-US" altLang="zh-CN" dirty="0"/>
                  <a:t>compressed scheme</a:t>
                </a:r>
                <a:r>
                  <a:rPr lang="zh-CN" altLang="en-US" dirty="0"/>
                  <a:t>减少传输量</a:t>
                </a: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b="1" dirty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b="1" dirty="0"/>
              </a:p>
              <a:p>
                <a:r>
                  <a:rPr lang="zh-CN" altLang="en-US" b="1" dirty="0"/>
                  <a:t>将</a:t>
                </a:r>
                <a:r>
                  <a:rPr lang="en-US" altLang="zh-CN" b="1" dirty="0"/>
                  <a:t>A</a:t>
                </a:r>
                <a:r>
                  <a:rPr lang="zh-CN" altLang="en-US" b="1" dirty="0"/>
                  <a:t>的列和行同时分布式存储，即每个节点都存不下所有的列和行，拥有的数据集为原始数据矩阵</a:t>
                </a:r>
                <a:r>
                  <a:rPr lang="en-US" altLang="zh-CN" b="1" dirty="0"/>
                  <a:t>A</a:t>
                </a:r>
                <a:r>
                  <a:rPr lang="zh-CN" altLang="en-US" b="1" dirty="0"/>
                  <a:t>的子矩阵，其中行存储和列存储分别用上述两种技术，正在考虑可不可行。</a:t>
                </a:r>
                <a:endParaRPr lang="en-US" altLang="zh-CN" b="1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4B8FD08-7D0F-4761-927C-ACEBC15EC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62" y="909772"/>
                <a:ext cx="10897385" cy="4313040"/>
              </a:xfrm>
              <a:prstGeom prst="rect">
                <a:avLst/>
              </a:prstGeom>
              <a:blipFill>
                <a:blip r:embed="rId2"/>
                <a:stretch>
                  <a:fillRect l="-503" t="-989" r="-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93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0485CB-A11D-4815-9CE6-3513E39F1269}"/>
              </a:ext>
            </a:extLst>
          </p:cNvPr>
          <p:cNvSpPr txBox="1"/>
          <p:nvPr/>
        </p:nvSpPr>
        <p:spPr>
          <a:xfrm>
            <a:off x="6966408" y="909772"/>
            <a:ext cx="3930978" cy="37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E4DF5D6-425C-4F39-897D-96BAF9762C4C}"/>
                  </a:ext>
                </a:extLst>
              </p:cNvPr>
              <p:cNvSpPr txBox="1"/>
              <p:nvPr/>
            </p:nvSpPr>
            <p:spPr>
              <a:xfrm>
                <a:off x="7052398" y="1458326"/>
                <a:ext cx="3930978" cy="4634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求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矩阵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对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进行分布式行存储：由于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的行数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很大，我们需要对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列</a:t>
                </a:r>
                <a:r>
                  <a:rPr lang="zh-CN" altLang="en-US" dirty="0"/>
                  <a:t>进行分布式存储。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目标输出：用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个节点分布式处理，把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按列分成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个块，每个节点负责一部分，即计算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1" dirty="0"/>
                  <a:t>由于分块方式的改变，基于矩阵运算的特点，</a:t>
                </a:r>
                <a:r>
                  <a:rPr lang="en-US" altLang="zh-CN" b="1" dirty="0"/>
                  <a:t>general scheme</a:t>
                </a:r>
                <a:r>
                  <a:rPr lang="zh-CN" altLang="en-US" b="1" dirty="0"/>
                  <a:t>更复杂：存储规则，传输方法都会发生变化，传输量会不同，衡量性能的方法也会不同</a:t>
                </a:r>
                <a:endParaRPr lang="en-US" altLang="zh-CN" b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E4DF5D6-425C-4F39-897D-96BAF9762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398" y="1458326"/>
                <a:ext cx="3930978" cy="4634602"/>
              </a:xfrm>
              <a:prstGeom prst="rect">
                <a:avLst/>
              </a:prstGeom>
              <a:blipFill>
                <a:blip r:embed="rId2"/>
                <a:stretch>
                  <a:fillRect l="-1085" t="-132" r="-6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6994773-3D98-4A82-8D6A-5CC6DF8A4186}"/>
                  </a:ext>
                </a:extLst>
              </p:cNvPr>
              <p:cNvSpPr txBox="1"/>
              <p:nvPr/>
            </p:nvSpPr>
            <p:spPr>
              <a:xfrm>
                <a:off x="1762812" y="909772"/>
                <a:ext cx="323339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8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48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4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6994773-3D98-4A82-8D6A-5CC6DF8A4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812" y="909772"/>
                <a:ext cx="323339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16DBAFD-8BB2-4033-AF91-6B64C52FB5E5}"/>
              </a:ext>
            </a:extLst>
          </p:cNvPr>
          <p:cNvCxnSpPr>
            <a:cxnSpLocks/>
          </p:cNvCxnSpPr>
          <p:nvPr/>
        </p:nvCxnSpPr>
        <p:spPr>
          <a:xfrm flipH="1">
            <a:off x="838985" y="1864594"/>
            <a:ext cx="1750241" cy="2244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BA35776-52CA-4770-ACB2-CD658AF4353D}"/>
              </a:ext>
            </a:extLst>
          </p:cNvPr>
          <p:cNvCxnSpPr>
            <a:cxnSpLocks/>
          </p:cNvCxnSpPr>
          <p:nvPr/>
        </p:nvCxnSpPr>
        <p:spPr>
          <a:xfrm flipH="1">
            <a:off x="2328420" y="1855102"/>
            <a:ext cx="320514" cy="2069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F6D4EF0-8CB3-4D14-BE89-6643B1FEF590}"/>
              </a:ext>
            </a:extLst>
          </p:cNvPr>
          <p:cNvCxnSpPr>
            <a:cxnSpLocks/>
          </p:cNvCxnSpPr>
          <p:nvPr/>
        </p:nvCxnSpPr>
        <p:spPr>
          <a:xfrm>
            <a:off x="2809188" y="1855102"/>
            <a:ext cx="1960774" cy="2230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C9A24C6-E47E-40E2-8A13-B84F6E2D546E}"/>
                  </a:ext>
                </a:extLst>
              </p:cNvPr>
              <p:cNvSpPr txBox="1"/>
              <p:nvPr/>
            </p:nvSpPr>
            <p:spPr>
              <a:xfrm>
                <a:off x="546754" y="4177432"/>
                <a:ext cx="476054" cy="3726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C9A24C6-E47E-40E2-8A13-B84F6E2D5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54" y="4177432"/>
                <a:ext cx="476054" cy="372666"/>
              </a:xfrm>
              <a:prstGeom prst="rect">
                <a:avLst/>
              </a:prstGeom>
              <a:blipFill>
                <a:blip r:embed="rId4"/>
                <a:stretch>
                  <a:fillRect b="-1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569A527-ACB0-4F51-AA49-27C3610063E5}"/>
                  </a:ext>
                </a:extLst>
              </p:cNvPr>
              <p:cNvSpPr txBox="1"/>
              <p:nvPr/>
            </p:nvSpPr>
            <p:spPr>
              <a:xfrm>
                <a:off x="2082145" y="4157181"/>
                <a:ext cx="435209" cy="3731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569A527-ACB0-4F51-AA49-27C361006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145" y="4157181"/>
                <a:ext cx="435209" cy="373179"/>
              </a:xfrm>
              <a:prstGeom prst="rect">
                <a:avLst/>
              </a:prstGeom>
              <a:blipFill>
                <a:blip r:embed="rId5"/>
                <a:stretch>
                  <a:fillRect b="-1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5A1558F-0515-4BE8-882B-3244B11188C9}"/>
                  </a:ext>
                </a:extLst>
              </p:cNvPr>
              <p:cNvSpPr txBox="1"/>
              <p:nvPr/>
            </p:nvSpPr>
            <p:spPr>
              <a:xfrm>
                <a:off x="4628753" y="4152452"/>
                <a:ext cx="471341" cy="3733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5A1558F-0515-4BE8-882B-3244B1118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753" y="4152452"/>
                <a:ext cx="471341" cy="373307"/>
              </a:xfrm>
              <a:prstGeom prst="rect">
                <a:avLst/>
              </a:prstGeom>
              <a:blipFill>
                <a:blip r:embed="rId6"/>
                <a:stretch>
                  <a:fillRect b="-1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D6387A6F-79B7-41A5-8B85-70F8543AB629}"/>
              </a:ext>
            </a:extLst>
          </p:cNvPr>
          <p:cNvSpPr txBox="1"/>
          <p:nvPr/>
        </p:nvSpPr>
        <p:spPr>
          <a:xfrm>
            <a:off x="3256959" y="4202867"/>
            <a:ext cx="132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A6FE47E-F711-45D6-A2B8-B89C4429966F}"/>
              </a:ext>
            </a:extLst>
          </p:cNvPr>
          <p:cNvCxnSpPr>
            <a:cxnSpLocks/>
          </p:cNvCxnSpPr>
          <p:nvPr/>
        </p:nvCxnSpPr>
        <p:spPr>
          <a:xfrm>
            <a:off x="770712" y="4882473"/>
            <a:ext cx="0" cy="246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EB625C9-CAAB-4182-AD3F-0FAB72D31DF8}"/>
              </a:ext>
            </a:extLst>
          </p:cNvPr>
          <p:cNvCxnSpPr>
            <a:cxnSpLocks/>
          </p:cNvCxnSpPr>
          <p:nvPr/>
        </p:nvCxnSpPr>
        <p:spPr>
          <a:xfrm>
            <a:off x="2225509" y="4775480"/>
            <a:ext cx="0" cy="362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CEAB9DE-CBBB-4FE1-AF73-824E3862297D}"/>
              </a:ext>
            </a:extLst>
          </p:cNvPr>
          <p:cNvCxnSpPr>
            <a:cxnSpLocks/>
          </p:cNvCxnSpPr>
          <p:nvPr/>
        </p:nvCxnSpPr>
        <p:spPr>
          <a:xfrm>
            <a:off x="4827703" y="4889118"/>
            <a:ext cx="0" cy="240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B8F6E97B-1AB0-4CEE-9B89-E3B8905C02BB}"/>
                  </a:ext>
                </a:extLst>
              </p:cNvPr>
              <p:cNvSpPr/>
              <p:nvPr/>
            </p:nvSpPr>
            <p:spPr>
              <a:xfrm>
                <a:off x="4504441" y="6048005"/>
                <a:ext cx="7608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B8F6E97B-1AB0-4CEE-9B89-E3B8905C0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441" y="6048005"/>
                <a:ext cx="760849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990EFD25-2ACB-4F58-A691-C0B6362DA29E}"/>
              </a:ext>
            </a:extLst>
          </p:cNvPr>
          <p:cNvCxnSpPr>
            <a:cxnSpLocks/>
          </p:cNvCxnSpPr>
          <p:nvPr/>
        </p:nvCxnSpPr>
        <p:spPr>
          <a:xfrm flipH="1">
            <a:off x="1084867" y="1811421"/>
            <a:ext cx="2704710" cy="22744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A8EF4AA-DD36-4295-9805-27B565AE99A1}"/>
              </a:ext>
            </a:extLst>
          </p:cNvPr>
          <p:cNvCxnSpPr>
            <a:cxnSpLocks/>
          </p:cNvCxnSpPr>
          <p:nvPr/>
        </p:nvCxnSpPr>
        <p:spPr>
          <a:xfrm flipH="1">
            <a:off x="2472834" y="1855102"/>
            <a:ext cx="1426985" cy="2069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7A50001-9CD0-4E06-AAE4-6F014CA735D1}"/>
              </a:ext>
            </a:extLst>
          </p:cNvPr>
          <p:cNvCxnSpPr>
            <a:cxnSpLocks/>
          </p:cNvCxnSpPr>
          <p:nvPr/>
        </p:nvCxnSpPr>
        <p:spPr>
          <a:xfrm>
            <a:off x="4027603" y="1855102"/>
            <a:ext cx="861767" cy="2230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16850FFD-B352-40B2-B833-36AED499A713}"/>
                  </a:ext>
                </a:extLst>
              </p:cNvPr>
              <p:cNvSpPr/>
              <p:nvPr/>
            </p:nvSpPr>
            <p:spPr>
              <a:xfrm>
                <a:off x="1907120" y="6048005"/>
                <a:ext cx="7511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16850FFD-B352-40B2-B833-36AED499A7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120" y="6048005"/>
                <a:ext cx="75110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EF0BAA7A-C36B-4B7B-AF8C-A363BB0806D4}"/>
                  </a:ext>
                </a:extLst>
              </p:cNvPr>
              <p:cNvSpPr/>
              <p:nvPr/>
            </p:nvSpPr>
            <p:spPr>
              <a:xfrm>
                <a:off x="454985" y="6047240"/>
                <a:ext cx="7457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EF0BAA7A-C36B-4B7B-AF8C-A363BB080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85" y="6047240"/>
                <a:ext cx="74578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矩形 84">
            <a:extLst>
              <a:ext uri="{FF2B5EF4-FFF2-40B4-BE49-F238E27FC236}">
                <a16:creationId xmlns:a16="http://schemas.microsoft.com/office/drawing/2014/main" id="{879CDF8A-7FE8-48DC-B4EE-07F687C255EB}"/>
              </a:ext>
            </a:extLst>
          </p:cNvPr>
          <p:cNvSpPr/>
          <p:nvPr/>
        </p:nvSpPr>
        <p:spPr>
          <a:xfrm>
            <a:off x="524760" y="5138412"/>
            <a:ext cx="4724793" cy="49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ysClr val="windowText" lastClr="000000"/>
                </a:solidFill>
              </a:rPr>
              <a:t>Shuffle</a:t>
            </a:r>
            <a:endParaRPr lang="zh-CN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384B62B6-9B22-4D0B-A83D-CDF31771AAF8}"/>
              </a:ext>
            </a:extLst>
          </p:cNvPr>
          <p:cNvCxnSpPr>
            <a:cxnSpLocks/>
          </p:cNvCxnSpPr>
          <p:nvPr/>
        </p:nvCxnSpPr>
        <p:spPr>
          <a:xfrm>
            <a:off x="762786" y="5698672"/>
            <a:ext cx="1" cy="362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25A05FF-79BE-42A9-91B0-1CA1D32BE938}"/>
              </a:ext>
            </a:extLst>
          </p:cNvPr>
          <p:cNvCxnSpPr>
            <a:cxnSpLocks/>
          </p:cNvCxnSpPr>
          <p:nvPr/>
        </p:nvCxnSpPr>
        <p:spPr>
          <a:xfrm>
            <a:off x="2225928" y="5684308"/>
            <a:ext cx="1" cy="362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4E36BE9-8FE1-49E3-9281-053679EAB9C1}"/>
              </a:ext>
            </a:extLst>
          </p:cNvPr>
          <p:cNvCxnSpPr>
            <a:cxnSpLocks/>
          </p:cNvCxnSpPr>
          <p:nvPr/>
        </p:nvCxnSpPr>
        <p:spPr>
          <a:xfrm>
            <a:off x="4851662" y="5677555"/>
            <a:ext cx="1" cy="362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E3F02949-981D-4CF6-ACAF-B0AEB25737AA}"/>
              </a:ext>
            </a:extLst>
          </p:cNvPr>
          <p:cNvSpPr txBox="1"/>
          <p:nvPr/>
        </p:nvSpPr>
        <p:spPr>
          <a:xfrm>
            <a:off x="3256959" y="6061604"/>
            <a:ext cx="132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B097FBD-6FFF-480A-A63E-CA9F41135505}"/>
              </a:ext>
            </a:extLst>
          </p:cNvPr>
          <p:cNvSpPr txBox="1"/>
          <p:nvPr/>
        </p:nvSpPr>
        <p:spPr>
          <a:xfrm>
            <a:off x="483512" y="4574696"/>
            <a:ext cx="710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节点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51F5B2C-D196-450B-9338-00F5C5B48431}"/>
              </a:ext>
            </a:extLst>
          </p:cNvPr>
          <p:cNvSpPr txBox="1"/>
          <p:nvPr/>
        </p:nvSpPr>
        <p:spPr>
          <a:xfrm>
            <a:off x="2015371" y="4535655"/>
            <a:ext cx="710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节点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94" name="文本框 89">
            <a:extLst>
              <a:ext uri="{FF2B5EF4-FFF2-40B4-BE49-F238E27FC236}">
                <a16:creationId xmlns:a16="http://schemas.microsoft.com/office/drawing/2014/main" id="{7B097FBD-6FFF-480A-A63E-CA9F41135505}"/>
              </a:ext>
            </a:extLst>
          </p:cNvPr>
          <p:cNvSpPr txBox="1"/>
          <p:nvPr/>
        </p:nvSpPr>
        <p:spPr>
          <a:xfrm>
            <a:off x="4539005" y="4546764"/>
            <a:ext cx="710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节点</a:t>
            </a:r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2C5CF203-827A-4044-8581-0F525473B59A}"/>
              </a:ext>
            </a:extLst>
          </p:cNvPr>
          <p:cNvSpPr txBox="1"/>
          <p:nvPr/>
        </p:nvSpPr>
        <p:spPr>
          <a:xfrm>
            <a:off x="5239342" y="4177432"/>
            <a:ext cx="154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存特定的</a:t>
            </a:r>
            <a:r>
              <a:rPr lang="zh-CN" altLang="en-US" dirty="0">
                <a:solidFill>
                  <a:srgbClr val="FF0000"/>
                </a:solidFill>
              </a:rPr>
              <a:t>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标题 1">
                <a:extLst>
                  <a:ext uri="{FF2B5EF4-FFF2-40B4-BE49-F238E27FC236}">
                    <a16:creationId xmlns:a16="http://schemas.microsoft.com/office/drawing/2014/main" id="{343DDF55-6F9C-4ECC-9A5C-886A66D21C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985" y="362059"/>
                <a:ext cx="10385010" cy="37342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>
                  <a:buFont typeface="+mj-lt"/>
                  <a:buAutoNum type="arabicPeriod" startAt="2"/>
                </a:pPr>
                <a:r>
                  <a:rPr lang="zh-CN" altLang="en-US" sz="2400" b="1" dirty="0"/>
                  <a:t>考虑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数据集矩阵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，我们要求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，其中</a:t>
                </a:r>
                <a:r>
                  <a:rPr lang="en-US" altLang="zh-CN" sz="2400" b="1" dirty="0"/>
                  <a:t>m</a:t>
                </a:r>
                <a:r>
                  <a:rPr lang="zh-CN" altLang="en-US" sz="2400" b="1" dirty="0"/>
                  <a:t>很大。</a:t>
                </a:r>
                <a:endParaRPr lang="en-US" altLang="zh-CN" sz="2400" b="1" dirty="0"/>
              </a:p>
            </p:txBody>
          </p:sp>
        </mc:Choice>
        <mc:Fallback xmlns="">
          <p:sp>
            <p:nvSpPr>
              <p:cNvPr id="98" name="标题 1">
                <a:extLst>
                  <a:ext uri="{FF2B5EF4-FFF2-40B4-BE49-F238E27FC236}">
                    <a16:creationId xmlns:a16="http://schemas.microsoft.com/office/drawing/2014/main" id="{343DDF55-6F9C-4ECC-9A5C-886A66D21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85" y="362059"/>
                <a:ext cx="10385010" cy="373429"/>
              </a:xfrm>
              <a:prstGeom prst="rect">
                <a:avLst/>
              </a:prstGeom>
              <a:blipFill>
                <a:blip r:embed="rId10"/>
                <a:stretch>
                  <a:fillRect t="-50000" r="-59" b="-27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23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0485CB-A11D-4815-9CE6-3513E39F1269}"/>
              </a:ext>
            </a:extLst>
          </p:cNvPr>
          <p:cNvSpPr txBox="1"/>
          <p:nvPr/>
        </p:nvSpPr>
        <p:spPr>
          <a:xfrm>
            <a:off x="6966408" y="909772"/>
            <a:ext cx="3930978" cy="37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标题 1">
                <a:extLst>
                  <a:ext uri="{FF2B5EF4-FFF2-40B4-BE49-F238E27FC236}">
                    <a16:creationId xmlns:a16="http://schemas.microsoft.com/office/drawing/2014/main" id="{343DDF55-6F9C-4ECC-9A5C-886A66D21C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985" y="362059"/>
                <a:ext cx="10385010" cy="37342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>
                  <a:buFont typeface="+mj-lt"/>
                  <a:buAutoNum type="arabicPeriod" startAt="2"/>
                </a:pPr>
                <a:r>
                  <a:rPr lang="zh-CN" altLang="en-US" sz="2400" b="1" dirty="0"/>
                  <a:t>考虑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数据集矩阵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，我们要求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，其中</a:t>
                </a:r>
                <a:r>
                  <a:rPr lang="en-US" altLang="zh-CN" sz="2400" b="1" dirty="0"/>
                  <a:t>m</a:t>
                </a:r>
                <a:r>
                  <a:rPr lang="zh-CN" altLang="en-US" sz="2400" b="1" dirty="0"/>
                  <a:t>很大。</a:t>
                </a:r>
                <a:endParaRPr lang="en-US" altLang="zh-CN" sz="2400" b="1" dirty="0"/>
              </a:p>
            </p:txBody>
          </p:sp>
        </mc:Choice>
        <mc:Fallback xmlns="">
          <p:sp>
            <p:nvSpPr>
              <p:cNvPr id="98" name="标题 1">
                <a:extLst>
                  <a:ext uri="{FF2B5EF4-FFF2-40B4-BE49-F238E27FC236}">
                    <a16:creationId xmlns:a16="http://schemas.microsoft.com/office/drawing/2014/main" id="{343DDF55-6F9C-4ECC-9A5C-886A66D21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85" y="362059"/>
                <a:ext cx="10385010" cy="373429"/>
              </a:xfrm>
              <a:prstGeom prst="rect">
                <a:avLst/>
              </a:prstGeom>
              <a:blipFill>
                <a:blip r:embed="rId10"/>
                <a:stretch>
                  <a:fillRect t="-50000" r="-59" b="-27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4B8FD08-7D0F-4761-927C-ACEBC15EC7F3}"/>
                  </a:ext>
                </a:extLst>
              </p:cNvPr>
              <p:cNvSpPr txBox="1"/>
              <p:nvPr/>
            </p:nvSpPr>
            <p:spPr>
              <a:xfrm>
                <a:off x="584462" y="909772"/>
                <a:ext cx="10897385" cy="5704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对于这种情况，首先考虑的还是按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的方法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假设</a:t>
                </a:r>
                <a:r>
                  <a:rPr lang="en-US" altLang="zh-CN" dirty="0"/>
                  <a:t>K=4</a:t>
                </a:r>
                <a:r>
                  <a:rPr lang="zh-CN" altLang="en-US" dirty="0"/>
                  <a:t>，</a:t>
                </a:r>
                <a:r>
                  <a:rPr lang="en-US" altLang="zh-CN" dirty="0" err="1"/>
                  <a:t>μK</a:t>
                </a:r>
                <a:r>
                  <a:rPr lang="en-US" altLang="zh-CN" dirty="0"/>
                  <a:t>=2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N=4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m=12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如果将</a:t>
                </a:r>
                <a:r>
                  <a:rPr lang="en-US" altLang="zh-CN" dirty="0"/>
                  <a:t>m=12</a:t>
                </a:r>
                <a:r>
                  <a:rPr lang="zh-CN" altLang="en-US" dirty="0"/>
                  <a:t>个行，按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分成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个块，每个块的大小为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，每个用户拥有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块</a:t>
                </a:r>
                <a:endParaRPr lang="en-US" altLang="zh-CN" dirty="0"/>
              </a:p>
              <a:p>
                <a:r>
                  <a:rPr lang="zh-CN" altLang="en-US" dirty="0"/>
                  <a:t>我们要求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zh-CN" altLang="en-US" dirty="0"/>
                  <a:t>，即按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列</a:t>
                </a:r>
                <a:r>
                  <a:rPr lang="zh-CN" altLang="en-US" dirty="0"/>
                  <a:t>来划分。存储方案和上一周的方案一样</a:t>
                </a:r>
                <a:endParaRPr lang="en-US" altLang="zh-CN" dirty="0"/>
              </a:p>
              <a:p>
                <a:r>
                  <a:rPr lang="zh-CN" altLang="en-US" dirty="0"/>
                  <a:t>同时</a:t>
                </a:r>
                <a:r>
                  <a:rPr lang="en-US" altLang="zh-CN" dirty="0"/>
                  <a:t>N=4</a:t>
                </a:r>
                <a:r>
                  <a:rPr lang="zh-CN" altLang="en-US" dirty="0"/>
                  <a:t>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zh-CN" altLang="en-US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zh-CN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</m:oMath>
                </a14:m>
                <a:r>
                  <a:rPr lang="zh-CN" altLang="en-US" dirty="0"/>
                  <a:t>，我们也要把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zh-CN" altLang="en-US" dirty="0"/>
                  <a:t>分成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zh-CN" altLang="en-US" dirty="0"/>
                  <a:t>个块，每个块的大小为</a:t>
                </a:r>
                <a:r>
                  <a:rPr lang="en-US" altLang="zh-CN" dirty="0"/>
                  <a:t>2</a:t>
                </a:r>
              </a:p>
              <a:p>
                <a:r>
                  <a:rPr lang="zh-CN" altLang="en-US" dirty="0"/>
                  <a:t>同时节点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需要输出如下结果：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表示列向量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/>
                  <a:t>的第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个元素，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dirty="0"/>
                  <a:t>表示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dirty="0"/>
                  <a:t>的第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列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每一列都有对应的输入向量中的一个元素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br>
                  <a:rPr lang="en-US" altLang="zh-CN" dirty="0"/>
                </a:br>
                <a:r>
                  <a:rPr lang="zh-CN" altLang="en-US" dirty="0"/>
                  <a:t>节点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需要计算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节点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需要计算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节点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需要计算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节点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需要计算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4B8FD08-7D0F-4761-927C-ACEBC15EC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62" y="909772"/>
                <a:ext cx="10897385" cy="5704382"/>
              </a:xfrm>
              <a:prstGeom prst="rect">
                <a:avLst/>
              </a:prstGeom>
              <a:blipFill>
                <a:blip r:embed="rId11"/>
                <a:stretch>
                  <a:fillRect l="-503" b="-11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 10">
                <a:extLst>
                  <a:ext uri="{FF2B5EF4-FFF2-40B4-BE49-F238E27FC236}">
                    <a16:creationId xmlns:a16="http://schemas.microsoft.com/office/drawing/2014/main" id="{EF1C4FD7-1328-4C10-8396-46AB00384DC2}"/>
                  </a:ext>
                </a:extLst>
              </p:cNvPr>
              <p:cNvSpPr/>
              <p:nvPr/>
            </p:nvSpPr>
            <p:spPr>
              <a:xfrm>
                <a:off x="1892888" y="3914083"/>
                <a:ext cx="636020" cy="829559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圆角矩形 10">
                <a:extLst>
                  <a:ext uri="{FF2B5EF4-FFF2-40B4-BE49-F238E27FC236}">
                    <a16:creationId xmlns:a16="http://schemas.microsoft.com/office/drawing/2014/main" id="{EF1C4FD7-1328-4C10-8396-46AB00384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888" y="3914083"/>
                <a:ext cx="636020" cy="829559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 10">
                <a:extLst>
                  <a:ext uri="{FF2B5EF4-FFF2-40B4-BE49-F238E27FC236}">
                    <a16:creationId xmlns:a16="http://schemas.microsoft.com/office/drawing/2014/main" id="{ACA255E5-F3D7-4037-9C8E-805DBA32C69B}"/>
                  </a:ext>
                </a:extLst>
              </p:cNvPr>
              <p:cNvSpPr/>
              <p:nvPr/>
            </p:nvSpPr>
            <p:spPr>
              <a:xfrm>
                <a:off x="3440454" y="3914082"/>
                <a:ext cx="718339" cy="829559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圆角矩形 10">
                <a:extLst>
                  <a:ext uri="{FF2B5EF4-FFF2-40B4-BE49-F238E27FC236}">
                    <a16:creationId xmlns:a16="http://schemas.microsoft.com/office/drawing/2014/main" id="{ACA255E5-F3D7-4037-9C8E-805DBA32C6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454" y="3914082"/>
                <a:ext cx="718339" cy="829559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10">
                <a:extLst>
                  <a:ext uri="{FF2B5EF4-FFF2-40B4-BE49-F238E27FC236}">
                    <a16:creationId xmlns:a16="http://schemas.microsoft.com/office/drawing/2014/main" id="{9855BFCC-B150-4911-BB0A-914D9FD9504D}"/>
                  </a:ext>
                </a:extLst>
              </p:cNvPr>
              <p:cNvSpPr/>
              <p:nvPr/>
            </p:nvSpPr>
            <p:spPr>
              <a:xfrm>
                <a:off x="5070340" y="3914082"/>
                <a:ext cx="718339" cy="829559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圆角矩形 10">
                <a:extLst>
                  <a:ext uri="{FF2B5EF4-FFF2-40B4-BE49-F238E27FC236}">
                    <a16:creationId xmlns:a16="http://schemas.microsoft.com/office/drawing/2014/main" id="{9855BFCC-B150-4911-BB0A-914D9FD95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340" y="3914082"/>
                <a:ext cx="718339" cy="829559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10">
                <a:extLst>
                  <a:ext uri="{FF2B5EF4-FFF2-40B4-BE49-F238E27FC236}">
                    <a16:creationId xmlns:a16="http://schemas.microsoft.com/office/drawing/2014/main" id="{ECCFB2DF-CB81-418C-8DBE-E0E3A5F78FA3}"/>
                  </a:ext>
                </a:extLst>
              </p:cNvPr>
              <p:cNvSpPr/>
              <p:nvPr/>
            </p:nvSpPr>
            <p:spPr>
              <a:xfrm>
                <a:off x="7004116" y="3914082"/>
                <a:ext cx="718339" cy="829559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圆角矩形 10">
                <a:extLst>
                  <a:ext uri="{FF2B5EF4-FFF2-40B4-BE49-F238E27FC236}">
                    <a16:creationId xmlns:a16="http://schemas.microsoft.com/office/drawing/2014/main" id="{ECCFB2DF-CB81-418C-8DBE-E0E3A5F78F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116" y="3914082"/>
                <a:ext cx="718339" cy="829559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6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0485CB-A11D-4815-9CE6-3513E39F1269}"/>
              </a:ext>
            </a:extLst>
          </p:cNvPr>
          <p:cNvSpPr txBox="1"/>
          <p:nvPr/>
        </p:nvSpPr>
        <p:spPr>
          <a:xfrm>
            <a:off x="6966408" y="909772"/>
            <a:ext cx="3930978" cy="37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标题 1">
                <a:extLst>
                  <a:ext uri="{FF2B5EF4-FFF2-40B4-BE49-F238E27FC236}">
                    <a16:creationId xmlns:a16="http://schemas.microsoft.com/office/drawing/2014/main" id="{343DDF55-6F9C-4ECC-9A5C-886A66D21C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985" y="362059"/>
                <a:ext cx="10385010" cy="37342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>
                  <a:buFont typeface="+mj-lt"/>
                  <a:buAutoNum type="arabicPeriod" startAt="2"/>
                </a:pPr>
                <a:r>
                  <a:rPr lang="zh-CN" altLang="en-US" sz="2400" b="1" dirty="0"/>
                  <a:t>考虑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数据集矩阵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，我们要求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，其中</a:t>
                </a:r>
                <a:r>
                  <a:rPr lang="en-US" altLang="zh-CN" sz="2400" b="1" dirty="0"/>
                  <a:t>m</a:t>
                </a:r>
                <a:r>
                  <a:rPr lang="zh-CN" altLang="en-US" sz="2400" b="1" dirty="0"/>
                  <a:t>很大。</a:t>
                </a:r>
                <a:endParaRPr lang="en-US" altLang="zh-CN" sz="2400" b="1" dirty="0"/>
              </a:p>
            </p:txBody>
          </p:sp>
        </mc:Choice>
        <mc:Fallback xmlns="">
          <p:sp>
            <p:nvSpPr>
              <p:cNvPr id="98" name="标题 1">
                <a:extLst>
                  <a:ext uri="{FF2B5EF4-FFF2-40B4-BE49-F238E27FC236}">
                    <a16:creationId xmlns:a16="http://schemas.microsoft.com/office/drawing/2014/main" id="{343DDF55-6F9C-4ECC-9A5C-886A66D21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85" y="362059"/>
                <a:ext cx="10385010" cy="373429"/>
              </a:xfrm>
              <a:prstGeom prst="rect">
                <a:avLst/>
              </a:prstGeom>
              <a:blipFill>
                <a:blip r:embed="rId10"/>
                <a:stretch>
                  <a:fillRect t="-50000" r="-59" b="-27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4B8FD08-7D0F-4761-927C-ACEBC15EC7F3}"/>
                  </a:ext>
                </a:extLst>
              </p:cNvPr>
              <p:cNvSpPr txBox="1"/>
              <p:nvPr/>
            </p:nvSpPr>
            <p:spPr>
              <a:xfrm>
                <a:off x="584462" y="909772"/>
                <a:ext cx="1089738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K=4</a:t>
                </a:r>
                <a:r>
                  <a:rPr lang="zh-CN" altLang="en-US" dirty="0"/>
                  <a:t>，</a:t>
                </a:r>
                <a:r>
                  <a:rPr lang="en-US" altLang="zh-CN" dirty="0" err="1"/>
                  <a:t>μK</a:t>
                </a:r>
                <a:r>
                  <a:rPr lang="en-US" altLang="zh-CN" dirty="0"/>
                  <a:t>=2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N=4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m=12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dirty="0"/>
                  <a:t>方案</a:t>
                </a:r>
                <a:r>
                  <a:rPr lang="en-US" altLang="zh-CN" dirty="0"/>
                  <a:t>1</a:t>
                </a:r>
              </a:p>
              <a:p>
                <a:r>
                  <a:rPr lang="zh-CN" altLang="en-US" dirty="0"/>
                  <a:t>正常传，比如先找广播组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/>
                      <m:t>μK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，我们考虑分组</a:t>
                </a:r>
                <a:r>
                  <a:rPr lang="en-US" altLang="zh-CN" dirty="0"/>
                  <a:t>{1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3}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4B8FD08-7D0F-4761-927C-ACEBC15EC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62" y="909772"/>
                <a:ext cx="10897385" cy="2308324"/>
              </a:xfrm>
              <a:prstGeom prst="rect">
                <a:avLst/>
              </a:prstGeom>
              <a:blipFill>
                <a:blip r:embed="rId11"/>
                <a:stretch>
                  <a:fillRect l="-503" t="-1847" b="-34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 10">
                <a:extLst>
                  <a:ext uri="{FF2B5EF4-FFF2-40B4-BE49-F238E27FC236}">
                    <a16:creationId xmlns:a16="http://schemas.microsoft.com/office/drawing/2014/main" id="{EF1C4FD7-1328-4C10-8396-46AB00384DC2}"/>
                  </a:ext>
                </a:extLst>
              </p:cNvPr>
              <p:cNvSpPr/>
              <p:nvPr/>
            </p:nvSpPr>
            <p:spPr>
              <a:xfrm>
                <a:off x="2439643" y="1458327"/>
                <a:ext cx="636020" cy="829559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圆角矩形 10">
                <a:extLst>
                  <a:ext uri="{FF2B5EF4-FFF2-40B4-BE49-F238E27FC236}">
                    <a16:creationId xmlns:a16="http://schemas.microsoft.com/office/drawing/2014/main" id="{EF1C4FD7-1328-4C10-8396-46AB00384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643" y="1458327"/>
                <a:ext cx="636020" cy="829559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 10">
                <a:extLst>
                  <a:ext uri="{FF2B5EF4-FFF2-40B4-BE49-F238E27FC236}">
                    <a16:creationId xmlns:a16="http://schemas.microsoft.com/office/drawing/2014/main" id="{ACA255E5-F3D7-4037-9C8E-805DBA32C69B}"/>
                  </a:ext>
                </a:extLst>
              </p:cNvPr>
              <p:cNvSpPr/>
              <p:nvPr/>
            </p:nvSpPr>
            <p:spPr>
              <a:xfrm>
                <a:off x="3987209" y="1458326"/>
                <a:ext cx="718339" cy="829559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圆角矩形 10">
                <a:extLst>
                  <a:ext uri="{FF2B5EF4-FFF2-40B4-BE49-F238E27FC236}">
                    <a16:creationId xmlns:a16="http://schemas.microsoft.com/office/drawing/2014/main" id="{ACA255E5-F3D7-4037-9C8E-805DBA32C6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209" y="1458326"/>
                <a:ext cx="718339" cy="829559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10">
                <a:extLst>
                  <a:ext uri="{FF2B5EF4-FFF2-40B4-BE49-F238E27FC236}">
                    <a16:creationId xmlns:a16="http://schemas.microsoft.com/office/drawing/2014/main" id="{9855BFCC-B150-4911-BB0A-914D9FD9504D}"/>
                  </a:ext>
                </a:extLst>
              </p:cNvPr>
              <p:cNvSpPr/>
              <p:nvPr/>
            </p:nvSpPr>
            <p:spPr>
              <a:xfrm>
                <a:off x="5617095" y="1458326"/>
                <a:ext cx="718339" cy="829559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圆角矩形 10">
                <a:extLst>
                  <a:ext uri="{FF2B5EF4-FFF2-40B4-BE49-F238E27FC236}">
                    <a16:creationId xmlns:a16="http://schemas.microsoft.com/office/drawing/2014/main" id="{9855BFCC-B150-4911-BB0A-914D9FD95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095" y="1458326"/>
                <a:ext cx="718339" cy="829559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10">
                <a:extLst>
                  <a:ext uri="{FF2B5EF4-FFF2-40B4-BE49-F238E27FC236}">
                    <a16:creationId xmlns:a16="http://schemas.microsoft.com/office/drawing/2014/main" id="{ECCFB2DF-CB81-418C-8DBE-E0E3A5F78FA3}"/>
                  </a:ext>
                </a:extLst>
              </p:cNvPr>
              <p:cNvSpPr/>
              <p:nvPr/>
            </p:nvSpPr>
            <p:spPr>
              <a:xfrm>
                <a:off x="7550871" y="1458326"/>
                <a:ext cx="718339" cy="829559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圆角矩形 10">
                <a:extLst>
                  <a:ext uri="{FF2B5EF4-FFF2-40B4-BE49-F238E27FC236}">
                    <a16:creationId xmlns:a16="http://schemas.microsoft.com/office/drawing/2014/main" id="{ECCFB2DF-CB81-418C-8DBE-E0E3A5F78F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871" y="1458326"/>
                <a:ext cx="718339" cy="829559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10">
                <a:extLst>
                  <a:ext uri="{FF2B5EF4-FFF2-40B4-BE49-F238E27FC236}">
                    <a16:creationId xmlns:a16="http://schemas.microsoft.com/office/drawing/2014/main" id="{4585757A-38C5-4BB1-89D4-AC514476D4E0}"/>
                  </a:ext>
                </a:extLst>
              </p:cNvPr>
              <p:cNvSpPr/>
              <p:nvPr/>
            </p:nvSpPr>
            <p:spPr>
              <a:xfrm>
                <a:off x="3513698" y="4397286"/>
                <a:ext cx="636020" cy="829559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圆角矩形 10">
                <a:extLst>
                  <a:ext uri="{FF2B5EF4-FFF2-40B4-BE49-F238E27FC236}">
                    <a16:creationId xmlns:a16="http://schemas.microsoft.com/office/drawing/2014/main" id="{4585757A-38C5-4BB1-89D4-AC514476D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98" y="4397286"/>
                <a:ext cx="636020" cy="829559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5959EE65-A9D7-410D-AC00-271BF2AE864D}"/>
                  </a:ext>
                </a:extLst>
              </p:cNvPr>
              <p:cNvSpPr/>
              <p:nvPr/>
            </p:nvSpPr>
            <p:spPr>
              <a:xfrm>
                <a:off x="4698644" y="3268422"/>
                <a:ext cx="718339" cy="829559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5959EE65-A9D7-410D-AC00-271BF2AE8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644" y="3268422"/>
                <a:ext cx="718339" cy="829559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圆角矩形 10">
                <a:extLst>
                  <a:ext uri="{FF2B5EF4-FFF2-40B4-BE49-F238E27FC236}">
                    <a16:creationId xmlns:a16="http://schemas.microsoft.com/office/drawing/2014/main" id="{EBEF2B1A-6CE3-4D04-92AA-B64D61FEED37}"/>
                  </a:ext>
                </a:extLst>
              </p:cNvPr>
              <p:cNvSpPr/>
              <p:nvPr/>
            </p:nvSpPr>
            <p:spPr>
              <a:xfrm>
                <a:off x="6199079" y="4397286"/>
                <a:ext cx="718339" cy="829559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圆角矩形 10">
                <a:extLst>
                  <a:ext uri="{FF2B5EF4-FFF2-40B4-BE49-F238E27FC236}">
                    <a16:creationId xmlns:a16="http://schemas.microsoft.com/office/drawing/2014/main" id="{EBEF2B1A-6CE3-4D04-92AA-B64D61FEE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079" y="4397286"/>
                <a:ext cx="718339" cy="829559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FE40FA7-DC81-4843-8D96-5680C6CC69FC}"/>
                  </a:ext>
                </a:extLst>
              </p:cNvPr>
              <p:cNvSpPr txBox="1"/>
              <p:nvPr/>
            </p:nvSpPr>
            <p:spPr>
              <a:xfrm>
                <a:off x="5488449" y="4494678"/>
                <a:ext cx="679017" cy="60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FE40FA7-DC81-4843-8D96-5680C6CC6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449" y="4494678"/>
                <a:ext cx="679017" cy="6063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4FFB4AB7-158C-4180-A668-4A0A1B4EB07A}"/>
              </a:ext>
            </a:extLst>
          </p:cNvPr>
          <p:cNvSpPr txBox="1"/>
          <p:nvPr/>
        </p:nvSpPr>
        <p:spPr>
          <a:xfrm>
            <a:off x="2683995" y="4628561"/>
            <a:ext cx="98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节点</a:t>
            </a:r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398261C-80FF-4D85-A01B-5C8196666E93}"/>
              </a:ext>
            </a:extLst>
          </p:cNvPr>
          <p:cNvSpPr/>
          <p:nvPr/>
        </p:nvSpPr>
        <p:spPr>
          <a:xfrm>
            <a:off x="5501452" y="3455239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节点</a:t>
            </a:r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D32B9EC-92A4-449D-8505-7848F8D91CA4}"/>
              </a:ext>
            </a:extLst>
          </p:cNvPr>
          <p:cNvSpPr/>
          <p:nvPr/>
        </p:nvSpPr>
        <p:spPr>
          <a:xfrm>
            <a:off x="6917418" y="4628561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节点</a:t>
            </a:r>
            <a:r>
              <a:rPr lang="en-US" altLang="zh-CN" sz="1600" dirty="0"/>
              <a:t>3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65A5E85-C1D7-438C-ACD1-93AAFC28B945}"/>
                  </a:ext>
                </a:extLst>
              </p:cNvPr>
              <p:cNvSpPr txBox="1"/>
              <p:nvPr/>
            </p:nvSpPr>
            <p:spPr>
              <a:xfrm>
                <a:off x="4159023" y="4494678"/>
                <a:ext cx="679017" cy="60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65A5E85-C1D7-438C-ACD1-93AAFC28B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023" y="4494678"/>
                <a:ext cx="679017" cy="6063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6FB6959-85F3-433B-810B-8F6FE2113732}"/>
                  </a:ext>
                </a:extLst>
              </p:cNvPr>
              <p:cNvSpPr txBox="1"/>
              <p:nvPr/>
            </p:nvSpPr>
            <p:spPr>
              <a:xfrm>
                <a:off x="4793625" y="4022241"/>
                <a:ext cx="679017" cy="60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6FB6959-85F3-433B-810B-8F6FE2113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625" y="4022241"/>
                <a:ext cx="679017" cy="6063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3224E10-11BE-4C22-A912-5A9EF97ABF52}"/>
              </a:ext>
            </a:extLst>
          </p:cNvPr>
          <p:cNvCxnSpPr>
            <a:cxnSpLocks/>
          </p:cNvCxnSpPr>
          <p:nvPr/>
        </p:nvCxnSpPr>
        <p:spPr>
          <a:xfrm>
            <a:off x="4824138" y="4910148"/>
            <a:ext cx="65040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7A566A-06B2-4919-8865-93239624B3B9}"/>
              </a:ext>
            </a:extLst>
          </p:cNvPr>
          <p:cNvCxnSpPr>
            <a:cxnSpLocks/>
          </p:cNvCxnSpPr>
          <p:nvPr/>
        </p:nvCxnSpPr>
        <p:spPr>
          <a:xfrm flipV="1">
            <a:off x="5133133" y="4637988"/>
            <a:ext cx="1" cy="254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F5FD217-ED91-450D-9F3B-233DA963F85C}"/>
                  </a:ext>
                </a:extLst>
              </p:cNvPr>
              <p:cNvSpPr txBox="1"/>
              <p:nvPr/>
            </p:nvSpPr>
            <p:spPr>
              <a:xfrm>
                <a:off x="707010" y="5485845"/>
                <a:ext cx="107748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其他组的节点以此类推，则需要传输的列数为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𝑢𝑛𝑐𝑜𝑑𝑒𝑑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=6∗4=24</m:t>
                    </m:r>
                  </m:oMath>
                </a14:m>
                <a:r>
                  <a:rPr lang="zh-CN" altLang="en-US" dirty="0"/>
                  <a:t>列</a:t>
                </a: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F5FD217-ED91-450D-9F3B-233DA963F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10" y="5485845"/>
                <a:ext cx="10774837" cy="646331"/>
              </a:xfrm>
              <a:prstGeom prst="rect">
                <a:avLst/>
              </a:prstGeom>
              <a:blipFill>
                <a:blip r:embed="rId19"/>
                <a:stretch>
                  <a:fillRect l="-509" t="-7547" b="-1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754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0485CB-A11D-4815-9CE6-3513E39F1269}"/>
              </a:ext>
            </a:extLst>
          </p:cNvPr>
          <p:cNvSpPr txBox="1"/>
          <p:nvPr/>
        </p:nvSpPr>
        <p:spPr>
          <a:xfrm>
            <a:off x="6966408" y="909772"/>
            <a:ext cx="3930978" cy="37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标题 1">
                <a:extLst>
                  <a:ext uri="{FF2B5EF4-FFF2-40B4-BE49-F238E27FC236}">
                    <a16:creationId xmlns:a16="http://schemas.microsoft.com/office/drawing/2014/main" id="{343DDF55-6F9C-4ECC-9A5C-886A66D21C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985" y="362059"/>
                <a:ext cx="10385010" cy="37342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>
                  <a:buFont typeface="+mj-lt"/>
                  <a:buAutoNum type="arabicPeriod" startAt="2"/>
                </a:pPr>
                <a:r>
                  <a:rPr lang="zh-CN" altLang="en-US" sz="2400" b="1" dirty="0"/>
                  <a:t>考虑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数据集矩阵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，我们要求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，其中</a:t>
                </a:r>
                <a:r>
                  <a:rPr lang="en-US" altLang="zh-CN" sz="2400" b="1" dirty="0"/>
                  <a:t>m</a:t>
                </a:r>
                <a:r>
                  <a:rPr lang="zh-CN" altLang="en-US" sz="2400" b="1" dirty="0"/>
                  <a:t>很大。</a:t>
                </a:r>
                <a:endParaRPr lang="en-US" altLang="zh-CN" sz="2400" b="1" dirty="0"/>
              </a:p>
            </p:txBody>
          </p:sp>
        </mc:Choice>
        <mc:Fallback xmlns="">
          <p:sp>
            <p:nvSpPr>
              <p:cNvPr id="98" name="标题 1">
                <a:extLst>
                  <a:ext uri="{FF2B5EF4-FFF2-40B4-BE49-F238E27FC236}">
                    <a16:creationId xmlns:a16="http://schemas.microsoft.com/office/drawing/2014/main" id="{343DDF55-6F9C-4ECC-9A5C-886A66D21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85" y="362059"/>
                <a:ext cx="10385010" cy="373429"/>
              </a:xfrm>
              <a:prstGeom prst="rect">
                <a:avLst/>
              </a:prstGeom>
              <a:blipFill>
                <a:blip r:embed="rId10"/>
                <a:stretch>
                  <a:fillRect t="-50000" r="-59" b="-27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4B8FD08-7D0F-4761-927C-ACEBC15EC7F3}"/>
                  </a:ext>
                </a:extLst>
              </p:cNvPr>
              <p:cNvSpPr txBox="1"/>
              <p:nvPr/>
            </p:nvSpPr>
            <p:spPr>
              <a:xfrm>
                <a:off x="584462" y="909772"/>
                <a:ext cx="1089738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K=4</a:t>
                </a:r>
                <a:r>
                  <a:rPr lang="zh-CN" altLang="en-US" dirty="0"/>
                  <a:t>，</a:t>
                </a:r>
                <a:r>
                  <a:rPr lang="en-US" altLang="zh-CN" dirty="0" err="1"/>
                  <a:t>μK</a:t>
                </a:r>
                <a:r>
                  <a:rPr lang="en-US" altLang="zh-CN" dirty="0"/>
                  <a:t>=2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N=4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m=12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342900" indent="-342900">
                  <a:buFont typeface="+mj-ea"/>
                  <a:buAutoNum type="circleNumDbPlain" startAt="2"/>
                </a:pPr>
                <a:r>
                  <a:rPr lang="zh-CN" altLang="en-US" dirty="0"/>
                  <a:t>方案</a:t>
                </a:r>
                <a:r>
                  <a:rPr lang="en-US" altLang="zh-CN" dirty="0"/>
                  <a:t>2</a:t>
                </a:r>
              </a:p>
              <a:p>
                <a:r>
                  <a:rPr lang="en-US" altLang="zh-CN" dirty="0"/>
                  <a:t>CDC</a:t>
                </a:r>
                <a:r>
                  <a:rPr lang="zh-CN" altLang="en-US" dirty="0"/>
                  <a:t>传，比如先找广播组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/>
                      <m:t>μK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，我们考虑分组</a:t>
                </a:r>
                <a:r>
                  <a:rPr lang="en-US" altLang="zh-CN" dirty="0"/>
                  <a:t>{1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3}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4B8FD08-7D0F-4761-927C-ACEBC15EC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62" y="909772"/>
                <a:ext cx="10897385" cy="2308324"/>
              </a:xfrm>
              <a:prstGeom prst="rect">
                <a:avLst/>
              </a:prstGeom>
              <a:blipFill>
                <a:blip r:embed="rId11"/>
                <a:stretch>
                  <a:fillRect l="-503" t="-1847" b="-34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 10">
                <a:extLst>
                  <a:ext uri="{FF2B5EF4-FFF2-40B4-BE49-F238E27FC236}">
                    <a16:creationId xmlns:a16="http://schemas.microsoft.com/office/drawing/2014/main" id="{EF1C4FD7-1328-4C10-8396-46AB00384DC2}"/>
                  </a:ext>
                </a:extLst>
              </p:cNvPr>
              <p:cNvSpPr/>
              <p:nvPr/>
            </p:nvSpPr>
            <p:spPr>
              <a:xfrm>
                <a:off x="2439643" y="1458327"/>
                <a:ext cx="636020" cy="829559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圆角矩形 10">
                <a:extLst>
                  <a:ext uri="{FF2B5EF4-FFF2-40B4-BE49-F238E27FC236}">
                    <a16:creationId xmlns:a16="http://schemas.microsoft.com/office/drawing/2014/main" id="{EF1C4FD7-1328-4C10-8396-46AB00384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643" y="1458327"/>
                <a:ext cx="636020" cy="829559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 10">
                <a:extLst>
                  <a:ext uri="{FF2B5EF4-FFF2-40B4-BE49-F238E27FC236}">
                    <a16:creationId xmlns:a16="http://schemas.microsoft.com/office/drawing/2014/main" id="{ACA255E5-F3D7-4037-9C8E-805DBA32C69B}"/>
                  </a:ext>
                </a:extLst>
              </p:cNvPr>
              <p:cNvSpPr/>
              <p:nvPr/>
            </p:nvSpPr>
            <p:spPr>
              <a:xfrm>
                <a:off x="3987209" y="1458326"/>
                <a:ext cx="718339" cy="829559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圆角矩形 10">
                <a:extLst>
                  <a:ext uri="{FF2B5EF4-FFF2-40B4-BE49-F238E27FC236}">
                    <a16:creationId xmlns:a16="http://schemas.microsoft.com/office/drawing/2014/main" id="{ACA255E5-F3D7-4037-9C8E-805DBA32C6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209" y="1458326"/>
                <a:ext cx="718339" cy="829559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10">
                <a:extLst>
                  <a:ext uri="{FF2B5EF4-FFF2-40B4-BE49-F238E27FC236}">
                    <a16:creationId xmlns:a16="http://schemas.microsoft.com/office/drawing/2014/main" id="{9855BFCC-B150-4911-BB0A-914D9FD9504D}"/>
                  </a:ext>
                </a:extLst>
              </p:cNvPr>
              <p:cNvSpPr/>
              <p:nvPr/>
            </p:nvSpPr>
            <p:spPr>
              <a:xfrm>
                <a:off x="5617095" y="1458326"/>
                <a:ext cx="718339" cy="829559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圆角矩形 10">
                <a:extLst>
                  <a:ext uri="{FF2B5EF4-FFF2-40B4-BE49-F238E27FC236}">
                    <a16:creationId xmlns:a16="http://schemas.microsoft.com/office/drawing/2014/main" id="{9855BFCC-B150-4911-BB0A-914D9FD95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095" y="1458326"/>
                <a:ext cx="718339" cy="829559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10">
                <a:extLst>
                  <a:ext uri="{FF2B5EF4-FFF2-40B4-BE49-F238E27FC236}">
                    <a16:creationId xmlns:a16="http://schemas.microsoft.com/office/drawing/2014/main" id="{ECCFB2DF-CB81-418C-8DBE-E0E3A5F78FA3}"/>
                  </a:ext>
                </a:extLst>
              </p:cNvPr>
              <p:cNvSpPr/>
              <p:nvPr/>
            </p:nvSpPr>
            <p:spPr>
              <a:xfrm>
                <a:off x="7550871" y="1458326"/>
                <a:ext cx="718339" cy="829559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圆角矩形 10">
                <a:extLst>
                  <a:ext uri="{FF2B5EF4-FFF2-40B4-BE49-F238E27FC236}">
                    <a16:creationId xmlns:a16="http://schemas.microsoft.com/office/drawing/2014/main" id="{ECCFB2DF-CB81-418C-8DBE-E0E3A5F78F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871" y="1458326"/>
                <a:ext cx="718339" cy="829559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10">
                <a:extLst>
                  <a:ext uri="{FF2B5EF4-FFF2-40B4-BE49-F238E27FC236}">
                    <a16:creationId xmlns:a16="http://schemas.microsoft.com/office/drawing/2014/main" id="{4585757A-38C5-4BB1-89D4-AC514476D4E0}"/>
                  </a:ext>
                </a:extLst>
              </p:cNvPr>
              <p:cNvSpPr/>
              <p:nvPr/>
            </p:nvSpPr>
            <p:spPr>
              <a:xfrm>
                <a:off x="3513698" y="4397286"/>
                <a:ext cx="636020" cy="829559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圆角矩形 10">
                <a:extLst>
                  <a:ext uri="{FF2B5EF4-FFF2-40B4-BE49-F238E27FC236}">
                    <a16:creationId xmlns:a16="http://schemas.microsoft.com/office/drawing/2014/main" id="{4585757A-38C5-4BB1-89D4-AC514476D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98" y="4397286"/>
                <a:ext cx="636020" cy="829559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5959EE65-A9D7-410D-AC00-271BF2AE864D}"/>
                  </a:ext>
                </a:extLst>
              </p:cNvPr>
              <p:cNvSpPr/>
              <p:nvPr/>
            </p:nvSpPr>
            <p:spPr>
              <a:xfrm>
                <a:off x="4698644" y="3268422"/>
                <a:ext cx="718339" cy="829559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5959EE65-A9D7-410D-AC00-271BF2AE8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644" y="3268422"/>
                <a:ext cx="718339" cy="829559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圆角矩形 10">
                <a:extLst>
                  <a:ext uri="{FF2B5EF4-FFF2-40B4-BE49-F238E27FC236}">
                    <a16:creationId xmlns:a16="http://schemas.microsoft.com/office/drawing/2014/main" id="{EBEF2B1A-6CE3-4D04-92AA-B64D61FEED37}"/>
                  </a:ext>
                </a:extLst>
              </p:cNvPr>
              <p:cNvSpPr/>
              <p:nvPr/>
            </p:nvSpPr>
            <p:spPr>
              <a:xfrm>
                <a:off x="6199079" y="4397286"/>
                <a:ext cx="718339" cy="829559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圆角矩形 10">
                <a:extLst>
                  <a:ext uri="{FF2B5EF4-FFF2-40B4-BE49-F238E27FC236}">
                    <a16:creationId xmlns:a16="http://schemas.microsoft.com/office/drawing/2014/main" id="{EBEF2B1A-6CE3-4D04-92AA-B64D61FEE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079" y="4397286"/>
                <a:ext cx="718339" cy="829559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FE40FA7-DC81-4843-8D96-5680C6CC69FC}"/>
                  </a:ext>
                </a:extLst>
              </p:cNvPr>
              <p:cNvSpPr txBox="1"/>
              <p:nvPr/>
            </p:nvSpPr>
            <p:spPr>
              <a:xfrm>
                <a:off x="5488449" y="4494678"/>
                <a:ext cx="679017" cy="852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FE40FA7-DC81-4843-8D96-5680C6CC6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449" y="4494678"/>
                <a:ext cx="679017" cy="85254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4FFB4AB7-158C-4180-A668-4A0A1B4EB07A}"/>
              </a:ext>
            </a:extLst>
          </p:cNvPr>
          <p:cNvSpPr txBox="1"/>
          <p:nvPr/>
        </p:nvSpPr>
        <p:spPr>
          <a:xfrm>
            <a:off x="2683995" y="4628561"/>
            <a:ext cx="98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节点</a:t>
            </a:r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398261C-80FF-4D85-A01B-5C8196666E93}"/>
              </a:ext>
            </a:extLst>
          </p:cNvPr>
          <p:cNvSpPr/>
          <p:nvPr/>
        </p:nvSpPr>
        <p:spPr>
          <a:xfrm>
            <a:off x="5501452" y="3455239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节点</a:t>
            </a:r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D32B9EC-92A4-449D-8505-7848F8D91CA4}"/>
              </a:ext>
            </a:extLst>
          </p:cNvPr>
          <p:cNvSpPr/>
          <p:nvPr/>
        </p:nvSpPr>
        <p:spPr>
          <a:xfrm>
            <a:off x="6917418" y="4628561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节点</a:t>
            </a:r>
            <a:r>
              <a:rPr lang="en-US" altLang="zh-CN" sz="1600" dirty="0"/>
              <a:t>3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65A5E85-C1D7-438C-ACD1-93AAFC28B945}"/>
                  </a:ext>
                </a:extLst>
              </p:cNvPr>
              <p:cNvSpPr txBox="1"/>
              <p:nvPr/>
            </p:nvSpPr>
            <p:spPr>
              <a:xfrm>
                <a:off x="4159023" y="4494678"/>
                <a:ext cx="679017" cy="852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65A5E85-C1D7-438C-ACD1-93AAFC28B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023" y="4494678"/>
                <a:ext cx="679017" cy="85254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6FB6959-85F3-433B-810B-8F6FE2113732}"/>
                  </a:ext>
                </a:extLst>
              </p:cNvPr>
              <p:cNvSpPr txBox="1"/>
              <p:nvPr/>
            </p:nvSpPr>
            <p:spPr>
              <a:xfrm>
                <a:off x="4462285" y="4126107"/>
                <a:ext cx="1341696" cy="349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6FB6959-85F3-433B-810B-8F6FE2113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285" y="4126107"/>
                <a:ext cx="1341696" cy="34932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3224E10-11BE-4C22-A912-5A9EF97ABF52}"/>
              </a:ext>
            </a:extLst>
          </p:cNvPr>
          <p:cNvCxnSpPr>
            <a:cxnSpLocks/>
          </p:cNvCxnSpPr>
          <p:nvPr/>
        </p:nvCxnSpPr>
        <p:spPr>
          <a:xfrm>
            <a:off x="4824138" y="4910148"/>
            <a:ext cx="65040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7A566A-06B2-4919-8865-93239624B3B9}"/>
              </a:ext>
            </a:extLst>
          </p:cNvPr>
          <p:cNvCxnSpPr>
            <a:cxnSpLocks/>
          </p:cNvCxnSpPr>
          <p:nvPr/>
        </p:nvCxnSpPr>
        <p:spPr>
          <a:xfrm flipV="1">
            <a:off x="5133133" y="4637988"/>
            <a:ext cx="1" cy="254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F5FD217-ED91-450D-9F3B-233DA963F85C}"/>
                  </a:ext>
                </a:extLst>
              </p:cNvPr>
              <p:cNvSpPr txBox="1"/>
              <p:nvPr/>
            </p:nvSpPr>
            <p:spPr>
              <a:xfrm>
                <a:off x="707010" y="5507172"/>
                <a:ext cx="107748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其他组的节点以此类推，则需要传输的列数为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𝑐𝑜𝑑𝑒𝑑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=6∗4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列</a:t>
                </a: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F5FD217-ED91-450D-9F3B-233DA963F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10" y="5507172"/>
                <a:ext cx="10774837" cy="646331"/>
              </a:xfrm>
              <a:prstGeom prst="rect">
                <a:avLst/>
              </a:prstGeom>
              <a:blipFill>
                <a:blip r:embed="rId19"/>
                <a:stretch>
                  <a:fillRect l="-509" t="-6604" b="-1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5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0485CB-A11D-4815-9CE6-3513E39F1269}"/>
              </a:ext>
            </a:extLst>
          </p:cNvPr>
          <p:cNvSpPr txBox="1"/>
          <p:nvPr/>
        </p:nvSpPr>
        <p:spPr>
          <a:xfrm>
            <a:off x="6966408" y="909772"/>
            <a:ext cx="3930978" cy="37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标题 1">
                <a:extLst>
                  <a:ext uri="{FF2B5EF4-FFF2-40B4-BE49-F238E27FC236}">
                    <a16:creationId xmlns:a16="http://schemas.microsoft.com/office/drawing/2014/main" id="{343DDF55-6F9C-4ECC-9A5C-886A66D21C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985" y="362059"/>
                <a:ext cx="10385010" cy="37342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>
                  <a:buFont typeface="+mj-lt"/>
                  <a:buAutoNum type="arabicPeriod" startAt="2"/>
                </a:pPr>
                <a:r>
                  <a:rPr lang="zh-CN" altLang="en-US" sz="2400" b="1" dirty="0"/>
                  <a:t>考虑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数据集矩阵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，我们要求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，其中</a:t>
                </a:r>
                <a:r>
                  <a:rPr lang="en-US" altLang="zh-CN" sz="2400" b="1" dirty="0"/>
                  <a:t>m</a:t>
                </a:r>
                <a:r>
                  <a:rPr lang="zh-CN" altLang="en-US" sz="2400" b="1" dirty="0"/>
                  <a:t>很大。</a:t>
                </a:r>
                <a:endParaRPr lang="en-US" altLang="zh-CN" sz="2400" b="1" dirty="0"/>
              </a:p>
            </p:txBody>
          </p:sp>
        </mc:Choice>
        <mc:Fallback xmlns="">
          <p:sp>
            <p:nvSpPr>
              <p:cNvPr id="98" name="标题 1">
                <a:extLst>
                  <a:ext uri="{FF2B5EF4-FFF2-40B4-BE49-F238E27FC236}">
                    <a16:creationId xmlns:a16="http://schemas.microsoft.com/office/drawing/2014/main" id="{343DDF55-6F9C-4ECC-9A5C-886A66D21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85" y="362059"/>
                <a:ext cx="10385010" cy="373429"/>
              </a:xfrm>
              <a:prstGeom prst="rect">
                <a:avLst/>
              </a:prstGeom>
              <a:blipFill>
                <a:blip r:embed="rId10"/>
                <a:stretch>
                  <a:fillRect t="-50000" r="-59" b="-27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4B8FD08-7D0F-4761-927C-ACEBC15EC7F3}"/>
                  </a:ext>
                </a:extLst>
              </p:cNvPr>
              <p:cNvSpPr txBox="1"/>
              <p:nvPr/>
            </p:nvSpPr>
            <p:spPr>
              <a:xfrm>
                <a:off x="584462" y="909772"/>
                <a:ext cx="10897385" cy="1246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ea"/>
                  <a:buAutoNum type="circleNumDbPlain" startAt="3"/>
                </a:pPr>
                <a:r>
                  <a:rPr lang="zh-CN" altLang="en-US" dirty="0"/>
                  <a:t>方案</a:t>
                </a:r>
                <a:r>
                  <a:rPr lang="en-US" altLang="zh-CN" dirty="0"/>
                  <a:t>3</a:t>
                </a:r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经过观察，由于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的计算特点，我们对列进行的划分，节点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i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需要输出如下结果：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/>
                  <a:t>我们可以在发送前对每个</a:t>
                </a:r>
                <a:r>
                  <a:rPr lang="en-US" altLang="zh-CN" dirty="0"/>
                  <a:t>batch</a:t>
                </a:r>
                <a:r>
                  <a:rPr lang="zh-CN" altLang="en-US" dirty="0"/>
                  <a:t>进行提前计算求和，再分，再用</a:t>
                </a:r>
                <a:r>
                  <a:rPr lang="en-US" altLang="zh-CN" dirty="0"/>
                  <a:t>CDC scheme</a:t>
                </a:r>
                <a:r>
                  <a:rPr lang="zh-CN" altLang="en-US" dirty="0"/>
                  <a:t>。类似于</a:t>
                </a:r>
                <a:r>
                  <a:rPr lang="en-US" altLang="zh-CN" dirty="0"/>
                  <a:t>compressed scheme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4B8FD08-7D0F-4761-927C-ACEBC15EC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62" y="909772"/>
                <a:ext cx="10897385" cy="1246880"/>
              </a:xfrm>
              <a:prstGeom prst="rect">
                <a:avLst/>
              </a:prstGeom>
              <a:blipFill>
                <a:blip r:embed="rId11"/>
                <a:stretch>
                  <a:fillRect l="-503" t="-12195" b="-7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10">
                <a:extLst>
                  <a:ext uri="{FF2B5EF4-FFF2-40B4-BE49-F238E27FC236}">
                    <a16:creationId xmlns:a16="http://schemas.microsoft.com/office/drawing/2014/main" id="{4585757A-38C5-4BB1-89D4-AC514476D4E0}"/>
                  </a:ext>
                </a:extLst>
              </p:cNvPr>
              <p:cNvSpPr/>
              <p:nvPr/>
            </p:nvSpPr>
            <p:spPr>
              <a:xfrm>
                <a:off x="1671131" y="3706025"/>
                <a:ext cx="636020" cy="829559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圆角矩形 10">
                <a:extLst>
                  <a:ext uri="{FF2B5EF4-FFF2-40B4-BE49-F238E27FC236}">
                    <a16:creationId xmlns:a16="http://schemas.microsoft.com/office/drawing/2014/main" id="{4585757A-38C5-4BB1-89D4-AC514476D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131" y="3706025"/>
                <a:ext cx="636020" cy="829559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5959EE65-A9D7-410D-AC00-271BF2AE864D}"/>
                  </a:ext>
                </a:extLst>
              </p:cNvPr>
              <p:cNvSpPr/>
              <p:nvPr/>
            </p:nvSpPr>
            <p:spPr>
              <a:xfrm>
                <a:off x="4425266" y="1962954"/>
                <a:ext cx="718339" cy="829559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5959EE65-A9D7-410D-AC00-271BF2AE8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266" y="1962954"/>
                <a:ext cx="718339" cy="829559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圆角矩形 10">
                <a:extLst>
                  <a:ext uri="{FF2B5EF4-FFF2-40B4-BE49-F238E27FC236}">
                    <a16:creationId xmlns:a16="http://schemas.microsoft.com/office/drawing/2014/main" id="{EBEF2B1A-6CE3-4D04-92AA-B64D61FEED37}"/>
                  </a:ext>
                </a:extLst>
              </p:cNvPr>
              <p:cNvSpPr/>
              <p:nvPr/>
            </p:nvSpPr>
            <p:spPr>
              <a:xfrm>
                <a:off x="7621572" y="3753104"/>
                <a:ext cx="718339" cy="829559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圆角矩形 10">
                <a:extLst>
                  <a:ext uri="{FF2B5EF4-FFF2-40B4-BE49-F238E27FC236}">
                    <a16:creationId xmlns:a16="http://schemas.microsoft.com/office/drawing/2014/main" id="{EBEF2B1A-6CE3-4D04-92AA-B64D61FEE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572" y="3753104"/>
                <a:ext cx="718339" cy="829559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FE40FA7-DC81-4843-8D96-5680C6CC69FC}"/>
                  </a:ext>
                </a:extLst>
              </p:cNvPr>
              <p:cNvSpPr txBox="1"/>
              <p:nvPr/>
            </p:nvSpPr>
            <p:spPr>
              <a:xfrm>
                <a:off x="5648704" y="3779386"/>
                <a:ext cx="2042210" cy="1195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1,7</m:t>
                              </m:r>
                            </m:sub>
                          </m:s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1,8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2,4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2,3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altLang="zh-CN" sz="1600" dirty="0"/>
              </a:p>
              <a:p>
                <a:endParaRPr lang="en-US" altLang="zh-CN" sz="16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FE40FA7-DC81-4843-8D96-5680C6CC6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704" y="3779386"/>
                <a:ext cx="2042210" cy="11951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4FFB4AB7-158C-4180-A668-4A0A1B4EB07A}"/>
              </a:ext>
            </a:extLst>
          </p:cNvPr>
          <p:cNvSpPr txBox="1"/>
          <p:nvPr/>
        </p:nvSpPr>
        <p:spPr>
          <a:xfrm>
            <a:off x="841428" y="3937300"/>
            <a:ext cx="98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节点</a:t>
            </a:r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398261C-80FF-4D85-A01B-5C8196666E93}"/>
              </a:ext>
            </a:extLst>
          </p:cNvPr>
          <p:cNvSpPr/>
          <p:nvPr/>
        </p:nvSpPr>
        <p:spPr>
          <a:xfrm>
            <a:off x="5228074" y="2149771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节点</a:t>
            </a:r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D32B9EC-92A4-449D-8505-7848F8D91CA4}"/>
              </a:ext>
            </a:extLst>
          </p:cNvPr>
          <p:cNvSpPr/>
          <p:nvPr/>
        </p:nvSpPr>
        <p:spPr>
          <a:xfrm>
            <a:off x="8407737" y="3982981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节点</a:t>
            </a:r>
            <a:r>
              <a:rPr lang="en-US" altLang="zh-CN" sz="1600" dirty="0"/>
              <a:t>3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65A5E85-C1D7-438C-ACD1-93AAFC28B945}"/>
                  </a:ext>
                </a:extLst>
              </p:cNvPr>
              <p:cNvSpPr txBox="1"/>
              <p:nvPr/>
            </p:nvSpPr>
            <p:spPr>
              <a:xfrm>
                <a:off x="2418663" y="3742580"/>
                <a:ext cx="1797995" cy="884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65A5E85-C1D7-438C-ACD1-93AAFC28B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663" y="3742580"/>
                <a:ext cx="1797995" cy="884345"/>
              </a:xfrm>
              <a:prstGeom prst="rect">
                <a:avLst/>
              </a:prstGeom>
              <a:blipFill>
                <a:blip r:embed="rId16"/>
                <a:stretch>
                  <a:fillRect l="-339" r="-1017" b="-2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6FB6959-85F3-433B-810B-8F6FE2113732}"/>
                  </a:ext>
                </a:extLst>
              </p:cNvPr>
              <p:cNvSpPr txBox="1"/>
              <p:nvPr/>
            </p:nvSpPr>
            <p:spPr>
              <a:xfrm>
                <a:off x="3979811" y="2851420"/>
                <a:ext cx="2042211" cy="884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1,7</m:t>
                              </m:r>
                            </m:sub>
                          </m:s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1,8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6FB6959-85F3-433B-810B-8F6FE2113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811" y="2851420"/>
                <a:ext cx="2042211" cy="884345"/>
              </a:xfrm>
              <a:prstGeom prst="rect">
                <a:avLst/>
              </a:prstGeom>
              <a:blipFill>
                <a:blip r:embed="rId17"/>
                <a:stretch>
                  <a:fillRect b="-2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3224E10-11BE-4C22-A912-5A9EF97ABF52}"/>
              </a:ext>
            </a:extLst>
          </p:cNvPr>
          <p:cNvCxnSpPr>
            <a:cxnSpLocks/>
          </p:cNvCxnSpPr>
          <p:nvPr/>
        </p:nvCxnSpPr>
        <p:spPr>
          <a:xfrm>
            <a:off x="4691922" y="4321535"/>
            <a:ext cx="65040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7A566A-06B2-4919-8865-93239624B3B9}"/>
              </a:ext>
            </a:extLst>
          </p:cNvPr>
          <p:cNvCxnSpPr>
            <a:cxnSpLocks/>
          </p:cNvCxnSpPr>
          <p:nvPr/>
        </p:nvCxnSpPr>
        <p:spPr>
          <a:xfrm flipV="1">
            <a:off x="5000917" y="4049375"/>
            <a:ext cx="1" cy="254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F5FD217-ED91-450D-9F3B-233DA963F85C}"/>
                  </a:ext>
                </a:extLst>
              </p:cNvPr>
              <p:cNvSpPr txBox="1"/>
              <p:nvPr/>
            </p:nvSpPr>
            <p:spPr>
              <a:xfrm>
                <a:off x="241955" y="4953573"/>
                <a:ext cx="11708090" cy="1595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这样，这个广播组内节点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将得到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1,7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1,8</m:t>
                        </m:r>
                      </m:sub>
                    </m:sSub>
                  </m:oMath>
                </a14:m>
                <a:r>
                  <a:rPr lang="zh-CN" altLang="en-US" dirty="0"/>
                  <a:t>，通过其他广播组，节点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将得到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1,9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1,10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1,11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1,12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加上本地的列，可以得到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其他组的节点以此类推，则需要传输的列数为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𝑐𝑜𝑑𝑒𝑑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𝑐𝑜𝑚𝑝𝑟𝑒𝑠𝑠𝑒𝑑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=6∗4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zh-CN" altLang="en-US" dirty="0"/>
                  <a:t>列</a:t>
                </a: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F5FD217-ED91-450D-9F3B-233DA963F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55" y="4953573"/>
                <a:ext cx="11708090" cy="1595180"/>
              </a:xfrm>
              <a:prstGeom prst="rect">
                <a:avLst/>
              </a:prstGeom>
              <a:blipFill>
                <a:blip r:embed="rId18"/>
                <a:stretch>
                  <a:fillRect l="-469" t="-8812" b="-3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23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0485CB-A11D-4815-9CE6-3513E39F1269}"/>
              </a:ext>
            </a:extLst>
          </p:cNvPr>
          <p:cNvSpPr txBox="1"/>
          <p:nvPr/>
        </p:nvSpPr>
        <p:spPr>
          <a:xfrm>
            <a:off x="6966408" y="909772"/>
            <a:ext cx="3930978" cy="37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标题 1">
                <a:extLst>
                  <a:ext uri="{FF2B5EF4-FFF2-40B4-BE49-F238E27FC236}">
                    <a16:creationId xmlns:a16="http://schemas.microsoft.com/office/drawing/2014/main" id="{343DDF55-6F9C-4ECC-9A5C-886A66D21C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985" y="362059"/>
                <a:ext cx="10385010" cy="37342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>
                  <a:buFont typeface="+mj-lt"/>
                  <a:buAutoNum type="arabicPeriod" startAt="2"/>
                </a:pPr>
                <a:r>
                  <a:rPr lang="zh-CN" altLang="en-US" sz="2400" b="1" dirty="0"/>
                  <a:t>考虑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数据集矩阵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，我们要求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，其中</a:t>
                </a:r>
                <a:r>
                  <a:rPr lang="en-US" altLang="zh-CN" sz="2400" b="1" dirty="0"/>
                  <a:t>m</a:t>
                </a:r>
                <a:r>
                  <a:rPr lang="zh-CN" altLang="en-US" sz="2400" b="1" dirty="0"/>
                  <a:t>很大。</a:t>
                </a:r>
                <a:endParaRPr lang="en-US" altLang="zh-CN" sz="2400" b="1" dirty="0"/>
              </a:p>
            </p:txBody>
          </p:sp>
        </mc:Choice>
        <mc:Fallback xmlns="">
          <p:sp>
            <p:nvSpPr>
              <p:cNvPr id="98" name="标题 1">
                <a:extLst>
                  <a:ext uri="{FF2B5EF4-FFF2-40B4-BE49-F238E27FC236}">
                    <a16:creationId xmlns:a16="http://schemas.microsoft.com/office/drawing/2014/main" id="{343DDF55-6F9C-4ECC-9A5C-886A66D21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85" y="362059"/>
                <a:ext cx="10385010" cy="373429"/>
              </a:xfrm>
              <a:prstGeom prst="rect">
                <a:avLst/>
              </a:prstGeom>
              <a:blipFill>
                <a:blip r:embed="rId10"/>
                <a:stretch>
                  <a:fillRect t="-50000" r="-59" b="-27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4B8FD08-7D0F-4761-927C-ACEBC15EC7F3}"/>
                  </a:ext>
                </a:extLst>
              </p:cNvPr>
              <p:cNvSpPr txBox="1"/>
              <p:nvPr/>
            </p:nvSpPr>
            <p:spPr>
              <a:xfrm>
                <a:off x="584462" y="909772"/>
                <a:ext cx="10897385" cy="5162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ea"/>
                  <a:buAutoNum type="circleNumDbPlain" startAt="3"/>
                </a:pPr>
                <a:r>
                  <a:rPr lang="zh-CN" altLang="en-US" dirty="0"/>
                  <a:t>方案</a:t>
                </a:r>
                <a:r>
                  <a:rPr lang="en-US" altLang="zh-CN" dirty="0"/>
                  <a:t>3</a:t>
                </a:r>
              </a:p>
              <a:p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zh-CN" altLang="en-US" dirty="0"/>
                  <a:t>的特殊性，</a:t>
                </a:r>
                <a:r>
                  <a:rPr lang="en-US" altLang="zh-CN" dirty="0"/>
                  <a:t>shuffle</a:t>
                </a:r>
                <a:r>
                  <a:rPr lang="zh-CN" altLang="en-US" dirty="0"/>
                  <a:t>过程可以用</a:t>
                </a:r>
                <a:r>
                  <a:rPr lang="en-US" altLang="zh-CN" dirty="0"/>
                  <a:t>compressed scheme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但是这种情况，不管</a:t>
                </a:r>
                <a:r>
                  <a:rPr lang="en-US" altLang="zh-CN" dirty="0"/>
                  <a:t>batch</a:t>
                </a:r>
                <a:r>
                  <a:rPr lang="zh-CN" altLang="en-US" dirty="0"/>
                  <a:t>有多大，最终都是转换成一列来进行传输。导致不是本地存的多传输量就多。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𝑐𝑜𝑑𝑒𝑑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𝐶𝐷𝐶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altLang="zh-CN" dirty="0"/>
                  <a:t>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𝑐𝑜𝑑𝑒𝑑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𝑐𝑜𝑚𝑝𝑟𝑒𝑠𝑠𝑒𝑑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比如令</a:t>
                </a:r>
                <a:r>
                  <a:rPr lang="en-US" altLang="zh-CN" dirty="0"/>
                  <a:t>Q=K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K=7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取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L=48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105/2 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更大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每个节点存的数据列更多，反而传输量更大。</a:t>
                </a:r>
                <a:endParaRPr lang="en-US" altLang="zh-CN" dirty="0"/>
              </a:p>
              <a:p>
                <a:r>
                  <a:rPr lang="zh-CN" altLang="en-US" dirty="0"/>
                  <a:t>因此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不能随便选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但是我们可以确定，如果有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个节点，其中每个节点存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个数据列，那么当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i="1" dirty="0"/>
                  <a:t>，</a:t>
                </a:r>
                <a:r>
                  <a:rPr lang="zh-CN" altLang="en-US" dirty="0"/>
                  <a:t>传输量最小</a:t>
                </a:r>
                <a:endParaRPr lang="en-US" altLang="zh-CN" dirty="0"/>
              </a:p>
              <a:p>
                <a:r>
                  <a:rPr lang="zh-CN" altLang="en-US" dirty="0"/>
                  <a:t>因为设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满足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＜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时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＜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’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−1+1</m:t>
                          </m:r>
                        </m:e>
                      </m:d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＜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所以当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时取得最小值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4B8FD08-7D0F-4761-927C-ACEBC15EC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62" y="909772"/>
                <a:ext cx="10897385" cy="5162888"/>
              </a:xfrm>
              <a:prstGeom prst="rect">
                <a:avLst/>
              </a:prstGeom>
              <a:blipFill>
                <a:blip r:embed="rId11"/>
                <a:stretch>
                  <a:fillRect l="-503" t="-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箭头: 右 2">
            <a:extLst>
              <a:ext uri="{FF2B5EF4-FFF2-40B4-BE49-F238E27FC236}">
                <a16:creationId xmlns:a16="http://schemas.microsoft.com/office/drawing/2014/main" id="{7EF06D27-8328-48A5-B531-5FA061EEB58E}"/>
              </a:ext>
            </a:extLst>
          </p:cNvPr>
          <p:cNvSpPr/>
          <p:nvPr/>
        </p:nvSpPr>
        <p:spPr>
          <a:xfrm>
            <a:off x="3506771" y="1941922"/>
            <a:ext cx="197963" cy="207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136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0485CB-A11D-4815-9CE6-3513E39F1269}"/>
              </a:ext>
            </a:extLst>
          </p:cNvPr>
          <p:cNvSpPr txBox="1"/>
          <p:nvPr/>
        </p:nvSpPr>
        <p:spPr>
          <a:xfrm>
            <a:off x="6966408" y="909772"/>
            <a:ext cx="3930978" cy="37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标题 1">
                <a:extLst>
                  <a:ext uri="{FF2B5EF4-FFF2-40B4-BE49-F238E27FC236}">
                    <a16:creationId xmlns:a16="http://schemas.microsoft.com/office/drawing/2014/main" id="{343DDF55-6F9C-4ECC-9A5C-886A66D21C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985" y="362059"/>
                <a:ext cx="10385010" cy="37342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>
                  <a:buFont typeface="+mj-lt"/>
                  <a:buAutoNum type="arabicPeriod" startAt="2"/>
                </a:pPr>
                <a:r>
                  <a:rPr lang="zh-CN" altLang="en-US" sz="2400" b="1" dirty="0"/>
                  <a:t>考虑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数据集矩阵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，我们要求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，其中</a:t>
                </a:r>
                <a:r>
                  <a:rPr lang="en-US" altLang="zh-CN" sz="2400" b="1" dirty="0"/>
                  <a:t>m</a:t>
                </a:r>
                <a:r>
                  <a:rPr lang="zh-CN" altLang="en-US" sz="2400" b="1" dirty="0"/>
                  <a:t>很大。</a:t>
                </a:r>
                <a:endParaRPr lang="en-US" altLang="zh-CN" sz="2400" b="1" dirty="0"/>
              </a:p>
            </p:txBody>
          </p:sp>
        </mc:Choice>
        <mc:Fallback xmlns="">
          <p:sp>
            <p:nvSpPr>
              <p:cNvPr id="98" name="标题 1">
                <a:extLst>
                  <a:ext uri="{FF2B5EF4-FFF2-40B4-BE49-F238E27FC236}">
                    <a16:creationId xmlns:a16="http://schemas.microsoft.com/office/drawing/2014/main" id="{343DDF55-6F9C-4ECC-9A5C-886A66D21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85" y="362059"/>
                <a:ext cx="10385010" cy="373429"/>
              </a:xfrm>
              <a:prstGeom prst="rect">
                <a:avLst/>
              </a:prstGeom>
              <a:blipFill>
                <a:blip r:embed="rId10"/>
                <a:stretch>
                  <a:fillRect t="-50000" r="-59" b="-27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4B8FD08-7D0F-4761-927C-ACEBC15EC7F3}"/>
                  </a:ext>
                </a:extLst>
              </p:cNvPr>
              <p:cNvSpPr txBox="1"/>
              <p:nvPr/>
            </p:nvSpPr>
            <p:spPr>
              <a:xfrm>
                <a:off x="584462" y="909772"/>
                <a:ext cx="10897385" cy="5267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ea"/>
                  <a:buAutoNum type="circleNumDbPlain" startAt="4"/>
                </a:pPr>
                <a:r>
                  <a:rPr lang="zh-CN" altLang="en-US" dirty="0"/>
                  <a:t>方案</a:t>
                </a:r>
                <a:r>
                  <a:rPr lang="en-US" altLang="zh-CN" dirty="0"/>
                  <a:t>4</a:t>
                </a:r>
              </a:p>
              <a:p>
                <a:r>
                  <a:rPr lang="zh-CN" altLang="en-US" dirty="0"/>
                  <a:t>如果我们不用</a:t>
                </a:r>
                <a:r>
                  <a:rPr lang="en-US" altLang="zh-CN" dirty="0"/>
                  <a:t>CDC</a:t>
                </a:r>
                <a:r>
                  <a:rPr lang="zh-CN" altLang="en-US" dirty="0"/>
                  <a:t>的文件分配策略，直接让每个用户按顺序循环存储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每个节点依然存了</a:t>
                </a:r>
                <a:r>
                  <a:rPr lang="en-US" altLang="zh-CN" dirty="0" err="1"/>
                  <a:t>μm</a:t>
                </a:r>
                <a:r>
                  <a:rPr lang="en-US" altLang="zh-CN" dirty="0"/>
                  <a:t>=6</a:t>
                </a:r>
                <a:r>
                  <a:rPr lang="zh-CN" altLang="en-US" dirty="0"/>
                  <a:t>个列</a:t>
                </a:r>
                <a:endParaRPr lang="en-US" altLang="zh-CN" dirty="0"/>
              </a:p>
              <a:p>
                <a:r>
                  <a:rPr lang="zh-CN" altLang="en-US" dirty="0"/>
                  <a:t>但是这里只用传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列</a:t>
                </a:r>
                <a:endParaRPr lang="en-US" altLang="zh-CN" dirty="0"/>
              </a:p>
              <a:p>
                <a:r>
                  <a:rPr lang="zh-CN" altLang="en-US" dirty="0"/>
                  <a:t>对于节点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来说，他只需要节点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传来的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=7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，大小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列</a:t>
                </a:r>
                <a:endParaRPr lang="en-US" altLang="zh-CN" dirty="0"/>
              </a:p>
              <a:p>
                <a:r>
                  <a:rPr lang="zh-CN" altLang="en-US" dirty="0"/>
                  <a:t>对于节点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来说，他只需要节点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传来的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，大小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列</a:t>
                </a:r>
                <a:endParaRPr lang="en-US" altLang="zh-CN" dirty="0"/>
              </a:p>
              <a:p>
                <a:r>
                  <a:rPr lang="zh-CN" altLang="en-US" dirty="0"/>
                  <a:t>对于节点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来说，他只需要节点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传来的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7=1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，大小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列</a:t>
                </a:r>
                <a:endParaRPr lang="en-US" altLang="zh-CN" dirty="0"/>
              </a:p>
              <a:p>
                <a:r>
                  <a:rPr lang="zh-CN" altLang="en-US" dirty="0"/>
                  <a:t>对于节点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来说，他只需要节点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传来的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，大小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列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𝑐𝑜𝑚𝑝𝑟𝑒𝑠𝑠𝑒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这种不用异或编码的传输量是最小的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b="1" dirty="0"/>
                  <a:t>所以为了用上编码计算，使方案</a:t>
                </a:r>
                <a:r>
                  <a:rPr lang="en-US" altLang="zh-CN" b="1" dirty="0"/>
                  <a:t>3</a:t>
                </a:r>
                <a:r>
                  <a:rPr lang="zh-CN" altLang="en-US" b="1" dirty="0"/>
                  <a:t>的传输量更小，需要用到</a:t>
                </a:r>
                <a:endParaRPr lang="en-US" altLang="zh-CN" b="1" dirty="0"/>
              </a:p>
              <a:p>
                <a:r>
                  <a:rPr lang="en-US" altLang="zh-CN" b="1" dirty="0"/>
                  <a:t>Compressed Coded Distributed Computing(ISIT 2018)</a:t>
                </a:r>
                <a:r>
                  <a:rPr lang="zh-CN" altLang="en-US" b="1" dirty="0"/>
                  <a:t>的方法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4B8FD08-7D0F-4761-927C-ACEBC15EC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62" y="909772"/>
                <a:ext cx="10897385" cy="5267789"/>
              </a:xfrm>
              <a:prstGeom prst="rect">
                <a:avLst/>
              </a:prstGeom>
              <a:blipFill>
                <a:blip r:embed="rId11"/>
                <a:stretch>
                  <a:fillRect l="-503" t="-810" b="-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 10">
                <a:extLst>
                  <a:ext uri="{FF2B5EF4-FFF2-40B4-BE49-F238E27FC236}">
                    <a16:creationId xmlns:a16="http://schemas.microsoft.com/office/drawing/2014/main" id="{0065DE74-6B7A-444B-9FC4-806903F64C2A}"/>
                  </a:ext>
                </a:extLst>
              </p:cNvPr>
              <p:cNvSpPr/>
              <p:nvPr/>
            </p:nvSpPr>
            <p:spPr>
              <a:xfrm>
                <a:off x="2279388" y="1869606"/>
                <a:ext cx="636020" cy="829559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圆角矩形 10">
                <a:extLst>
                  <a:ext uri="{FF2B5EF4-FFF2-40B4-BE49-F238E27FC236}">
                    <a16:creationId xmlns:a16="http://schemas.microsoft.com/office/drawing/2014/main" id="{0065DE74-6B7A-444B-9FC4-806903F64C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388" y="1869606"/>
                <a:ext cx="636020" cy="829559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 10">
                <a:extLst>
                  <a:ext uri="{FF2B5EF4-FFF2-40B4-BE49-F238E27FC236}">
                    <a16:creationId xmlns:a16="http://schemas.microsoft.com/office/drawing/2014/main" id="{8A800A1C-8C97-4F93-98D1-E2236D7FCFBF}"/>
                  </a:ext>
                </a:extLst>
              </p:cNvPr>
              <p:cNvSpPr/>
              <p:nvPr/>
            </p:nvSpPr>
            <p:spPr>
              <a:xfrm>
                <a:off x="3826954" y="1869605"/>
                <a:ext cx="718339" cy="829559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圆角矩形 10">
                <a:extLst>
                  <a:ext uri="{FF2B5EF4-FFF2-40B4-BE49-F238E27FC236}">
                    <a16:creationId xmlns:a16="http://schemas.microsoft.com/office/drawing/2014/main" id="{8A800A1C-8C97-4F93-98D1-E2236D7FC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954" y="1869605"/>
                <a:ext cx="718339" cy="829559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10">
                <a:extLst>
                  <a:ext uri="{FF2B5EF4-FFF2-40B4-BE49-F238E27FC236}">
                    <a16:creationId xmlns:a16="http://schemas.microsoft.com/office/drawing/2014/main" id="{D45AB098-F4C8-4BFD-95E9-810782BCF2B8}"/>
                  </a:ext>
                </a:extLst>
              </p:cNvPr>
              <p:cNvSpPr/>
              <p:nvPr/>
            </p:nvSpPr>
            <p:spPr>
              <a:xfrm>
                <a:off x="5456840" y="1869605"/>
                <a:ext cx="718339" cy="829559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圆角矩形 10">
                <a:extLst>
                  <a:ext uri="{FF2B5EF4-FFF2-40B4-BE49-F238E27FC236}">
                    <a16:creationId xmlns:a16="http://schemas.microsoft.com/office/drawing/2014/main" id="{D45AB098-F4C8-4BFD-95E9-810782BCF2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840" y="1869605"/>
                <a:ext cx="718339" cy="829559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10">
                <a:extLst>
                  <a:ext uri="{FF2B5EF4-FFF2-40B4-BE49-F238E27FC236}">
                    <a16:creationId xmlns:a16="http://schemas.microsoft.com/office/drawing/2014/main" id="{469B8D45-2860-4F62-AD6D-089014E46035}"/>
                  </a:ext>
                </a:extLst>
              </p:cNvPr>
              <p:cNvSpPr/>
              <p:nvPr/>
            </p:nvSpPr>
            <p:spPr>
              <a:xfrm>
                <a:off x="7390616" y="1869605"/>
                <a:ext cx="718339" cy="829559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圆角矩形 10">
                <a:extLst>
                  <a:ext uri="{FF2B5EF4-FFF2-40B4-BE49-F238E27FC236}">
                    <a16:creationId xmlns:a16="http://schemas.microsoft.com/office/drawing/2014/main" id="{469B8D45-2860-4F62-AD6D-089014E460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616" y="1869605"/>
                <a:ext cx="718339" cy="829559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33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0485CB-A11D-4815-9CE6-3513E39F1269}"/>
              </a:ext>
            </a:extLst>
          </p:cNvPr>
          <p:cNvSpPr txBox="1"/>
          <p:nvPr/>
        </p:nvSpPr>
        <p:spPr>
          <a:xfrm>
            <a:off x="6966408" y="909772"/>
            <a:ext cx="3930978" cy="37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标题 1">
                <a:extLst>
                  <a:ext uri="{FF2B5EF4-FFF2-40B4-BE49-F238E27FC236}">
                    <a16:creationId xmlns:a16="http://schemas.microsoft.com/office/drawing/2014/main" id="{343DDF55-6F9C-4ECC-9A5C-886A66D21C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985" y="362059"/>
                <a:ext cx="10385010" cy="37342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>
                  <a:buFont typeface="+mj-lt"/>
                  <a:buAutoNum type="arabicPeriod" startAt="2"/>
                </a:pPr>
                <a:r>
                  <a:rPr lang="zh-CN" altLang="en-US" sz="2400" b="1" dirty="0"/>
                  <a:t>考虑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数据集矩阵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，我们要求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，其中</a:t>
                </a:r>
                <a:r>
                  <a:rPr lang="en-US" altLang="zh-CN" sz="2400" b="1" dirty="0"/>
                  <a:t>m</a:t>
                </a:r>
                <a:r>
                  <a:rPr lang="zh-CN" altLang="en-US" sz="2400" b="1" dirty="0"/>
                  <a:t>很大。</a:t>
                </a:r>
                <a:endParaRPr lang="en-US" altLang="zh-CN" sz="2400" b="1" dirty="0"/>
              </a:p>
            </p:txBody>
          </p:sp>
        </mc:Choice>
        <mc:Fallback xmlns="">
          <p:sp>
            <p:nvSpPr>
              <p:cNvPr id="98" name="标题 1">
                <a:extLst>
                  <a:ext uri="{FF2B5EF4-FFF2-40B4-BE49-F238E27FC236}">
                    <a16:creationId xmlns:a16="http://schemas.microsoft.com/office/drawing/2014/main" id="{343DDF55-6F9C-4ECC-9A5C-886A66D21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85" y="362059"/>
                <a:ext cx="10385010" cy="373429"/>
              </a:xfrm>
              <a:prstGeom prst="rect">
                <a:avLst/>
              </a:prstGeom>
              <a:blipFill>
                <a:blip r:embed="rId10"/>
                <a:stretch>
                  <a:fillRect t="-50000" r="-59" b="-27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4B8FD08-7D0F-4761-927C-ACEBC15EC7F3}"/>
                  </a:ext>
                </a:extLst>
              </p:cNvPr>
              <p:cNvSpPr txBox="1"/>
              <p:nvPr/>
            </p:nvSpPr>
            <p:spPr>
              <a:xfrm>
                <a:off x="584462" y="909772"/>
                <a:ext cx="10897385" cy="5545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ea"/>
                  <a:buAutoNum type="circleNumDbPlain" startAt="5"/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方案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5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最终方案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/>
                  <a:t>引入</a:t>
                </a:r>
                <a:r>
                  <a:rPr lang="en-US" altLang="zh-CN" dirty="0"/>
                  <a:t>job</a:t>
                </a:r>
                <a:r>
                  <a:rPr lang="zh-CN" altLang="en-US" dirty="0"/>
                  <a:t>概念</a:t>
                </a:r>
                <a:endParaRPr lang="en-US" altLang="zh-CN" dirty="0"/>
              </a:p>
              <a:p>
                <a:r>
                  <a:rPr lang="en-US" altLang="zh-CN" dirty="0"/>
                  <a:t>Job </a:t>
                </a:r>
                <a:r>
                  <a:rPr lang="zh-CN" altLang="en-US" dirty="0"/>
                  <a:t>是</a:t>
                </a:r>
                <a:r>
                  <a:rPr lang="en-US" altLang="zh-CN" dirty="0" err="1"/>
                  <a:t>mapreduce</a:t>
                </a:r>
                <a:r>
                  <a:rPr lang="zh-CN" altLang="en-US" dirty="0"/>
                  <a:t>框架中的概念，表示一个</a:t>
                </a:r>
                <a:r>
                  <a:rPr lang="en-US" altLang="zh-CN" dirty="0" err="1"/>
                  <a:t>mapreduce</a:t>
                </a:r>
                <a:r>
                  <a:rPr lang="zh-CN" altLang="en-US" dirty="0"/>
                  <a:t>作业。一个集群中有多个</a:t>
                </a:r>
                <a:r>
                  <a:rPr lang="en-US" altLang="zh-CN" dirty="0" err="1"/>
                  <a:t>mapreduce</a:t>
                </a:r>
                <a:r>
                  <a:rPr lang="zh-CN" altLang="en-US" dirty="0"/>
                  <a:t>作业同时工作。每个作业都有自己的数据集，自己是</a:t>
                </a:r>
                <a:r>
                  <a:rPr lang="en-US" altLang="zh-CN" dirty="0"/>
                  <a:t>map</a:t>
                </a:r>
                <a:r>
                  <a:rPr lang="zh-CN" altLang="en-US" dirty="0"/>
                  <a:t>函数，自己的</a:t>
                </a:r>
                <a:r>
                  <a:rPr lang="en-US" altLang="zh-CN" dirty="0"/>
                  <a:t>reduce</a:t>
                </a:r>
                <a:r>
                  <a:rPr lang="zh-CN" altLang="en-US" dirty="0"/>
                  <a:t>函数</a:t>
                </a:r>
                <a:endParaRPr lang="en-US" altLang="zh-CN" dirty="0"/>
              </a:p>
              <a:p>
                <a:r>
                  <a:rPr lang="en-US" altLang="zh-CN" dirty="0"/>
                  <a:t>K=4</a:t>
                </a:r>
                <a:r>
                  <a:rPr lang="zh-CN" altLang="en-US" dirty="0"/>
                  <a:t>，</a:t>
                </a:r>
                <a:r>
                  <a:rPr lang="en-US" altLang="zh-CN" dirty="0" err="1"/>
                  <a:t>μK</a:t>
                </a:r>
                <a:r>
                  <a:rPr lang="en-US" altLang="zh-CN" dirty="0"/>
                  <a:t>=2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N=4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m=12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J=4</a:t>
                </a:r>
              </a:p>
              <a:p>
                <a:r>
                  <a:rPr lang="zh-CN" altLang="en-US" dirty="0"/>
                  <a:t>根据文献的分配规则，应该有如下列的分配：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zh-CN" altLang="en-US" dirty="0"/>
                  <a:t>表示</a:t>
                </a:r>
                <a:r>
                  <a:rPr lang="en-US" altLang="zh-CN" dirty="0"/>
                  <a:t>job j </a:t>
                </a:r>
                <a:r>
                  <a:rPr lang="zh-CN" altLang="en-US" dirty="0"/>
                  <a:t>中的第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列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根据文献，传输过程分为两个阶段，这里直接写了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𝑠𝑡𝑎𝑔𝑒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相同</a:t>
                </a:r>
                <a:r>
                  <a:rPr lang="en-US" altLang="zh-CN" dirty="0"/>
                  <a:t>job</a:t>
                </a:r>
                <a:r>
                  <a:rPr lang="zh-CN" altLang="en-US" dirty="0"/>
                  <a:t>之间的传输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𝑠𝑡𝑎𝑔𝑒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=6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不同</a:t>
                </a:r>
                <a:r>
                  <a:rPr lang="en-US" altLang="zh-CN" dirty="0"/>
                  <a:t>job</a:t>
                </a:r>
                <a:r>
                  <a:rPr lang="zh-CN" altLang="en-US" dirty="0"/>
                  <a:t>之间的传输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𝑐𝑜𝑑𝑒𝑑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𝑐𝑜𝑚𝑝𝑟𝑒𝑠𝑠𝑒𝑑</m:t>
                        </m:r>
                      </m:sup>
                    </m:sSubSup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𝑠𝑡𝑎𝑔𝑒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𝑠𝑡𝑎𝑔𝑒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i="1" dirty="0"/>
              </a:p>
              <a:p>
                <a:r>
                  <a:rPr lang="zh-CN" altLang="en-US" b="1" dirty="0"/>
                  <a:t>平均每个</a:t>
                </a:r>
                <a:r>
                  <a:rPr lang="en-US" altLang="zh-CN" b="1" dirty="0"/>
                  <a:t>job</a:t>
                </a:r>
                <a:r>
                  <a:rPr lang="zh-CN" altLang="en-US" b="1" dirty="0"/>
                  <a:t>作业只需要</a:t>
                </a:r>
                <a:r>
                  <a:rPr lang="en-US" altLang="zh-CN" b="1" dirty="0"/>
                  <a:t>3</a:t>
                </a:r>
                <a:r>
                  <a:rPr lang="zh-CN" altLang="en-US" b="1" dirty="0"/>
                  <a:t>列，达到最小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4B8FD08-7D0F-4761-927C-ACEBC15EC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62" y="909772"/>
                <a:ext cx="10897385" cy="5545429"/>
              </a:xfrm>
              <a:prstGeom prst="rect">
                <a:avLst/>
              </a:prstGeom>
              <a:blipFill>
                <a:blip r:embed="rId11"/>
                <a:stretch>
                  <a:fillRect l="-503" t="-769" r="-447" b="-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10">
                <a:extLst>
                  <a:ext uri="{FF2B5EF4-FFF2-40B4-BE49-F238E27FC236}">
                    <a16:creationId xmlns:a16="http://schemas.microsoft.com/office/drawing/2014/main" id="{06A2325F-E3F5-4189-B67C-D9E173BE40FF}"/>
                  </a:ext>
                </a:extLst>
              </p:cNvPr>
              <p:cNvSpPr/>
              <p:nvPr/>
            </p:nvSpPr>
            <p:spPr>
              <a:xfrm>
                <a:off x="698494" y="2693238"/>
                <a:ext cx="2426162" cy="966019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圆角矩形 10">
                <a:extLst>
                  <a:ext uri="{FF2B5EF4-FFF2-40B4-BE49-F238E27FC236}">
                    <a16:creationId xmlns:a16="http://schemas.microsoft.com/office/drawing/2014/main" id="{06A2325F-E3F5-4189-B67C-D9E173BE4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94" y="2693238"/>
                <a:ext cx="2426162" cy="966019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6A28578B-0AF9-4CB4-A023-45E9E942EEDC}"/>
                  </a:ext>
                </a:extLst>
              </p:cNvPr>
              <p:cNvSpPr/>
              <p:nvPr/>
            </p:nvSpPr>
            <p:spPr>
              <a:xfrm>
                <a:off x="3512320" y="2693238"/>
                <a:ext cx="2426161" cy="966019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6A28578B-0AF9-4CB4-A023-45E9E942E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320" y="2693238"/>
                <a:ext cx="2426161" cy="966019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圆角矩形 10">
                <a:extLst>
                  <a:ext uri="{FF2B5EF4-FFF2-40B4-BE49-F238E27FC236}">
                    <a16:creationId xmlns:a16="http://schemas.microsoft.com/office/drawing/2014/main" id="{50A6A8B8-8E60-44DB-B81C-CBF4D6880398}"/>
                  </a:ext>
                </a:extLst>
              </p:cNvPr>
              <p:cNvSpPr/>
              <p:nvPr/>
            </p:nvSpPr>
            <p:spPr>
              <a:xfrm>
                <a:off x="6295660" y="2693238"/>
                <a:ext cx="2414503" cy="966018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圆角矩形 10">
                <a:extLst>
                  <a:ext uri="{FF2B5EF4-FFF2-40B4-BE49-F238E27FC236}">
                    <a16:creationId xmlns:a16="http://schemas.microsoft.com/office/drawing/2014/main" id="{50A6A8B8-8E60-44DB-B81C-CBF4D6880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660" y="2693238"/>
                <a:ext cx="2414503" cy="966018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圆角矩形 10">
                <a:extLst>
                  <a:ext uri="{FF2B5EF4-FFF2-40B4-BE49-F238E27FC236}">
                    <a16:creationId xmlns:a16="http://schemas.microsoft.com/office/drawing/2014/main" id="{BCBF782D-59A3-489F-A164-AB173A6292B7}"/>
                  </a:ext>
                </a:extLst>
              </p:cNvPr>
              <p:cNvSpPr/>
              <p:nvPr/>
            </p:nvSpPr>
            <p:spPr>
              <a:xfrm>
                <a:off x="9057586" y="2693238"/>
                <a:ext cx="2538293" cy="966018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圆角矩形 10">
                <a:extLst>
                  <a:ext uri="{FF2B5EF4-FFF2-40B4-BE49-F238E27FC236}">
                    <a16:creationId xmlns:a16="http://schemas.microsoft.com/office/drawing/2014/main" id="{BCBF782D-59A3-489F-A164-AB173A6292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586" y="2693238"/>
                <a:ext cx="2538293" cy="966018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41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5938</TotalTime>
  <Words>1924</Words>
  <Application>Microsoft Office PowerPoint</Application>
  <PresentationFormat>宽屏</PresentationFormat>
  <Paragraphs>261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Arial</vt:lpstr>
      <vt:lpstr>Cambria Math</vt:lpstr>
      <vt:lpstr>Times New Roman</vt:lpstr>
      <vt:lpstr>Office 主题​​</vt:lpstr>
      <vt:lpstr>思考2： 矩阵运算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Coded Elastic Computing</dc:title>
  <dc:creator>MSI</dc:creator>
  <cp:lastModifiedBy>赵 家毅</cp:lastModifiedBy>
  <cp:revision>435</cp:revision>
  <dcterms:created xsi:type="dcterms:W3CDTF">2019-09-03T00:53:02Z</dcterms:created>
  <dcterms:modified xsi:type="dcterms:W3CDTF">2020-03-08T01:59:18Z</dcterms:modified>
</cp:coreProperties>
</file>