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5" r:id="rId2"/>
    <p:sldId id="347" r:id="rId3"/>
    <p:sldId id="349" r:id="rId4"/>
    <p:sldId id="342" r:id="rId5"/>
    <p:sldId id="348" r:id="rId6"/>
    <p:sldId id="352" r:id="rId7"/>
    <p:sldId id="351" r:id="rId8"/>
    <p:sldId id="35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EC58B-395C-45E6-B942-8FEE061F05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6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EC58B-395C-45E6-B942-8FEE061F05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2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矩阵运算</a:t>
            </a:r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16C27D-38AC-424B-94FD-5C06345D26E0}"/>
                  </a:ext>
                </a:extLst>
              </p:cNvPr>
              <p:cNvSpPr txBox="1"/>
              <p:nvPr/>
            </p:nvSpPr>
            <p:spPr>
              <a:xfrm>
                <a:off x="678730" y="641024"/>
                <a:ext cx="10682140" cy="606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数据集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，我们要求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i="1" dirty="0"/>
                  <a:t>，</a:t>
                </a:r>
                <a:r>
                  <a:rPr lang="zh-CN" altLang="en-US" dirty="0"/>
                  <a:t>其中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很大，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很小。则我们可以用编码计算方案对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数据行</a:t>
                </a:r>
                <a:r>
                  <a:rPr lang="zh-CN" altLang="en-US" dirty="0"/>
                  <a:t>进行分布式存储。这种情况下，可以考虑两种技术：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不考虑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，每个节点存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 err="1"/>
                  <a:t>μm</a:t>
                </a:r>
                <a:r>
                  <a:rPr lang="zh-CN" altLang="en-US" dirty="0"/>
                  <a:t>个数据行，再进行异或传输。实现了大规模矩阵运算的均衡负载。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考虑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，要对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进行预编码：通过生成矩阵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，我们形成编码后的数据矩阵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non-straggler</a:t>
                </a:r>
                <a:r>
                  <a:rPr lang="zh-CN" altLang="en-US" dirty="0"/>
                  <a:t>始终能完成所有的任务，解决了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问题。（或者</a:t>
                </a:r>
                <a:r>
                  <a:rPr lang="en-US" altLang="zh-CN" dirty="0"/>
                  <a:t>MDS</a:t>
                </a:r>
                <a:r>
                  <a:rPr lang="zh-CN" altLang="en-US" dirty="0"/>
                  <a:t>码也可）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下面再考虑一种新的情况：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很大，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很小。则我们要对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数据列</a:t>
                </a:r>
                <a:r>
                  <a:rPr lang="zh-CN" altLang="en-US" dirty="0"/>
                  <a:t>进行分布式存储，这种情况下，与之前考虑的情况有较大区别：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不能用预编码来解决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对列进行划分，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也会随之划分，且传输过程中的数据块是以线性组合的形式，即数据块为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列的大小，类似于</a:t>
                </a:r>
                <a:r>
                  <a:rPr lang="en-US" altLang="zh-CN" dirty="0"/>
                  <a:t>compressed scheme</a:t>
                </a:r>
                <a:r>
                  <a:rPr lang="zh-CN" altLang="en-US" dirty="0"/>
                  <a:t>，所以参考相关文章，我们要引入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来衡量性能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存储规则，传输方法都会发生变化，传输量会不同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重点考虑两种情况下的矩阵运算（不考虑</a:t>
                </a:r>
                <a:r>
                  <a:rPr lang="en-US" altLang="zh-CN" b="1" dirty="0"/>
                  <a:t>straggler</a:t>
                </a:r>
                <a:r>
                  <a:rPr lang="zh-CN" altLang="en-US" b="1" dirty="0"/>
                  <a:t>）</a:t>
                </a:r>
                <a:endParaRPr lang="en-US" altLang="zh-CN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b="1" dirty="0"/>
                  <a:t>，我们要求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zh-CN" altLang="en-US" b="1" i="1" dirty="0"/>
                  <a:t>，</a:t>
                </a:r>
                <a:r>
                  <a:rPr lang="zh-CN" altLang="en-US" b="1" dirty="0"/>
                  <a:t>其中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很大</a:t>
                </a:r>
                <a:endParaRPr lang="en-US" altLang="zh-CN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b="1" dirty="0"/>
                  <a:t>，其中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很大。</a:t>
                </a:r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16C27D-38AC-424B-94FD-5C06345D2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0" y="641024"/>
                <a:ext cx="10682140" cy="6064737"/>
              </a:xfrm>
              <a:prstGeom prst="rect">
                <a:avLst/>
              </a:prstGeom>
              <a:blipFill>
                <a:blip r:embed="rId2"/>
                <a:stretch>
                  <a:fillRect l="-456" t="-704" r="-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7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4DF5D6-425C-4F39-897D-96BAF9762C4C}"/>
                  </a:ext>
                </a:extLst>
              </p:cNvPr>
              <p:cNvSpPr txBox="1"/>
              <p:nvPr/>
            </p:nvSpPr>
            <p:spPr>
              <a:xfrm>
                <a:off x="7151016" y="1628061"/>
                <a:ext cx="3930978" cy="3526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求矩阵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进行分布式行存储：由于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的行数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很大，我们需要对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行</a:t>
                </a:r>
                <a:r>
                  <a:rPr lang="zh-CN" altLang="en-US" dirty="0"/>
                  <a:t>进行分布式存储，令每个节点存储</a:t>
                </a:r>
                <a:r>
                  <a:rPr lang="en-US" altLang="zh-CN" dirty="0" err="1"/>
                  <a:t>μm</a:t>
                </a:r>
                <a:r>
                  <a:rPr lang="zh-CN" altLang="en-US" dirty="0"/>
                  <a:t>行，即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目标输出：用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个节点分布式处理，把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按列分成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个块，每个节点负责一部分，即计算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4DF5D6-425C-4F39-897D-96BAF9762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16" y="1628061"/>
                <a:ext cx="3930978" cy="3526606"/>
              </a:xfrm>
              <a:prstGeom prst="rect">
                <a:avLst/>
              </a:prstGeom>
              <a:blipFill>
                <a:blip r:embed="rId2"/>
                <a:stretch>
                  <a:fillRect l="-930" t="-173" r="-4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994773-3D98-4A82-8D6A-5CC6DF8A4186}"/>
                  </a:ext>
                </a:extLst>
              </p:cNvPr>
              <p:cNvSpPr txBox="1"/>
              <p:nvPr/>
            </p:nvSpPr>
            <p:spPr>
              <a:xfrm>
                <a:off x="1762812" y="909772"/>
                <a:ext cx="32333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48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994773-3D98-4A82-8D6A-5CC6DF8A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12" y="909772"/>
                <a:ext cx="323339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6DBAFD-8BB2-4033-AF91-6B64C52FB5E5}"/>
              </a:ext>
            </a:extLst>
          </p:cNvPr>
          <p:cNvCxnSpPr>
            <a:cxnSpLocks/>
          </p:cNvCxnSpPr>
          <p:nvPr/>
        </p:nvCxnSpPr>
        <p:spPr>
          <a:xfrm flipH="1">
            <a:off x="838985" y="1864594"/>
            <a:ext cx="1750241" cy="2244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A35776-52CA-4770-ACB2-CD658AF4353D}"/>
              </a:ext>
            </a:extLst>
          </p:cNvPr>
          <p:cNvCxnSpPr>
            <a:cxnSpLocks/>
          </p:cNvCxnSpPr>
          <p:nvPr/>
        </p:nvCxnSpPr>
        <p:spPr>
          <a:xfrm flipH="1">
            <a:off x="2328420" y="1855102"/>
            <a:ext cx="320514" cy="206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6D4EF0-8CB3-4D14-BE89-6643B1FEF590}"/>
              </a:ext>
            </a:extLst>
          </p:cNvPr>
          <p:cNvCxnSpPr>
            <a:cxnSpLocks/>
          </p:cNvCxnSpPr>
          <p:nvPr/>
        </p:nvCxnSpPr>
        <p:spPr>
          <a:xfrm>
            <a:off x="2809188" y="1855102"/>
            <a:ext cx="1960774" cy="2230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9A24C6-E47E-40E2-8A13-B84F6E2D546E}"/>
                  </a:ext>
                </a:extLst>
              </p:cNvPr>
              <p:cNvSpPr txBox="1"/>
              <p:nvPr/>
            </p:nvSpPr>
            <p:spPr>
              <a:xfrm>
                <a:off x="546754" y="4177432"/>
                <a:ext cx="47605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9A24C6-E47E-40E2-8A13-B84F6E2D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" y="4177432"/>
                <a:ext cx="4760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69A527-ACB0-4F51-AA49-27C3610063E5}"/>
                  </a:ext>
                </a:extLst>
              </p:cNvPr>
              <p:cNvSpPr txBox="1"/>
              <p:nvPr/>
            </p:nvSpPr>
            <p:spPr>
              <a:xfrm>
                <a:off x="2082145" y="4157181"/>
                <a:ext cx="43520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69A527-ACB0-4F51-AA49-27C36100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45" y="4157181"/>
                <a:ext cx="4352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5A1558F-0515-4BE8-882B-3244B11188C9}"/>
                  </a:ext>
                </a:extLst>
              </p:cNvPr>
              <p:cNvSpPr txBox="1"/>
              <p:nvPr/>
            </p:nvSpPr>
            <p:spPr>
              <a:xfrm>
                <a:off x="4628753" y="4152452"/>
                <a:ext cx="4713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5A1558F-0515-4BE8-882B-3244B1118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53" y="4152452"/>
                <a:ext cx="4713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D6387A6F-79B7-41A5-8B85-70F8543AB629}"/>
              </a:ext>
            </a:extLst>
          </p:cNvPr>
          <p:cNvSpPr txBox="1"/>
          <p:nvPr/>
        </p:nvSpPr>
        <p:spPr>
          <a:xfrm>
            <a:off x="3256959" y="4202867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6FE47E-F711-45D6-A2B8-B89C4429966F}"/>
              </a:ext>
            </a:extLst>
          </p:cNvPr>
          <p:cNvCxnSpPr>
            <a:cxnSpLocks/>
          </p:cNvCxnSpPr>
          <p:nvPr/>
        </p:nvCxnSpPr>
        <p:spPr>
          <a:xfrm>
            <a:off x="770712" y="4882473"/>
            <a:ext cx="0" cy="246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EB625C9-CAAB-4182-AD3F-0FAB72D31DF8}"/>
              </a:ext>
            </a:extLst>
          </p:cNvPr>
          <p:cNvCxnSpPr>
            <a:cxnSpLocks/>
          </p:cNvCxnSpPr>
          <p:nvPr/>
        </p:nvCxnSpPr>
        <p:spPr>
          <a:xfrm>
            <a:off x="2225509" y="4775480"/>
            <a:ext cx="0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CEAB9DE-CBBB-4FE1-AF73-824E3862297D}"/>
              </a:ext>
            </a:extLst>
          </p:cNvPr>
          <p:cNvCxnSpPr>
            <a:cxnSpLocks/>
          </p:cNvCxnSpPr>
          <p:nvPr/>
        </p:nvCxnSpPr>
        <p:spPr>
          <a:xfrm>
            <a:off x="4827703" y="4889118"/>
            <a:ext cx="0" cy="24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8F6E97B-1AB0-4CEE-9B89-E3B8905C02BB}"/>
                  </a:ext>
                </a:extLst>
              </p:cNvPr>
              <p:cNvSpPr/>
              <p:nvPr/>
            </p:nvSpPr>
            <p:spPr>
              <a:xfrm>
                <a:off x="4504441" y="6048005"/>
                <a:ext cx="646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8F6E97B-1AB0-4CEE-9B89-E3B8905C0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41" y="6048005"/>
                <a:ext cx="64652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90EFD25-2ACB-4F58-A691-C0B6362DA29E}"/>
              </a:ext>
            </a:extLst>
          </p:cNvPr>
          <p:cNvCxnSpPr>
            <a:cxnSpLocks/>
          </p:cNvCxnSpPr>
          <p:nvPr/>
        </p:nvCxnSpPr>
        <p:spPr>
          <a:xfrm flipH="1">
            <a:off x="1084867" y="1811421"/>
            <a:ext cx="2704710" cy="2274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8EF4AA-DD36-4295-9805-27B565AE99A1}"/>
              </a:ext>
            </a:extLst>
          </p:cNvPr>
          <p:cNvCxnSpPr>
            <a:cxnSpLocks/>
          </p:cNvCxnSpPr>
          <p:nvPr/>
        </p:nvCxnSpPr>
        <p:spPr>
          <a:xfrm flipH="1">
            <a:off x="2472834" y="1855102"/>
            <a:ext cx="1426985" cy="2069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7A50001-9CD0-4E06-AAE4-6F014CA735D1}"/>
              </a:ext>
            </a:extLst>
          </p:cNvPr>
          <p:cNvCxnSpPr>
            <a:cxnSpLocks/>
          </p:cNvCxnSpPr>
          <p:nvPr/>
        </p:nvCxnSpPr>
        <p:spPr>
          <a:xfrm>
            <a:off x="4027603" y="1855102"/>
            <a:ext cx="861767" cy="2230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6850FFD-B352-40B2-B833-36AED499A713}"/>
                  </a:ext>
                </a:extLst>
              </p:cNvPr>
              <p:cNvSpPr/>
              <p:nvPr/>
            </p:nvSpPr>
            <p:spPr>
              <a:xfrm>
                <a:off x="1907120" y="6048005"/>
                <a:ext cx="636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6850FFD-B352-40B2-B833-36AED499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20" y="6048005"/>
                <a:ext cx="6367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F0BAA7A-C36B-4B7B-AF8C-A363BB0806D4}"/>
                  </a:ext>
                </a:extLst>
              </p:cNvPr>
              <p:cNvSpPr/>
              <p:nvPr/>
            </p:nvSpPr>
            <p:spPr>
              <a:xfrm>
                <a:off x="454985" y="6047240"/>
                <a:ext cx="631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F0BAA7A-C36B-4B7B-AF8C-A363BB080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6047240"/>
                <a:ext cx="6314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879CDF8A-7FE8-48DC-B4EE-07F687C255EB}"/>
              </a:ext>
            </a:extLst>
          </p:cNvPr>
          <p:cNvSpPr/>
          <p:nvPr/>
        </p:nvSpPr>
        <p:spPr>
          <a:xfrm>
            <a:off x="524760" y="5138412"/>
            <a:ext cx="4724793" cy="49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ysClr val="windowText" lastClr="000000"/>
                </a:solidFill>
              </a:rPr>
              <a:t>Shuffle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84B62B6-9B22-4D0B-A83D-CDF31771AAF8}"/>
              </a:ext>
            </a:extLst>
          </p:cNvPr>
          <p:cNvCxnSpPr>
            <a:cxnSpLocks/>
          </p:cNvCxnSpPr>
          <p:nvPr/>
        </p:nvCxnSpPr>
        <p:spPr>
          <a:xfrm>
            <a:off x="762786" y="5698672"/>
            <a:ext cx="1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25A05FF-79BE-42A9-91B0-1CA1D32BE938}"/>
              </a:ext>
            </a:extLst>
          </p:cNvPr>
          <p:cNvCxnSpPr>
            <a:cxnSpLocks/>
          </p:cNvCxnSpPr>
          <p:nvPr/>
        </p:nvCxnSpPr>
        <p:spPr>
          <a:xfrm>
            <a:off x="2225928" y="5684308"/>
            <a:ext cx="1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4E36BE9-8FE1-49E3-9281-053679EAB9C1}"/>
              </a:ext>
            </a:extLst>
          </p:cNvPr>
          <p:cNvCxnSpPr>
            <a:cxnSpLocks/>
          </p:cNvCxnSpPr>
          <p:nvPr/>
        </p:nvCxnSpPr>
        <p:spPr>
          <a:xfrm>
            <a:off x="4851662" y="5677555"/>
            <a:ext cx="1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3F02949-981D-4CF6-ACAF-B0AEB25737AA}"/>
              </a:ext>
            </a:extLst>
          </p:cNvPr>
          <p:cNvSpPr txBox="1"/>
          <p:nvPr/>
        </p:nvSpPr>
        <p:spPr>
          <a:xfrm>
            <a:off x="3256959" y="6061604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B097FBD-6FFF-480A-A63E-CA9F41135505}"/>
              </a:ext>
            </a:extLst>
          </p:cNvPr>
          <p:cNvSpPr txBox="1"/>
          <p:nvPr/>
        </p:nvSpPr>
        <p:spPr>
          <a:xfrm>
            <a:off x="483512" y="4574696"/>
            <a:ext cx="71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节点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51F5B2C-D196-450B-9338-00F5C5B48431}"/>
              </a:ext>
            </a:extLst>
          </p:cNvPr>
          <p:cNvSpPr txBox="1"/>
          <p:nvPr/>
        </p:nvSpPr>
        <p:spPr>
          <a:xfrm>
            <a:off x="2015371" y="4535655"/>
            <a:ext cx="71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节点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4" name="文本框 89">
            <a:extLst>
              <a:ext uri="{FF2B5EF4-FFF2-40B4-BE49-F238E27FC236}">
                <a16:creationId xmlns:a16="http://schemas.microsoft.com/office/drawing/2014/main" id="{7B097FBD-6FFF-480A-A63E-CA9F41135505}"/>
              </a:ext>
            </a:extLst>
          </p:cNvPr>
          <p:cNvSpPr txBox="1"/>
          <p:nvPr/>
        </p:nvSpPr>
        <p:spPr>
          <a:xfrm>
            <a:off x="4539005" y="4546764"/>
            <a:ext cx="71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节点</a:t>
            </a:r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C5CF203-827A-4044-8581-0F525473B59A}"/>
              </a:ext>
            </a:extLst>
          </p:cNvPr>
          <p:cNvSpPr txBox="1"/>
          <p:nvPr/>
        </p:nvSpPr>
        <p:spPr>
          <a:xfrm>
            <a:off x="5239342" y="4177432"/>
            <a:ext cx="11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</a:t>
            </a:r>
            <a:r>
              <a:rPr lang="en-US" altLang="zh-CN" dirty="0" err="1"/>
              <a:t>μm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+mj-lt"/>
                  <a:buAutoNum type="arabicPeriod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，我们要求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zh-CN" altLang="en-US" sz="2400" b="1" i="1" dirty="0"/>
                  <a:t>，</a:t>
                </a:r>
                <a:r>
                  <a:rPr lang="zh-CN" altLang="en-US" sz="2400" b="1" dirty="0"/>
                  <a:t>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l="-822" t="-50000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67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7D496721-8EFF-4566-A2C9-72CA19C00C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180885" cy="373429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，我们要求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zh-CN" altLang="en-US" sz="2400" b="1" i="1" dirty="0"/>
                  <a:t>，</a:t>
                </a:r>
                <a:r>
                  <a:rPr lang="zh-CN" altLang="en-US" sz="2400" b="1" dirty="0"/>
                  <a:t>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7D496721-8EFF-4566-A2C9-72CA19C00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180885" cy="373429"/>
              </a:xfrm>
              <a:blipFill>
                <a:blip r:embed="rId2"/>
                <a:stretch>
                  <a:fillRect l="-709" t="-39344" b="-40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879280"/>
                <a:ext cx="11402596" cy="445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求数据矩阵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关于特定输入向量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计算结果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借用</a:t>
                </a:r>
                <a:r>
                  <a:rPr lang="en-US" altLang="zh-CN" dirty="0" err="1"/>
                  <a:t>Songze</a:t>
                </a:r>
                <a:r>
                  <a:rPr lang="en-US" altLang="zh-CN" dirty="0"/>
                  <a:t> Li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CDC</a:t>
                </a:r>
                <a:r>
                  <a:rPr lang="zh-CN" altLang="en-US" dirty="0"/>
                  <a:t>算法，对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数据行</a:t>
                </a:r>
                <a:r>
                  <a:rPr lang="zh-CN" altLang="en-US" dirty="0"/>
                  <a:t>进行分布式处理，每个节点分担一部分运算量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Storage Design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dirty="0"/>
                  <a:t>数据行分成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dirty="0"/>
                  <a:t>batch</a:t>
                </a:r>
                <a:r>
                  <a:rPr lang="zh-CN" altLang="en-US" dirty="0"/>
                  <a:t>，每个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包含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个数据行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每个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</m:oMath>
                </a14:m>
                <a:r>
                  <a:rPr lang="zh-CN" altLang="en-US" dirty="0"/>
                  <a:t>表示，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>
                    <a:ea typeface="Cambria Math" panose="02040503050406030204" pitchFamily="18" charset="0"/>
                  </a:rPr>
                  <a:t>将每个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</m:oMath>
                </a14:m>
                <a:r>
                  <a:rPr lang="zh-CN" altLang="en-US" dirty="0"/>
                  <a:t>标签化，对应唯一一个子集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。对于节点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∈</a:t>
                </a:r>
                <a:r>
                  <a:rPr lang="en-US" altLang="zh-CN" dirty="0"/>
                  <a:t>[1,…,K]</a:t>
                </a:r>
                <a:r>
                  <a:rPr lang="zh-CN" altLang="en-US" dirty="0"/>
                  <a:t>，如果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zh-CN" altLang="en-US" dirty="0"/>
                  <a:t>，则存储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</m:oMath>
                </a14:m>
                <a:r>
                  <a:rPr lang="zh-CN" altLang="en-US" dirty="0"/>
                  <a:t>里的数据行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表示包含节点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zh-CN" altLang="en-US" dirty="0"/>
                  <a:t>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为节点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包含的数据行集合：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定义</a:t>
                </a:r>
                <a:r>
                  <a:rPr lang="en-US" altLang="zh-CN" dirty="0"/>
                  <a:t>Set(A)</a:t>
                </a:r>
                <a:r>
                  <a:rPr lang="zh-CN" altLang="en-US" dirty="0"/>
                  <a:t>表示矩阵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的行所组成的集合。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由以下集合</a:t>
                </a:r>
                <a:r>
                  <a:rPr lang="en-US" altLang="zh-CN" dirty="0"/>
                  <a:t>Set(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中的数据行组成：</a:t>
                </a:r>
                <a:r>
                  <a:rPr lang="en-US" altLang="zh-CN" dirty="0"/>
                  <a:t> Set(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每个节点存储的数据矩阵即为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 err="1"/>
                  <a:t>μm</a:t>
                </a:r>
                <a:r>
                  <a:rPr lang="zh-CN" altLang="en-US" dirty="0"/>
                  <a:t>行）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根据特点，</a:t>
                </a:r>
                <a:r>
                  <a:rPr lang="en-US" altLang="zh-CN" dirty="0"/>
                  <a:t> Set(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79280"/>
                <a:ext cx="11402596" cy="4457887"/>
              </a:xfrm>
              <a:prstGeom prst="rect">
                <a:avLst/>
              </a:prstGeom>
              <a:blipFill>
                <a:blip r:embed="rId3"/>
                <a:stretch>
                  <a:fillRect l="-428" t="-956" r="-214" b="-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7D496721-8EFF-4566-A2C9-72CA19C00C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180885" cy="373429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，我们要求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zh-CN" altLang="en-US" sz="2400" b="1" i="1" dirty="0"/>
                  <a:t>，</a:t>
                </a:r>
                <a:r>
                  <a:rPr lang="zh-CN" altLang="en-US" sz="2400" b="1" dirty="0"/>
                  <a:t>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7D496721-8EFF-4566-A2C9-72CA19C00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180885" cy="373429"/>
              </a:xfrm>
              <a:blipFill>
                <a:blip r:embed="rId3"/>
                <a:stretch>
                  <a:fillRect l="-709" t="-39344" b="-40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747305"/>
                <a:ext cx="11402596" cy="595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求数据矩阵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关于特定输入向量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计算结果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对于每个节点，求数据矩阵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关于特定输入向量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计算结果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i="1" dirty="0"/>
              </a:p>
              <a:p>
                <a:r>
                  <a:rPr lang="en-US" altLang="zh-CN" b="1" dirty="0"/>
                  <a:t>Shuffle Scheme </a:t>
                </a:r>
              </a:p>
              <a:p>
                <a:r>
                  <a:rPr lang="zh-CN" altLang="en-US" dirty="0"/>
                  <a:t>定义每个节点负责计算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输入向量，每个节点负责的输入向量由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r>
                  <a:rPr lang="zh-CN" altLang="en-US" dirty="0"/>
                  <a:t>定义每个节点拥有的数据行集合为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Set(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每个节点已经拥有了</a:t>
                </a:r>
                <a:r>
                  <a:rPr lang="en-US" altLang="zh-CN" dirty="0"/>
                  <a:t>Set(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数据行，可以计算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因此每个节点还需要额外的计算任务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r>
                  <a:rPr lang="en-US" altLang="zh-CN" dirty="0"/>
                  <a:t>Set(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altLang="zh-CN" dirty="0"/>
                      <m:t>Set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我们定义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，对于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里面的任意一个节点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都将对应唯一一个</a:t>
                </a:r>
                <a:r>
                  <a:rPr lang="en-US" altLang="zh-CN" dirty="0"/>
                  <a:t>batch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zh-CN" altLang="en-US" dirty="0"/>
                  <a:t>，其产生的是基于节点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所共有的数据行和节点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需要基于自身的输入向量计算的结果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所关联的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被</a:t>
                </a:r>
                <a:r>
                  <a:rPr lang="en-US" altLang="zh-CN" dirty="0" err="1"/>
                  <a:t>μK</a:t>
                </a:r>
                <a:r>
                  <a:rPr lang="zh-CN" altLang="en-US" dirty="0"/>
                  <a:t>个节点共有，我们进一步把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分成</a:t>
                </a:r>
                <a:r>
                  <a:rPr lang="en-US" altLang="zh-CN" dirty="0" err="1"/>
                  <a:t>μK</a:t>
                </a:r>
                <a:r>
                  <a:rPr lang="zh-CN" altLang="en-US" dirty="0"/>
                  <a:t>个块，每个块关联一个节点：</a:t>
                </a:r>
                <a:r>
                  <a:rPr lang="en-US" altLang="zh-CN" dirty="0"/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根据特点，对于每个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每个节点发送计算矩阵运算的数据段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noBar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（节点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zh-CN" altLang="en-US" dirty="0"/>
                  <a:t>需要的必和节点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相关）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经过</a:t>
                </a:r>
                <a:r>
                  <a:rPr lang="en-US" altLang="zh-CN" dirty="0"/>
                  <a:t>Shuffle</a:t>
                </a:r>
                <a:r>
                  <a:rPr lang="zh-CN" altLang="en-US" dirty="0"/>
                  <a:t>阶段，每个节点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都将收到数据段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，所以我们可以有本地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的数据行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行的结果），加上</m:t>
                    </m:r>
                  </m:oMath>
                </a14:m>
                <a:r>
                  <a:rPr lang="zh-CN" altLang="en-US" dirty="0"/>
                  <a:t>其他节点发来的数据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解码后的结果，可以得到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行的结果，也即最终每个节点需要计算的任务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747305"/>
                <a:ext cx="11402596" cy="5958426"/>
              </a:xfrm>
              <a:prstGeom prst="rect">
                <a:avLst/>
              </a:prstGeom>
              <a:blipFill>
                <a:blip r:embed="rId4"/>
                <a:stretch>
                  <a:fillRect l="-428" t="-819" r="-267" b="-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56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7D496721-8EFF-4566-A2C9-72CA19C00C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180885" cy="373429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，我们要求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zh-CN" altLang="en-US" sz="2400" b="1" i="1" dirty="0"/>
                  <a:t>，</a:t>
                </a:r>
                <a:r>
                  <a:rPr lang="zh-CN" altLang="en-US" sz="2400" b="1" dirty="0"/>
                  <a:t>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7D496721-8EFF-4566-A2C9-72CA19C00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180885" cy="373429"/>
              </a:xfrm>
              <a:blipFill>
                <a:blip r:embed="rId3"/>
                <a:stretch>
                  <a:fillRect l="-709" t="-39344" b="-40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C2F48C2-DF4D-438E-BFB7-B44AF98BC770}"/>
              </a:ext>
            </a:extLst>
          </p:cNvPr>
          <p:cNvSpPr txBox="1"/>
          <p:nvPr/>
        </p:nvSpPr>
        <p:spPr>
          <a:xfrm>
            <a:off x="512884" y="838986"/>
            <a:ext cx="10789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的行数很多，我们可以用上述方案进行行数分配和编码传输。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这种基于矩阵的分布式计算并不是</a:t>
            </a:r>
            <a:r>
              <a:rPr lang="en-US" altLang="zh-CN" dirty="0"/>
              <a:t>master-workers</a:t>
            </a:r>
            <a:r>
              <a:rPr lang="zh-CN" altLang="en-US" dirty="0"/>
              <a:t>结构，而是类似于</a:t>
            </a:r>
            <a:r>
              <a:rPr lang="en-US" altLang="zh-CN" dirty="0"/>
              <a:t>MapReduce</a:t>
            </a:r>
            <a:r>
              <a:rPr lang="zh-CN" altLang="en-US" dirty="0"/>
              <a:t>风格，每个节点都要计算基于本地数据集的全部输入向量的矩阵运算结果，而每个节点最终需要输出全部数据集</a:t>
            </a:r>
            <a:r>
              <a:rPr lang="en-US" altLang="zh-CN" dirty="0"/>
              <a:t>A</a:t>
            </a:r>
            <a:r>
              <a:rPr lang="zh-CN" altLang="en-US" dirty="0"/>
              <a:t>和基于规定输入向量的矩阵运算结果。但是每个节点只存了</a:t>
            </a:r>
            <a:r>
              <a:rPr lang="en-US" altLang="zh-CN" dirty="0"/>
              <a:t>A</a:t>
            </a:r>
            <a:r>
              <a:rPr lang="zh-CN" altLang="en-US" dirty="0"/>
              <a:t>了部分行，因此需要</a:t>
            </a:r>
            <a:r>
              <a:rPr lang="en-US" altLang="zh-CN" dirty="0"/>
              <a:t>shuffle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适用性：适用于同一矩阵</a:t>
            </a:r>
            <a:r>
              <a:rPr lang="en-US" altLang="zh-CN" dirty="0"/>
              <a:t>A</a:t>
            </a:r>
            <a:r>
              <a:rPr lang="zh-CN" altLang="en-US" dirty="0"/>
              <a:t>关于不同输入向量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 err="1"/>
              <a:t>matrx</a:t>
            </a:r>
            <a:r>
              <a:rPr lang="en-US" altLang="zh-CN" dirty="0"/>
              <a:t>-vector</a:t>
            </a:r>
            <a:r>
              <a:rPr lang="zh-CN" altLang="en-US" dirty="0"/>
              <a:t>运算。这种情况可能适用于对同一数据集进行不同参数的训练（逻辑回归分类问题）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除了考虑全部节点都用上，这种情况可以用于</a:t>
            </a:r>
            <a:r>
              <a:rPr lang="en-US" altLang="zh-CN" dirty="0"/>
              <a:t>straggler</a:t>
            </a:r>
            <a:r>
              <a:rPr lang="zh-CN" altLang="en-US" dirty="0"/>
              <a:t>情况，上几周的思考正是基于此情况（无线网络下）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81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4DF5D6-425C-4F39-897D-96BAF9762C4C}"/>
                  </a:ext>
                </a:extLst>
              </p:cNvPr>
              <p:cNvSpPr txBox="1"/>
              <p:nvPr/>
            </p:nvSpPr>
            <p:spPr>
              <a:xfrm>
                <a:off x="7052398" y="1458326"/>
                <a:ext cx="3930978" cy="463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求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进行分布式行存储：由于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的行数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很大，我们需要对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dirty="0"/>
                  <a:t>进行分布式存储。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目标输出：用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个节点分布式处理，把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按列分成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个块，每个节点负责一部分，即计算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由于分块方式的改变，基于矩阵运算的特点，</a:t>
                </a:r>
                <a:r>
                  <a:rPr lang="en-US" altLang="zh-CN" b="1" dirty="0"/>
                  <a:t>general scheme</a:t>
                </a:r>
                <a:r>
                  <a:rPr lang="zh-CN" altLang="en-US" b="1" dirty="0"/>
                  <a:t>更复杂：存储规则，传输方法都会发生变化，传输量会不同，衡量性能的方法也会不同</a:t>
                </a:r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4DF5D6-425C-4F39-897D-96BAF9762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98" y="1458326"/>
                <a:ext cx="3930978" cy="4634602"/>
              </a:xfrm>
              <a:prstGeom prst="rect">
                <a:avLst/>
              </a:prstGeom>
              <a:blipFill>
                <a:blip r:embed="rId2"/>
                <a:stretch>
                  <a:fillRect l="-1085" t="-132" r="-6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994773-3D98-4A82-8D6A-5CC6DF8A4186}"/>
                  </a:ext>
                </a:extLst>
              </p:cNvPr>
              <p:cNvSpPr txBox="1"/>
              <p:nvPr/>
            </p:nvSpPr>
            <p:spPr>
              <a:xfrm>
                <a:off x="1762812" y="909772"/>
                <a:ext cx="32333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48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994773-3D98-4A82-8D6A-5CC6DF8A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12" y="909772"/>
                <a:ext cx="323339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6DBAFD-8BB2-4033-AF91-6B64C52FB5E5}"/>
              </a:ext>
            </a:extLst>
          </p:cNvPr>
          <p:cNvCxnSpPr>
            <a:cxnSpLocks/>
          </p:cNvCxnSpPr>
          <p:nvPr/>
        </p:nvCxnSpPr>
        <p:spPr>
          <a:xfrm flipH="1">
            <a:off x="838985" y="1864594"/>
            <a:ext cx="1750241" cy="2244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A35776-52CA-4770-ACB2-CD658AF4353D}"/>
              </a:ext>
            </a:extLst>
          </p:cNvPr>
          <p:cNvCxnSpPr>
            <a:cxnSpLocks/>
          </p:cNvCxnSpPr>
          <p:nvPr/>
        </p:nvCxnSpPr>
        <p:spPr>
          <a:xfrm flipH="1">
            <a:off x="2328420" y="1855102"/>
            <a:ext cx="320514" cy="206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6D4EF0-8CB3-4D14-BE89-6643B1FEF590}"/>
              </a:ext>
            </a:extLst>
          </p:cNvPr>
          <p:cNvCxnSpPr>
            <a:cxnSpLocks/>
          </p:cNvCxnSpPr>
          <p:nvPr/>
        </p:nvCxnSpPr>
        <p:spPr>
          <a:xfrm>
            <a:off x="2809188" y="1855102"/>
            <a:ext cx="1960774" cy="2230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9A24C6-E47E-40E2-8A13-B84F6E2D546E}"/>
                  </a:ext>
                </a:extLst>
              </p:cNvPr>
              <p:cNvSpPr txBox="1"/>
              <p:nvPr/>
            </p:nvSpPr>
            <p:spPr>
              <a:xfrm>
                <a:off x="546754" y="4177432"/>
                <a:ext cx="476054" cy="372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9A24C6-E47E-40E2-8A13-B84F6E2D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" y="4177432"/>
                <a:ext cx="476054" cy="372666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69A527-ACB0-4F51-AA49-27C3610063E5}"/>
                  </a:ext>
                </a:extLst>
              </p:cNvPr>
              <p:cNvSpPr txBox="1"/>
              <p:nvPr/>
            </p:nvSpPr>
            <p:spPr>
              <a:xfrm>
                <a:off x="2082145" y="4157181"/>
                <a:ext cx="435209" cy="3731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69A527-ACB0-4F51-AA49-27C36100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45" y="4157181"/>
                <a:ext cx="435209" cy="373179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5A1558F-0515-4BE8-882B-3244B11188C9}"/>
                  </a:ext>
                </a:extLst>
              </p:cNvPr>
              <p:cNvSpPr txBox="1"/>
              <p:nvPr/>
            </p:nvSpPr>
            <p:spPr>
              <a:xfrm>
                <a:off x="4628753" y="4152452"/>
                <a:ext cx="471341" cy="3733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5A1558F-0515-4BE8-882B-3244B1118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53" y="4152452"/>
                <a:ext cx="471341" cy="373307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D6387A6F-79B7-41A5-8B85-70F8543AB629}"/>
              </a:ext>
            </a:extLst>
          </p:cNvPr>
          <p:cNvSpPr txBox="1"/>
          <p:nvPr/>
        </p:nvSpPr>
        <p:spPr>
          <a:xfrm>
            <a:off x="3256959" y="4202867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6FE47E-F711-45D6-A2B8-B89C4429966F}"/>
              </a:ext>
            </a:extLst>
          </p:cNvPr>
          <p:cNvCxnSpPr>
            <a:cxnSpLocks/>
          </p:cNvCxnSpPr>
          <p:nvPr/>
        </p:nvCxnSpPr>
        <p:spPr>
          <a:xfrm>
            <a:off x="770712" y="4882473"/>
            <a:ext cx="0" cy="246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EB625C9-CAAB-4182-AD3F-0FAB72D31DF8}"/>
              </a:ext>
            </a:extLst>
          </p:cNvPr>
          <p:cNvCxnSpPr>
            <a:cxnSpLocks/>
          </p:cNvCxnSpPr>
          <p:nvPr/>
        </p:nvCxnSpPr>
        <p:spPr>
          <a:xfrm>
            <a:off x="2225509" y="4775480"/>
            <a:ext cx="0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CEAB9DE-CBBB-4FE1-AF73-824E3862297D}"/>
              </a:ext>
            </a:extLst>
          </p:cNvPr>
          <p:cNvCxnSpPr>
            <a:cxnSpLocks/>
          </p:cNvCxnSpPr>
          <p:nvPr/>
        </p:nvCxnSpPr>
        <p:spPr>
          <a:xfrm>
            <a:off x="4827703" y="4889118"/>
            <a:ext cx="0" cy="24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8F6E97B-1AB0-4CEE-9B89-E3B8905C02BB}"/>
                  </a:ext>
                </a:extLst>
              </p:cNvPr>
              <p:cNvSpPr/>
              <p:nvPr/>
            </p:nvSpPr>
            <p:spPr>
              <a:xfrm>
                <a:off x="4504441" y="6048005"/>
                <a:ext cx="760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8F6E97B-1AB0-4CEE-9B89-E3B8905C0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41" y="6048005"/>
                <a:ext cx="76084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90EFD25-2ACB-4F58-A691-C0B6362DA29E}"/>
              </a:ext>
            </a:extLst>
          </p:cNvPr>
          <p:cNvCxnSpPr>
            <a:cxnSpLocks/>
          </p:cNvCxnSpPr>
          <p:nvPr/>
        </p:nvCxnSpPr>
        <p:spPr>
          <a:xfrm flipH="1">
            <a:off x="1084867" y="1811421"/>
            <a:ext cx="2704710" cy="2274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8EF4AA-DD36-4295-9805-27B565AE99A1}"/>
              </a:ext>
            </a:extLst>
          </p:cNvPr>
          <p:cNvCxnSpPr>
            <a:cxnSpLocks/>
          </p:cNvCxnSpPr>
          <p:nvPr/>
        </p:nvCxnSpPr>
        <p:spPr>
          <a:xfrm flipH="1">
            <a:off x="2472834" y="1855102"/>
            <a:ext cx="1426985" cy="2069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7A50001-9CD0-4E06-AAE4-6F014CA735D1}"/>
              </a:ext>
            </a:extLst>
          </p:cNvPr>
          <p:cNvCxnSpPr>
            <a:cxnSpLocks/>
          </p:cNvCxnSpPr>
          <p:nvPr/>
        </p:nvCxnSpPr>
        <p:spPr>
          <a:xfrm>
            <a:off x="4027603" y="1855102"/>
            <a:ext cx="861767" cy="2230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6850FFD-B352-40B2-B833-36AED499A713}"/>
                  </a:ext>
                </a:extLst>
              </p:cNvPr>
              <p:cNvSpPr/>
              <p:nvPr/>
            </p:nvSpPr>
            <p:spPr>
              <a:xfrm>
                <a:off x="1907120" y="6048005"/>
                <a:ext cx="751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6850FFD-B352-40B2-B833-36AED499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20" y="6048005"/>
                <a:ext cx="7511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F0BAA7A-C36B-4B7B-AF8C-A363BB0806D4}"/>
                  </a:ext>
                </a:extLst>
              </p:cNvPr>
              <p:cNvSpPr/>
              <p:nvPr/>
            </p:nvSpPr>
            <p:spPr>
              <a:xfrm>
                <a:off x="454985" y="6047240"/>
                <a:ext cx="745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F0BAA7A-C36B-4B7B-AF8C-A363BB080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6047240"/>
                <a:ext cx="7457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879CDF8A-7FE8-48DC-B4EE-07F687C255EB}"/>
              </a:ext>
            </a:extLst>
          </p:cNvPr>
          <p:cNvSpPr/>
          <p:nvPr/>
        </p:nvSpPr>
        <p:spPr>
          <a:xfrm>
            <a:off x="524760" y="5138412"/>
            <a:ext cx="4724793" cy="49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ysClr val="windowText" lastClr="000000"/>
                </a:solidFill>
              </a:rPr>
              <a:t>Shuffle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84B62B6-9B22-4D0B-A83D-CDF31771AAF8}"/>
              </a:ext>
            </a:extLst>
          </p:cNvPr>
          <p:cNvCxnSpPr>
            <a:cxnSpLocks/>
          </p:cNvCxnSpPr>
          <p:nvPr/>
        </p:nvCxnSpPr>
        <p:spPr>
          <a:xfrm>
            <a:off x="762786" y="5698672"/>
            <a:ext cx="1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25A05FF-79BE-42A9-91B0-1CA1D32BE938}"/>
              </a:ext>
            </a:extLst>
          </p:cNvPr>
          <p:cNvCxnSpPr>
            <a:cxnSpLocks/>
          </p:cNvCxnSpPr>
          <p:nvPr/>
        </p:nvCxnSpPr>
        <p:spPr>
          <a:xfrm>
            <a:off x="2225928" y="5684308"/>
            <a:ext cx="1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4E36BE9-8FE1-49E3-9281-053679EAB9C1}"/>
              </a:ext>
            </a:extLst>
          </p:cNvPr>
          <p:cNvCxnSpPr>
            <a:cxnSpLocks/>
          </p:cNvCxnSpPr>
          <p:nvPr/>
        </p:nvCxnSpPr>
        <p:spPr>
          <a:xfrm>
            <a:off x="4851662" y="5677555"/>
            <a:ext cx="1" cy="36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3F02949-981D-4CF6-ACAF-B0AEB25737AA}"/>
              </a:ext>
            </a:extLst>
          </p:cNvPr>
          <p:cNvSpPr txBox="1"/>
          <p:nvPr/>
        </p:nvSpPr>
        <p:spPr>
          <a:xfrm>
            <a:off x="3256959" y="6061604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B097FBD-6FFF-480A-A63E-CA9F41135505}"/>
              </a:ext>
            </a:extLst>
          </p:cNvPr>
          <p:cNvSpPr txBox="1"/>
          <p:nvPr/>
        </p:nvSpPr>
        <p:spPr>
          <a:xfrm>
            <a:off x="483512" y="4574696"/>
            <a:ext cx="71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节点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51F5B2C-D196-450B-9338-00F5C5B48431}"/>
              </a:ext>
            </a:extLst>
          </p:cNvPr>
          <p:cNvSpPr txBox="1"/>
          <p:nvPr/>
        </p:nvSpPr>
        <p:spPr>
          <a:xfrm>
            <a:off x="2015371" y="4535655"/>
            <a:ext cx="71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节点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4" name="文本框 89">
            <a:extLst>
              <a:ext uri="{FF2B5EF4-FFF2-40B4-BE49-F238E27FC236}">
                <a16:creationId xmlns:a16="http://schemas.microsoft.com/office/drawing/2014/main" id="{7B097FBD-6FFF-480A-A63E-CA9F41135505}"/>
              </a:ext>
            </a:extLst>
          </p:cNvPr>
          <p:cNvSpPr txBox="1"/>
          <p:nvPr/>
        </p:nvSpPr>
        <p:spPr>
          <a:xfrm>
            <a:off x="4539005" y="4546764"/>
            <a:ext cx="71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节点</a:t>
            </a:r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C5CF203-827A-4044-8581-0F525473B59A}"/>
              </a:ext>
            </a:extLst>
          </p:cNvPr>
          <p:cNvSpPr txBox="1"/>
          <p:nvPr/>
        </p:nvSpPr>
        <p:spPr>
          <a:xfrm>
            <a:off x="5239342" y="4177432"/>
            <a:ext cx="15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存特定的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23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966408" y="909772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400" b="1" dirty="0"/>
                  <a:t>考虑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数据集矩阵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，我们要求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，其中</a:t>
                </a:r>
                <a:r>
                  <a:rPr lang="en-US" altLang="zh-CN" sz="2400" b="1" dirty="0"/>
                  <a:t>m</a:t>
                </a:r>
                <a:r>
                  <a:rPr lang="zh-CN" altLang="en-US" sz="2400" b="1" dirty="0"/>
                  <a:t>很大。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8" name="标题 1">
                <a:extLst>
                  <a:ext uri="{FF2B5EF4-FFF2-40B4-BE49-F238E27FC236}">
                    <a16:creationId xmlns:a16="http://schemas.microsoft.com/office/drawing/2014/main" id="{343DDF55-6F9C-4ECC-9A5C-886A66D2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362059"/>
                <a:ext cx="10385010" cy="373429"/>
              </a:xfrm>
              <a:prstGeom prst="rect">
                <a:avLst/>
              </a:prstGeom>
              <a:blipFill>
                <a:blip r:embed="rId10"/>
                <a:stretch>
                  <a:fillRect t="-50000" r="-5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584462" y="909772"/>
                <a:ext cx="10897385" cy="2722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这种情况。需要对输入向量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zh-CN" altLang="en-US" dirty="0"/>
                  <a:t>进行分块（因为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很大），然后传输过程可以用</a:t>
                </a:r>
                <a:r>
                  <a:rPr lang="en-US" altLang="zh-CN" dirty="0"/>
                  <a:t>compressed</a:t>
                </a:r>
                <a:r>
                  <a:rPr lang="zh-CN" altLang="en-US" dirty="0"/>
                  <a:t>方案进行传输量优化，</a:t>
                </a:r>
                <a:r>
                  <a:rPr lang="en-US" altLang="zh-CN" dirty="0"/>
                  <a:t>compressed</a:t>
                </a:r>
                <a:r>
                  <a:rPr lang="zh-CN" altLang="en-US" dirty="0"/>
                  <a:t>方法的特点，分块的方法不能用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方法，这样会增大传输量。并且需要引入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概念来衡量传输量。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这种情况不能用于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问题，之前已经考虑过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与之前的方法还是有较大区别，正在思考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909772"/>
                <a:ext cx="10897385" cy="2722861"/>
              </a:xfrm>
              <a:prstGeom prst="rect">
                <a:avLst/>
              </a:prstGeom>
              <a:blipFill>
                <a:blip r:embed="rId11"/>
                <a:stretch>
                  <a:fillRect l="-503" t="-1566" b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1557</Words>
  <Application>Microsoft Office PowerPoint</Application>
  <PresentationFormat>宽屏</PresentationFormat>
  <Paragraphs>108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Cambria Math</vt:lpstr>
      <vt:lpstr>Times New Roman</vt:lpstr>
      <vt:lpstr>Office 主题​​</vt:lpstr>
      <vt:lpstr>思考2： 矩阵运算</vt:lpstr>
      <vt:lpstr>PowerPoint 演示文稿</vt:lpstr>
      <vt:lpstr>PowerPoint 演示文稿</vt:lpstr>
      <vt:lpstr>考虑数据集矩阵A_(m×p)，我们要求Ax_w,w∈[N],x_w∈R^p，其中m很大</vt:lpstr>
      <vt:lpstr>考虑数据集矩阵A_(m×p)，我们要求Ax_w,w∈[N],x_v∈R^p，其中m很大</vt:lpstr>
      <vt:lpstr>考虑数据集矩阵A_(m×p)，我们要求Ax_w,w∈[N],x_v∈R^p，其中m很大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401</cp:revision>
  <dcterms:created xsi:type="dcterms:W3CDTF">2019-09-03T00:53:02Z</dcterms:created>
  <dcterms:modified xsi:type="dcterms:W3CDTF">2020-03-02T02:33:33Z</dcterms:modified>
</cp:coreProperties>
</file>