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306" r:id="rId6"/>
    <p:sldId id="307" r:id="rId7"/>
    <p:sldId id="308" r:id="rId8"/>
    <p:sldId id="282" r:id="rId9"/>
    <p:sldId id="309" r:id="rId10"/>
    <p:sldId id="310" r:id="rId11"/>
    <p:sldId id="284" r:id="rId12"/>
    <p:sldId id="311" r:id="rId13"/>
    <p:sldId id="313" r:id="rId14"/>
    <p:sldId id="314" r:id="rId15"/>
    <p:sldId id="315" r:id="rId16"/>
    <p:sldId id="316" r:id="rId17"/>
    <p:sldId id="295" r:id="rId18"/>
    <p:sldId id="30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SI" initials="M" lastIdx="2" clrIdx="0">
    <p:extLst>
      <p:ext uri="{19B8F6BF-5375-455C-9EA6-DF929625EA0E}">
        <p15:presenceInfo xmlns:p15="http://schemas.microsoft.com/office/powerpoint/2012/main" userId="MS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outlineViewPr>
    <p:cViewPr>
      <p:scale>
        <a:sx n="33" d="100"/>
        <a:sy n="33" d="100"/>
      </p:scale>
      <p:origin x="0" y="-27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192E67-DB73-4CBE-9853-17C6FD70389C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EC58B-395C-45E6-B942-8FEE061F0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289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07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03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906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358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399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45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5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509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21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548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367BE-FCF9-4078-A470-30B7DC5F97E0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814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8816" y="867839"/>
            <a:ext cx="10234367" cy="23876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Compressed Coded Distributed Computing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5DD3CB5-7E62-4C53-9D0F-C53774C66CCD}"/>
              </a:ext>
            </a:extLst>
          </p:cNvPr>
          <p:cNvSpPr txBox="1"/>
          <p:nvPr/>
        </p:nvSpPr>
        <p:spPr>
          <a:xfrm>
            <a:off x="1752176" y="3446585"/>
            <a:ext cx="8687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Songze</a:t>
            </a:r>
            <a:r>
              <a:rPr lang="en-US" altLang="zh-CN" dirty="0"/>
              <a:t> Li ∗ , Mohammad Ali </a:t>
            </a:r>
            <a:r>
              <a:rPr lang="en-US" altLang="zh-CN" dirty="0" err="1" smtClean="0"/>
              <a:t>Maddah</a:t>
            </a:r>
            <a:r>
              <a:rPr lang="en-US" altLang="zh-CN" dirty="0" smtClean="0"/>
              <a:t>-Ali† </a:t>
            </a:r>
            <a:r>
              <a:rPr lang="en-US" altLang="zh-CN" dirty="0"/>
              <a:t>, and A. Salman </a:t>
            </a:r>
            <a:r>
              <a:rPr lang="en-US" altLang="zh-CN" dirty="0" err="1"/>
              <a:t>Avestimehr</a:t>
            </a:r>
            <a:r>
              <a:rPr lang="en-US" altLang="zh-CN" dirty="0"/>
              <a:t> </a:t>
            </a:r>
            <a:r>
              <a:rPr lang="en-US" altLang="zh-CN" dirty="0" smtClean="0"/>
              <a:t>∗</a:t>
            </a:r>
          </a:p>
          <a:p>
            <a:endParaRPr lang="en-US" altLang="zh-CN" dirty="0" smtClean="0"/>
          </a:p>
          <a:p>
            <a:r>
              <a:rPr lang="en-US" altLang="zh-CN" dirty="0"/>
              <a:t>The </a:t>
            </a:r>
            <a:r>
              <a:rPr lang="en-US" altLang="zh-CN" dirty="0" smtClean="0"/>
              <a:t>2018 </a:t>
            </a:r>
            <a:r>
              <a:rPr lang="en-US" altLang="zh-CN" dirty="0"/>
              <a:t>IEEE International Symposium on Information Theory (ISIT)</a:t>
            </a:r>
          </a:p>
        </p:txBody>
      </p:sp>
    </p:spTree>
    <p:extLst>
      <p:ext uri="{BB962C8B-B14F-4D97-AF65-F5344CB8AC3E}">
        <p14:creationId xmlns:p14="http://schemas.microsoft.com/office/powerpoint/2010/main" val="107360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4" y="285994"/>
            <a:ext cx="10424747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3. PROBLEM FORMULATION AND MAIN RESULTS(Main Results)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370308" y="597877"/>
            <a:ext cx="1110093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/>
              <a:t>Compressed scheme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/>
              <a:t>CDC scheme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/>
              <a:t>Compressed </a:t>
            </a:r>
            <a:r>
              <a:rPr lang="en-US" altLang="zh-CN" b="1" dirty="0"/>
              <a:t>CDC scheme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endParaRPr lang="en-US" altLang="zh-CN" b="1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92" y="1032852"/>
            <a:ext cx="3927231" cy="6986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84" y="2434829"/>
            <a:ext cx="1636842" cy="53737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853" y="3502723"/>
            <a:ext cx="5986531" cy="111254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308" y="4615264"/>
            <a:ext cx="5990492" cy="14769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6740986" y="3541094"/>
                <a:ext cx="5093460" cy="2193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当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K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很大时，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𝑐𝑜𝑚𝑝𝑟𝑒𝑠𝑠𝑒𝑑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𝐶𝐷𝐶</m:t>
                        </m:r>
                      </m:sub>
                    </m:sSub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den>
                        </m:f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dirty="0" smtClean="0"/>
                  <a:t>Compressed scheme</a:t>
                </a:r>
                <a:r>
                  <a:rPr lang="zh-CN" altLang="en-US" dirty="0" smtClean="0"/>
                  <a:t>比较</a:t>
                </a: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当</a:t>
                </a:r>
                <a:r>
                  <a:rPr lang="en-US" altLang="zh-CN" dirty="0" smtClean="0"/>
                  <a:t>1/K</a:t>
                </a:r>
                <a:r>
                  <a:rPr lang="zh-CN" altLang="en-US" dirty="0" smtClean="0"/>
                  <a:t>≤</a:t>
                </a:r>
                <a:r>
                  <a:rPr lang="en-US" altLang="zh-CN" dirty="0" smtClean="0"/>
                  <a:t>μ</a:t>
                </a:r>
                <a:r>
                  <a:rPr lang="zh-CN" altLang="en-US" dirty="0" smtClean="0"/>
                  <a:t>≤</a:t>
                </a:r>
                <a:r>
                  <a:rPr lang="en-US" altLang="zh-CN" dirty="0" smtClean="0"/>
                  <a:t>1/2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 factor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μ</a:t>
                </a:r>
                <a:r>
                  <a:rPr lang="zh-CN" altLang="en-US" dirty="0" smtClean="0"/>
                  <a:t>的优化</a:t>
                </a: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当</a:t>
                </a:r>
                <a:r>
                  <a:rPr lang="en-US" altLang="zh-CN" dirty="0" smtClean="0"/>
                  <a:t>1/2</a:t>
                </a:r>
                <a:r>
                  <a:rPr lang="zh-CN" altLang="en-US" dirty="0" smtClean="0"/>
                  <a:t>≤</a:t>
                </a:r>
                <a:r>
                  <a:rPr lang="en-US" altLang="zh-CN" dirty="0"/>
                  <a:t>μ</a:t>
                </a:r>
                <a:r>
                  <a:rPr lang="zh-CN" altLang="en-US" dirty="0"/>
                  <a:t>≤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时，</a:t>
                </a:r>
                <a:r>
                  <a:rPr lang="en-US" altLang="zh-CN" dirty="0" smtClean="0"/>
                  <a:t>factor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1-μ</a:t>
                </a:r>
                <a:r>
                  <a:rPr lang="zh-CN" altLang="en-US" dirty="0" smtClean="0"/>
                  <a:t>的优化</a:t>
                </a: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r>
                  <a:rPr lang="en-US" altLang="zh-CN" dirty="0" smtClean="0"/>
                  <a:t>CDC scheme</a:t>
                </a:r>
                <a:r>
                  <a:rPr lang="zh-CN" altLang="en-US" dirty="0" smtClean="0"/>
                  <a:t>比较</a:t>
                </a: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Factor </a:t>
                </a:r>
                <a:r>
                  <a:rPr lang="en-US" altLang="zh-CN" dirty="0" err="1" smtClean="0">
                    <a:solidFill>
                      <a:srgbClr val="FF0000"/>
                    </a:solidFill>
                  </a:rPr>
                  <a:t>μK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/N</a:t>
                </a:r>
                <a:r>
                  <a:rPr lang="zh-CN" altLang="en-US" dirty="0" smtClean="0"/>
                  <a:t>的优化</a:t>
                </a:r>
                <a:r>
                  <a:rPr lang="en-US" altLang="zh-CN" dirty="0" smtClean="0"/>
                  <a:t>(N is large)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986" y="3541094"/>
                <a:ext cx="5093460" cy="2193357"/>
              </a:xfrm>
              <a:prstGeom prst="rect">
                <a:avLst/>
              </a:prstGeom>
              <a:blipFill>
                <a:blip r:embed="rId6"/>
                <a:stretch>
                  <a:fillRect l="-1078" b="-36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0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10375074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4. DESCRIPTION OF THE COMPRESSED CDC </a:t>
            </a:r>
            <a:r>
              <a:rPr lang="en-US" altLang="zh-CN" sz="2400" dirty="0" smtClean="0"/>
              <a:t>SCHEME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451339" y="813510"/>
                <a:ext cx="10855569" cy="47993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本文的两个主要工作</a:t>
                </a:r>
                <a:endParaRPr lang="en-US" altLang="zh-CN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 smtClean="0"/>
                  <a:t>引入</a:t>
                </a:r>
                <a:r>
                  <a:rPr lang="en-US" altLang="zh-CN" dirty="0" smtClean="0"/>
                  <a:t>compressed </a:t>
                </a:r>
                <a:r>
                  <a:rPr lang="zh-CN" altLang="en-US" dirty="0" smtClean="0"/>
                  <a:t>概念</a:t>
                </a:r>
                <a:endParaRPr lang="en-US" altLang="zh-CN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 smtClean="0"/>
                  <a:t>引入</a:t>
                </a:r>
                <a:r>
                  <a:rPr lang="en-US" altLang="zh-CN" dirty="0" smtClean="0"/>
                  <a:t>job</a:t>
                </a:r>
                <a:r>
                  <a:rPr lang="zh-CN" altLang="en-US" dirty="0" smtClean="0"/>
                  <a:t>让多个</a:t>
                </a:r>
                <a:r>
                  <a:rPr lang="en-US" altLang="zh-CN" dirty="0" smtClean="0"/>
                  <a:t>job</a:t>
                </a:r>
                <a:r>
                  <a:rPr lang="zh-CN" altLang="en-US" dirty="0" smtClean="0"/>
                  <a:t>并行工作，编码规则变复杂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μ</a:t>
                </a:r>
                <a:r>
                  <a:rPr lang="zh-CN" altLang="en-US" dirty="0" smtClean="0"/>
                  <a:t>表示单个</a:t>
                </a:r>
                <a:r>
                  <a:rPr lang="en-US" altLang="zh-CN" dirty="0" smtClean="0"/>
                  <a:t>job</a:t>
                </a:r>
                <a:r>
                  <a:rPr lang="zh-CN" altLang="en-US" dirty="0" smtClean="0"/>
                  <a:t>，每个用户存储的大小占整个数据集的比例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所以单个</a:t>
                </a:r>
                <a:r>
                  <a:rPr lang="en-US" altLang="zh-CN" dirty="0" smtClean="0"/>
                  <a:t>job</a:t>
                </a:r>
                <a:r>
                  <a:rPr lang="zh-CN" altLang="en-US" dirty="0" smtClean="0"/>
                  <a:t>每个节点存储</a:t>
                </a:r>
                <a:r>
                  <a:rPr lang="en-US" altLang="zh-CN" dirty="0" err="1" smtClean="0"/>
                  <a:t>μN</a:t>
                </a:r>
                <a:r>
                  <a:rPr lang="zh-CN" altLang="en-US" dirty="0" smtClean="0"/>
                  <a:t>个文件</a:t>
                </a: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err="1" smtClean="0"/>
                  <a:t>μK</a:t>
                </a:r>
                <a:r>
                  <a:rPr lang="zh-CN" altLang="en-US" dirty="0" smtClean="0"/>
                  <a:t>表示每个文件同时映射到的节点数</a:t>
                </a:r>
                <a:r>
                  <a:rPr lang="en-US" altLang="zh-CN" dirty="0" smtClean="0"/>
                  <a:t>(</a:t>
                </a:r>
                <a:r>
                  <a:rPr lang="en-US" altLang="zh-CN" dirty="0" err="1" smtClean="0"/>
                  <a:t>μK</a:t>
                </a:r>
                <a:r>
                  <a:rPr lang="zh-CN" altLang="en-US" dirty="0" smtClean="0"/>
                  <a:t>＞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表示引入了重复量</a:t>
                </a:r>
                <a:r>
                  <a:rPr lang="en-US" altLang="zh-CN" dirty="0" smtClean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J=γ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μ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 smtClean="0"/>
                  <a:t>表示</a:t>
                </a:r>
                <a:r>
                  <a:rPr lang="en-US" altLang="zh-CN" dirty="0" smtClean="0"/>
                  <a:t>job</a:t>
                </a:r>
                <a:r>
                  <a:rPr lang="zh-CN" altLang="en-US" dirty="0" smtClean="0"/>
                  <a:t>数。因为按照规则，每个</a:t>
                </a:r>
                <a:r>
                  <a:rPr lang="en-US" altLang="zh-CN" dirty="0" smtClean="0"/>
                  <a:t>job</a:t>
                </a:r>
                <a:r>
                  <a:rPr lang="zh-CN" altLang="en-US" dirty="0" smtClean="0"/>
                  <a:t>由独有的</a:t>
                </a:r>
                <a:r>
                  <a:rPr lang="en-US" altLang="zh-CN" dirty="0" smtClean="0"/>
                  <a:t>μK+1</a:t>
                </a:r>
                <a:r>
                  <a:rPr lang="zh-CN" altLang="en-US" dirty="0" smtClean="0"/>
                  <a:t>个节点完成，一共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个节点。重复</a:t>
                </a:r>
                <a:r>
                  <a:rPr lang="en-US" altLang="zh-CN" dirty="0" smtClean="0"/>
                  <a:t>γ</a:t>
                </a:r>
                <a:r>
                  <a:rPr lang="zh-CN" altLang="en-US" dirty="0" smtClean="0"/>
                  <a:t>轮。</a:t>
                </a:r>
                <a:r>
                  <a:rPr lang="en-US" altLang="zh-CN" dirty="0" smtClean="0"/>
                  <a:t>(γ=1)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r>
                  <a:rPr lang="en-US" altLang="zh-CN" b="1" dirty="0" smtClean="0"/>
                  <a:t>Example</a:t>
                </a:r>
              </a:p>
              <a:p>
                <a:r>
                  <a:rPr lang="en-US" altLang="zh-CN" dirty="0" smtClean="0"/>
                  <a:t>K=4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storage size μ=1/2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N=6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Q=4</a:t>
                </a:r>
              </a:p>
              <a:p>
                <a:r>
                  <a:rPr lang="zh-CN" altLang="en-US" dirty="0" smtClean="0"/>
                  <a:t>那么</a:t>
                </a:r>
                <a:r>
                  <a:rPr lang="en-US" altLang="zh-CN" dirty="0" smtClean="0"/>
                  <a:t>job</a:t>
                </a:r>
                <a:r>
                  <a:rPr lang="zh-CN" altLang="en-US" dirty="0" smtClean="0"/>
                  <a:t>数</a:t>
                </a: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被定义为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μ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/>
                  <a:t>4</a:t>
                </a:r>
              </a:p>
              <a:p>
                <a:r>
                  <a:rPr lang="zh-CN" altLang="en-US" dirty="0" smtClean="0"/>
                  <a:t>那么对于每个</a:t>
                </a:r>
                <a:r>
                  <a:rPr lang="en-US" altLang="zh-CN" dirty="0" smtClean="0"/>
                  <a:t>job j, Node k</a:t>
                </a:r>
                <a:r>
                  <a:rPr lang="zh-CN" altLang="en-US" dirty="0" smtClean="0"/>
                  <a:t>计算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39" y="813510"/>
                <a:ext cx="10855569" cy="4799391"/>
              </a:xfrm>
              <a:prstGeom prst="rect">
                <a:avLst/>
              </a:prstGeom>
              <a:blipFill>
                <a:blip r:embed="rId2"/>
                <a:stretch>
                  <a:fillRect l="-449" t="-888" r="-1179" b="-10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727" y="5213462"/>
            <a:ext cx="3968282" cy="34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89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10375074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4. DESCRIPTION OF THE COMPRESSED CDC SCHEME(A. File placement)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451339" y="813510"/>
                <a:ext cx="10855569" cy="299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对于每个</a:t>
                </a:r>
                <a:r>
                  <a:rPr lang="en-US" altLang="zh-CN" dirty="0" smtClean="0"/>
                  <a:t>job j</a:t>
                </a:r>
                <a:r>
                  <a:rPr lang="zh-CN" altLang="en-US" dirty="0" smtClean="0"/>
                  <a:t>，都有对应的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个文件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对于每个</a:t>
                </a:r>
                <a:r>
                  <a:rPr lang="en-US" altLang="zh-CN" dirty="0" smtClean="0"/>
                  <a:t>job j</a:t>
                </a:r>
                <a:r>
                  <a:rPr lang="zh-CN" altLang="en-US" dirty="0" smtClean="0"/>
                  <a:t>，它的所有输入文件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CN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sub>
                    </m:sSub>
                  </m:oMath>
                </a14:m>
                <a:r>
                  <a:rPr lang="zh-CN" altLang="en-US" dirty="0" smtClean="0"/>
                  <a:t>被存放在独有的</a:t>
                </a:r>
                <a:r>
                  <a:rPr lang="en-US" altLang="zh-CN" dirty="0" smtClean="0"/>
                  <a:t>μK+1</a:t>
                </a:r>
                <a:r>
                  <a:rPr lang="zh-CN" altLang="en-US" dirty="0" smtClean="0"/>
                  <a:t>个节点上，定义此节点集合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en-US" altLang="zh-CN" dirty="0" smtClean="0"/>
                  <a:t>K+1</a:t>
                </a:r>
                <a:r>
                  <a:rPr lang="zh-CN" altLang="en-US" dirty="0" smtClean="0"/>
                  <a:t>。令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dirty="0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/>
                  <a:t>且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=</a:t>
                </a:r>
                <a:r>
                  <a:rPr lang="en-US" altLang="zh-CN" dirty="0" err="1" smtClean="0"/>
                  <a:t>μK</a:t>
                </a:r>
                <a:r>
                  <a:rPr lang="zh-CN" altLang="en-US" dirty="0" smtClean="0"/>
                  <a:t>。每</a:t>
                </a:r>
                <a:r>
                  <a:rPr lang="en-US" altLang="zh-CN" dirty="0" err="1" smtClean="0"/>
                  <a:t>μK</a:t>
                </a:r>
                <a:r>
                  <a:rPr lang="zh-CN" altLang="en-US" dirty="0" smtClean="0"/>
                  <a:t>个节点确定唯一</a:t>
                </a:r>
                <a:r>
                  <a:rPr lang="en-US" altLang="zh-CN" dirty="0" smtClean="0"/>
                  <a:t>batch</a:t>
                </a:r>
                <a:r>
                  <a:rPr lang="zh-CN" altLang="en-US" dirty="0" smtClean="0"/>
                  <a:t>的文件。定义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/>
                  <a:t>所确定的文件集合为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大致流程</a:t>
                </a:r>
                <a:endParaRPr lang="en-US" altLang="zh-CN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 smtClean="0"/>
                  <a:t>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en-US" altLang="zh-CN" dirty="0"/>
                  <a:t>K+1</a:t>
                </a:r>
                <a:r>
                  <a:rPr lang="zh-CN" altLang="en-US" dirty="0" smtClean="0"/>
                  <a:t>个节点完成一个</a:t>
                </a:r>
                <a:r>
                  <a:rPr lang="en-US" altLang="zh-CN" dirty="0" smtClean="0"/>
                  <a:t>job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 smtClean="0"/>
                  <a:t>对于每一个</a:t>
                </a:r>
                <a:r>
                  <a:rPr lang="en-US" altLang="zh-CN" dirty="0" smtClean="0"/>
                  <a:t>job</a:t>
                </a:r>
                <a:r>
                  <a:rPr lang="zh-CN" altLang="en-US" dirty="0" smtClean="0"/>
                  <a:t>，只用考虑对应的</a:t>
                </a:r>
                <a:r>
                  <a:rPr lang="en-US" altLang="zh-CN" dirty="0" smtClean="0"/>
                  <a:t>μK+1</a:t>
                </a:r>
                <a:r>
                  <a:rPr lang="zh-CN" altLang="en-US" dirty="0" smtClean="0"/>
                  <a:t>个节点，其中任意</a:t>
                </a:r>
                <a:r>
                  <a:rPr lang="en-US" altLang="zh-CN" dirty="0" err="1" smtClean="0"/>
                  <a:t>μK</a:t>
                </a:r>
                <a:r>
                  <a:rPr lang="zh-CN" altLang="en-US" dirty="0" smtClean="0"/>
                  <a:t>个节点确定一个</a:t>
                </a:r>
                <a:r>
                  <a:rPr lang="en-US" altLang="zh-CN" dirty="0" smtClean="0"/>
                  <a:t>batch</a:t>
                </a:r>
                <a:r>
                  <a:rPr lang="zh-CN" altLang="en-US" dirty="0" smtClean="0"/>
                  <a:t>的文件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dirty="0" smtClean="0"/>
              </a:p>
              <a:p>
                <a:pPr marL="342900" indent="-342900">
                  <a:buFont typeface="+mj-lt"/>
                  <a:buAutoNum type="arabicPeriod"/>
                </a:pPr>
                <a:endParaRPr lang="en-US" altLang="zh-CN" dirty="0"/>
              </a:p>
              <a:p>
                <a:r>
                  <a:rPr lang="en-US" altLang="zh-CN" b="1" dirty="0" smtClean="0"/>
                  <a:t>Example</a:t>
                </a:r>
              </a:p>
              <a:p>
                <a:endParaRPr lang="en-US" altLang="zh-CN" b="1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39" y="813510"/>
                <a:ext cx="10855569" cy="2994666"/>
              </a:xfrm>
              <a:prstGeom prst="rect">
                <a:avLst/>
              </a:prstGeom>
              <a:blipFill>
                <a:blip r:embed="rId2"/>
                <a:stretch>
                  <a:fillRect l="-449" t="-1423" r="-2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69" y="3627946"/>
            <a:ext cx="4427997" cy="281395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397977" y="4070838"/>
            <a:ext cx="1111793" cy="1143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939561" y="4070838"/>
            <a:ext cx="1111793" cy="1143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397976" y="5200649"/>
            <a:ext cx="1111793" cy="1143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397975" y="3905113"/>
            <a:ext cx="1111793" cy="1143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939559" y="3913904"/>
            <a:ext cx="1111793" cy="1143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939558" y="5196916"/>
            <a:ext cx="1111793" cy="1143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710377" y="3771427"/>
            <a:ext cx="24442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节点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确定</a:t>
            </a:r>
            <a:r>
              <a:rPr lang="en-US" altLang="zh-CN" dirty="0" smtClean="0">
                <a:solidFill>
                  <a:srgbClr val="FF0000"/>
                </a:solidFill>
              </a:rPr>
              <a:t>job1</a:t>
            </a:r>
          </a:p>
          <a:p>
            <a:r>
              <a:rPr lang="zh-CN" altLang="en-US" dirty="0" smtClean="0">
                <a:solidFill>
                  <a:srgbClr val="0070C0"/>
                </a:solidFill>
              </a:rPr>
              <a:t>节点</a:t>
            </a:r>
            <a:r>
              <a:rPr lang="en-US" altLang="zh-CN" dirty="0" smtClean="0">
                <a:solidFill>
                  <a:srgbClr val="0070C0"/>
                </a:solidFill>
              </a:rPr>
              <a:t>1</a:t>
            </a:r>
            <a:r>
              <a:rPr lang="zh-CN" altLang="en-US" dirty="0" smtClean="0">
                <a:solidFill>
                  <a:srgbClr val="0070C0"/>
                </a:solidFill>
              </a:rPr>
              <a:t>、</a:t>
            </a:r>
            <a:r>
              <a:rPr lang="en-US" altLang="zh-CN" dirty="0" smtClean="0">
                <a:solidFill>
                  <a:srgbClr val="0070C0"/>
                </a:solidFill>
              </a:rPr>
              <a:t>2</a:t>
            </a:r>
            <a:r>
              <a:rPr lang="zh-CN" altLang="en-US" dirty="0" smtClean="0">
                <a:solidFill>
                  <a:srgbClr val="0070C0"/>
                </a:solidFill>
              </a:rPr>
              <a:t>、</a:t>
            </a:r>
            <a:r>
              <a:rPr lang="en-US" altLang="zh-CN" dirty="0" smtClean="0">
                <a:solidFill>
                  <a:srgbClr val="0070C0"/>
                </a:solidFill>
              </a:rPr>
              <a:t>4</a:t>
            </a:r>
            <a:r>
              <a:rPr lang="zh-CN" altLang="en-US" dirty="0" smtClean="0">
                <a:solidFill>
                  <a:srgbClr val="0070C0"/>
                </a:solidFill>
              </a:rPr>
              <a:t>确定</a:t>
            </a:r>
            <a:r>
              <a:rPr lang="en-US" altLang="zh-CN" dirty="0" smtClean="0">
                <a:solidFill>
                  <a:srgbClr val="0070C0"/>
                </a:solidFill>
              </a:rPr>
              <a:t>job2</a:t>
            </a:r>
          </a:p>
          <a:p>
            <a:r>
              <a:rPr lang="zh-CN" altLang="en-US" dirty="0" smtClean="0">
                <a:solidFill>
                  <a:srgbClr val="00B050"/>
                </a:solidFill>
              </a:rPr>
              <a:t>节点</a:t>
            </a:r>
            <a:r>
              <a:rPr lang="en-US" altLang="zh-CN" dirty="0" smtClean="0">
                <a:solidFill>
                  <a:srgbClr val="00B050"/>
                </a:solidFill>
              </a:rPr>
              <a:t>1</a:t>
            </a:r>
            <a:r>
              <a:rPr lang="zh-CN" altLang="en-US" dirty="0" smtClean="0">
                <a:solidFill>
                  <a:srgbClr val="00B050"/>
                </a:solidFill>
              </a:rPr>
              <a:t>、</a:t>
            </a:r>
            <a:r>
              <a:rPr lang="en-US" altLang="zh-CN" dirty="0" smtClean="0">
                <a:solidFill>
                  <a:srgbClr val="00B050"/>
                </a:solidFill>
              </a:rPr>
              <a:t>3</a:t>
            </a:r>
            <a:r>
              <a:rPr lang="zh-CN" altLang="en-US" dirty="0" smtClean="0">
                <a:solidFill>
                  <a:srgbClr val="00B050"/>
                </a:solidFill>
              </a:rPr>
              <a:t>、</a:t>
            </a:r>
            <a:r>
              <a:rPr lang="en-US" altLang="zh-CN" dirty="0" smtClean="0">
                <a:solidFill>
                  <a:srgbClr val="00B050"/>
                </a:solidFill>
              </a:rPr>
              <a:t>4</a:t>
            </a:r>
            <a:r>
              <a:rPr lang="zh-CN" altLang="en-US" dirty="0" smtClean="0">
                <a:solidFill>
                  <a:srgbClr val="00B050"/>
                </a:solidFill>
              </a:rPr>
              <a:t>确定</a:t>
            </a:r>
            <a:r>
              <a:rPr lang="en-US" altLang="zh-CN" dirty="0" smtClean="0">
                <a:solidFill>
                  <a:srgbClr val="00B050"/>
                </a:solidFill>
              </a:rPr>
              <a:t>job3</a:t>
            </a:r>
          </a:p>
          <a:p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节点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、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3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、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4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确定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job4</a:t>
            </a:r>
            <a:endParaRPr lang="zh-CN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391280" y="3742345"/>
            <a:ext cx="1111793" cy="114300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391279" y="5034924"/>
            <a:ext cx="1111793" cy="114300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2939557" y="5034924"/>
            <a:ext cx="1111793" cy="114300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911518" y="3753239"/>
            <a:ext cx="1111793" cy="114300"/>
          </a:xfrm>
          <a:prstGeom prst="rect">
            <a:avLst/>
          </a:prstGeom>
          <a:noFill/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391278" y="4837762"/>
            <a:ext cx="1111793" cy="114300"/>
          </a:xfrm>
          <a:prstGeom prst="rect">
            <a:avLst/>
          </a:prstGeom>
          <a:noFill/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2911516" y="4837762"/>
            <a:ext cx="1111793" cy="114300"/>
          </a:xfrm>
          <a:prstGeom prst="rect">
            <a:avLst/>
          </a:prstGeom>
          <a:noFill/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5301762" y="5416062"/>
            <a:ext cx="5460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每个</a:t>
            </a:r>
            <a:r>
              <a:rPr lang="en-US" altLang="zh-CN" dirty="0" smtClean="0"/>
              <a:t>job</a:t>
            </a:r>
            <a:r>
              <a:rPr lang="zh-CN" altLang="en-US" dirty="0" smtClean="0"/>
              <a:t>由</a:t>
            </a:r>
            <a:r>
              <a:rPr lang="en-US" altLang="zh-CN" dirty="0" smtClean="0"/>
              <a:t>μK+1=3</a:t>
            </a:r>
            <a:r>
              <a:rPr lang="zh-CN" altLang="en-US" dirty="0" smtClean="0"/>
              <a:t>个节点完成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27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  <p:bldP spid="11" grpId="0" animBg="1"/>
      <p:bldP spid="13" grpId="0" animBg="1"/>
      <p:bldP spid="27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10375074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4. DESCRIPTION OF THE COMPRESSED CDC SCHEME(A. File placement)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451339" y="813510"/>
                <a:ext cx="10855569" cy="299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对于每个</a:t>
                </a:r>
                <a:r>
                  <a:rPr lang="en-US" altLang="zh-CN" dirty="0" smtClean="0"/>
                  <a:t>job j</a:t>
                </a:r>
                <a:r>
                  <a:rPr lang="zh-CN" altLang="en-US" dirty="0" smtClean="0"/>
                  <a:t>，都有对应的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个文件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对于每个</a:t>
                </a:r>
                <a:r>
                  <a:rPr lang="en-US" altLang="zh-CN" dirty="0" smtClean="0"/>
                  <a:t>job j</a:t>
                </a:r>
                <a:r>
                  <a:rPr lang="zh-CN" altLang="en-US" dirty="0" smtClean="0"/>
                  <a:t>，它的所有输入文件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CN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sub>
                    </m:sSub>
                  </m:oMath>
                </a14:m>
                <a:r>
                  <a:rPr lang="zh-CN" altLang="en-US" dirty="0" smtClean="0"/>
                  <a:t>被存放在独有的</a:t>
                </a:r>
                <a:r>
                  <a:rPr lang="en-US" altLang="zh-CN" dirty="0" smtClean="0"/>
                  <a:t>μK+1</a:t>
                </a:r>
                <a:r>
                  <a:rPr lang="zh-CN" altLang="en-US" dirty="0" smtClean="0"/>
                  <a:t>个节点上，定义此节点集合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en-US" altLang="zh-CN" dirty="0" smtClean="0"/>
                  <a:t>K+1</a:t>
                </a:r>
                <a:r>
                  <a:rPr lang="zh-CN" altLang="en-US" dirty="0" smtClean="0"/>
                  <a:t>。令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dirty="0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/>
                  <a:t>且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=</a:t>
                </a:r>
                <a:r>
                  <a:rPr lang="en-US" altLang="zh-CN" dirty="0" err="1" smtClean="0"/>
                  <a:t>μK</a:t>
                </a:r>
                <a:r>
                  <a:rPr lang="zh-CN" altLang="en-US" dirty="0" smtClean="0"/>
                  <a:t>。每</a:t>
                </a:r>
                <a:r>
                  <a:rPr lang="en-US" altLang="zh-CN" dirty="0" err="1" smtClean="0"/>
                  <a:t>μK</a:t>
                </a:r>
                <a:r>
                  <a:rPr lang="zh-CN" altLang="en-US" dirty="0" smtClean="0"/>
                  <a:t>个节点确定唯一</a:t>
                </a:r>
                <a:r>
                  <a:rPr lang="en-US" altLang="zh-CN" dirty="0" smtClean="0"/>
                  <a:t>batch</a:t>
                </a:r>
                <a:r>
                  <a:rPr lang="zh-CN" altLang="en-US" dirty="0" smtClean="0"/>
                  <a:t>的文件。定义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/>
                  <a:t>所确定的文件集合为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大致流程</a:t>
                </a:r>
                <a:endParaRPr lang="en-US" altLang="zh-CN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 smtClean="0"/>
                  <a:t>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en-US" altLang="zh-CN" dirty="0"/>
                  <a:t>K+1</a:t>
                </a:r>
                <a:r>
                  <a:rPr lang="zh-CN" altLang="en-US" dirty="0" smtClean="0"/>
                  <a:t>个节点完成一个</a:t>
                </a:r>
                <a:r>
                  <a:rPr lang="en-US" altLang="zh-CN" dirty="0" smtClean="0"/>
                  <a:t>job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 smtClean="0"/>
                  <a:t>对于每一个</a:t>
                </a:r>
                <a:r>
                  <a:rPr lang="en-US" altLang="zh-CN" dirty="0" smtClean="0"/>
                  <a:t>job</a:t>
                </a:r>
                <a:r>
                  <a:rPr lang="zh-CN" altLang="en-US" dirty="0" smtClean="0"/>
                  <a:t>，只用考虑对应的</a:t>
                </a:r>
                <a:r>
                  <a:rPr lang="en-US" altLang="zh-CN" dirty="0" smtClean="0"/>
                  <a:t>μK+1</a:t>
                </a:r>
                <a:r>
                  <a:rPr lang="zh-CN" altLang="en-US" dirty="0" smtClean="0"/>
                  <a:t>个节点，其中任意</a:t>
                </a:r>
                <a:r>
                  <a:rPr lang="en-US" altLang="zh-CN" dirty="0" err="1" smtClean="0"/>
                  <a:t>μK</a:t>
                </a:r>
                <a:r>
                  <a:rPr lang="zh-CN" altLang="en-US" dirty="0" smtClean="0"/>
                  <a:t>个节点确定一个</a:t>
                </a:r>
                <a:r>
                  <a:rPr lang="en-US" altLang="zh-CN" dirty="0" smtClean="0"/>
                  <a:t>batch</a:t>
                </a:r>
                <a:r>
                  <a:rPr lang="zh-CN" altLang="en-US" dirty="0" smtClean="0"/>
                  <a:t>的文件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dirty="0" smtClean="0"/>
              </a:p>
              <a:p>
                <a:pPr marL="342900" indent="-342900">
                  <a:buFont typeface="+mj-lt"/>
                  <a:buAutoNum type="arabicPeriod"/>
                </a:pPr>
                <a:endParaRPr lang="en-US" altLang="zh-CN" dirty="0"/>
              </a:p>
              <a:p>
                <a:r>
                  <a:rPr lang="en-US" altLang="zh-CN" b="1" dirty="0" smtClean="0"/>
                  <a:t>Example</a:t>
                </a:r>
              </a:p>
              <a:p>
                <a:endParaRPr lang="en-US" altLang="zh-CN" b="1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39" y="813510"/>
                <a:ext cx="10855569" cy="2994666"/>
              </a:xfrm>
              <a:prstGeom prst="rect">
                <a:avLst/>
              </a:prstGeom>
              <a:blipFill>
                <a:blip r:embed="rId2"/>
                <a:stretch>
                  <a:fillRect l="-449" t="-1423" r="-2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79" y="3618238"/>
            <a:ext cx="4427997" cy="281395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397977" y="4070838"/>
            <a:ext cx="1111793" cy="1143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939561" y="4070838"/>
            <a:ext cx="1111793" cy="1143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397976" y="5200649"/>
            <a:ext cx="1111793" cy="1143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710376" y="3771427"/>
            <a:ext cx="465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节点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确定</a:t>
            </a:r>
            <a:r>
              <a:rPr lang="en-US" altLang="zh-CN" dirty="0" smtClean="0">
                <a:solidFill>
                  <a:srgbClr val="FF0000"/>
                </a:solidFill>
              </a:rPr>
              <a:t>job1</a:t>
            </a:r>
            <a:r>
              <a:rPr lang="zh-CN" altLang="en-US" dirty="0" smtClean="0">
                <a:solidFill>
                  <a:srgbClr val="FF0000"/>
                </a:solidFill>
              </a:rPr>
              <a:t>，只考虑前三个节点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10376" y="4185138"/>
            <a:ext cx="51633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任意</a:t>
            </a:r>
            <a:r>
              <a:rPr lang="en-US" altLang="zh-CN" dirty="0" err="1" smtClean="0"/>
              <a:t>μK</a:t>
            </a:r>
            <a:r>
              <a:rPr lang="en-US" altLang="zh-CN" dirty="0" smtClean="0"/>
              <a:t>=2</a:t>
            </a:r>
            <a:r>
              <a:rPr lang="zh-CN" altLang="en-US" dirty="0" smtClean="0"/>
              <a:t>个节点可以确定一个</a:t>
            </a:r>
            <a:r>
              <a:rPr lang="en-US" altLang="zh-CN" dirty="0" smtClean="0"/>
              <a:t>batch</a:t>
            </a:r>
          </a:p>
          <a:p>
            <a:r>
              <a:rPr lang="zh-CN" altLang="en-US" dirty="0" smtClean="0">
                <a:solidFill>
                  <a:schemeClr val="accent4">
                    <a:lumMod val="50000"/>
                  </a:schemeClr>
                </a:solidFill>
              </a:rPr>
              <a:t>节点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accent4">
                    <a:lumMod val="50000"/>
                  </a:schemeClr>
                </a:solidFill>
              </a:rPr>
              <a:t>、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accent4">
                    <a:lumMod val="50000"/>
                  </a:schemeClr>
                </a:solidFill>
              </a:rPr>
              <a:t>确定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file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3</a:t>
            </a:r>
            <a:r>
              <a:rPr lang="zh-CN" altLang="en-US" dirty="0" smtClean="0">
                <a:solidFill>
                  <a:schemeClr val="accent4">
                    <a:lumMod val="50000"/>
                  </a:schemeClr>
                </a:solidFill>
              </a:rPr>
              <a:t>、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4</a:t>
            </a:r>
          </a:p>
          <a:p>
            <a:r>
              <a:rPr lang="zh-CN" altLang="en-US" dirty="0" smtClean="0">
                <a:solidFill>
                  <a:srgbClr val="0070C0"/>
                </a:solidFill>
              </a:rPr>
              <a:t>节点</a:t>
            </a:r>
            <a:r>
              <a:rPr lang="en-US" altLang="zh-CN" dirty="0" smtClean="0">
                <a:solidFill>
                  <a:srgbClr val="0070C0"/>
                </a:solidFill>
              </a:rPr>
              <a:t>1</a:t>
            </a:r>
            <a:r>
              <a:rPr lang="zh-CN" altLang="en-US" dirty="0" smtClean="0">
                <a:solidFill>
                  <a:srgbClr val="0070C0"/>
                </a:solidFill>
              </a:rPr>
              <a:t>、</a:t>
            </a:r>
            <a:r>
              <a:rPr lang="en-US" altLang="zh-CN" dirty="0" smtClean="0">
                <a:solidFill>
                  <a:srgbClr val="0070C0"/>
                </a:solidFill>
              </a:rPr>
              <a:t>3</a:t>
            </a:r>
            <a:r>
              <a:rPr lang="zh-CN" altLang="en-US" dirty="0" smtClean="0">
                <a:solidFill>
                  <a:srgbClr val="0070C0"/>
                </a:solidFill>
              </a:rPr>
              <a:t>确定</a:t>
            </a:r>
            <a:r>
              <a:rPr lang="en-US" altLang="zh-CN" dirty="0">
                <a:solidFill>
                  <a:srgbClr val="0070C0"/>
                </a:solidFill>
              </a:rPr>
              <a:t>file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1</a:t>
            </a:r>
            <a:r>
              <a:rPr lang="zh-CN" altLang="en-US" dirty="0" smtClean="0">
                <a:solidFill>
                  <a:srgbClr val="0070C0"/>
                </a:solidFill>
              </a:rPr>
              <a:t>、</a:t>
            </a:r>
            <a:r>
              <a:rPr lang="en-US" altLang="zh-CN" dirty="0" smtClean="0">
                <a:solidFill>
                  <a:srgbClr val="0070C0"/>
                </a:solidFill>
              </a:rPr>
              <a:t>2</a:t>
            </a:r>
          </a:p>
          <a:p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节点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、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确定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file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5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、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7" name="矩形 6"/>
          <p:cNvSpPr/>
          <p:nvPr/>
        </p:nvSpPr>
        <p:spPr>
          <a:xfrm>
            <a:off x="1960685" y="4070838"/>
            <a:ext cx="483577" cy="1143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939560" y="4070838"/>
            <a:ext cx="483577" cy="1143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411600" y="4070838"/>
            <a:ext cx="483577" cy="1143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953872" y="5198471"/>
            <a:ext cx="483577" cy="1143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495457" y="4080251"/>
            <a:ext cx="483577" cy="1143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412670" y="5198471"/>
            <a:ext cx="483577" cy="1143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57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7" grpId="0" animBg="1"/>
      <p:bldP spid="20" grpId="0" animBg="1"/>
      <p:bldP spid="21" grpId="0" animBg="1"/>
      <p:bldP spid="22" grpId="0" animBg="1"/>
      <p:bldP spid="23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10375074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4. DESCRIPTION OF THE COMPRESSED CDC </a:t>
            </a:r>
            <a:r>
              <a:rPr lang="en-US" altLang="zh-CN" sz="2400" dirty="0"/>
              <a:t>SCHEME(B. Coded computing)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451339" y="813510"/>
                <a:ext cx="11057792" cy="2872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Shuffle</a:t>
                </a:r>
                <a:r>
                  <a:rPr lang="zh-CN" altLang="en-US" dirty="0" smtClean="0"/>
                  <a:t>分为两个</a:t>
                </a:r>
                <a:r>
                  <a:rPr lang="en-US" altLang="zh-CN" dirty="0" smtClean="0"/>
                  <a:t>stage</a:t>
                </a:r>
              </a:p>
              <a:p>
                <a:r>
                  <a:rPr lang="zh-CN" altLang="en-US" dirty="0"/>
                  <a:t>两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stage</a:t>
                </a:r>
                <a:r>
                  <a:rPr lang="zh-CN" altLang="en-US" dirty="0" smtClean="0"/>
                  <a:t>都是在任意</a:t>
                </a:r>
                <a:r>
                  <a:rPr lang="en-US" altLang="zh-CN" dirty="0" smtClean="0"/>
                  <a:t>μK+1</a:t>
                </a:r>
                <a:r>
                  <a:rPr lang="zh-CN" altLang="en-US" dirty="0" smtClean="0"/>
                  <a:t>个节点之间进行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考虑某</a:t>
                </a:r>
                <a:r>
                  <a:rPr lang="en-US" altLang="zh-CN" dirty="0" smtClean="0"/>
                  <a:t>μK+1</a:t>
                </a:r>
                <a:r>
                  <a:rPr lang="zh-CN" altLang="en-US" dirty="0" smtClean="0"/>
                  <a:t>个节点的传输量，最后再</a:t>
                </a:r>
                <a:r>
                  <a:rPr lang="en-US" altLang="zh-CN" dirty="0" smtClean="0"/>
                  <a:t>×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μ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 smtClean="0"/>
                  <a:t>)</a:t>
                </a:r>
                <a:endParaRPr lang="en-US" altLang="zh-CN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zh-CN" dirty="0"/>
                  <a:t>Stage 1 (coding for a single job</a:t>
                </a:r>
                <a:r>
                  <a:rPr lang="en-US" altLang="zh-CN" dirty="0" smtClean="0"/>
                  <a:t>)</a:t>
                </a:r>
                <a:r>
                  <a:rPr lang="zh-CN" altLang="en-US" dirty="0"/>
                  <a:t>只在同一个</a:t>
                </a:r>
                <a:r>
                  <a:rPr lang="en-US" altLang="zh-CN" dirty="0" smtClean="0"/>
                  <a:t>job</a:t>
                </a:r>
                <a:r>
                  <a:rPr lang="zh-CN" altLang="en-US" dirty="0" smtClean="0"/>
                  <a:t>中进行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对于一个</a:t>
                </a:r>
                <a:r>
                  <a:rPr lang="en-US" altLang="zh-CN" dirty="0" smtClean="0"/>
                  <a:t>job</a:t>
                </a:r>
                <a:r>
                  <a:rPr lang="zh-CN" altLang="en-US" dirty="0" smtClean="0"/>
                  <a:t>来说，每个节点存了该</a:t>
                </a:r>
                <a:r>
                  <a:rPr lang="en-US" altLang="zh-CN" dirty="0" smtClean="0"/>
                  <a:t>job</a:t>
                </a:r>
                <a:r>
                  <a:rPr lang="zh-CN" altLang="en-US" dirty="0" smtClean="0"/>
                  <a:t>的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𝐾𝑁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zh-CN" altLang="en-US" dirty="0" smtClean="0"/>
                  <a:t>的文件</a:t>
                </a:r>
                <a:endParaRPr lang="en-US" altLang="zh-CN" dirty="0" smtClean="0"/>
              </a:p>
              <a:p>
                <a:r>
                  <a:rPr lang="zh-CN" altLang="en-US" dirty="0" smtClean="0">
                    <a:solidFill>
                      <a:srgbClr val="FF0000"/>
                    </a:solidFill>
                  </a:rPr>
                  <a:t>只考虑任意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μK+1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个节点，这其中的任意</a:t>
                </a:r>
                <a:r>
                  <a:rPr lang="en-US" altLang="zh-CN" dirty="0" err="1" smtClean="0">
                    <a:solidFill>
                      <a:srgbClr val="FF0000"/>
                    </a:solidFill>
                  </a:rPr>
                  <a:t>μK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个节点唯一的确定一个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batch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的文件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r>
                  <a:rPr lang="zh-CN" altLang="en-US" dirty="0" smtClean="0"/>
                  <a:t>与之前的传输规则类似，不同的是把一个</a:t>
                </a:r>
                <a:r>
                  <a:rPr lang="en-US" altLang="zh-CN" dirty="0" smtClean="0"/>
                  <a:t>batch</a:t>
                </a:r>
                <a:r>
                  <a:rPr lang="zh-CN" altLang="en-US" dirty="0" smtClean="0"/>
                  <a:t>的文件先求和，再分给这</a:t>
                </a:r>
                <a:r>
                  <a:rPr lang="en-US" altLang="zh-CN" dirty="0" err="1" smtClean="0"/>
                  <a:t>μK</a:t>
                </a:r>
                <a:r>
                  <a:rPr lang="zh-CN" altLang="en-US" dirty="0" smtClean="0"/>
                  <a:t>个节点各自传输给剩下的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个节点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b="1" dirty="0" smtClean="0"/>
                  <a:t>Example</a:t>
                </a:r>
              </a:p>
              <a:p>
                <a:endParaRPr lang="en-US" altLang="zh-CN" b="1" dirty="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39" y="813510"/>
                <a:ext cx="11057792" cy="2872133"/>
              </a:xfrm>
              <a:prstGeom prst="rect">
                <a:avLst/>
              </a:prstGeom>
              <a:blipFill>
                <a:blip r:embed="rId2"/>
                <a:stretch>
                  <a:fillRect l="-441" t="-14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70" y="3618239"/>
            <a:ext cx="4427997" cy="281395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397977" y="4070838"/>
            <a:ext cx="1111793" cy="1143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939561" y="4070838"/>
            <a:ext cx="1111793" cy="1143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397976" y="5200649"/>
            <a:ext cx="1111793" cy="1143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2881" y="3085652"/>
            <a:ext cx="3581741" cy="334654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721969" y="3385648"/>
            <a:ext cx="30069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μK</a:t>
            </a:r>
            <a:r>
              <a:rPr lang="en-US" altLang="zh-CN" dirty="0" smtClean="0"/>
              <a:t>=2</a:t>
            </a:r>
          </a:p>
          <a:p>
            <a:r>
              <a:rPr lang="zh-CN" altLang="en-US" dirty="0" smtClean="0"/>
              <a:t>考虑节点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唯一确定</a:t>
            </a:r>
            <a:r>
              <a:rPr lang="en-US" altLang="zh-CN" dirty="0" smtClean="0">
                <a:solidFill>
                  <a:srgbClr val="FF0000"/>
                </a:solidFill>
              </a:rPr>
              <a:t>file3</a:t>
            </a:r>
            <a:r>
              <a:rPr lang="zh-CN" altLang="en-US" dirty="0" smtClean="0">
                <a:solidFill>
                  <a:srgbClr val="FF0000"/>
                </a:solidFill>
              </a:rPr>
              <a:t>和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</a:p>
          <a:p>
            <a:r>
              <a:rPr lang="zh-CN" altLang="en-US" dirty="0" smtClean="0"/>
              <a:t>再考虑</a:t>
            </a:r>
            <a:r>
              <a:rPr lang="en-US" altLang="zh-CN" dirty="0" smtClean="0"/>
              <a:t>output function(</a:t>
            </a:r>
            <a:r>
              <a:rPr lang="zh-CN" altLang="en-US" dirty="0" smtClean="0">
                <a:solidFill>
                  <a:srgbClr val="0070C0"/>
                </a:solidFill>
              </a:rPr>
              <a:t>蓝色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把蓝色的</a:t>
            </a:r>
            <a:r>
              <a:rPr lang="en-US" altLang="zh-CN" dirty="0" smtClean="0"/>
              <a:t>3</a:t>
            </a:r>
            <a:r>
              <a:rPr lang="zh-CN" altLang="en-US" dirty="0" smtClean="0"/>
              <a:t>和</a:t>
            </a:r>
            <a:r>
              <a:rPr lang="en-US" altLang="zh-CN" dirty="0" smtClean="0"/>
              <a:t>4</a:t>
            </a:r>
            <a:r>
              <a:rPr lang="zh-CN" altLang="en-US" dirty="0" smtClean="0"/>
              <a:t>相加，再分给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各自传输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5776575" y="4226369"/>
            <a:ext cx="404446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722605" y="4222592"/>
            <a:ext cx="404446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6736289" y="3956538"/>
            <a:ext cx="404446" cy="4572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364194" y="4758923"/>
            <a:ext cx="194868" cy="182354"/>
          </a:xfrm>
          <a:prstGeom prst="ellips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7043301" y="4785387"/>
            <a:ext cx="194868" cy="182354"/>
          </a:xfrm>
          <a:prstGeom prst="ellips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64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 animBg="1"/>
      <p:bldP spid="26" grpId="0" animBg="1"/>
      <p:bldP spid="13" grpId="0" animBg="1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10375074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4. DESCRIPTION OF THE COMPRESSED CDC </a:t>
            </a:r>
            <a:r>
              <a:rPr lang="en-US" altLang="zh-CN" sz="2400" dirty="0"/>
              <a:t>SCHEME(B. Coded computing)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451339" y="813510"/>
                <a:ext cx="11057792" cy="2330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2"/>
                </a:pPr>
                <a:r>
                  <a:rPr lang="en-US" altLang="zh-CN" dirty="0"/>
                  <a:t>Stage 2 (coding across </a:t>
                </a:r>
                <a:r>
                  <a:rPr lang="en-US" altLang="zh-CN" dirty="0" smtClean="0"/>
                  <a:t>jobs)</a:t>
                </a:r>
                <a:r>
                  <a:rPr lang="zh-CN" altLang="en-US" dirty="0" smtClean="0"/>
                  <a:t>不同</a:t>
                </a:r>
                <a:r>
                  <a:rPr lang="en-US" altLang="zh-CN" dirty="0" smtClean="0"/>
                  <a:t>job</a:t>
                </a:r>
                <a:r>
                  <a:rPr lang="zh-CN" altLang="en-US" dirty="0" smtClean="0"/>
                  <a:t>之间的传输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主要思想：</a:t>
                </a:r>
                <a:endParaRPr lang="en-US" altLang="zh-CN" dirty="0" smtClean="0"/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zh-CN" altLang="en-US" dirty="0" smtClean="0"/>
                  <a:t>先考虑</a:t>
                </a:r>
                <a:r>
                  <a:rPr lang="en-US" altLang="zh-CN" dirty="0" smtClean="0"/>
                  <a:t>μK+1</a:t>
                </a:r>
                <a:r>
                  <a:rPr lang="zh-CN" altLang="en-US" dirty="0" smtClean="0"/>
                  <a:t>个节点，除去一个节点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k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再把</a:t>
                </a:r>
                <a:r>
                  <a:rPr lang="en-US" altLang="zh-CN" dirty="0" smtClean="0"/>
                  <a:t>μK+1</a:t>
                </a:r>
                <a:r>
                  <a:rPr lang="zh-CN" altLang="en-US" dirty="0" smtClean="0"/>
                  <a:t>以外的一个节点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加进来</a:t>
                </a:r>
                <a:r>
                  <a:rPr lang="en-US" altLang="zh-CN" dirty="0" smtClean="0"/>
                  <a:t>: {</a:t>
                </a:r>
                <a:r>
                  <a:rPr lang="en-US" altLang="zh-CN" dirty="0" err="1" smtClean="0"/>
                  <a:t>i</a:t>
                </a:r>
                <a:r>
                  <a:rPr lang="en-US" altLang="zh-CN" dirty="0"/>
                  <a:t>}</a:t>
                </a:r>
                <a:r>
                  <a:rPr lang="en-US" altLang="zh-CN" dirty="0" smtClean="0"/>
                  <a:t>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 smtClean="0"/>
                  <a:t>\{</a:t>
                </a:r>
                <a:r>
                  <a:rPr lang="en-US" altLang="zh-CN" dirty="0"/>
                  <a:t>k}</a:t>
                </a:r>
                <a:endParaRPr lang="en-US" altLang="zh-CN" dirty="0" smtClean="0"/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zh-CN" altLang="en-US" dirty="0" smtClean="0"/>
                  <a:t>这新的</a:t>
                </a:r>
                <a:r>
                  <a:rPr lang="en-US" altLang="zh-CN" dirty="0" smtClean="0"/>
                  <a:t>μK+1</a:t>
                </a:r>
                <a:r>
                  <a:rPr lang="zh-CN" altLang="en-US" dirty="0" smtClean="0"/>
                  <a:t>个节点确定了另一个唯一的</a:t>
                </a:r>
                <a:r>
                  <a:rPr lang="en-US" altLang="zh-CN" dirty="0" smtClean="0"/>
                  <a:t>job</a:t>
                </a:r>
                <a:r>
                  <a:rPr lang="zh-CN" altLang="en-US" dirty="0" smtClean="0"/>
                  <a:t>，这个</a:t>
                </a:r>
                <a:r>
                  <a:rPr lang="en-US" altLang="zh-CN" dirty="0" smtClean="0"/>
                  <a:t>job</a:t>
                </a:r>
                <a:r>
                  <a:rPr lang="zh-CN" altLang="en-US" dirty="0" smtClean="0"/>
                  <a:t>是节点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k</a:t>
                </a:r>
                <a:r>
                  <a:rPr lang="zh-CN" altLang="en-US" dirty="0" smtClean="0"/>
                  <a:t>没有的，也是需要传输给它的。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zh-CN" altLang="en-US" dirty="0" smtClean="0"/>
                  <a:t>考虑新的</a:t>
                </a:r>
                <a:r>
                  <a:rPr lang="en-US" altLang="zh-CN" dirty="0" smtClean="0"/>
                  <a:t>μK+1</a:t>
                </a:r>
                <a:r>
                  <a:rPr lang="zh-CN" altLang="en-US" dirty="0" smtClean="0"/>
                  <a:t>个节点除去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k</a:t>
                </a:r>
                <a:r>
                  <a:rPr lang="zh-CN" altLang="en-US" dirty="0" smtClean="0"/>
                  <a:t>的</a:t>
                </a:r>
                <a:r>
                  <a:rPr lang="en-US" altLang="zh-CN" dirty="0" err="1" smtClean="0"/>
                  <a:t>μK</a:t>
                </a:r>
                <a:r>
                  <a:rPr lang="zh-CN" altLang="en-US" dirty="0" smtClean="0"/>
                  <a:t>个节点，确定唯一的一个</a:t>
                </a:r>
                <a:r>
                  <a:rPr lang="en-US" altLang="zh-CN" dirty="0" smtClean="0"/>
                  <a:t>batch</a:t>
                </a:r>
                <a:r>
                  <a:rPr lang="zh-CN" altLang="en-US" dirty="0" smtClean="0"/>
                  <a:t>，同样的把</a:t>
                </a:r>
                <a:r>
                  <a:rPr lang="en-US" altLang="zh-CN" dirty="0" smtClean="0"/>
                  <a:t>batch</a:t>
                </a:r>
                <a:r>
                  <a:rPr lang="zh-CN" altLang="en-US" dirty="0" smtClean="0"/>
                  <a:t>所有文件求和再分配，再发送给节点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k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r>
                  <a:rPr lang="en-US" altLang="zh-CN" b="1" dirty="0" smtClean="0"/>
                  <a:t>Example</a:t>
                </a:r>
              </a:p>
              <a:p>
                <a:endParaRPr lang="en-US" altLang="zh-CN" b="1" dirty="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39" y="813510"/>
                <a:ext cx="11057792" cy="2330638"/>
              </a:xfrm>
              <a:prstGeom prst="rect">
                <a:avLst/>
              </a:prstGeom>
              <a:blipFill>
                <a:blip r:embed="rId2"/>
                <a:stretch>
                  <a:fillRect l="-441" t="-18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86" y="3272814"/>
            <a:ext cx="4427997" cy="2813955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1789054" y="3527044"/>
            <a:ext cx="555897" cy="123091"/>
          </a:xfrm>
          <a:prstGeom prst="ellips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2739" y="2638082"/>
            <a:ext cx="4408336" cy="37857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234735" y="3069083"/>
            <a:ext cx="31585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考虑节点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3(</a:t>
            </a:r>
            <a:r>
              <a:rPr lang="en-US" altLang="zh-CN" dirty="0" smtClean="0">
                <a:solidFill>
                  <a:srgbClr val="FF0000"/>
                </a:solidFill>
              </a:rPr>
              <a:t>k</a:t>
            </a:r>
            <a:r>
              <a:rPr lang="en-US" altLang="zh-CN" dirty="0" smtClean="0"/>
              <a:t>=3)</a:t>
            </a:r>
          </a:p>
          <a:p>
            <a:r>
              <a:rPr lang="zh-CN" altLang="en-US" dirty="0" smtClean="0"/>
              <a:t>除去节点</a:t>
            </a:r>
            <a:r>
              <a:rPr lang="en-US" altLang="zh-CN" dirty="0" smtClean="0"/>
              <a:t>k</a:t>
            </a:r>
            <a:r>
              <a:rPr lang="zh-CN" altLang="en-US" dirty="0" smtClean="0"/>
              <a:t>加上节点</a:t>
            </a:r>
            <a:r>
              <a:rPr lang="en-US" altLang="zh-CN" dirty="0" smtClean="0"/>
              <a:t>4</a:t>
            </a:r>
          </a:p>
          <a:p>
            <a:r>
              <a:rPr lang="zh-CN" altLang="en-US" dirty="0" smtClean="0">
                <a:solidFill>
                  <a:srgbClr val="0070C0"/>
                </a:solidFill>
              </a:rPr>
              <a:t>节点</a:t>
            </a:r>
            <a:r>
              <a:rPr lang="en-US" altLang="zh-CN" dirty="0" smtClean="0">
                <a:solidFill>
                  <a:srgbClr val="0070C0"/>
                </a:solidFill>
              </a:rPr>
              <a:t>1</a:t>
            </a:r>
            <a:r>
              <a:rPr lang="zh-CN" altLang="en-US" dirty="0" smtClean="0">
                <a:solidFill>
                  <a:srgbClr val="0070C0"/>
                </a:solidFill>
              </a:rPr>
              <a:t>、</a:t>
            </a:r>
            <a:r>
              <a:rPr lang="en-US" altLang="zh-CN" dirty="0" smtClean="0">
                <a:solidFill>
                  <a:srgbClr val="0070C0"/>
                </a:solidFill>
              </a:rPr>
              <a:t>2</a:t>
            </a:r>
            <a:r>
              <a:rPr lang="zh-CN" altLang="en-US" dirty="0" smtClean="0">
                <a:solidFill>
                  <a:srgbClr val="0070C0"/>
                </a:solidFill>
              </a:rPr>
              <a:t>、</a:t>
            </a:r>
            <a:r>
              <a:rPr lang="en-US" altLang="zh-CN" dirty="0" smtClean="0">
                <a:solidFill>
                  <a:srgbClr val="0070C0"/>
                </a:solidFill>
              </a:rPr>
              <a:t>4</a:t>
            </a:r>
            <a:r>
              <a:rPr lang="zh-CN" altLang="en-US" dirty="0" smtClean="0">
                <a:solidFill>
                  <a:srgbClr val="0070C0"/>
                </a:solidFill>
              </a:rPr>
              <a:t>确定</a:t>
            </a:r>
            <a:r>
              <a:rPr lang="en-US" altLang="zh-CN" dirty="0" smtClean="0">
                <a:solidFill>
                  <a:srgbClr val="0070C0"/>
                </a:solidFill>
              </a:rPr>
              <a:t>job2</a:t>
            </a:r>
          </a:p>
          <a:p>
            <a:r>
              <a:rPr lang="zh-CN" altLang="en-US" dirty="0" smtClean="0"/>
              <a:t>节点</a:t>
            </a:r>
            <a:r>
              <a:rPr lang="en-US" altLang="zh-CN" dirty="0" smtClean="0"/>
              <a:t>1</a:t>
            </a:r>
            <a:r>
              <a:rPr lang="zh-CN" altLang="en-US" dirty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确定</a:t>
            </a:r>
            <a:r>
              <a:rPr lang="en-US" altLang="zh-CN" dirty="0" smtClean="0"/>
              <a:t>file 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6</a:t>
            </a:r>
          </a:p>
          <a:p>
            <a:endParaRPr lang="en-US" altLang="zh-CN" dirty="0"/>
          </a:p>
          <a:p>
            <a:r>
              <a:rPr lang="zh-CN" altLang="en-US" dirty="0" smtClean="0"/>
              <a:t>所以</a:t>
            </a:r>
            <a:r>
              <a:rPr lang="zh-CN" altLang="en-US" dirty="0"/>
              <a:t>节点</a:t>
            </a:r>
            <a:r>
              <a:rPr lang="en-US" altLang="zh-CN" dirty="0" smtClean="0"/>
              <a:t>k=3</a:t>
            </a:r>
            <a:r>
              <a:rPr lang="zh-CN" altLang="en-US" dirty="0" smtClean="0"/>
              <a:t>需要</a:t>
            </a:r>
            <a:r>
              <a:rPr lang="en-US" altLang="zh-CN" dirty="0" smtClean="0"/>
              <a:t>job2</a:t>
            </a:r>
            <a:r>
              <a:rPr lang="zh-CN" altLang="en-US" dirty="0" smtClean="0"/>
              <a:t>的</a:t>
            </a:r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6</a:t>
            </a:r>
          </a:p>
          <a:p>
            <a:r>
              <a:rPr lang="zh-CN" altLang="en-US" dirty="0" smtClean="0"/>
              <a:t>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2</a:t>
            </a:r>
            <a:r>
              <a:rPr lang="zh-CN" altLang="en-US" dirty="0" smtClean="0"/>
              <a:t>分别要发送</a:t>
            </a:r>
            <a:r>
              <a:rPr lang="en-US" altLang="zh-CN" dirty="0" smtClean="0"/>
              <a:t>file5</a:t>
            </a:r>
            <a:r>
              <a:rPr lang="zh-CN" altLang="en-US" dirty="0"/>
              <a:t>、</a:t>
            </a:r>
            <a:r>
              <a:rPr lang="en-US" altLang="zh-CN" dirty="0" smtClean="0"/>
              <a:t>6</a:t>
            </a:r>
            <a:r>
              <a:rPr lang="zh-CN" altLang="en-US" dirty="0" smtClean="0"/>
              <a:t>和的一半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233159" y="3527044"/>
            <a:ext cx="1111793" cy="1143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774743" y="3535835"/>
            <a:ext cx="1111793" cy="1143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774742" y="4818847"/>
            <a:ext cx="1111793" cy="1143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2836598" y="3543867"/>
            <a:ext cx="555897" cy="123091"/>
          </a:xfrm>
          <a:prstGeom prst="ellips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9283056" y="3527044"/>
            <a:ext cx="676044" cy="429494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8662732" y="4299438"/>
            <a:ext cx="315214" cy="291754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9693615" y="4310514"/>
            <a:ext cx="315214" cy="291754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808892" y="4344639"/>
            <a:ext cx="1564292" cy="116116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59186" y="4406526"/>
            <a:ext cx="1699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目标</a:t>
            </a:r>
            <a:r>
              <a:rPr lang="en-US" altLang="zh-CN" dirty="0" smtClean="0">
                <a:solidFill>
                  <a:srgbClr val="FF0000"/>
                </a:solidFill>
              </a:rPr>
              <a:t>k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3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 animBg="1"/>
      <p:bldP spid="21" grpId="0" animBg="1"/>
      <p:bldP spid="22" grpId="0" animBg="1"/>
      <p:bldP spid="23" grpId="0" animBg="1"/>
      <p:bldP spid="7" grpId="0" animBg="1"/>
      <p:bldP spid="25" grpId="0" animBg="1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10375074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4. DESCRIPTION OF THE COMPRESSED CDC </a:t>
            </a:r>
            <a:r>
              <a:rPr lang="en-US" altLang="zh-CN" sz="2400" dirty="0" smtClean="0"/>
              <a:t>SCHEME</a:t>
            </a:r>
            <a:endParaRPr lang="zh-CN" altLang="en-US" sz="2400" dirty="0"/>
          </a:p>
        </p:txBody>
      </p:sp>
      <p:sp>
        <p:nvSpPr>
          <p:cNvPr id="24" name="文本框 23"/>
          <p:cNvSpPr txBox="1"/>
          <p:nvPr/>
        </p:nvSpPr>
        <p:spPr>
          <a:xfrm>
            <a:off x="451339" y="813510"/>
            <a:ext cx="108555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考虑所有的</a:t>
            </a:r>
            <a:r>
              <a:rPr lang="en-US" altLang="zh-CN" dirty="0" smtClean="0"/>
              <a:t>μK+1</a:t>
            </a:r>
            <a:r>
              <a:rPr lang="zh-CN" altLang="en-US" dirty="0" smtClean="0"/>
              <a:t>个节点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39" y="813510"/>
            <a:ext cx="3067829" cy="56688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340" y="837948"/>
            <a:ext cx="2539669" cy="51800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339" y="1972939"/>
            <a:ext cx="4056894" cy="104054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6370" y="3119081"/>
            <a:ext cx="4221065" cy="305029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856" y="3131345"/>
            <a:ext cx="4427997" cy="28139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049108" y="1972939"/>
            <a:ext cx="4047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Stage1</a:t>
            </a:r>
            <a:r>
              <a:rPr lang="zh-CN" altLang="en-US"/>
              <a:t>每个节点完成自己拥有的</a:t>
            </a:r>
            <a:r>
              <a:rPr lang="en-US" altLang="zh-CN"/>
              <a:t>job</a:t>
            </a:r>
          </a:p>
          <a:p>
            <a:r>
              <a:rPr lang="en-US" altLang="zh-CN"/>
              <a:t>Stage2</a:t>
            </a:r>
            <a:r>
              <a:rPr lang="zh-CN" altLang="en-US"/>
              <a:t>每个节点完成自己没有的</a:t>
            </a:r>
            <a:r>
              <a:rPr lang="en-US" altLang="zh-CN"/>
              <a:t>job</a:t>
            </a:r>
            <a:endParaRPr lang="en-US" altLang="zh-CN" dirty="0"/>
          </a:p>
        </p:txBody>
      </p:sp>
      <p:sp>
        <p:nvSpPr>
          <p:cNvPr id="10" name="椭圆 9"/>
          <p:cNvSpPr/>
          <p:nvPr/>
        </p:nvSpPr>
        <p:spPr>
          <a:xfrm>
            <a:off x="8660423" y="3778699"/>
            <a:ext cx="360485" cy="146151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972071" y="3678640"/>
            <a:ext cx="113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stage1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9332919" y="3778699"/>
            <a:ext cx="571072" cy="1461516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187265" y="4005190"/>
            <a:ext cx="571072" cy="1461516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>
            <a:stCxn id="14" idx="5"/>
          </p:cNvCxnSpPr>
          <p:nvPr/>
        </p:nvCxnSpPr>
        <p:spPr>
          <a:xfrm>
            <a:off x="6674705" y="5252672"/>
            <a:ext cx="2154222" cy="11569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8828927" y="5169877"/>
            <a:ext cx="657973" cy="123971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8770870" y="6169378"/>
            <a:ext cx="113312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stage2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251177" y="6016375"/>
            <a:ext cx="3775356" cy="366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只有</a:t>
            </a:r>
            <a:r>
              <a:rPr lang="en-US" altLang="zh-CN" dirty="0" smtClean="0"/>
              <a:t>job1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，没有</a:t>
            </a:r>
            <a:r>
              <a:rPr lang="en-US" altLang="zh-CN" dirty="0" smtClean="0"/>
              <a:t>job4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899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10375074" cy="373429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5</a:t>
            </a:r>
            <a:r>
              <a:rPr lang="en-US" altLang="zh-CN" sz="2400" dirty="0"/>
              <a:t>. </a:t>
            </a:r>
            <a:r>
              <a:rPr lang="en-US" altLang="zh-CN" sz="2400" dirty="0" smtClean="0"/>
              <a:t>CONCLUSION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284284" y="900889"/>
            <a:ext cx="115325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 propose a coded distributed computing scheme </a:t>
            </a:r>
            <a:r>
              <a:rPr lang="en-US" altLang="zh-CN" dirty="0" smtClean="0"/>
              <a:t>for </a:t>
            </a:r>
            <a:r>
              <a:rPr lang="en-US" altLang="zh-CN" dirty="0" err="1" smtClean="0"/>
              <a:t>MapReduce</a:t>
            </a:r>
            <a:r>
              <a:rPr lang="en-US" altLang="zh-CN" dirty="0" smtClean="0"/>
              <a:t> </a:t>
            </a:r>
            <a:r>
              <a:rPr lang="en-US" altLang="zh-CN" dirty="0"/>
              <a:t>jobs with linear Reduce functions, </a:t>
            </a:r>
            <a:r>
              <a:rPr lang="en-US" altLang="zh-CN" dirty="0" smtClean="0"/>
              <a:t>named compressed </a:t>
            </a:r>
            <a:r>
              <a:rPr lang="en-US" altLang="zh-CN" dirty="0"/>
              <a:t>coded distributed computing (compressed CDC</a:t>
            </a:r>
            <a:r>
              <a:rPr lang="en-US" altLang="zh-CN" dirty="0" smtClean="0"/>
              <a:t>), which </a:t>
            </a:r>
            <a:r>
              <a:rPr lang="en-US" altLang="zh-CN" dirty="0"/>
              <a:t>achieves substantially smaller </a:t>
            </a:r>
            <a:r>
              <a:rPr lang="en-US" altLang="zh-CN" dirty="0" smtClean="0"/>
              <a:t>bandwidth consumption compared </a:t>
            </a:r>
            <a:r>
              <a:rPr lang="en-US" altLang="zh-CN" dirty="0"/>
              <a:t>with the state-of-the-art schemes.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 Compressed </a:t>
            </a:r>
            <a:r>
              <a:rPr lang="en-US" altLang="zh-CN" dirty="0" smtClean="0"/>
              <a:t>CDC jointly </a:t>
            </a:r>
            <a:r>
              <a:rPr lang="en-US" altLang="zh-CN" dirty="0"/>
              <a:t>exploits </a:t>
            </a:r>
            <a:endParaRPr lang="en-US" altLang="zh-CN" dirty="0" smtClean="0"/>
          </a:p>
          <a:p>
            <a:pPr marL="342900" indent="-342900">
              <a:buAutoNum type="arabicParenR"/>
            </a:pPr>
            <a:r>
              <a:rPr lang="en-US" altLang="zh-CN" dirty="0" smtClean="0"/>
              <a:t>pre-combining intermediate results for the </a:t>
            </a:r>
            <a:r>
              <a:rPr lang="en-US" altLang="zh-CN" dirty="0" smtClean="0">
                <a:solidFill>
                  <a:srgbClr val="FF0000"/>
                </a:solidFill>
              </a:rPr>
              <a:t>same</a:t>
            </a:r>
            <a:r>
              <a:rPr lang="en-US" altLang="zh-CN" dirty="0" smtClean="0"/>
              <a:t> computation task</a:t>
            </a:r>
          </a:p>
          <a:p>
            <a:pPr marL="342900" indent="-342900">
              <a:buAutoNum type="arabicParenR"/>
            </a:pPr>
            <a:r>
              <a:rPr lang="en-US" altLang="zh-CN" dirty="0" smtClean="0"/>
              <a:t>coded </a:t>
            </a:r>
            <a:r>
              <a:rPr lang="en-US" altLang="zh-CN" dirty="0"/>
              <a:t>multicasting </a:t>
            </a:r>
            <a:r>
              <a:rPr lang="en-US" altLang="zh-CN" dirty="0" smtClean="0"/>
              <a:t>across </a:t>
            </a:r>
            <a:r>
              <a:rPr lang="en-US" altLang="zh-CN" dirty="0" smtClean="0">
                <a:solidFill>
                  <a:srgbClr val="FF0000"/>
                </a:solidFill>
              </a:rPr>
              <a:t>different</a:t>
            </a:r>
            <a:r>
              <a:rPr lang="en-US" altLang="zh-CN" dirty="0" smtClean="0"/>
              <a:t> </a:t>
            </a:r>
            <a:r>
              <a:rPr lang="en-US" altLang="zh-CN" dirty="0"/>
              <a:t>computation </a:t>
            </a:r>
            <a:r>
              <a:rPr lang="en-US" altLang="zh-CN" dirty="0" smtClean="0"/>
              <a:t>tasks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A future direction is </a:t>
            </a:r>
            <a:r>
              <a:rPr lang="en-US" altLang="zh-CN" dirty="0" smtClean="0"/>
              <a:t>to develop </a:t>
            </a:r>
            <a:r>
              <a:rPr lang="en-US" altLang="zh-CN" dirty="0"/>
              <a:t>lower bounds on the minimum communication </a:t>
            </a:r>
            <a:r>
              <a:rPr lang="en-US" altLang="zh-CN" dirty="0" smtClean="0"/>
              <a:t>load, and </a:t>
            </a:r>
            <a:r>
              <a:rPr lang="en-US" altLang="zh-CN" dirty="0"/>
              <a:t>study the optimality of the compressed CDC scheme.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7205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10375074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6</a:t>
            </a:r>
            <a:r>
              <a:rPr lang="en-US" altLang="zh-CN" sz="2400" dirty="0"/>
              <a:t>. APPENDIX A : RATES FOR THE GENERALIZED CACHING SCHEME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512885" y="783234"/>
                <a:ext cx="10706100" cy="5207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/>
                  <a:t>1/K</a:t>
                </a:r>
                <a:r>
                  <a:rPr lang="zh-CN" altLang="en-US" b="1" dirty="0" smtClean="0"/>
                  <a:t>≤</a:t>
                </a:r>
                <a:r>
                  <a:rPr lang="en-US" altLang="zh-CN" b="1" dirty="0" smtClean="0"/>
                  <a:t>μ</a:t>
                </a:r>
                <a:r>
                  <a:rPr lang="zh-CN" altLang="en-US" b="1" dirty="0" smtClean="0"/>
                  <a:t>≤</a:t>
                </a:r>
                <a:r>
                  <a:rPr lang="en-US" altLang="zh-CN" b="1" dirty="0" smtClean="0"/>
                  <a:t>1/2</a:t>
                </a:r>
              </a:p>
              <a:p>
                <a:r>
                  <a:rPr lang="zh-CN" altLang="en-US" dirty="0" smtClean="0"/>
                  <a:t>把</a:t>
                </a:r>
                <a:r>
                  <a:rPr lang="en-US" altLang="zh-CN" dirty="0" smtClean="0"/>
                  <a:t>input files</a:t>
                </a:r>
                <a:r>
                  <a:rPr lang="zh-CN" altLang="en-US" dirty="0" smtClean="0"/>
                  <a:t>分成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den>
                        </m:f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en-US" altLang="zh-CN" dirty="0" smtClean="0"/>
                  <a:t>batches,</a:t>
                </a:r>
                <a:r>
                  <a:rPr lang="zh-CN" altLang="en-US" dirty="0" smtClean="0"/>
                  <a:t>前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den>
                        </m:f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-</m:t>
                    </m:r>
                  </m:oMath>
                </a14:m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batches</a:t>
                </a:r>
                <a:r>
                  <a:rPr lang="zh-CN" altLang="en-US" dirty="0" smtClean="0"/>
                  <a:t>每个有</a:t>
                </a:r>
                <a:r>
                  <a:rPr lang="en-US" altLang="zh-CN" dirty="0" err="1" smtClean="0"/>
                  <a:t>μN</a:t>
                </a:r>
                <a:r>
                  <a:rPr lang="zh-CN" altLang="en-US" dirty="0" smtClean="0"/>
                  <a:t>个文件，第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batch</a:t>
                </a:r>
                <a:r>
                  <a:rPr lang="zh-CN" altLang="en-US" dirty="0" smtClean="0"/>
                  <a:t>保存剩下的文件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考虑文件分配，每个</a:t>
                </a:r>
                <a:r>
                  <a:rPr lang="en-US" altLang="zh-CN" dirty="0" smtClean="0"/>
                  <a:t>batch 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∈</a:t>
                </a:r>
                <a:r>
                  <a:rPr lang="en-US" altLang="zh-CN" dirty="0" smtClean="0"/>
                  <a:t>{1,2,…,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 smtClean="0"/>
                  <a:t>} </a:t>
                </a:r>
                <a:r>
                  <a:rPr lang="zh-CN" altLang="en-US" dirty="0" smtClean="0"/>
                  <a:t>被放置在节点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, 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+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 smtClean="0"/>
                  <a:t>, i+2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 smtClean="0"/>
                  <a:t>,…</a:t>
                </a:r>
              </a:p>
              <a:p>
                <a:r>
                  <a:rPr lang="zh-CN" altLang="en-US" dirty="0" smtClean="0"/>
                  <a:t>比如</a:t>
                </a:r>
                <a:r>
                  <a:rPr lang="en-US" altLang="zh-CN" dirty="0" smtClean="0"/>
                  <a:t>K=4,μ=1/2</a:t>
                </a:r>
                <a:r>
                  <a:rPr lang="zh-CN" altLang="en-US" dirty="0" smtClean="0"/>
                  <a:t>，</a:t>
                </a:r>
                <a:r>
                  <a:rPr lang="zh-CN" altLang="en-US" dirty="0"/>
                  <a:t>两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batchB1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B2</a:t>
                </a:r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pPr/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batches,</a:t>
                </a:r>
                <a:r>
                  <a:rPr lang="zh-CN" altLang="en-US" dirty="0" smtClean="0"/>
                  <a:t>每个节点有一个</a:t>
                </a:r>
                <a:r>
                  <a:rPr lang="en-US" altLang="zh-CN" dirty="0" smtClean="0"/>
                  <a:t>batch</a:t>
                </a:r>
                <a:r>
                  <a:rPr lang="zh-CN" altLang="en-US" dirty="0" smtClean="0"/>
                  <a:t>，每个节点需要剩下的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 smtClean="0"/>
                  <a:t>-1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batch</a:t>
                </a:r>
                <a:r>
                  <a:rPr lang="zh-CN" altLang="en-US" dirty="0" smtClean="0"/>
                  <a:t>，每个节点有</a:t>
                </a:r>
                <a:r>
                  <a:rPr lang="en-US" altLang="zh-CN" dirty="0" smtClean="0"/>
                  <a:t>Q/K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functions</a:t>
                </a:r>
              </a:p>
              <a:p>
                <a:pPr/>
                <a:endParaRPr lang="en-US" altLang="zh-CN" dirty="0"/>
              </a:p>
              <a:p>
                <a:pPr/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b="1" dirty="0" smtClean="0"/>
                  <a:t>1/2</a:t>
                </a:r>
                <a:r>
                  <a:rPr lang="zh-CN" altLang="en-US" b="1" dirty="0" smtClean="0"/>
                  <a:t>≤</a:t>
                </a:r>
                <a:r>
                  <a:rPr lang="en-US" altLang="zh-CN" b="1" dirty="0"/>
                  <a:t>μ</a:t>
                </a:r>
                <a:r>
                  <a:rPr lang="zh-CN" altLang="en-US" b="1" dirty="0" smtClean="0"/>
                  <a:t>≤</a:t>
                </a:r>
                <a:r>
                  <a:rPr lang="en-US" altLang="zh-CN" b="1" dirty="0" smtClean="0"/>
                  <a:t>1</a:t>
                </a:r>
              </a:p>
              <a:p>
                <a:endParaRPr lang="en-US" altLang="zh-CN" b="1" dirty="0"/>
              </a:p>
              <a:p>
                <a:endParaRPr lang="zh-CN" altLang="en-US" dirty="0" smtClean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85" y="783234"/>
                <a:ext cx="10706100" cy="5207772"/>
              </a:xfrm>
              <a:prstGeom prst="rect">
                <a:avLst/>
              </a:prstGeom>
              <a:blipFill>
                <a:blip r:embed="rId2"/>
                <a:stretch>
                  <a:fillRect l="-456" t="-5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178384"/>
              </p:ext>
            </p:extLst>
          </p:nvPr>
        </p:nvGraphicFramePr>
        <p:xfrm>
          <a:off x="590061" y="2272113"/>
          <a:ext cx="6773335" cy="76646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56390235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543536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9207585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154876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156516787"/>
                    </a:ext>
                  </a:extLst>
                </a:gridCol>
              </a:tblGrid>
              <a:tr h="40070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967075"/>
                  </a:ext>
                </a:extLst>
              </a:tr>
              <a:tr h="20035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B1</a:t>
                      </a:r>
                      <a:endParaRPr lang="zh-CN" altLang="en-US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231337"/>
                  </a:ext>
                </a:extLst>
              </a:tr>
            </a:tbl>
          </a:graphicData>
        </a:graphic>
      </p:graphicFrame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61" y="3831011"/>
            <a:ext cx="5369169" cy="7216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885" y="5418477"/>
            <a:ext cx="2395721" cy="45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73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41838"/>
            <a:ext cx="10515600" cy="553512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/>
              <a:t>INTRODUCTION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/>
              <a:t>MOTIVATING EXAMPLE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/>
              <a:t>PROBLEM FORMULATION </a:t>
            </a:r>
            <a:r>
              <a:rPr lang="en-US" altLang="zh-CN" sz="2400" dirty="0"/>
              <a:t>AND </a:t>
            </a:r>
            <a:r>
              <a:rPr lang="en-US" altLang="zh-CN" sz="2400" dirty="0" smtClean="0"/>
              <a:t>MAIN 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/>
              <a:t>DESCRIPTION </a:t>
            </a:r>
            <a:r>
              <a:rPr lang="en-US" altLang="zh-CN" sz="2400" dirty="0"/>
              <a:t>OF THE COMPRESSED CDC </a:t>
            </a:r>
            <a:r>
              <a:rPr lang="en-US" altLang="zh-CN" sz="2400" dirty="0" smtClean="0"/>
              <a:t>SCHEME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/>
              <a:t>CONCLUSION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/>
              <a:t>APPENDIX A : RATES </a:t>
            </a:r>
            <a:r>
              <a:rPr lang="en-US" altLang="zh-CN" sz="2400" dirty="0"/>
              <a:t>FOR THE </a:t>
            </a:r>
            <a:r>
              <a:rPr lang="en-US" altLang="zh-CN" sz="2400" dirty="0" smtClean="0"/>
              <a:t>GENERALIZED CACHING SCHEME</a:t>
            </a:r>
          </a:p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80853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6547338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1. INTRODUCTION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2885" y="835270"/>
            <a:ext cx="11172092" cy="5341694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coded </a:t>
            </a:r>
            <a:r>
              <a:rPr lang="en-US" altLang="zh-CN" sz="2000" dirty="0"/>
              <a:t>distributed computing (in short, compressed CDC), </a:t>
            </a:r>
            <a:r>
              <a:rPr lang="en-US" altLang="zh-CN" sz="2000" dirty="0" smtClean="0"/>
              <a:t>which jointly </a:t>
            </a:r>
            <a:r>
              <a:rPr lang="en-US" altLang="zh-CN" sz="2000" dirty="0"/>
              <a:t>exploits the above two techniques (i.e., combining </a:t>
            </a:r>
            <a:r>
              <a:rPr lang="en-US" altLang="zh-CN" sz="2000" dirty="0" smtClean="0"/>
              <a:t>the intermediate </a:t>
            </a:r>
            <a:r>
              <a:rPr lang="en-US" altLang="zh-CN" sz="2000" dirty="0"/>
              <a:t>results of the </a:t>
            </a:r>
            <a:r>
              <a:rPr lang="en-US" altLang="zh-CN" sz="2000" dirty="0">
                <a:solidFill>
                  <a:srgbClr val="FF0000"/>
                </a:solidFill>
              </a:rPr>
              <a:t>same</a:t>
            </a:r>
            <a:r>
              <a:rPr lang="en-US" altLang="zh-CN" sz="2000" dirty="0"/>
              <a:t> computation and coding </a:t>
            </a:r>
            <a:r>
              <a:rPr lang="en-US" altLang="zh-CN" sz="2000" dirty="0" smtClean="0"/>
              <a:t>across the </a:t>
            </a:r>
            <a:r>
              <a:rPr lang="en-US" altLang="zh-CN" sz="2000" dirty="0"/>
              <a:t>intermediate results of </a:t>
            </a:r>
            <a:r>
              <a:rPr lang="en-US" altLang="zh-CN" sz="2000" dirty="0">
                <a:solidFill>
                  <a:srgbClr val="FF0000"/>
                </a:solidFill>
              </a:rPr>
              <a:t>different</a:t>
            </a:r>
            <a:r>
              <a:rPr lang="en-US" altLang="zh-CN" sz="2000" dirty="0"/>
              <a:t> computations) 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Compression techniques: combining </a:t>
            </a:r>
            <a:r>
              <a:rPr lang="en-US" altLang="zh-CN" sz="2000" dirty="0"/>
              <a:t>intermediate </a:t>
            </a:r>
            <a:r>
              <a:rPr lang="en-US" altLang="zh-CN" sz="2000" dirty="0" smtClean="0"/>
              <a:t>results of </a:t>
            </a:r>
            <a:r>
              <a:rPr lang="en-US" altLang="zh-CN" sz="2000" dirty="0"/>
              <a:t>the </a:t>
            </a:r>
            <a:r>
              <a:rPr lang="en-US" altLang="zh-CN" sz="2000" dirty="0">
                <a:solidFill>
                  <a:srgbClr val="FF0000"/>
                </a:solidFill>
              </a:rPr>
              <a:t>same</a:t>
            </a:r>
            <a:r>
              <a:rPr lang="en-US" altLang="zh-CN" sz="2000" dirty="0"/>
              <a:t> computation </a:t>
            </a:r>
            <a:r>
              <a:rPr lang="en-US" altLang="zh-CN" sz="2000" dirty="0" smtClean="0"/>
              <a:t>task.</a:t>
            </a:r>
          </a:p>
          <a:p>
            <a:r>
              <a:rPr lang="en-US" altLang="zh-CN" sz="2000" dirty="0" smtClean="0"/>
              <a:t>When the Reduce </a:t>
            </a:r>
            <a:r>
              <a:rPr lang="en-US" altLang="zh-CN" sz="2000" dirty="0"/>
              <a:t>function is </a:t>
            </a:r>
            <a:r>
              <a:rPr lang="en-US" altLang="zh-CN" sz="2000" dirty="0">
                <a:solidFill>
                  <a:srgbClr val="FF0000"/>
                </a:solidFill>
              </a:rPr>
              <a:t>commutative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and </a:t>
            </a:r>
            <a:r>
              <a:rPr lang="en-US" altLang="zh-CN" sz="2000" dirty="0" smtClean="0">
                <a:solidFill>
                  <a:srgbClr val="FF0000"/>
                </a:solidFill>
              </a:rPr>
              <a:t>associative</a:t>
            </a:r>
            <a:r>
              <a:rPr lang="en-US" altLang="zh-CN" sz="2000" dirty="0"/>
              <a:t>, a “combiner function” is proposed to </a:t>
            </a:r>
            <a:r>
              <a:rPr lang="en-US" altLang="zh-CN" sz="2000" dirty="0" smtClean="0"/>
              <a:t>pre-combine multiple </a:t>
            </a:r>
            <a:r>
              <a:rPr lang="en-US" altLang="zh-CN" sz="2000" dirty="0"/>
              <a:t>intermediate </a:t>
            </a:r>
            <a:r>
              <a:rPr lang="en-US" altLang="zh-CN" sz="2000" dirty="0" smtClean="0"/>
              <a:t>values</a:t>
            </a:r>
            <a:r>
              <a:rPr lang="zh-CN" altLang="en-US" sz="2000" dirty="0" smtClean="0"/>
              <a:t>（传送中间值的和而不是单个中间值）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CDC enables coding opportunities across </a:t>
            </a:r>
            <a:r>
              <a:rPr lang="en-US" altLang="zh-CN" sz="2000" dirty="0" smtClean="0"/>
              <a:t>intermediate </a:t>
            </a:r>
            <a:r>
              <a:rPr lang="en-US" altLang="zh-CN" sz="2000" dirty="0"/>
              <a:t>results of </a:t>
            </a:r>
            <a:r>
              <a:rPr lang="en-US" altLang="zh-CN" sz="2000" dirty="0">
                <a:solidFill>
                  <a:srgbClr val="FF0000"/>
                </a:solidFill>
              </a:rPr>
              <a:t>different</a:t>
            </a:r>
            <a:r>
              <a:rPr lang="en-US" altLang="zh-CN" sz="2000" dirty="0"/>
              <a:t> computation tasks to further </a:t>
            </a:r>
            <a:r>
              <a:rPr lang="en-US" altLang="zh-CN" sz="2000" dirty="0" smtClean="0"/>
              <a:t>reduce the </a:t>
            </a:r>
            <a:r>
              <a:rPr lang="en-US" altLang="zh-CN" sz="2000" dirty="0"/>
              <a:t>communication load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本文提出的</a:t>
            </a:r>
            <a:r>
              <a:rPr lang="en-US" altLang="zh-CN" sz="2000" dirty="0"/>
              <a:t>compressed </a:t>
            </a:r>
            <a:r>
              <a:rPr lang="en-US" altLang="zh-CN" sz="2000" dirty="0" smtClean="0"/>
              <a:t>CDC</a:t>
            </a:r>
            <a:r>
              <a:rPr lang="zh-CN" altLang="en-US" sz="2000" dirty="0" smtClean="0"/>
              <a:t>，先将中间值进行结合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求和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，再运用</a:t>
            </a:r>
            <a:r>
              <a:rPr lang="en-US" altLang="zh-CN" sz="2000" dirty="0" smtClean="0"/>
              <a:t>coded scheme</a:t>
            </a:r>
            <a:r>
              <a:rPr lang="zh-CN" altLang="en-US" sz="2000" dirty="0" smtClean="0"/>
              <a:t>充分利用</a:t>
            </a:r>
            <a:r>
              <a:rPr lang="en-US" altLang="zh-CN" sz="2000" dirty="0" smtClean="0"/>
              <a:t>coded multicasting opportunities</a:t>
            </a:r>
            <a:r>
              <a:rPr lang="zh-CN" altLang="en-US" sz="2000" dirty="0" smtClean="0"/>
              <a:t>来减少传输量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94718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6547338" cy="373429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2</a:t>
            </a:r>
            <a:r>
              <a:rPr lang="en-US" altLang="zh-CN" sz="2400" dirty="0"/>
              <a:t>. MOTIVATING </a:t>
            </a:r>
            <a:r>
              <a:rPr lang="en-US" altLang="zh-CN" sz="2400" dirty="0" smtClean="0"/>
              <a:t>EXAMPLE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380998" y="4856266"/>
            <a:ext cx="10679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N=6    Q=3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每个文件都会产生全部</a:t>
            </a:r>
            <a:r>
              <a:rPr lang="en-US" altLang="zh-CN" dirty="0" smtClean="0"/>
              <a:t>Q=3</a:t>
            </a:r>
            <a:r>
              <a:rPr lang="zh-CN" altLang="en-US" dirty="0" smtClean="0"/>
              <a:t>个中间值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Shuffle</a:t>
            </a:r>
            <a:r>
              <a:rPr lang="zh-CN" altLang="en-US" dirty="0" smtClean="0"/>
              <a:t>之后每个节点的中间值到对应的</a:t>
            </a:r>
            <a:r>
              <a:rPr lang="en-US" altLang="zh-CN" dirty="0" smtClean="0"/>
              <a:t>reduce</a:t>
            </a:r>
            <a:r>
              <a:rPr lang="zh-CN" altLang="en-US" dirty="0" smtClean="0"/>
              <a:t>节点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384" y="659423"/>
            <a:ext cx="7780952" cy="3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1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4" y="285994"/>
            <a:ext cx="8349761" cy="373429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2</a:t>
            </a:r>
            <a:r>
              <a:rPr lang="en-US" altLang="zh-CN" sz="2400" dirty="0"/>
              <a:t>. MOTIVATING EXAMPLE(Compression scheme)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512884" y="5015767"/>
            <a:ext cx="10679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Since only the </a:t>
            </a:r>
            <a:r>
              <a:rPr lang="en-US" altLang="zh-CN" dirty="0">
                <a:solidFill>
                  <a:srgbClr val="FF0000"/>
                </a:solidFill>
              </a:rPr>
              <a:t>sum </a:t>
            </a:r>
            <a:r>
              <a:rPr lang="en-US" altLang="zh-CN" dirty="0"/>
              <a:t>of the </a:t>
            </a:r>
            <a:r>
              <a:rPr lang="en-US" altLang="zh-CN" dirty="0" smtClean="0"/>
              <a:t>intermediate </a:t>
            </a:r>
            <a:r>
              <a:rPr lang="en-US" altLang="zh-CN" dirty="0"/>
              <a:t>values is needed for final reduction, we can </a:t>
            </a:r>
            <a:r>
              <a:rPr lang="en-US" altLang="zh-CN" dirty="0" smtClean="0"/>
              <a:t>pre-combine the </a:t>
            </a:r>
            <a:r>
              <a:rPr lang="en-US" altLang="zh-CN" dirty="0"/>
              <a:t>computed intermediate values of the same function at </a:t>
            </a:r>
            <a:r>
              <a:rPr lang="en-US" altLang="zh-CN" dirty="0" smtClean="0"/>
              <a:t>the sender </a:t>
            </a:r>
            <a:r>
              <a:rPr lang="en-US" altLang="zh-CN" dirty="0"/>
              <a:t>node to reduce communication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289" y="659423"/>
            <a:ext cx="4127457" cy="398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99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4" y="285994"/>
            <a:ext cx="8349761" cy="373429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2</a:t>
            </a:r>
            <a:r>
              <a:rPr lang="en-US" altLang="zh-CN" sz="2400" dirty="0"/>
              <a:t>. MOTIVATING </a:t>
            </a:r>
            <a:r>
              <a:rPr lang="en-US" altLang="zh-CN" sz="2400" dirty="0" smtClean="0"/>
              <a:t>EXAMPLE(CDC </a:t>
            </a:r>
            <a:r>
              <a:rPr lang="en-US" altLang="zh-CN" sz="2400" dirty="0"/>
              <a:t>scheme)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512884" y="5015767"/>
            <a:ext cx="10679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Utilizing the redundant Map results </a:t>
            </a:r>
            <a:r>
              <a:rPr lang="en-US" altLang="zh-CN" dirty="0" smtClean="0"/>
              <a:t>across computing </a:t>
            </a:r>
            <a:r>
              <a:rPr lang="en-US" altLang="zh-CN" dirty="0"/>
              <a:t>nodes, the CDC scheme creates coded </a:t>
            </a:r>
            <a:r>
              <a:rPr lang="en-US" altLang="zh-CN" dirty="0" smtClean="0"/>
              <a:t>multicast </a:t>
            </a:r>
            <a:r>
              <a:rPr lang="en-US" altLang="zh-CN" dirty="0"/>
              <a:t>packets by combining intermediate values of </a:t>
            </a:r>
            <a:r>
              <a:rPr lang="en-US" altLang="zh-CN" dirty="0" smtClean="0"/>
              <a:t>different functions </a:t>
            </a:r>
            <a:r>
              <a:rPr lang="en-US" altLang="zh-CN" dirty="0"/>
              <a:t>that are intended at different nodes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982" y="817685"/>
            <a:ext cx="4107525" cy="385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71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4" y="285994"/>
            <a:ext cx="8349761" cy="373429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2</a:t>
            </a:r>
            <a:r>
              <a:rPr lang="en-US" altLang="zh-CN" sz="2400" dirty="0"/>
              <a:t>. MOTIVATING EXAMPLE(Compressed CDC scheme)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512884" y="5015767"/>
            <a:ext cx="1067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above described </a:t>
            </a:r>
            <a:r>
              <a:rPr lang="en-US" altLang="zh-CN" dirty="0" smtClean="0"/>
              <a:t>two techniques </a:t>
            </a:r>
            <a:r>
              <a:rPr lang="en-US" altLang="zh-CN" dirty="0"/>
              <a:t>can be applied jointly to further reduce the </a:t>
            </a:r>
            <a:r>
              <a:rPr lang="en-US" altLang="zh-CN" dirty="0" smtClean="0"/>
              <a:t>communication </a:t>
            </a:r>
            <a:r>
              <a:rPr lang="en-US" altLang="zh-CN" dirty="0"/>
              <a:t>load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314" y="915341"/>
            <a:ext cx="4460861" cy="384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46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4" y="285994"/>
            <a:ext cx="8402515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3. PROBLEM FORMULATION AND MAIN </a:t>
            </a:r>
            <a:r>
              <a:rPr lang="en-US" altLang="zh-CN" sz="2400" dirty="0" smtClean="0"/>
              <a:t>RESULTS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52722" y="759050"/>
                <a:ext cx="11100939" cy="57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个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文件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p>
                        </m:sSup>
                      </m:sub>
                    </m:sSub>
                  </m:oMath>
                </a14:m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Q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output functions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𝔽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sup>
                            </m:sSup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sub>
                    </m:sSub>
                  </m:oMath>
                </a14:m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本文的模型为</a:t>
                </a:r>
                <a:r>
                  <a:rPr lang="en-US" altLang="zh-CN" dirty="0" smtClean="0"/>
                  <a:t>output function</a:t>
                </a:r>
                <a:r>
                  <a:rPr lang="zh-CN" altLang="en-US" dirty="0" smtClean="0"/>
                  <a:t>计算中间值的和，也即</a:t>
                </a: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US" altLang="zh-CN" dirty="0" smtClean="0"/>
                  <a:t>+…+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zh-CN" altLang="en-US" dirty="0" smtClean="0"/>
                  <a:t>是</a:t>
                </a:r>
                <a:r>
                  <a:rPr lang="en-US" altLang="zh-CN" dirty="0" smtClean="0"/>
                  <a:t>intermediate function</a:t>
                </a:r>
                <a:r>
                  <a:rPr lang="en-US" altLang="zh-CN" dirty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p>
                        </m:sSup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sub>
                    </m:sSub>
                  </m:oMath>
                </a14:m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本文引入了</a:t>
                </a: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computation job</a:t>
                </a:r>
                <a:r>
                  <a:rPr lang="zh-CN" altLang="en-US" dirty="0" smtClean="0"/>
                  <a:t>，用不同的数据集。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分到每个用户的文件不同</a:t>
                </a:r>
                <a:r>
                  <a:rPr lang="en-US" altLang="zh-CN" dirty="0" smtClean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Example</a:t>
                </a:r>
                <a:r>
                  <a:rPr lang="zh-CN" altLang="en-US" dirty="0" smtClean="0"/>
                  <a:t>：</a:t>
                </a:r>
                <a:r>
                  <a:rPr lang="zh-CN" altLang="en-US" dirty="0"/>
                  <a:t>在同一个深度神经网络训练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个图像</a:t>
                </a:r>
                <a:r>
                  <a:rPr lang="zh-CN" altLang="en-US" dirty="0" smtClean="0"/>
                  <a:t>分类器</a:t>
                </a: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定义</a:t>
                </a:r>
                <a:r>
                  <a:rPr lang="en-US" altLang="zh-CN" dirty="0" smtClean="0"/>
                  <a:t>job j</a:t>
                </a:r>
                <a:r>
                  <a:rPr lang="zh-CN" altLang="en-US" dirty="0" smtClean="0"/>
                  <a:t>下的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个文件为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CN" dirty="0" smtClean="0"/>
                  <a:t>,…,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sub>
                    </m:sSub>
                  </m:oMath>
                </a14:m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定义</a:t>
                </a:r>
                <a:r>
                  <a:rPr lang="en-US" altLang="zh-CN" dirty="0" smtClean="0"/>
                  <a:t>job j</a:t>
                </a:r>
                <a:r>
                  <a:rPr lang="zh-CN" altLang="en-US" dirty="0" smtClean="0"/>
                  <a:t>下的</a:t>
                </a:r>
                <a:r>
                  <a:rPr lang="en-US" altLang="zh-CN" dirty="0" smtClean="0"/>
                  <a:t>Q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output functions</a:t>
                </a:r>
                <a:r>
                  <a:rPr lang="zh-CN" altLang="en-US" dirty="0" smtClean="0"/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CN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sub>
                    </m:sSub>
                  </m:oMath>
                </a14:m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remark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job</a:t>
                </a:r>
                <a:r>
                  <a:rPr lang="zh-CN" altLang="en-US" dirty="0" smtClean="0"/>
                  <a:t>可以完成各自的工作</a:t>
                </a: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job</a:t>
                </a:r>
                <a:r>
                  <a:rPr lang="zh-CN" altLang="en-US" dirty="0" smtClean="0"/>
                  <a:t>之间是相互独立的</a:t>
                </a: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每个节点要完成</a:t>
                </a: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job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每个</a:t>
                </a:r>
                <a:r>
                  <a:rPr lang="en-US" altLang="zh-CN" dirty="0" smtClean="0"/>
                  <a:t>job</a:t>
                </a:r>
                <a:r>
                  <a:rPr lang="zh-CN" altLang="en-US" dirty="0" smtClean="0"/>
                  <a:t>内</a:t>
                </a:r>
                <a:r>
                  <a:rPr lang="zh-CN" altLang="en-US" dirty="0"/>
                  <a:t>都</a:t>
                </a:r>
                <a:r>
                  <a:rPr lang="zh-CN" altLang="en-US" dirty="0" smtClean="0"/>
                  <a:t>用到</a:t>
                </a:r>
                <a:r>
                  <a:rPr lang="en-US" altLang="zh-CN" dirty="0" smtClean="0"/>
                  <a:t>compress CDC scheme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22" y="759050"/>
                <a:ext cx="11100939" cy="5778313"/>
              </a:xfrm>
              <a:prstGeom prst="rect">
                <a:avLst/>
              </a:prstGeom>
              <a:blipFill>
                <a:blip r:embed="rId2"/>
                <a:stretch>
                  <a:fillRect l="-494" t="-8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135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4" y="285994"/>
            <a:ext cx="10424747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3. PROBLEM FORMULATION AND </a:t>
            </a:r>
            <a:r>
              <a:rPr lang="en-US" altLang="zh-CN" sz="2400"/>
              <a:t>MAIN </a:t>
            </a:r>
            <a:r>
              <a:rPr lang="en-US" altLang="zh-CN" sz="2400" smtClean="0"/>
              <a:t>RESULTS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52722" y="759050"/>
                <a:ext cx="11100939" cy="7087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/>
                  <a:t>A. Network model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考虑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≥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的情况</a:t>
                </a: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令</a:t>
                </a:r>
                <a:r>
                  <a:rPr lang="en-US" altLang="zh-CN" dirty="0" smtClean="0"/>
                  <a:t>K|Q</a:t>
                </a:r>
                <a:r>
                  <a:rPr lang="zh-CN" altLang="en-US" dirty="0" smtClean="0"/>
                  <a:t>，使得对每一个</a:t>
                </a:r>
                <a:r>
                  <a:rPr lang="en-US" altLang="zh-CN" dirty="0" smtClean="0"/>
                  <a:t>job,</a:t>
                </a:r>
                <a:r>
                  <a:rPr lang="zh-CN" altLang="en-US" dirty="0" smtClean="0"/>
                  <a:t>每个节点由</a:t>
                </a:r>
                <a:r>
                  <a:rPr lang="en-US" altLang="zh-CN" dirty="0" smtClean="0"/>
                  <a:t>Q/K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output functions</a:t>
                </a:r>
                <a:r>
                  <a:rPr lang="zh-CN" altLang="en-US" dirty="0" smtClean="0"/>
                  <a:t>。对于</a:t>
                </a: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job,</a:t>
                </a:r>
                <a:r>
                  <a:rPr lang="zh-CN" altLang="en-US" dirty="0" smtClean="0"/>
                  <a:t>就有</a:t>
                </a:r>
                <a:r>
                  <a:rPr lang="en-US" altLang="zh-CN" dirty="0" smtClean="0"/>
                  <a:t>JQ/K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output functions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每个节点存储</a:t>
                </a:r>
                <a:r>
                  <a:rPr lang="en-US" altLang="zh-CN" dirty="0" err="1" smtClean="0"/>
                  <a:t>μJN</a:t>
                </a:r>
                <a:r>
                  <a:rPr lang="zh-CN" altLang="en-US" dirty="0" smtClean="0"/>
                  <a:t>个文件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一个</a:t>
                </a:r>
                <a:r>
                  <a:rPr lang="en-US" altLang="zh-CN" dirty="0" smtClean="0"/>
                  <a:t>job</a:t>
                </a:r>
                <a:r>
                  <a:rPr lang="zh-CN" altLang="en-US" dirty="0" smtClean="0"/>
                  <a:t>是</a:t>
                </a:r>
                <a:r>
                  <a:rPr lang="en-US" altLang="zh-CN" dirty="0" err="1" smtClean="0"/>
                  <a:t>μN</a:t>
                </a:r>
                <a:r>
                  <a:rPr lang="zh-CN" altLang="en-US" dirty="0" smtClean="0"/>
                  <a:t>个文件，考虑</a:t>
                </a: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job)</a:t>
                </a:r>
                <a:r>
                  <a:rPr lang="zh-CN" altLang="en-US" dirty="0" smtClean="0"/>
                  <a:t>。</a:t>
                </a:r>
                <a:r>
                  <a:rPr lang="en-US" altLang="zh-CN" dirty="0" smtClean="0"/>
                  <a:t>μ</a:t>
                </a:r>
                <a:r>
                  <a:rPr lang="zh-CN" altLang="en-US" dirty="0" smtClean="0"/>
                  <a:t>是每个节点存储整个数据集的比例</a:t>
                </a: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b="1" dirty="0"/>
                  <a:t>B. Distributed computing </a:t>
                </a:r>
                <a:r>
                  <a:rPr lang="en-US" altLang="zh-CN" b="1" dirty="0" smtClean="0"/>
                  <a:t>model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b="1" dirty="0" smtClean="0"/>
                  <a:t>Map phase:</a:t>
                </a:r>
                <a:r>
                  <a:rPr lang="zh-CN" altLang="en-US" dirty="0" smtClean="0"/>
                  <a:t>对于每个</a:t>
                </a:r>
                <a:r>
                  <a:rPr lang="en-US" altLang="zh-CN" dirty="0" smtClean="0"/>
                  <a:t>job j,</a:t>
                </a:r>
                <a:r>
                  <a:rPr lang="zh-CN" altLang="en-US" dirty="0" smtClean="0"/>
                  <a:t>每个节点产生</a:t>
                </a:r>
                <a:r>
                  <a:rPr lang="en-US" altLang="zh-CN" dirty="0" smtClean="0"/>
                  <a:t>Q</a:t>
                </a:r>
                <a:r>
                  <a:rPr lang="zh-CN" altLang="en-US" dirty="0" smtClean="0"/>
                  <a:t>个中间值，其大小为</a:t>
                </a:r>
                <a:r>
                  <a:rPr lang="en-US" altLang="zh-CN" dirty="0" smtClean="0"/>
                  <a:t>T bits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b="1" dirty="0"/>
                  <a:t>Shuffle </a:t>
                </a:r>
                <a:r>
                  <a:rPr lang="en-US" altLang="zh-CN" b="1" dirty="0" smtClean="0"/>
                  <a:t>phase</a:t>
                </a:r>
                <a:r>
                  <a:rPr lang="zh-CN" altLang="en-US" b="1" dirty="0" smtClean="0"/>
                  <a:t>：</a:t>
                </a:r>
                <a:r>
                  <a:rPr lang="zh-CN" altLang="en-US" dirty="0" smtClean="0"/>
                  <a:t>对于每个</a:t>
                </a:r>
                <a:r>
                  <a:rPr lang="en-US" altLang="zh-CN" dirty="0" smtClean="0"/>
                  <a:t>job j,</a:t>
                </a:r>
                <a:r>
                  <a:rPr lang="zh-CN" altLang="en-US" dirty="0" smtClean="0"/>
                  <a:t>每个节点</a:t>
                </a:r>
                <a:r>
                  <a:rPr lang="en-US" altLang="zh-CN" dirty="0" smtClean="0"/>
                  <a:t>shuffle</a:t>
                </a:r>
                <a:r>
                  <a:rPr lang="zh-CN" altLang="en-US" dirty="0" smtClean="0"/>
                  <a:t>中间值。令每个节点传输的数据为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p>
                      </m:sub>
                    </m:sSub>
                  </m:oMath>
                </a14:m>
                <a:endParaRPr lang="en-US" altLang="zh-CN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b="1" dirty="0" smtClean="0"/>
              </a:p>
              <a:p>
                <a:endParaRPr lang="en-US" altLang="zh-CN" b="1" dirty="0" smtClean="0"/>
              </a:p>
              <a:p>
                <a:endParaRPr lang="en-US" altLang="zh-CN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b="1" dirty="0" smtClean="0"/>
                  <a:t>Reduce phase: </a:t>
                </a:r>
                <a:r>
                  <a:rPr lang="zh-CN" altLang="en-US" dirty="0" smtClean="0"/>
                  <a:t>对于每个</a:t>
                </a:r>
                <a:r>
                  <a:rPr lang="en-US" altLang="zh-CN" dirty="0" smtClean="0"/>
                  <a:t>job j</a:t>
                </a:r>
                <a:r>
                  <a:rPr lang="zh-CN" altLang="en-US" dirty="0" smtClean="0"/>
                  <a:t>，每个节点计算所有的</a:t>
                </a:r>
                <a:r>
                  <a:rPr lang="en-US" altLang="zh-CN" dirty="0" smtClean="0"/>
                  <a:t>output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functions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sub>
                    </m:sSub>
                  </m:oMath>
                </a14:m>
                <a:endParaRPr lang="en-US" altLang="zh-CN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b="1" dirty="0"/>
              </a:p>
              <a:p>
                <a:endParaRPr lang="en-US" altLang="zh-CN" b="1" dirty="0" smtClean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22" y="759050"/>
                <a:ext cx="11100939" cy="7087389"/>
              </a:xfrm>
              <a:prstGeom prst="rect">
                <a:avLst/>
              </a:prstGeom>
              <a:blipFill>
                <a:blip r:embed="rId2"/>
                <a:stretch>
                  <a:fillRect l="-494" t="-5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22" y="4025154"/>
            <a:ext cx="5100406" cy="115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36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1745</TotalTime>
  <Words>1036</Words>
  <Application>Microsoft Office PowerPoint</Application>
  <PresentationFormat>宽屏</PresentationFormat>
  <Paragraphs>232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等线</vt:lpstr>
      <vt:lpstr>宋体</vt:lpstr>
      <vt:lpstr>Arial</vt:lpstr>
      <vt:lpstr>Cambria Math</vt:lpstr>
      <vt:lpstr>Times New Roman</vt:lpstr>
      <vt:lpstr>Office 主题​​</vt:lpstr>
      <vt:lpstr>Compressed Coded Distributed Computing</vt:lpstr>
      <vt:lpstr>PowerPoint 演示文稿</vt:lpstr>
      <vt:lpstr>1. INTRODUCTION</vt:lpstr>
      <vt:lpstr>2. MOTIVATING EXAMPLE</vt:lpstr>
      <vt:lpstr>2. MOTIVATING EXAMPLE(Compression scheme)</vt:lpstr>
      <vt:lpstr>2. MOTIVATING EXAMPLE(CDC scheme)</vt:lpstr>
      <vt:lpstr>2. MOTIVATING EXAMPLE(Compressed CDC scheme)</vt:lpstr>
      <vt:lpstr>3. PROBLEM FORMULATION AND MAIN RESULTS</vt:lpstr>
      <vt:lpstr>3. PROBLEM FORMULATION AND MAIN RESULTS</vt:lpstr>
      <vt:lpstr>3. PROBLEM FORMULATION AND MAIN RESULTS(Main Results)</vt:lpstr>
      <vt:lpstr>4. DESCRIPTION OF THE COMPRESSED CDC SCHEME</vt:lpstr>
      <vt:lpstr>4. DESCRIPTION OF THE COMPRESSED CDC SCHEME(A. File placement)</vt:lpstr>
      <vt:lpstr>4. DESCRIPTION OF THE COMPRESSED CDC SCHEME(A. File placement)</vt:lpstr>
      <vt:lpstr>4. DESCRIPTION OF THE COMPRESSED CDC SCHEME(B. Coded computing)</vt:lpstr>
      <vt:lpstr>4. DESCRIPTION OF THE COMPRESSED CDC SCHEME(B. Coded computing)</vt:lpstr>
      <vt:lpstr>4. DESCRIPTION OF THE COMPRESSED CDC SCHEME</vt:lpstr>
      <vt:lpstr>5. CONCLUSION</vt:lpstr>
      <vt:lpstr>6. APPENDIX A : RATES FOR THE GENERALIZED CACHING SCHEME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Compressed Coded Distributed Computing</dc:title>
  <dc:creator>MSI</dc:creator>
  <cp:lastModifiedBy>MSI</cp:lastModifiedBy>
  <cp:revision>169</cp:revision>
  <dcterms:created xsi:type="dcterms:W3CDTF">2019-09-03T00:53:02Z</dcterms:created>
  <dcterms:modified xsi:type="dcterms:W3CDTF">2019-09-30T03:36:54Z</dcterms:modified>
</cp:coreProperties>
</file>