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5" r:id="rId2"/>
    <p:sldId id="343" r:id="rId3"/>
    <p:sldId id="279" r:id="rId4"/>
    <p:sldId id="344" r:id="rId5"/>
    <p:sldId id="345" r:id="rId6"/>
    <p:sldId id="346" r:id="rId7"/>
    <p:sldId id="347" r:id="rId8"/>
    <p:sldId id="334" r:id="rId9"/>
    <p:sldId id="339" r:id="rId10"/>
    <p:sldId id="330" r:id="rId11"/>
    <p:sldId id="340" r:id="rId12"/>
    <p:sldId id="336" r:id="rId13"/>
    <p:sldId id="337" r:id="rId14"/>
    <p:sldId id="341" r:id="rId15"/>
    <p:sldId id="338" r:id="rId16"/>
    <p:sldId id="34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70.png"/><Relationship Id="rId7" Type="http://schemas.openxmlformats.org/officeDocument/2006/relationships/image" Target="../media/image11.svg"/><Relationship Id="rId12" Type="http://schemas.openxmlformats.org/officeDocument/2006/relationships/image" Target="../media/image140.png"/><Relationship Id="rId17" Type="http://schemas.openxmlformats.org/officeDocument/2006/relationships/image" Target="../media/image24.png"/><Relationship Id="rId2" Type="http://schemas.openxmlformats.org/officeDocument/2006/relationships/image" Target="../media/image6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0.png"/><Relationship Id="rId1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70.png"/><Relationship Id="rId7" Type="http://schemas.openxmlformats.org/officeDocument/2006/relationships/image" Target="../media/image11.svg"/><Relationship Id="rId12" Type="http://schemas.openxmlformats.org/officeDocument/2006/relationships/image" Target="../media/image140.png"/><Relationship Id="rId17" Type="http://schemas.openxmlformats.org/officeDocument/2006/relationships/image" Target="../media/image29.png"/><Relationship Id="rId2" Type="http://schemas.openxmlformats.org/officeDocument/2006/relationships/image" Target="../media/image6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0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5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3" Type="http://schemas.openxmlformats.org/officeDocument/2006/relationships/image" Target="../media/image71.png"/><Relationship Id="rId7" Type="http://schemas.openxmlformats.org/officeDocument/2006/relationships/image" Target="../media/image11.svg"/><Relationship Id="rId12" Type="http://schemas.openxmlformats.org/officeDocument/2006/relationships/image" Target="../media/image140.png"/><Relationship Id="rId17" Type="http://schemas.openxmlformats.org/officeDocument/2006/relationships/image" Target="../media/image18.png"/><Relationship Id="rId2" Type="http://schemas.openxmlformats.org/officeDocument/2006/relationships/image" Target="../media/image6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1.png"/><Relationship Id="rId15" Type="http://schemas.openxmlformats.org/officeDocument/2006/relationships/image" Target="../media/image17.png"/><Relationship Id="rId10" Type="http://schemas.openxmlformats.org/officeDocument/2006/relationships/image" Target="../media/image120.png"/><Relationship Id="rId4" Type="http://schemas.openxmlformats.org/officeDocument/2006/relationships/image" Target="../media/image8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br>
              <a:rPr lang="en-US" altLang="zh-CN" dirty="0"/>
            </a:br>
            <a:r>
              <a:rPr lang="zh-CN" altLang="en-US" dirty="0"/>
              <a:t>矩阵运算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17270-7168-4E50-A418-EF0A85CBFCA7}"/>
              </a:ext>
            </a:extLst>
          </p:cNvPr>
          <p:cNvSpPr txBox="1"/>
          <p:nvPr/>
        </p:nvSpPr>
        <p:spPr>
          <a:xfrm>
            <a:off x="1197204" y="4572000"/>
            <a:ext cx="93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边缘设备也可以进行矩阵运算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MDS</a:t>
            </a:r>
            <a:r>
              <a:rPr lang="zh-CN" altLang="en-US" dirty="0"/>
              <a:t>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/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</p:cNvCxnSpPr>
          <p:nvPr/>
        </p:nvCxnSpPr>
        <p:spPr>
          <a:xfrm flipV="1">
            <a:off x="1039207" y="1810768"/>
            <a:ext cx="1035440" cy="1995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</p:cNvCxnSpPr>
          <p:nvPr/>
        </p:nvCxnSpPr>
        <p:spPr>
          <a:xfrm flipV="1">
            <a:off x="2312002" y="1863704"/>
            <a:ext cx="53614" cy="20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2622735" y="1833985"/>
            <a:ext cx="1183960" cy="197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563" y="822327"/>
            <a:ext cx="914400" cy="91440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例子（</a:t>
            </a:r>
            <a:r>
              <a:rPr lang="en-US" altLang="zh-CN" sz="2400" dirty="0"/>
              <a:t>K=4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μ=2/3</a:t>
            </a:r>
            <a:r>
              <a:rPr lang="zh-CN" altLang="en-US" sz="2400" dirty="0"/>
              <a:t>，</a:t>
            </a:r>
            <a:r>
              <a:rPr lang="en-US" altLang="zh-CN" sz="2400" dirty="0"/>
              <a:t>(12,9)MDS</a:t>
            </a:r>
            <a:r>
              <a:rPr lang="zh-CN" altLang="en-US" sz="2400" dirty="0"/>
              <a:t>码，假设前</a:t>
            </a:r>
            <a:r>
              <a:rPr lang="en-US" altLang="zh-CN" sz="2400" dirty="0"/>
              <a:t>3</a:t>
            </a:r>
            <a:r>
              <a:rPr lang="zh-CN" altLang="en-US" sz="2400" dirty="0"/>
              <a:t>个节点率先返回）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/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/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/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/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/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/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/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/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形 58" descr="信号塔">
            <a:extLst>
              <a:ext uri="{FF2B5EF4-FFF2-40B4-BE49-F238E27FC236}">
                <a16:creationId xmlns:a16="http://schemas.microsoft.com/office/drawing/2014/main" id="{E6FA9779-A9E4-4274-853E-429262FD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4459" y="856455"/>
            <a:ext cx="914400" cy="91440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E05031-A01E-43DC-9189-C6F630A67A77}"/>
              </a:ext>
            </a:extLst>
          </p:cNvPr>
          <p:cNvCxnSpPr>
            <a:cxnSpLocks/>
          </p:cNvCxnSpPr>
          <p:nvPr/>
        </p:nvCxnSpPr>
        <p:spPr>
          <a:xfrm flipH="1">
            <a:off x="7112496" y="2429593"/>
            <a:ext cx="1251680" cy="20198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2DB53B-DDBF-4A5E-A901-FDD59E0372CD}"/>
              </a:ext>
            </a:extLst>
          </p:cNvPr>
          <p:cNvCxnSpPr>
            <a:cxnSpLocks/>
          </p:cNvCxnSpPr>
          <p:nvPr/>
        </p:nvCxnSpPr>
        <p:spPr>
          <a:xfrm>
            <a:off x="8539767" y="2433865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5205507-E20D-4155-BC8A-1B62EE6EDDDA}"/>
              </a:ext>
            </a:extLst>
          </p:cNvPr>
          <p:cNvCxnSpPr>
            <a:cxnSpLocks/>
          </p:cNvCxnSpPr>
          <p:nvPr/>
        </p:nvCxnSpPr>
        <p:spPr>
          <a:xfrm>
            <a:off x="8840830" y="2429343"/>
            <a:ext cx="1201200" cy="19993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/>
              <p:nvPr/>
            </p:nvSpPr>
            <p:spPr>
              <a:xfrm>
                <a:off x="6439053" y="1680776"/>
                <a:ext cx="4245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053" y="1680776"/>
                <a:ext cx="4245211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/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down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blipFill>
                <a:blip r:embed="rId17"/>
                <a:stretch>
                  <a:fillRect l="-4306" t="-516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43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/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</p:cNvCxnSpPr>
          <p:nvPr/>
        </p:nvCxnSpPr>
        <p:spPr>
          <a:xfrm flipV="1">
            <a:off x="1039207" y="1810768"/>
            <a:ext cx="1035440" cy="1995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</p:cNvCxnSpPr>
          <p:nvPr/>
        </p:nvCxnSpPr>
        <p:spPr>
          <a:xfrm flipV="1">
            <a:off x="2312002" y="1863704"/>
            <a:ext cx="53614" cy="20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2622735" y="1833985"/>
            <a:ext cx="1183960" cy="197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563" y="822327"/>
            <a:ext cx="914400" cy="91440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例子（</a:t>
            </a:r>
            <a:r>
              <a:rPr lang="en-US" altLang="zh-CN" sz="2400" dirty="0"/>
              <a:t>K=4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μ=2/3</a:t>
            </a:r>
            <a:r>
              <a:rPr lang="zh-CN" altLang="en-US" sz="2400" dirty="0"/>
              <a:t>，</a:t>
            </a:r>
            <a:r>
              <a:rPr lang="en-US" altLang="zh-CN" sz="2400" dirty="0"/>
              <a:t>(12,9)MDS</a:t>
            </a:r>
            <a:r>
              <a:rPr lang="zh-CN" altLang="en-US" sz="2400" dirty="0"/>
              <a:t>码，假设前</a:t>
            </a:r>
            <a:r>
              <a:rPr lang="en-US" altLang="zh-CN" sz="2400" dirty="0"/>
              <a:t>3</a:t>
            </a:r>
            <a:r>
              <a:rPr lang="zh-CN" altLang="en-US" sz="2400" dirty="0"/>
              <a:t>个节点率先返回）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/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/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/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/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/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形 58" descr="信号塔">
            <a:extLst>
              <a:ext uri="{FF2B5EF4-FFF2-40B4-BE49-F238E27FC236}">
                <a16:creationId xmlns:a16="http://schemas.microsoft.com/office/drawing/2014/main" id="{E6FA9779-A9E4-4274-853E-429262FD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3518" y="659423"/>
            <a:ext cx="914400" cy="91440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E05031-A01E-43DC-9189-C6F630A67A77}"/>
              </a:ext>
            </a:extLst>
          </p:cNvPr>
          <p:cNvCxnSpPr>
            <a:cxnSpLocks/>
          </p:cNvCxnSpPr>
          <p:nvPr/>
        </p:nvCxnSpPr>
        <p:spPr>
          <a:xfrm flipH="1">
            <a:off x="7112496" y="2429593"/>
            <a:ext cx="1251680" cy="20198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2DB53B-DDBF-4A5E-A901-FDD59E0372CD}"/>
              </a:ext>
            </a:extLst>
          </p:cNvPr>
          <p:cNvCxnSpPr>
            <a:cxnSpLocks/>
          </p:cNvCxnSpPr>
          <p:nvPr/>
        </p:nvCxnSpPr>
        <p:spPr>
          <a:xfrm>
            <a:off x="8539767" y="2433865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5205507-E20D-4155-BC8A-1B62EE6EDDDA}"/>
              </a:ext>
            </a:extLst>
          </p:cNvPr>
          <p:cNvCxnSpPr>
            <a:cxnSpLocks/>
          </p:cNvCxnSpPr>
          <p:nvPr/>
        </p:nvCxnSpPr>
        <p:spPr>
          <a:xfrm>
            <a:off x="8840830" y="2429343"/>
            <a:ext cx="1201200" cy="19993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/>
              <p:nvPr/>
            </p:nvSpPr>
            <p:spPr>
              <a:xfrm>
                <a:off x="6417161" y="1485587"/>
                <a:ext cx="42452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61" y="1485587"/>
                <a:ext cx="4245211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/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down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blipFill>
                <a:blip r:embed="rId14"/>
                <a:stretch>
                  <a:fillRect l="-4306" t="-516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8138B05-2EF5-4C99-ADB1-CE35AFE60005}"/>
                  </a:ext>
                </a:extLst>
              </p:cNvPr>
              <p:cNvSpPr/>
              <p:nvPr/>
            </p:nvSpPr>
            <p:spPr>
              <a:xfrm>
                <a:off x="6590655" y="4552686"/>
                <a:ext cx="1079573" cy="16550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8138B05-2EF5-4C99-ADB1-CE35AFE60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55" y="4552686"/>
                <a:ext cx="1079573" cy="16550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F926076-8893-4E0C-83EE-97C2D5F66A80}"/>
                  </a:ext>
                </a:extLst>
              </p:cNvPr>
              <p:cNvSpPr/>
              <p:nvPr/>
            </p:nvSpPr>
            <p:spPr>
              <a:xfrm>
                <a:off x="8082945" y="4552686"/>
                <a:ext cx="1064638" cy="16550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F926076-8893-4E0C-83EE-97C2D5F66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45" y="4552686"/>
                <a:ext cx="1064638" cy="16550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91438DE-0A4C-42AC-95B4-818F74DB9BCA}"/>
                  </a:ext>
                </a:extLst>
              </p:cNvPr>
              <p:cNvSpPr/>
              <p:nvPr/>
            </p:nvSpPr>
            <p:spPr>
              <a:xfrm>
                <a:off x="9560160" y="4558702"/>
                <a:ext cx="1064637" cy="16284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91438DE-0A4C-42AC-95B4-818F74DB9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160" y="4558702"/>
                <a:ext cx="1064637" cy="16284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E9D31203-112C-490A-8B77-0ECDDFE6048F}"/>
              </a:ext>
            </a:extLst>
          </p:cNvPr>
          <p:cNvSpPr txBox="1"/>
          <p:nvPr/>
        </p:nvSpPr>
        <p:spPr>
          <a:xfrm>
            <a:off x="7503736" y="6316901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</a:t>
            </a:r>
            <a:r>
              <a:rPr lang="en-US" altLang="zh-CN" dirty="0"/>
              <a:t>(12,9)MDS</a:t>
            </a:r>
            <a:r>
              <a:rPr lang="zh-CN" altLang="en-US" dirty="0"/>
              <a:t>码恢复数据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E1596-A3F7-460B-AFC4-233F73AA16D2}"/>
              </a:ext>
            </a:extLst>
          </p:cNvPr>
          <p:cNvSpPr txBox="1"/>
          <p:nvPr/>
        </p:nvSpPr>
        <p:spPr>
          <a:xfrm>
            <a:off x="5575418" y="1635789"/>
            <a:ext cx="127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线性组合</a:t>
            </a:r>
          </a:p>
        </p:txBody>
      </p:sp>
    </p:spTree>
    <p:extLst>
      <p:ext uri="{BB962C8B-B14F-4D97-AF65-F5344CB8AC3E}">
        <p14:creationId xmlns:p14="http://schemas.microsoft.com/office/powerpoint/2010/main" val="368126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923827"/>
                <a:ext cx="10708850" cy="425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q</a:t>
                </a:r>
                <a:r>
                  <a:rPr lang="zh-CN" altLang="en-US" dirty="0"/>
                  <a:t>：考虑前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个率先完成的传输量</a:t>
                </a:r>
                <a:endParaRPr lang="en-US" altLang="zh-CN" dirty="0"/>
              </a:p>
              <a:p>
                <a:r>
                  <a:rPr lang="en-US" altLang="zh-CN" dirty="0"/>
                  <a:t>L</a:t>
                </a:r>
                <a:r>
                  <a:rPr lang="zh-CN" altLang="en-US" dirty="0"/>
                  <a:t>：上行下行的传输量之和（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个数据行，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个节点，每个节点存储率为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（每个节点存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个数据行），传输量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tradeoff</a:t>
                </a:r>
                <a:r>
                  <a:rPr lang="zh-CN" altLang="en-US" dirty="0"/>
                  <a:t>可以表示为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这里求得最小的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/>
                  <a:t>是为了缺定能恢复</a:t>
                </a:r>
                <a:r>
                  <a:rPr lang="en-US" altLang="zh-CN" dirty="0"/>
                  <a:t>MDS</a:t>
                </a:r>
                <a:r>
                  <a:rPr lang="zh-CN" altLang="en-US" dirty="0"/>
                  <a:t>码的迭代次数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其中，最后一步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次迭代可以优化</a:t>
                </a:r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923827"/>
                <a:ext cx="10708850" cy="4252318"/>
              </a:xfrm>
              <a:prstGeom prst="rect">
                <a:avLst/>
              </a:prstGeom>
              <a:blipFill>
                <a:blip r:embed="rId2"/>
                <a:stretch>
                  <a:fillRect l="-455" t="-1148" r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6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350410" y="813293"/>
                <a:ext cx="5583116" cy="598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最后一次迭代现有文献给出两种方法，取最小值，可优化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单播直接传（以为这里有优化，浪费了一些时间）</a:t>
                </a:r>
                <a:endParaRPr lang="en-US" altLang="zh-CN" dirty="0"/>
              </a:p>
              <a:p>
                <a:r>
                  <a:rPr lang="zh-CN" altLang="en-US" dirty="0"/>
                  <a:t>最后一次传输量为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zh-CN" altLang="en-US" dirty="0"/>
                  <a:t>再来一次迭代</a:t>
                </a:r>
                <a:endParaRPr lang="en-US" altLang="zh-CN" dirty="0"/>
              </a:p>
              <a:p>
                <a:r>
                  <a:rPr lang="zh-CN" altLang="en-US" dirty="0"/>
                  <a:t>再来一次迭代可能超过本来要恢复的数据行，因此传输量会增加。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可以进一步优化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最后一次迭代传输量可表示为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可以证明，其比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小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10" y="813293"/>
                <a:ext cx="5583116" cy="5986895"/>
              </a:xfrm>
              <a:prstGeom prst="rect">
                <a:avLst/>
              </a:prstGeom>
              <a:blipFill>
                <a:blip r:embed="rId2"/>
                <a:stretch>
                  <a:fillRect l="-873" t="-509" r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E50AA92-6BA2-4C96-BC59-6E026472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26" y="1402938"/>
            <a:ext cx="5867908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350410" y="813293"/>
                <a:ext cx="10622390" cy="625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最后一次传输量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begChr m:val="⌈"/>
                            <m:endChr m:val="⌉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Proof: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所以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看成一个</a:t>
                </a:r>
                <a:r>
                  <a:rPr lang="en-US" altLang="zh-CN">
                    <a:latin typeface="Cambria Math" panose="02040503050406030204" pitchFamily="18" charset="0"/>
                  </a:rPr>
                  <a:t>batch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则优化后最后一次传输量（以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归一化）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begChr m:val="⌈"/>
                            <m:endChr m:val="⌉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10" y="813293"/>
                <a:ext cx="10622390" cy="6257098"/>
              </a:xfrm>
              <a:prstGeom prst="rect">
                <a:avLst/>
              </a:prstGeom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2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592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个数据行，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个节点，每个节点存储率为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（每个节点存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个数据行），传输量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tradeoff</a:t>
                </a:r>
                <a:r>
                  <a:rPr lang="zh-CN" altLang="en-US" dirty="0"/>
                  <a:t>可以表示为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5923416"/>
              </a:xfrm>
              <a:prstGeom prst="rect">
                <a:avLst/>
              </a:prstGeom>
              <a:blipFill>
                <a:blip r:embed="rId2"/>
                <a:stretch>
                  <a:fillRect l="-546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5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（计算延迟量）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5597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考虑最先返回的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个节点，其时间服从移位指数分布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则计算延迟量可以表示为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上行和下行存在传输延迟，能否考虑传输延迟量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trans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5597623"/>
              </a:xfrm>
              <a:prstGeom prst="rect">
                <a:avLst/>
              </a:prstGeom>
              <a:blipFill>
                <a:blip r:embed="rId2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1AFA9A2-4DF9-4D35-991E-E41D6D2153B7}"/>
              </a:ext>
            </a:extLst>
          </p:cNvPr>
          <p:cNvSpPr txBox="1"/>
          <p:nvPr/>
        </p:nvSpPr>
        <p:spPr>
          <a:xfrm>
            <a:off x="1008668" y="561943"/>
            <a:ext cx="100678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参考两篇文章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A Scalable Framework for Wireless Distributed Computing</a:t>
            </a:r>
          </a:p>
          <a:p>
            <a:endParaRPr lang="en-US" altLang="zh-CN" dirty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Li, Student Member, IEEE, Qian Yu, Mohammad Ali Maddah-Ali, Member, IEEE,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, Senior Member, IEEE</a:t>
            </a:r>
          </a:p>
          <a:p>
            <a:endParaRPr lang="en-US" altLang="zh-CN" dirty="0"/>
          </a:p>
          <a:p>
            <a:r>
              <a:rPr lang="en-US" altLang="zh-CN" dirty="0"/>
              <a:t>IEEE/ACM Transactions on Networking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A Unified Coding Framework for Distributed Computing with Straggling Servers</a:t>
            </a:r>
          </a:p>
          <a:p>
            <a:endParaRPr lang="en-US" altLang="zh-CN" dirty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 ∗ , Mohammad Ali Maddah-Ali† 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∗</a:t>
            </a:r>
          </a:p>
          <a:p>
            <a:endParaRPr lang="en-US" altLang="zh-CN" dirty="0"/>
          </a:p>
          <a:p>
            <a:r>
              <a:rPr lang="en-US" altLang="zh-CN" dirty="0"/>
              <a:t>2016 IEEE </a:t>
            </a:r>
            <a:r>
              <a:rPr lang="en-US" altLang="zh-CN" dirty="0" err="1"/>
              <a:t>Globecom</a:t>
            </a:r>
            <a:r>
              <a:rPr lang="en-US" altLang="zh-CN" dirty="0"/>
              <a:t> Workshops (GC </a:t>
            </a:r>
            <a:r>
              <a:rPr lang="en-US" altLang="zh-CN" dirty="0" err="1"/>
              <a:t>Wkshps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8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Scalable Framework for Wireless Distributed Computing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1093509" y="5279010"/>
                <a:ext cx="9935852" cy="12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这篇文章不考虑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问题，所有节点都用上了，且考虑的不是矩阵运算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5279010"/>
                <a:ext cx="9935852" cy="1221168"/>
              </a:xfrm>
              <a:prstGeom prst="rect">
                <a:avLst/>
              </a:prstGeom>
              <a:blipFill>
                <a:blip r:embed="rId4"/>
                <a:stretch>
                  <a:fillRect l="-491" t="-4000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Unified Coding Framework for Distributed Computing with Straggling Servers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933253" y="4718433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这篇文章考虑矩阵运算下</a:t>
            </a:r>
            <a:r>
              <a:rPr lang="en-US" altLang="zh-CN" dirty="0"/>
              <a:t>straggler</a:t>
            </a:r>
            <a:r>
              <a:rPr lang="zh-CN" altLang="en-US" dirty="0"/>
              <a:t>问题，以最先完成的节点数量</a:t>
            </a:r>
            <a:r>
              <a:rPr lang="en-US" altLang="zh-CN" dirty="0"/>
              <a:t>q</a:t>
            </a:r>
            <a:r>
              <a:rPr lang="zh-CN" altLang="en-US" dirty="0"/>
              <a:t>为输入，输出传输量。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但不是基于无线网络，没有上行下行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02B65E-48BB-45C5-B547-D63EA920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4" y="1019158"/>
            <a:ext cx="4376478" cy="329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A52ED-30CD-490D-A16F-A6127123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56" y="1492327"/>
            <a:ext cx="6096987" cy="22637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DD2440-3C70-41D2-B2C6-1DE4C2C5963E}"/>
              </a:ext>
            </a:extLst>
          </p:cNvPr>
          <p:cNvSpPr/>
          <p:nvPr/>
        </p:nvSpPr>
        <p:spPr>
          <a:xfrm>
            <a:off x="801278" y="2479249"/>
            <a:ext cx="4376478" cy="62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两者结合起来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324348" y="1051405"/>
                <a:ext cx="11119791" cy="536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在无线网络中考虑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思考与两篇文章的区别</a:t>
                </a:r>
                <a:endParaRPr lang="en-US" altLang="zh-CN" dirty="0"/>
              </a:p>
              <a:p>
                <a:r>
                  <a:rPr lang="zh-CN" altLang="en-US" dirty="0"/>
                  <a:t>单独对于文章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，区别在于考虑了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单独对于文章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，区别在于场景在这里变成无线网络，有上行和下行。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文献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结果：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结果：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的结果与新思考中上行的结果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一样</a:t>
                </a:r>
                <a:r>
                  <a:rPr lang="zh-CN" altLang="en-US" dirty="0"/>
                  <a:t>，下行由于是广播线性组合，下行结果与文献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稍有不同</a:t>
                </a:r>
                <a:endParaRPr lang="en-US" altLang="zh-CN" dirty="0"/>
              </a:p>
              <a:p>
                <a:r>
                  <a:rPr lang="zh-CN" altLang="en-US" dirty="0"/>
                  <a:t>但是后来又发现最后一次迭代可以优化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8" y="1051405"/>
                <a:ext cx="11119791" cy="5362878"/>
              </a:xfrm>
              <a:prstGeom prst="rect">
                <a:avLst/>
              </a:prstGeom>
              <a:blipFill>
                <a:blip r:embed="rId2"/>
                <a:stretch>
                  <a:fillRect l="-439" t="-795" b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920C00-E16E-4C0A-87FB-1698B301A736}"/>
                  </a:ext>
                </a:extLst>
              </p:cNvPr>
              <p:cNvSpPr txBox="1"/>
              <p:nvPr/>
            </p:nvSpPr>
            <p:spPr>
              <a:xfrm>
                <a:off x="5999284" y="3695340"/>
                <a:ext cx="7301935" cy="109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920C00-E16E-4C0A-87FB-1698B301A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84" y="3695340"/>
                <a:ext cx="7301935" cy="1091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5CC8882A-0161-471D-95EC-95DABDE1021D}"/>
              </a:ext>
            </a:extLst>
          </p:cNvPr>
          <p:cNvSpPr/>
          <p:nvPr/>
        </p:nvSpPr>
        <p:spPr>
          <a:xfrm rot="1361863">
            <a:off x="5226287" y="3323872"/>
            <a:ext cx="509048" cy="540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5586932-5F5B-49B4-859C-995BD8293912}"/>
              </a:ext>
            </a:extLst>
          </p:cNvPr>
          <p:cNvSpPr/>
          <p:nvPr/>
        </p:nvSpPr>
        <p:spPr>
          <a:xfrm rot="19441635">
            <a:off x="5292087" y="4338802"/>
            <a:ext cx="509048" cy="540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DCFF1B-E753-420F-AF15-0C472DDA5D77}"/>
              </a:ext>
            </a:extLst>
          </p:cNvPr>
          <p:cNvSpPr txBox="1"/>
          <p:nvPr/>
        </p:nvSpPr>
        <p:spPr>
          <a:xfrm>
            <a:off x="6096000" y="3152136"/>
            <a:ext cx="27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新思考结合起来的结果：</a:t>
            </a:r>
          </a:p>
        </p:txBody>
      </p:sp>
    </p:spTree>
    <p:extLst>
      <p:ext uri="{BB962C8B-B14F-4D97-AF65-F5344CB8AC3E}">
        <p14:creationId xmlns:p14="http://schemas.microsoft.com/office/powerpoint/2010/main" val="247037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两者结合起来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324348" y="1051405"/>
                <a:ext cx="11119791" cy="400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传输量的计算是以迭代的方式算的。</a:t>
                </a:r>
                <a:endParaRPr lang="en-US" altLang="zh-CN" dirty="0"/>
              </a:p>
              <a:p>
                <a:r>
                  <a:rPr lang="zh-CN" altLang="en-US" dirty="0"/>
                  <a:t>最后一次迭代，文献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给出了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种方法求最小值：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𝑁𝑚𝑖𝑛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，其中后一个参数对应第二种方法。</a:t>
                </a:r>
                <a:endParaRPr lang="en-US" altLang="zh-CN" dirty="0"/>
              </a:p>
              <a:p>
                <a:r>
                  <a:rPr lang="zh-CN" altLang="en-US" dirty="0"/>
                  <a:t>然后我发现第二种方法在最后一次迭代可以优化，进一步减少传输量，自己算出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begChr m:val="⌈"/>
                            <m:endChr m:val="⌉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优化后的最后一次迭代传输量）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/>
                  <a:t>（文献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最后一次迭代传输量）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8" y="1051405"/>
                <a:ext cx="11119791" cy="4000069"/>
              </a:xfrm>
              <a:prstGeom prst="rect">
                <a:avLst/>
              </a:prstGeom>
              <a:blipFill>
                <a:blip r:embed="rId2"/>
                <a:stretch>
                  <a:fillRect l="-439" t="-1065" b="-8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288645-D90A-490A-9F95-A0769B83A632}"/>
                  </a:ext>
                </a:extLst>
              </p:cNvPr>
              <p:cNvSpPr txBox="1"/>
              <p:nvPr/>
            </p:nvSpPr>
            <p:spPr>
              <a:xfrm>
                <a:off x="5976594" y="3429000"/>
                <a:ext cx="5656082" cy="207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r>
                  <a:rPr lang="en-US" altLang="zh-CN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288645-D90A-490A-9F95-A0769B83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594" y="3429000"/>
                <a:ext cx="5656082" cy="2071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1323212A-60DD-4521-8ABA-EE81D0845F22}"/>
              </a:ext>
            </a:extLst>
          </p:cNvPr>
          <p:cNvSpPr/>
          <p:nvPr/>
        </p:nvSpPr>
        <p:spPr>
          <a:xfrm>
            <a:off x="5071621" y="4383464"/>
            <a:ext cx="527901" cy="527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B2BF08-8AA0-4552-A926-B70520AA3F66}"/>
              </a:ext>
            </a:extLst>
          </p:cNvPr>
          <p:cNvSpPr txBox="1"/>
          <p:nvPr/>
        </p:nvSpPr>
        <p:spPr>
          <a:xfrm>
            <a:off x="512885" y="5627802"/>
            <a:ext cx="74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上行下行的表达式稍有不同，但不是一样的</a:t>
            </a:r>
            <a:endParaRPr lang="en-US" altLang="zh-CN" dirty="0"/>
          </a:p>
          <a:p>
            <a:r>
              <a:rPr lang="zh-CN" altLang="en-US" dirty="0"/>
              <a:t>只是最后一次迭代想到一个优化方式，前面的迭代还是用的文献</a:t>
            </a:r>
            <a:r>
              <a:rPr lang="en-US" altLang="zh-CN" dirty="0"/>
              <a:t>2</a:t>
            </a:r>
            <a:r>
              <a:rPr lang="zh-CN" altLang="en-US" dirty="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209030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两者结合起来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324348" y="1051405"/>
            <a:ext cx="11119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综上，两种文献结合起来。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借鉴了文献</a:t>
            </a:r>
            <a:r>
              <a:rPr lang="en-US" altLang="zh-CN" dirty="0"/>
              <a:t>1</a:t>
            </a:r>
            <a:r>
              <a:rPr lang="zh-CN" altLang="en-US" dirty="0"/>
              <a:t>的上行下行框架，下行用线性组合。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借鉴了文献</a:t>
            </a:r>
            <a:r>
              <a:rPr lang="en-US" altLang="zh-CN" dirty="0"/>
              <a:t>2</a:t>
            </a:r>
            <a:r>
              <a:rPr lang="zh-CN" altLang="en-US" dirty="0"/>
              <a:t>的求</a:t>
            </a:r>
            <a:r>
              <a:rPr lang="en-US" altLang="zh-CN" dirty="0"/>
              <a:t>straggler</a:t>
            </a:r>
            <a:r>
              <a:rPr lang="zh-CN" altLang="en-US" dirty="0"/>
              <a:t>的方法</a:t>
            </a:r>
            <a:r>
              <a:rPr lang="en-US" altLang="zh-CN" dirty="0"/>
              <a:t>(</a:t>
            </a:r>
            <a:r>
              <a:rPr lang="zh-CN" altLang="en-US" dirty="0"/>
              <a:t>迭代的方式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思考与两篇文章的区别</a:t>
            </a:r>
            <a:endParaRPr lang="en-US" altLang="zh-CN" dirty="0"/>
          </a:p>
          <a:p>
            <a:r>
              <a:rPr lang="zh-CN" altLang="en-US" dirty="0"/>
              <a:t>单独对于文章</a:t>
            </a:r>
            <a:r>
              <a:rPr lang="en-US" altLang="zh-CN" dirty="0"/>
              <a:t>1</a:t>
            </a:r>
            <a:r>
              <a:rPr lang="zh-CN" altLang="en-US" dirty="0"/>
              <a:t>，区别在于考虑了</a:t>
            </a:r>
            <a:r>
              <a:rPr lang="en-US" altLang="zh-CN" dirty="0"/>
              <a:t>straggler</a:t>
            </a:r>
            <a:r>
              <a:rPr lang="zh-CN" altLang="en-US" dirty="0"/>
              <a:t>，并变成了矩阵运算，结合</a:t>
            </a:r>
            <a:r>
              <a:rPr lang="en-US" altLang="zh-CN" dirty="0"/>
              <a:t>MDS</a:t>
            </a:r>
            <a:r>
              <a:rPr lang="zh-CN" altLang="en-US" dirty="0"/>
              <a:t>码。</a:t>
            </a:r>
            <a:endParaRPr lang="en-US" altLang="zh-CN" dirty="0"/>
          </a:p>
          <a:p>
            <a:r>
              <a:rPr lang="zh-CN" altLang="en-US" dirty="0"/>
              <a:t>单独对于文章</a:t>
            </a:r>
            <a:r>
              <a:rPr lang="en-US" altLang="zh-CN" dirty="0"/>
              <a:t>2</a:t>
            </a:r>
            <a:r>
              <a:rPr lang="zh-CN" altLang="en-US" dirty="0"/>
              <a:t>，区别在于场景在这里变成无线网络，有上行和下行两个阶段，且上行下行的传输量不一样。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至于最后一次迭代的一种方法，我发现可以优化，进行了改进。但只是最后一次迭代，前面的迭代用的文献</a:t>
            </a:r>
            <a:r>
              <a:rPr lang="en-US" altLang="zh-CN" dirty="0"/>
              <a:t>2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50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64052D-D66E-463F-AD81-CDDF2271C82A}"/>
              </a:ext>
            </a:extLst>
          </p:cNvPr>
          <p:cNvSpPr/>
          <p:nvPr/>
        </p:nvSpPr>
        <p:spPr>
          <a:xfrm>
            <a:off x="3468956" y="459519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85D14D-F087-4D61-BF97-521ECD0B0EA8}"/>
              </a:ext>
            </a:extLst>
          </p:cNvPr>
          <p:cNvSpPr/>
          <p:nvPr/>
        </p:nvSpPr>
        <p:spPr>
          <a:xfrm>
            <a:off x="4700725" y="4595198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71EBA2-B0E3-478E-8F9C-9337761C1931}"/>
              </a:ext>
            </a:extLst>
          </p:cNvPr>
          <p:cNvSpPr/>
          <p:nvPr/>
        </p:nvSpPr>
        <p:spPr>
          <a:xfrm>
            <a:off x="5932494" y="459519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节点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C478A4-7333-47ED-B8F1-80C029CE0340}"/>
              </a:ext>
            </a:extLst>
          </p:cNvPr>
          <p:cNvSpPr txBox="1"/>
          <p:nvPr/>
        </p:nvSpPr>
        <p:spPr>
          <a:xfrm>
            <a:off x="7088011" y="4630883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AA187-3E3E-47F6-B17D-18131A7E589C}"/>
              </a:ext>
            </a:extLst>
          </p:cNvPr>
          <p:cNvSpPr/>
          <p:nvPr/>
        </p:nvSpPr>
        <p:spPr>
          <a:xfrm>
            <a:off x="8017389" y="459603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B4597E-A17D-4F38-8FC7-8D1407CCA6ED}"/>
              </a:ext>
            </a:extLst>
          </p:cNvPr>
          <p:cNvCxnSpPr>
            <a:cxnSpLocks/>
          </p:cNvCxnSpPr>
          <p:nvPr/>
        </p:nvCxnSpPr>
        <p:spPr>
          <a:xfrm flipH="1" flipV="1">
            <a:off x="5353875" y="5193901"/>
            <a:ext cx="553527" cy="55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B59095-458A-4719-AB01-A8591D48DCE0}"/>
              </a:ext>
            </a:extLst>
          </p:cNvPr>
          <p:cNvCxnSpPr>
            <a:cxnSpLocks/>
          </p:cNvCxnSpPr>
          <p:nvPr/>
        </p:nvCxnSpPr>
        <p:spPr>
          <a:xfrm flipH="1" flipV="1">
            <a:off x="4089603" y="5035901"/>
            <a:ext cx="1842891" cy="71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FE5D07-8BE2-4BD4-8159-FAA6A5E9338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965167" y="5035902"/>
            <a:ext cx="419814" cy="71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0BE006-91BC-48DC-AD92-40A6EA5ACA8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940075" y="5036742"/>
            <a:ext cx="2529801" cy="71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A2A0D06-250D-4873-855C-FDBCDE7C686E}"/>
              </a:ext>
            </a:extLst>
          </p:cNvPr>
          <p:cNvSpPr txBox="1"/>
          <p:nvPr/>
        </p:nvSpPr>
        <p:spPr>
          <a:xfrm>
            <a:off x="6837467" y="5901490"/>
            <a:ext cx="20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数据集（大小为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BBEC6406-5ED8-4F6A-B9F4-CDD08F966A0B}"/>
              </a:ext>
            </a:extLst>
          </p:cNvPr>
          <p:cNvSpPr/>
          <p:nvPr/>
        </p:nvSpPr>
        <p:spPr>
          <a:xfrm>
            <a:off x="5319798" y="5779785"/>
            <a:ext cx="1175208" cy="6127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3887000" y="3400421"/>
                <a:ext cx="973857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00" y="3400421"/>
                <a:ext cx="973857" cy="440703"/>
              </a:xfrm>
              <a:prstGeom prst="rect">
                <a:avLst/>
              </a:prstGeom>
              <a:blipFill>
                <a:blip r:embed="rId2"/>
                <a:stretch>
                  <a:fillRect l="-62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5313688" y="3400422"/>
                <a:ext cx="904973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88" y="3400422"/>
                <a:ext cx="904973" cy="440703"/>
              </a:xfrm>
              <a:prstGeom prst="rect">
                <a:avLst/>
              </a:prstGeom>
              <a:blipFill>
                <a:blip r:embed="rId3"/>
                <a:stretch>
                  <a:fillRect l="-5333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7224088" y="3397552"/>
                <a:ext cx="904973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88" y="3397552"/>
                <a:ext cx="904973" cy="440703"/>
              </a:xfrm>
              <a:prstGeom prst="rect">
                <a:avLst/>
              </a:prstGeom>
              <a:blipFill>
                <a:blip r:embed="rId4"/>
                <a:stretch>
                  <a:fillRect l="-4636" t="-4000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下 28">
            <a:extLst>
              <a:ext uri="{FF2B5EF4-FFF2-40B4-BE49-F238E27FC236}">
                <a16:creationId xmlns:a16="http://schemas.microsoft.com/office/drawing/2014/main" id="{BAEB0920-BC90-462B-9D52-BE465ED57D5B}"/>
              </a:ext>
            </a:extLst>
          </p:cNvPr>
          <p:cNvSpPr/>
          <p:nvPr/>
        </p:nvSpPr>
        <p:spPr>
          <a:xfrm rot="10800000">
            <a:off x="5605698" y="3927480"/>
            <a:ext cx="636406" cy="48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61459F-5243-4B78-B163-547237598343}"/>
              </a:ext>
            </a:extLst>
          </p:cNvPr>
          <p:cNvSpPr txBox="1"/>
          <p:nvPr/>
        </p:nvSpPr>
        <p:spPr>
          <a:xfrm>
            <a:off x="6330162" y="3397552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0F448B-7A9E-49DB-91CD-576A71240C50}"/>
              </a:ext>
            </a:extLst>
          </p:cNvPr>
          <p:cNvSpPr txBox="1"/>
          <p:nvPr/>
        </p:nvSpPr>
        <p:spPr>
          <a:xfrm>
            <a:off x="6344130" y="4046209"/>
            <a:ext cx="27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任意前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≤</a:t>
            </a:r>
            <a:r>
              <a:rPr lang="en-US" altLang="zh-CN" dirty="0"/>
              <a:t>K</a:t>
            </a:r>
            <a:r>
              <a:rPr lang="zh-CN" altLang="en-US" dirty="0"/>
              <a:t>）个节点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373929" y="1288480"/>
            <a:ext cx="1138416" cy="2111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766175" y="1327952"/>
            <a:ext cx="53614" cy="2072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6060433" y="1311699"/>
            <a:ext cx="1490438" cy="206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875" y="304741"/>
            <a:ext cx="914400" cy="914400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6B39AA-9210-4D87-A3B7-AA903CB058B8}"/>
              </a:ext>
            </a:extLst>
          </p:cNvPr>
          <p:cNvCxnSpPr>
            <a:cxnSpLocks/>
          </p:cNvCxnSpPr>
          <p:nvPr/>
        </p:nvCxnSpPr>
        <p:spPr>
          <a:xfrm flipH="1">
            <a:off x="4517358" y="1386575"/>
            <a:ext cx="1074454" cy="201097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0308FB-F5E0-477B-B1D8-90A5F66D6399}"/>
              </a:ext>
            </a:extLst>
          </p:cNvPr>
          <p:cNvCxnSpPr>
            <a:cxnSpLocks/>
          </p:cNvCxnSpPr>
          <p:nvPr/>
        </p:nvCxnSpPr>
        <p:spPr>
          <a:xfrm>
            <a:off x="5907402" y="1354886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FF33919-8413-45A4-AEB3-7E1F9C0F865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148047" y="1288480"/>
            <a:ext cx="1528528" cy="210907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4808A8-5D4F-44AD-9ACD-E6BA03E6600D}"/>
              </a:ext>
            </a:extLst>
          </p:cNvPr>
          <p:cNvSpPr txBox="1"/>
          <p:nvPr/>
        </p:nvSpPr>
        <p:spPr>
          <a:xfrm>
            <a:off x="346736" y="500195"/>
            <a:ext cx="354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边缘设备也可以进行矩阵运算</a:t>
            </a:r>
          </a:p>
        </p:txBody>
      </p:sp>
      <p:pic>
        <p:nvPicPr>
          <p:cNvPr id="3" name="图形 2" descr="智能手机">
            <a:extLst>
              <a:ext uri="{FF2B5EF4-FFF2-40B4-BE49-F238E27FC236}">
                <a16:creationId xmlns:a16="http://schemas.microsoft.com/office/drawing/2014/main" id="{E4E65FEE-B1E2-46D7-A806-7C3A3FBF4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19382" y="3397551"/>
            <a:ext cx="440703" cy="440703"/>
          </a:xfrm>
          <a:prstGeom prst="rect">
            <a:avLst/>
          </a:prstGeom>
        </p:spPr>
      </p:pic>
      <p:pic>
        <p:nvPicPr>
          <p:cNvPr id="12" name="图形 11" descr="平板电脑">
            <a:extLst>
              <a:ext uri="{FF2B5EF4-FFF2-40B4-BE49-F238E27FC236}">
                <a16:creationId xmlns:a16="http://schemas.microsoft.com/office/drawing/2014/main" id="{BE2BCD84-E284-451B-A2EC-B3458F68A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2277" y="3224456"/>
            <a:ext cx="715523" cy="715523"/>
          </a:xfrm>
          <a:prstGeom prst="rect">
            <a:avLst/>
          </a:prstGeom>
        </p:spPr>
      </p:pic>
      <p:pic>
        <p:nvPicPr>
          <p:cNvPr id="32" name="图形 31" descr="智能手机">
            <a:extLst>
              <a:ext uri="{FF2B5EF4-FFF2-40B4-BE49-F238E27FC236}">
                <a16:creationId xmlns:a16="http://schemas.microsoft.com/office/drawing/2014/main" id="{4F6B6D40-ED56-4BA5-A1D2-CE08B98E5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3137" y="3397550"/>
            <a:ext cx="440703" cy="4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/>
              <p:nvPr/>
            </p:nvSpPr>
            <p:spPr>
              <a:xfrm>
                <a:off x="4814304" y="4421376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04" y="4421376"/>
                <a:ext cx="904973" cy="97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461387" y="4415359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7" y="4415359"/>
                <a:ext cx="941067" cy="97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1953677" y="4415359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77" y="4415359"/>
                <a:ext cx="904973" cy="97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3590556" y="4421376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56" y="4421376"/>
                <a:ext cx="904973" cy="970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</p:cNvCxnSpPr>
          <p:nvPr/>
        </p:nvCxnSpPr>
        <p:spPr>
          <a:xfrm flipV="1">
            <a:off x="1039207" y="1810768"/>
            <a:ext cx="1035440" cy="1995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</p:cNvCxnSpPr>
          <p:nvPr/>
        </p:nvCxnSpPr>
        <p:spPr>
          <a:xfrm flipV="1">
            <a:off x="2312002" y="1863704"/>
            <a:ext cx="53614" cy="20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2622735" y="1833985"/>
            <a:ext cx="1183960" cy="197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563" y="822327"/>
            <a:ext cx="914400" cy="91440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例子（</a:t>
            </a:r>
            <a:r>
              <a:rPr lang="en-US" altLang="zh-CN" sz="2400" dirty="0"/>
              <a:t>K=4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μ=2/3</a:t>
            </a:r>
            <a:r>
              <a:rPr lang="zh-CN" altLang="en-US" sz="2400" dirty="0"/>
              <a:t>，</a:t>
            </a:r>
            <a:r>
              <a:rPr lang="en-US" altLang="zh-CN" sz="2400" dirty="0"/>
              <a:t>(12,9)MDS</a:t>
            </a:r>
            <a:r>
              <a:rPr lang="zh-CN" altLang="en-US" sz="2400" dirty="0"/>
              <a:t>码，假设前</a:t>
            </a:r>
            <a:r>
              <a:rPr lang="en-US" altLang="zh-CN" sz="2400" dirty="0"/>
              <a:t>3</a:t>
            </a:r>
            <a:r>
              <a:rPr lang="zh-CN" altLang="en-US" sz="2400" dirty="0"/>
              <a:t>个节点率先返回）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/>
              <p:nvPr/>
            </p:nvSpPr>
            <p:spPr>
              <a:xfrm>
                <a:off x="0" y="3912349"/>
                <a:ext cx="94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2349"/>
                <a:ext cx="941067" cy="369332"/>
              </a:xfrm>
              <a:prstGeom prst="rect">
                <a:avLst/>
              </a:prstGeom>
              <a:blipFill>
                <a:blip r:embed="rId8"/>
                <a:stretch>
                  <a:fillRect r="-74675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/>
              <p:nvPr/>
            </p:nvSpPr>
            <p:spPr>
              <a:xfrm>
                <a:off x="1643753" y="3919050"/>
                <a:ext cx="1713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53" y="3919050"/>
                <a:ext cx="171341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/>
              <p:nvPr/>
            </p:nvSpPr>
            <p:spPr>
              <a:xfrm>
                <a:off x="3334070" y="3903585"/>
                <a:ext cx="1805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070" y="3903585"/>
                <a:ext cx="1805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/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/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/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/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形 58" descr="信号塔">
            <a:extLst>
              <a:ext uri="{FF2B5EF4-FFF2-40B4-BE49-F238E27FC236}">
                <a16:creationId xmlns:a16="http://schemas.microsoft.com/office/drawing/2014/main" id="{E6FA9779-A9E4-4274-853E-429262FD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4459" y="671797"/>
            <a:ext cx="914400" cy="91440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E05031-A01E-43DC-9189-C6F630A67A77}"/>
              </a:ext>
            </a:extLst>
          </p:cNvPr>
          <p:cNvCxnSpPr>
            <a:cxnSpLocks/>
          </p:cNvCxnSpPr>
          <p:nvPr/>
        </p:nvCxnSpPr>
        <p:spPr>
          <a:xfrm flipH="1">
            <a:off x="7112496" y="2429593"/>
            <a:ext cx="1251680" cy="20198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2DB53B-DDBF-4A5E-A901-FDD59E0372CD}"/>
              </a:ext>
            </a:extLst>
          </p:cNvPr>
          <p:cNvCxnSpPr>
            <a:cxnSpLocks/>
          </p:cNvCxnSpPr>
          <p:nvPr/>
        </p:nvCxnSpPr>
        <p:spPr>
          <a:xfrm>
            <a:off x="8539767" y="2433865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5205507-E20D-4155-BC8A-1B62EE6EDDDA}"/>
              </a:ext>
            </a:extLst>
          </p:cNvPr>
          <p:cNvCxnSpPr>
            <a:cxnSpLocks/>
          </p:cNvCxnSpPr>
          <p:nvPr/>
        </p:nvCxnSpPr>
        <p:spPr>
          <a:xfrm>
            <a:off x="8840830" y="2429343"/>
            <a:ext cx="1201200" cy="19993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/>
              <p:nvPr/>
            </p:nvSpPr>
            <p:spPr>
              <a:xfrm>
                <a:off x="7303564" y="1506013"/>
                <a:ext cx="25000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64" y="1506013"/>
                <a:ext cx="2500022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/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down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blipFill>
                <a:blip r:embed="rId17"/>
                <a:stretch>
                  <a:fillRect l="-4306" t="-516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54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1641</Words>
  <Application>Microsoft Office PowerPoint</Application>
  <PresentationFormat>宽屏</PresentationFormat>
  <Paragraphs>265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Cambria Math</vt:lpstr>
      <vt:lpstr>Times New Roman</vt:lpstr>
      <vt:lpstr>Office 主题​​</vt:lpstr>
      <vt:lpstr>思考1：无线网络下考虑straggler问题 矩阵运算</vt:lpstr>
      <vt:lpstr>PowerPoint 演示文稿</vt:lpstr>
      <vt:lpstr>A Scalable Framework for Wireless Distributed Computing</vt:lpstr>
      <vt:lpstr>A Unified Coding Framework for Distributed Computing with Straggling Servers</vt:lpstr>
      <vt:lpstr>两者结合起来</vt:lpstr>
      <vt:lpstr>两者结合起来</vt:lpstr>
      <vt:lpstr>两者结合起来</vt:lpstr>
      <vt:lpstr>PowerPoint 演示文稿</vt:lpstr>
      <vt:lpstr>例子（K=4，Q=3，q=3，μ=2/3，(12,9)MDS码，假设前3个节点率先返回）</vt:lpstr>
      <vt:lpstr>例子（K=4，Q=3，q=3，μ=2/3，(12,9)MDS码，假设前3个节点率先返回）</vt:lpstr>
      <vt:lpstr>例子（K=4，Q=3，q=3，μ=2/3，(12,9)MDS码，假设前3个节点率先返回）</vt:lpstr>
      <vt:lpstr>General scheme（传输量）</vt:lpstr>
      <vt:lpstr>General scheme（传输量）</vt:lpstr>
      <vt:lpstr>General scheme（传输量）</vt:lpstr>
      <vt:lpstr>General scheme（传输量）</vt:lpstr>
      <vt:lpstr>General scheme（计算延迟量）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303</cp:revision>
  <dcterms:created xsi:type="dcterms:W3CDTF">2019-09-03T00:53:02Z</dcterms:created>
  <dcterms:modified xsi:type="dcterms:W3CDTF">2020-02-16T03:12:57Z</dcterms:modified>
</cp:coreProperties>
</file>