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317" r:id="rId5"/>
    <p:sldId id="318" r:id="rId6"/>
    <p:sldId id="260" r:id="rId7"/>
    <p:sldId id="320" r:id="rId8"/>
    <p:sldId id="319" r:id="rId9"/>
    <p:sldId id="321" r:id="rId10"/>
    <p:sldId id="322" r:id="rId11"/>
    <p:sldId id="323" r:id="rId12"/>
    <p:sldId id="324" r:id="rId13"/>
    <p:sldId id="325"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SI" initials="M" lastIdx="2" clrIdx="0">
    <p:extLst>
      <p:ext uri="{19B8F6BF-5375-455C-9EA6-DF929625EA0E}">
        <p15:presenceInfo xmlns:p15="http://schemas.microsoft.com/office/powerpoint/2012/main" userId="MS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598" autoAdjust="0"/>
  </p:normalViewPr>
  <p:slideViewPr>
    <p:cSldViewPr snapToGrid="0">
      <p:cViewPr varScale="1">
        <p:scale>
          <a:sx n="81" d="100"/>
          <a:sy n="81" d="100"/>
        </p:scale>
        <p:origin x="725" y="6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192E67-DB73-4CBE-9853-17C6FD70389C}" type="datetimeFigureOut">
              <a:rPr lang="zh-CN" altLang="en-US" smtClean="0"/>
              <a:t>2020/2/8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4EC58B-395C-45E6-B942-8FEE061F05E7}" type="slidenum">
              <a:rPr lang="zh-CN" altLang="en-US" smtClean="0"/>
              <a:t>‹#›</a:t>
            </a:fld>
            <a:endParaRPr lang="zh-CN" altLang="en-US"/>
          </a:p>
        </p:txBody>
      </p:sp>
    </p:spTree>
    <p:extLst>
      <p:ext uri="{BB962C8B-B14F-4D97-AF65-F5344CB8AC3E}">
        <p14:creationId xmlns:p14="http://schemas.microsoft.com/office/powerpoint/2010/main" val="607289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56367BE-FCF9-4078-A470-30B7DC5F97E0}" type="datetimeFigureOut">
              <a:rPr lang="zh-CN" altLang="en-US" smtClean="0"/>
              <a:t>2020/2/8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3653073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56367BE-FCF9-4078-A470-30B7DC5F97E0}" type="datetimeFigureOut">
              <a:rPr lang="zh-CN" altLang="en-US" smtClean="0"/>
              <a:t>2020/2/8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964031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56367BE-FCF9-4078-A470-30B7DC5F97E0}" type="datetimeFigureOut">
              <a:rPr lang="zh-CN" altLang="en-US" smtClean="0"/>
              <a:t>2020/2/8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2585906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56367BE-FCF9-4078-A470-30B7DC5F97E0}" type="datetimeFigureOut">
              <a:rPr lang="zh-CN" altLang="en-US" smtClean="0"/>
              <a:t>2020/2/8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1881358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56367BE-FCF9-4078-A470-30B7DC5F97E0}" type="datetimeFigureOut">
              <a:rPr lang="zh-CN" altLang="en-US" smtClean="0"/>
              <a:t>2020/2/8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1972399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56367BE-FCF9-4078-A470-30B7DC5F97E0}" type="datetimeFigureOut">
              <a:rPr lang="zh-CN" altLang="en-US" smtClean="0"/>
              <a:t>2020/2/8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7941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56367BE-FCF9-4078-A470-30B7DC5F97E0}" type="datetimeFigureOut">
              <a:rPr lang="zh-CN" altLang="en-US" smtClean="0"/>
              <a:t>2020/2/8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3246456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56367BE-FCF9-4078-A470-30B7DC5F97E0}" type="datetimeFigureOut">
              <a:rPr lang="zh-CN" altLang="en-US" smtClean="0"/>
              <a:t>2020/2/8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337255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56367BE-FCF9-4078-A470-30B7DC5F97E0}" type="datetimeFigureOut">
              <a:rPr lang="zh-CN" altLang="en-US" smtClean="0"/>
              <a:t>2020/2/8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3802509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56367BE-FCF9-4078-A470-30B7DC5F97E0}" type="datetimeFigureOut">
              <a:rPr lang="zh-CN" altLang="en-US" smtClean="0"/>
              <a:t>2020/2/8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3363213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56367BE-FCF9-4078-A470-30B7DC5F97E0}" type="datetimeFigureOut">
              <a:rPr lang="zh-CN" altLang="en-US" smtClean="0"/>
              <a:t>2020/2/8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2170548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6367BE-FCF9-4078-A470-30B7DC5F97E0}" type="datetimeFigureOut">
              <a:rPr lang="zh-CN" altLang="en-US" smtClean="0"/>
              <a:t>2020/2/8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9EF16F-9D88-49A5-9080-9E9FFC516C15}" type="slidenum">
              <a:rPr lang="zh-CN" altLang="en-US" smtClean="0"/>
              <a:t>‹#›</a:t>
            </a:fld>
            <a:endParaRPr lang="zh-CN" altLang="en-US"/>
          </a:p>
        </p:txBody>
      </p:sp>
    </p:spTree>
    <p:extLst>
      <p:ext uri="{BB962C8B-B14F-4D97-AF65-F5344CB8AC3E}">
        <p14:creationId xmlns:p14="http://schemas.microsoft.com/office/powerpoint/2010/main" val="795814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78816" y="1300898"/>
            <a:ext cx="10234367" cy="1106128"/>
          </a:xfrm>
        </p:spPr>
        <p:txBody>
          <a:bodyPr>
            <a:normAutofit/>
          </a:bodyPr>
          <a:lstStyle/>
          <a:p>
            <a:r>
              <a:rPr lang="en-US" altLang="zh-CN" dirty="0"/>
              <a:t>Coded Elastic Computing</a:t>
            </a:r>
            <a:endParaRPr lang="zh-CN" altLang="en-US" dirty="0"/>
          </a:p>
        </p:txBody>
      </p:sp>
      <p:sp>
        <p:nvSpPr>
          <p:cNvPr id="3" name="文本框 2">
            <a:extLst>
              <a:ext uri="{FF2B5EF4-FFF2-40B4-BE49-F238E27FC236}">
                <a16:creationId xmlns:a16="http://schemas.microsoft.com/office/drawing/2014/main" id="{B5DD3CB5-7E62-4C53-9D0F-C53774C66CCD}"/>
              </a:ext>
            </a:extLst>
          </p:cNvPr>
          <p:cNvSpPr txBox="1"/>
          <p:nvPr/>
        </p:nvSpPr>
        <p:spPr>
          <a:xfrm>
            <a:off x="1752176" y="3446585"/>
            <a:ext cx="8687645" cy="1754326"/>
          </a:xfrm>
          <a:prstGeom prst="rect">
            <a:avLst/>
          </a:prstGeom>
          <a:noFill/>
        </p:spPr>
        <p:txBody>
          <a:bodyPr wrap="square" rtlCol="0">
            <a:spAutoFit/>
          </a:bodyPr>
          <a:lstStyle/>
          <a:p>
            <a:r>
              <a:rPr lang="en-US" altLang="zh-CN" dirty="0" err="1"/>
              <a:t>Yaoqing</a:t>
            </a:r>
            <a:r>
              <a:rPr lang="en-US" altLang="zh-CN" dirty="0"/>
              <a:t> Yang, Pulkit Grover, </a:t>
            </a:r>
            <a:r>
              <a:rPr lang="en-US" altLang="zh-CN" dirty="0" err="1"/>
              <a:t>Soummya</a:t>
            </a:r>
            <a:r>
              <a:rPr lang="en-US" altLang="zh-CN" dirty="0"/>
              <a:t> Kar</a:t>
            </a:r>
          </a:p>
          <a:p>
            <a:r>
              <a:rPr lang="en-US" altLang="zh-CN" dirty="0"/>
              <a:t>Matteo </a:t>
            </a:r>
            <a:r>
              <a:rPr lang="en-US" altLang="zh-CN" dirty="0" err="1"/>
              <a:t>Interlandi</a:t>
            </a:r>
            <a:r>
              <a:rPr lang="en-US" altLang="zh-CN" dirty="0"/>
              <a:t>, Saeed </a:t>
            </a:r>
            <a:r>
              <a:rPr lang="en-US" altLang="zh-CN" dirty="0" err="1"/>
              <a:t>Amizadeh</a:t>
            </a:r>
            <a:r>
              <a:rPr lang="en-US" altLang="zh-CN" dirty="0"/>
              <a:t>, Markus Weimer</a:t>
            </a:r>
          </a:p>
          <a:p>
            <a:endParaRPr lang="en-US" altLang="zh-CN" dirty="0"/>
          </a:p>
          <a:p>
            <a:r>
              <a:rPr lang="en-US" altLang="zh-CN" dirty="0"/>
              <a:t>Some preliminary results of the paper have been presented at the Workshop on Systems for ML and Open Source Software at </a:t>
            </a:r>
            <a:r>
              <a:rPr lang="en-US" altLang="zh-CN" dirty="0" err="1"/>
              <a:t>NeurIPS</a:t>
            </a:r>
            <a:r>
              <a:rPr lang="en-US" altLang="zh-CN" dirty="0"/>
              <a:t> 2018 (without conference proceedings). An updated conference version will appear in ISIT 2019.</a:t>
            </a:r>
          </a:p>
        </p:txBody>
      </p:sp>
    </p:spTree>
    <p:extLst>
      <p:ext uri="{BB962C8B-B14F-4D97-AF65-F5344CB8AC3E}">
        <p14:creationId xmlns:p14="http://schemas.microsoft.com/office/powerpoint/2010/main" val="1073601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5" y="285994"/>
            <a:ext cx="10214818" cy="373429"/>
          </a:xfrm>
        </p:spPr>
        <p:txBody>
          <a:bodyPr>
            <a:noAutofit/>
          </a:bodyPr>
          <a:lstStyle/>
          <a:p>
            <a:r>
              <a:rPr lang="en-US" altLang="zh-CN" sz="2400" dirty="0"/>
              <a:t>2. Resource-Elastic Coded Distributed Computing(upper bound)</a:t>
            </a:r>
            <a:endParaRPr lang="zh-CN" altLang="en-US" sz="2400"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6EE2A8F-8F80-475C-B8EA-6E1CE1ECECD5}"/>
                  </a:ext>
                </a:extLst>
              </p:cNvPr>
              <p:cNvSpPr txBox="1"/>
              <p:nvPr/>
            </p:nvSpPr>
            <p:spPr>
              <a:xfrm>
                <a:off x="593888" y="791851"/>
                <a:ext cx="9775596" cy="3624710"/>
              </a:xfrm>
              <a:prstGeom prst="rect">
                <a:avLst/>
              </a:prstGeom>
              <a:noFill/>
            </p:spPr>
            <p:txBody>
              <a:bodyPr wrap="square" rtlCol="0">
                <a:spAutoFit/>
              </a:bodyPr>
              <a:lstStyle/>
              <a:p>
                <a:r>
                  <a:rPr lang="zh-CN" altLang="en-US" dirty="0"/>
                  <a:t>开销分析</a:t>
                </a:r>
                <a:endParaRPr lang="en-US" altLang="zh-CN" dirty="0"/>
              </a:p>
              <a:p>
                <a:r>
                  <a:rPr lang="zh-CN" altLang="en-US" dirty="0"/>
                  <a:t>原始数据矩阵</a:t>
                </a:r>
                <a:r>
                  <a:rPr lang="en-US" altLang="zh-CN" dirty="0"/>
                  <a:t>X</a:t>
                </a:r>
                <a:r>
                  <a:rPr lang="zh-CN" altLang="en-US" dirty="0"/>
                  <a:t>是</a:t>
                </a:r>
                <a:r>
                  <a:rPr lang="en-US" altLang="zh-CN" dirty="0" err="1"/>
                  <a:t>N×d</a:t>
                </a:r>
                <a:r>
                  <a:rPr lang="zh-CN" altLang="en-US" dirty="0"/>
                  <a:t>的，</a:t>
                </a:r>
                <a:r>
                  <a:rPr lang="en-US" altLang="zh-CN" dirty="0"/>
                  <a:t>L</a:t>
                </a:r>
                <a:r>
                  <a:rPr lang="zh-CN" altLang="en-US" dirty="0"/>
                  <a:t>是</a:t>
                </a:r>
                <a:r>
                  <a:rPr lang="en-US" altLang="zh-CN" dirty="0"/>
                  <a:t>recovery threshold</a:t>
                </a:r>
                <a:r>
                  <a:rPr lang="zh-CN" altLang="en-US" dirty="0"/>
                  <a:t>，</a:t>
                </a:r>
                <a:r>
                  <a:rPr lang="en-US" altLang="zh-CN" dirty="0"/>
                  <a:t>n</a:t>
                </a:r>
                <a:r>
                  <a:rPr lang="zh-CN" altLang="en-US" dirty="0"/>
                  <a:t>是现有节点数</a:t>
                </a:r>
                <a:endParaRPr lang="en-US" altLang="zh-CN" dirty="0"/>
              </a:p>
              <a:p>
                <a:pPr marL="342900" indent="-342900">
                  <a:buFont typeface="+mj-lt"/>
                  <a:buAutoNum type="arabicPeriod"/>
                </a:pPr>
                <a:r>
                  <a:rPr lang="en-US" altLang="zh-CN" dirty="0"/>
                  <a:t>Encoding cost: </a:t>
                </a:r>
                <a14:m>
                  <m:oMath xmlns:m="http://schemas.openxmlformats.org/officeDocument/2006/math">
                    <m:r>
                      <a:rPr lang="zh-CN" altLang="en-US" i="1" smtClean="0">
                        <a:latin typeface="Cambria Math" panose="02040503050406030204" pitchFamily="18" charset="0"/>
                      </a:rPr>
                      <m:t>𝒪</m:t>
                    </m:r>
                    <m:r>
                      <a:rPr lang="en-US" altLang="zh-CN" b="0" i="1" smtClean="0">
                        <a:latin typeface="Cambria Math" panose="02040503050406030204" pitchFamily="18" charset="0"/>
                      </a:rPr>
                      <m:t>(1)</m:t>
                    </m:r>
                  </m:oMath>
                </a14:m>
                <a:r>
                  <a:rPr lang="en-US" altLang="zh-CN" dirty="0"/>
                  <a:t>?</a:t>
                </a:r>
              </a:p>
              <a:p>
                <a:pPr marL="342900" indent="-342900">
                  <a:buFont typeface="+mj-lt"/>
                  <a:buAutoNum type="arabicPeriod"/>
                </a:pPr>
                <a:r>
                  <a:rPr lang="en-US" altLang="zh-CN" dirty="0"/>
                  <a:t>Decoding cost: </a:t>
                </a:r>
                <a14:m>
                  <m:oMath xmlns:m="http://schemas.openxmlformats.org/officeDocument/2006/math">
                    <m:r>
                      <a:rPr lang="zh-CN" altLang="en-US" i="1">
                        <a:latin typeface="Cambria Math" panose="02040503050406030204" pitchFamily="18" charset="0"/>
                      </a:rPr>
                      <m:t>𝒪</m:t>
                    </m:r>
                    <m:r>
                      <a:rPr lang="en-US" altLang="zh-CN" i="1">
                        <a:latin typeface="Cambria Math" panose="02040503050406030204" pitchFamily="18" charset="0"/>
                      </a:rPr>
                      <m:t>(</m:t>
                    </m:r>
                    <m:r>
                      <a:rPr lang="en-US" altLang="zh-CN" b="0" i="1" smtClean="0">
                        <a:latin typeface="Cambria Math" panose="02040503050406030204" pitchFamily="18" charset="0"/>
                      </a:rPr>
                      <m:t>𝐿𝑁</m:t>
                    </m:r>
                    <m:r>
                      <a:rPr lang="en-US" altLang="zh-CN" i="1">
                        <a:latin typeface="Cambria Math" panose="02040503050406030204" pitchFamily="18" charset="0"/>
                      </a:rPr>
                      <m:t>)</m:t>
                    </m:r>
                  </m:oMath>
                </a14:m>
                <a:r>
                  <a:rPr lang="zh-CN" altLang="en-US" dirty="0"/>
                  <a:t>？</a:t>
                </a:r>
                <a:endParaRPr lang="en-US" altLang="zh-CN" dirty="0"/>
              </a:p>
              <a:p>
                <a:r>
                  <a:rPr lang="zh-CN" altLang="en-US" dirty="0"/>
                  <a:t>有</a:t>
                </a:r>
                <a:r>
                  <a:rPr lang="en-US" altLang="zh-CN" dirty="0"/>
                  <a:t>n</a:t>
                </a:r>
                <a:r>
                  <a:rPr lang="zh-CN" altLang="en-US" dirty="0"/>
                  <a:t>个组，每个组有</a:t>
                </a:r>
                <a:r>
                  <a:rPr lang="en-US" altLang="zh-CN" dirty="0"/>
                  <a:t>L</a:t>
                </a:r>
                <a:r>
                  <a:rPr lang="zh-CN" altLang="en-US" dirty="0"/>
                  <a:t>个等式</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𝑋</m:t>
                        </m:r>
                      </m:e>
                      <m:sub>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𝑗</m:t>
                        </m:r>
                      </m:sub>
                      <m:sup>
                        <m:r>
                          <a:rPr lang="en-US" altLang="zh-CN" i="1">
                            <a:latin typeface="Cambria Math" panose="02040503050406030204" pitchFamily="18" charset="0"/>
                          </a:rPr>
                          <m:t>𝑐𝑜𝑑𝑒𝑑</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b>
                    </m:sSub>
                  </m:oMath>
                </a14:m>
                <a:r>
                  <a:rPr lang="zh-CN" altLang="en-US" dirty="0"/>
                  <a:t>，求</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𝑋</m:t>
                        </m:r>
                      </m:e>
                      <m:sub>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𝑗</m:t>
                        </m:r>
                      </m:sub>
                      <m:sup>
                        <m:r>
                          <a:rPr lang="en-US" altLang="zh-CN" i="1">
                            <a:latin typeface="Cambria Math" panose="02040503050406030204" pitchFamily="18" charset="0"/>
                          </a:rPr>
                          <m:t>𝑐𝑜𝑑𝑒𝑑</m:t>
                        </m:r>
                      </m:sup>
                    </m:sSubSup>
                    <m:r>
                      <a:rPr lang="zh-CN" altLang="en-US" i="1">
                        <a:latin typeface="Cambria Math" panose="02040503050406030204" pitchFamily="18" charset="0"/>
                      </a:rPr>
                      <m:t>应该是由于</m:t>
                    </m:r>
                  </m:oMath>
                </a14:m>
                <a:r>
                  <a:rPr lang="zh-CN" altLang="en-US" dirty="0"/>
                  <a:t>行是分散的，不能一下算完。</a:t>
                </a:r>
                <a:endParaRPr lang="en-US" altLang="zh-CN" dirty="0"/>
              </a:p>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𝑋</m:t>
                        </m:r>
                      </m:e>
                      <m:sub>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𝑗</m:t>
                        </m:r>
                      </m:sub>
                      <m:sup>
                        <m:r>
                          <a:rPr lang="en-US" altLang="zh-CN" i="1">
                            <a:latin typeface="Cambria Math" panose="02040503050406030204" pitchFamily="18" charset="0"/>
                          </a:rPr>
                          <m:t>𝑐𝑜𝑑𝑒𝑑</m:t>
                        </m:r>
                      </m:sup>
                    </m:sSubSup>
                  </m:oMath>
                </a14:m>
                <a:r>
                  <a:rPr lang="en-US" altLang="zh-CN" dirty="0"/>
                  <a:t>= </a:t>
                </a:r>
                <a14:m>
                  <m:oMath xmlns:m="http://schemas.openxmlformats.org/officeDocument/2006/math">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𝐿</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Sub>
                      </m:e>
                    </m:nary>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𝑋</m:t>
                        </m:r>
                      </m:e>
                      <m:sup>
                        <m:r>
                          <a:rPr lang="en-US" altLang="zh-CN" b="0" i="1" smtClean="0">
                            <a:latin typeface="Cambria Math" panose="02040503050406030204" pitchFamily="18" charset="0"/>
                          </a:rPr>
                          <m:t>𝑗</m:t>
                        </m:r>
                      </m:sup>
                    </m:sSup>
                    <m:r>
                      <a:rPr lang="zh-CN" altLang="en-US" i="1">
                        <a:latin typeface="Cambria Math" panose="02040503050406030204" pitchFamily="18" charset="0"/>
                      </a:rPr>
                      <m:t>这里</m:t>
                    </m:r>
                  </m:oMath>
                </a14:m>
                <a:r>
                  <a:rPr lang="zh-CN" altLang="en-US" dirty="0"/>
                  <a:t>要算</a:t>
                </a:r>
                <a:r>
                  <a:rPr lang="en-US" altLang="zh-CN" dirty="0"/>
                  <a:t>L</a:t>
                </a:r>
                <a:r>
                  <a:rPr lang="zh-CN" altLang="en-US" dirty="0"/>
                  <a:t>次，每个</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𝑋</m:t>
                        </m:r>
                      </m:e>
                      <m:sub>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𝑗</m:t>
                        </m:r>
                      </m:sub>
                      <m:sup>
                        <m:r>
                          <a:rPr lang="en-US" altLang="zh-CN" i="1">
                            <a:latin typeface="Cambria Math" panose="02040503050406030204" pitchFamily="18" charset="0"/>
                          </a:rPr>
                          <m:t>𝑐𝑜𝑑𝑒𝑑</m:t>
                        </m:r>
                      </m:sup>
                    </m:sSubSup>
                  </m:oMath>
                </a14:m>
                <a:r>
                  <a:rPr lang="zh-CN" altLang="en-US" dirty="0"/>
                  <a:t>有</a:t>
                </a:r>
                <a:r>
                  <a:rPr lang="en-US" altLang="zh-CN" dirty="0"/>
                  <a:t>N/L/n</a:t>
                </a:r>
                <a:r>
                  <a:rPr lang="zh-CN" altLang="en-US" dirty="0"/>
                  <a:t>个行，所以</a:t>
                </a:r>
                <a14:m>
                  <m:oMath xmlns:m="http://schemas.openxmlformats.org/officeDocument/2006/math">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𝐿</m:t>
                            </m:r>
                          </m:e>
                          <m:sup>
                            <m:r>
                              <a:rPr lang="en-US" altLang="zh-CN" b="0" i="1" smtClean="0">
                                <a:latin typeface="Cambria Math" panose="02040503050406030204" pitchFamily="18" charset="0"/>
                              </a:rPr>
                              <m:t>2</m:t>
                            </m:r>
                          </m:sup>
                        </m:sSup>
                        <m:r>
                          <m:rPr>
                            <m:sty m:val="p"/>
                          </m:rPr>
                          <a:rPr lang="en-US" altLang="zh-CN" b="0" i="0" smtClean="0">
                            <a:latin typeface="Cambria Math" panose="02040503050406030204" pitchFamily="18" charset="0"/>
                          </a:rPr>
                          <m:t>N</m:t>
                        </m:r>
                      </m:num>
                      <m:den>
                        <m:r>
                          <a:rPr lang="en-US" altLang="zh-CN" b="0" i="1" smtClean="0">
                            <a:latin typeface="Cambria Math" panose="02040503050406030204" pitchFamily="18" charset="0"/>
                          </a:rPr>
                          <m:t>𝐿𝑛</m:t>
                        </m:r>
                      </m:den>
                    </m:f>
                    <m:r>
                      <a:rPr lang="en-US" altLang="zh-CN" b="0" i="1" smtClean="0">
                        <a:latin typeface="Cambria Math" panose="02040503050406030204" pitchFamily="18" charset="0"/>
                      </a:rPr>
                      <m:t>𝑛</m:t>
                    </m:r>
                    <m:r>
                      <a:rPr lang="en-US" altLang="zh-CN" b="0" i="0" smtClean="0">
                        <a:latin typeface="Cambria Math" panose="02040503050406030204" pitchFamily="18" charset="0"/>
                      </a:rPr>
                      <m:t>=</m:t>
                    </m:r>
                    <m:r>
                      <a:rPr lang="en-US" altLang="zh-CN" b="0" i="1" smtClean="0">
                        <a:latin typeface="Cambria Math" panose="02040503050406030204" pitchFamily="18" charset="0"/>
                      </a:rPr>
                      <m:t>𝐿𝑁</m:t>
                    </m:r>
                  </m:oMath>
                </a14:m>
                <a:endParaRPr lang="en-US" altLang="zh-CN" i="1" dirty="0"/>
              </a:p>
              <a:p>
                <a:pPr marL="342900" indent="-342900">
                  <a:buFont typeface="+mj-lt"/>
                  <a:buAutoNum type="arabicPeriod" startAt="3"/>
                </a:pPr>
                <a:r>
                  <a:rPr lang="zh-CN" altLang="en-US" dirty="0"/>
                  <a:t>每个节点的矩阵乘法</a:t>
                </a:r>
                <a:r>
                  <a:rPr lang="en-US" altLang="zh-CN" dirty="0"/>
                  <a:t>cost:</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𝒪</m:t>
                    </m:r>
                    <m:r>
                      <a:rPr lang="en-US" altLang="zh-CN" i="1">
                        <a:latin typeface="Cambria Math" panose="02040503050406030204" pitchFamily="18" charset="0"/>
                      </a:rPr>
                      <m:t>(</m:t>
                    </m:r>
                    <m:r>
                      <a:rPr lang="en-US" altLang="zh-CN" i="1">
                        <a:latin typeface="Cambria Math" panose="02040503050406030204" pitchFamily="18" charset="0"/>
                      </a:rPr>
                      <m:t>𝑑𝑁</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oMath>
                </a14:m>
                <a:endParaRPr lang="en-US" altLang="zh-CN" dirty="0"/>
              </a:p>
              <a:p>
                <a:pPr marL="342900" indent="-342900">
                  <a:buFont typeface="+mj-lt"/>
                  <a:buAutoNum type="arabicPeriod" startAt="3"/>
                </a:pPr>
                <a:endParaRPr lang="en-US" altLang="zh-CN" dirty="0"/>
              </a:p>
              <a:p>
                <a:pPr marL="285750" indent="-285750">
                  <a:buFont typeface="Arial" panose="020B0604020202020204" pitchFamily="34" charset="0"/>
                  <a:buChar char="•"/>
                </a:pPr>
                <a:r>
                  <a:rPr lang="zh-CN" altLang="en-US" dirty="0"/>
                  <a:t>所以只要</a:t>
                </a:r>
                <a:r>
                  <a:rPr lang="en-US" altLang="zh-CN" dirty="0"/>
                  <a:t>d=</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Ω</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𝑛𝐿</m:t>
                    </m:r>
                    <m:r>
                      <a:rPr lang="en-US" altLang="zh-CN" b="0" i="1" smtClean="0">
                        <a:latin typeface="Cambria Math" panose="02040503050406030204" pitchFamily="18" charset="0"/>
                        <a:ea typeface="Cambria Math" panose="02040503050406030204" pitchFamily="18" charset="0"/>
                      </a:rPr>
                      <m:t>)</m:t>
                    </m:r>
                  </m:oMath>
                </a14:m>
                <a:r>
                  <a:rPr lang="en-US" altLang="zh-CN" dirty="0"/>
                  <a:t>,decoding cost</a:t>
                </a:r>
                <a:r>
                  <a:rPr lang="zh-CN" altLang="en-US" dirty="0"/>
                  <a:t>就比每个节点的矩阵乘法</a:t>
                </a:r>
                <a:r>
                  <a:rPr lang="en-US" altLang="zh-CN" dirty="0"/>
                  <a:t>cost</a:t>
                </a:r>
                <a:r>
                  <a:rPr lang="zh-CN" altLang="en-US" dirty="0"/>
                  <a:t>小</a:t>
                </a:r>
                <a:endParaRPr lang="en-US" altLang="zh-CN" dirty="0"/>
              </a:p>
              <a:p>
                <a:pPr marL="285750" indent="-285750">
                  <a:buFont typeface="Arial" panose="020B0604020202020204" pitchFamily="34" charset="0"/>
                  <a:buChar char="•"/>
                </a:pPr>
                <a:r>
                  <a:rPr lang="zh-CN" altLang="en-US" dirty="0"/>
                  <a:t>即使</a:t>
                </a:r>
                <a:r>
                  <a:rPr lang="en-US" altLang="zh-CN" dirty="0"/>
                  <a:t>d</a:t>
                </a:r>
                <a:r>
                  <a:rPr lang="zh-CN" altLang="en-US" dirty="0"/>
                  <a:t>＜</a:t>
                </a:r>
                <a:r>
                  <a:rPr lang="el-GR" altLang="zh-CN" dirty="0">
                    <a:ea typeface="Cambria Math" panose="02040503050406030204" pitchFamily="18" charset="0"/>
                  </a:rPr>
                  <a:t> </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Ω</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𝑛𝐿</m:t>
                    </m:r>
                    <m:r>
                      <a:rPr lang="en-US" altLang="zh-CN" i="1">
                        <a:latin typeface="Cambria Math" panose="02040503050406030204" pitchFamily="18" charset="0"/>
                        <a:ea typeface="Cambria Math" panose="02040503050406030204" pitchFamily="18" charset="0"/>
                      </a:rPr>
                      <m:t>)，</m:t>
                    </m:r>
                  </m:oMath>
                </a14:m>
                <a:r>
                  <a:rPr lang="zh-CN" altLang="en-US" dirty="0"/>
                  <a:t>我们可以把节点分成更小的组，对每个组分别进行编码。</a:t>
                </a:r>
                <a:endParaRPr lang="en-US" altLang="zh-CN" dirty="0"/>
              </a:p>
              <a:p>
                <a:pPr marL="285750" indent="-285750">
                  <a:buFont typeface="Arial" panose="020B0604020202020204" pitchFamily="34" charset="0"/>
                  <a:buChar char="•"/>
                </a:pPr>
                <a:endParaRPr lang="en-US" altLang="zh-CN" dirty="0"/>
              </a:p>
              <a:p>
                <a:endParaRPr lang="en-US" altLang="zh-CN" dirty="0"/>
              </a:p>
            </p:txBody>
          </p:sp>
        </mc:Choice>
        <mc:Fallback xmlns="">
          <p:sp>
            <p:nvSpPr>
              <p:cNvPr id="4" name="文本框 3">
                <a:extLst>
                  <a:ext uri="{FF2B5EF4-FFF2-40B4-BE49-F238E27FC236}">
                    <a16:creationId xmlns:a16="http://schemas.microsoft.com/office/drawing/2014/main" id="{36EE2A8F-8F80-475C-B8EA-6E1CE1ECECD5}"/>
                  </a:ext>
                </a:extLst>
              </p:cNvPr>
              <p:cNvSpPr txBox="1">
                <a:spLocks noRot="1" noChangeAspect="1" noMove="1" noResize="1" noEditPoints="1" noAdjustHandles="1" noChangeArrowheads="1" noChangeShapeType="1" noTextEdit="1"/>
              </p:cNvSpPr>
              <p:nvPr/>
            </p:nvSpPr>
            <p:spPr>
              <a:xfrm>
                <a:off x="593888" y="791851"/>
                <a:ext cx="9775596" cy="3624710"/>
              </a:xfrm>
              <a:prstGeom prst="rect">
                <a:avLst/>
              </a:prstGeom>
              <a:blipFill>
                <a:blip r:embed="rId2"/>
                <a:stretch>
                  <a:fillRect l="-499" t="-1345" r="-28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5992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5" y="285994"/>
            <a:ext cx="10214818" cy="373429"/>
          </a:xfrm>
        </p:spPr>
        <p:txBody>
          <a:bodyPr>
            <a:noAutofit/>
          </a:bodyPr>
          <a:lstStyle/>
          <a:p>
            <a:r>
              <a:rPr lang="en-US" altLang="zh-CN" sz="2400" dirty="0"/>
              <a:t>3. Applications of the Coded Elastic Computing</a:t>
            </a:r>
            <a:endParaRPr lang="zh-CN" altLang="en-US" sz="2400" dirty="0"/>
          </a:p>
        </p:txBody>
      </p:sp>
      <p:sp>
        <p:nvSpPr>
          <p:cNvPr id="4" name="文本框 3">
            <a:extLst>
              <a:ext uri="{FF2B5EF4-FFF2-40B4-BE49-F238E27FC236}">
                <a16:creationId xmlns:a16="http://schemas.microsoft.com/office/drawing/2014/main" id="{36EE2A8F-8F80-475C-B8EA-6E1CE1ECECD5}"/>
              </a:ext>
            </a:extLst>
          </p:cNvPr>
          <p:cNvSpPr txBox="1"/>
          <p:nvPr/>
        </p:nvSpPr>
        <p:spPr>
          <a:xfrm>
            <a:off x="593888" y="791851"/>
            <a:ext cx="9775596" cy="1200329"/>
          </a:xfrm>
          <a:prstGeom prst="rect">
            <a:avLst/>
          </a:prstGeom>
          <a:noFill/>
        </p:spPr>
        <p:txBody>
          <a:bodyPr wrap="square" rtlCol="0">
            <a:spAutoFit/>
          </a:bodyPr>
          <a:lstStyle/>
          <a:p>
            <a:pPr marL="342900" indent="-342900">
              <a:buFont typeface="+mj-lt"/>
              <a:buAutoNum type="arabicPeriod"/>
            </a:pPr>
            <a:r>
              <a:rPr lang="en-US" altLang="zh-CN" dirty="0"/>
              <a:t>Matrix-Matrix Multiplications</a:t>
            </a:r>
          </a:p>
          <a:p>
            <a:pPr marL="342900" indent="-342900">
              <a:buFont typeface="+mj-lt"/>
              <a:buAutoNum type="arabicPeriod"/>
            </a:pPr>
            <a:r>
              <a:rPr lang="en-US" altLang="zh-CN" dirty="0"/>
              <a:t>Coded Elastic Computing for Linear Models</a:t>
            </a:r>
          </a:p>
          <a:p>
            <a:pPr marL="342900" indent="-342900">
              <a:buFont typeface="+mj-lt"/>
              <a:buAutoNum type="arabicPeriod"/>
            </a:pPr>
            <a:r>
              <a:rPr lang="en-US" altLang="zh-CN" dirty="0"/>
              <a:t>Fully Distributed Coded Elastic Computing</a:t>
            </a:r>
          </a:p>
          <a:p>
            <a:pPr marL="342900" indent="-342900">
              <a:buFont typeface="+mj-lt"/>
              <a:buAutoNum type="arabicPeriod"/>
            </a:pPr>
            <a:r>
              <a:rPr lang="en-US" altLang="zh-CN" dirty="0"/>
              <a:t>Application to Deep Neural Networks</a:t>
            </a:r>
          </a:p>
        </p:txBody>
      </p:sp>
    </p:spTree>
    <p:extLst>
      <p:ext uri="{BB962C8B-B14F-4D97-AF65-F5344CB8AC3E}">
        <p14:creationId xmlns:p14="http://schemas.microsoft.com/office/powerpoint/2010/main" val="1175421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5" y="285994"/>
            <a:ext cx="10214818" cy="373429"/>
          </a:xfrm>
        </p:spPr>
        <p:txBody>
          <a:bodyPr>
            <a:noAutofit/>
          </a:bodyPr>
          <a:lstStyle/>
          <a:p>
            <a:r>
              <a:rPr lang="en-US" altLang="zh-CN" sz="2400" dirty="0"/>
              <a:t>4. Implementation and Experimental Evaluation</a:t>
            </a:r>
            <a:endParaRPr lang="zh-CN" altLang="en-US" sz="2400" dirty="0"/>
          </a:p>
        </p:txBody>
      </p:sp>
      <p:sp>
        <p:nvSpPr>
          <p:cNvPr id="4" name="文本框 3">
            <a:extLst>
              <a:ext uri="{FF2B5EF4-FFF2-40B4-BE49-F238E27FC236}">
                <a16:creationId xmlns:a16="http://schemas.microsoft.com/office/drawing/2014/main" id="{36EE2A8F-8F80-475C-B8EA-6E1CE1ECECD5}"/>
              </a:ext>
            </a:extLst>
          </p:cNvPr>
          <p:cNvSpPr txBox="1"/>
          <p:nvPr/>
        </p:nvSpPr>
        <p:spPr>
          <a:xfrm>
            <a:off x="593888" y="791851"/>
            <a:ext cx="9775596" cy="923330"/>
          </a:xfrm>
          <a:prstGeom prst="rect">
            <a:avLst/>
          </a:prstGeom>
          <a:noFill/>
        </p:spPr>
        <p:txBody>
          <a:bodyPr wrap="square" rtlCol="0">
            <a:spAutoFit/>
          </a:bodyPr>
          <a:lstStyle/>
          <a:p>
            <a:r>
              <a:rPr lang="zh-CN" altLang="en-US" dirty="0"/>
              <a:t>本文的算法被用在</a:t>
            </a:r>
            <a:r>
              <a:rPr lang="en-US" altLang="zh-CN" dirty="0"/>
              <a:t>Apache REEF Elastic Group Communication (EGC) framework</a:t>
            </a:r>
          </a:p>
          <a:p>
            <a:r>
              <a:rPr lang="en-US" altLang="zh-CN" dirty="0"/>
              <a:t>Apache REEF is a library that helps develop distributed high-performance applications on top of cluster</a:t>
            </a:r>
          </a:p>
          <a:p>
            <a:r>
              <a:rPr lang="en-US" altLang="zh-CN" dirty="0"/>
              <a:t>resource managers such as YARN [66] and Mesos [33]</a:t>
            </a:r>
          </a:p>
        </p:txBody>
      </p:sp>
      <p:pic>
        <p:nvPicPr>
          <p:cNvPr id="3" name="图片 2">
            <a:extLst>
              <a:ext uri="{FF2B5EF4-FFF2-40B4-BE49-F238E27FC236}">
                <a16:creationId xmlns:a16="http://schemas.microsoft.com/office/drawing/2014/main" id="{A544CEC1-B2C5-4752-865C-F794C2E034A6}"/>
              </a:ext>
            </a:extLst>
          </p:cNvPr>
          <p:cNvPicPr>
            <a:picLocks noChangeAspect="1"/>
          </p:cNvPicPr>
          <p:nvPr/>
        </p:nvPicPr>
        <p:blipFill>
          <a:blip r:embed="rId2"/>
          <a:stretch>
            <a:fillRect/>
          </a:stretch>
        </p:blipFill>
        <p:spPr>
          <a:xfrm>
            <a:off x="6430399" y="1341752"/>
            <a:ext cx="5386298" cy="4724397"/>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BD60CE5-38B7-428E-B221-87202B627D2C}"/>
                  </a:ext>
                </a:extLst>
              </p:cNvPr>
              <p:cNvSpPr txBox="1"/>
              <p:nvPr/>
            </p:nvSpPr>
            <p:spPr>
              <a:xfrm>
                <a:off x="593888" y="1762270"/>
                <a:ext cx="5957740" cy="3416320"/>
              </a:xfrm>
              <a:prstGeom prst="rect">
                <a:avLst/>
              </a:prstGeom>
              <a:noFill/>
            </p:spPr>
            <p:txBody>
              <a:bodyPr wrap="square" rtlCol="0">
                <a:spAutoFit/>
              </a:bodyPr>
              <a:lstStyle/>
              <a:p>
                <a:pPr marL="342900" indent="-342900">
                  <a:buFont typeface="+mj-lt"/>
                  <a:buAutoNum type="arabicPeriod"/>
                </a:pPr>
                <a:r>
                  <a:rPr lang="en-US" altLang="zh-CN" dirty="0"/>
                  <a:t>Matrix-vector mini-benchmark.</a:t>
                </a:r>
                <a:r>
                  <a:rPr lang="zh-CN" altLang="en-US" dirty="0"/>
                  <a:t>图</a:t>
                </a:r>
                <a:r>
                  <a:rPr lang="en-US" altLang="zh-CN" dirty="0"/>
                  <a:t>a</a:t>
                </a:r>
              </a:p>
              <a:p>
                <a:r>
                  <a:rPr lang="zh-CN" altLang="en-US" dirty="0"/>
                  <a:t>原始矩阵</a:t>
                </a:r>
                <a:r>
                  <a:rPr lang="en-US" altLang="zh-CN" dirty="0"/>
                  <a:t>100000 × 10000 , </a:t>
                </a:r>
                <a:r>
                  <a:rPr lang="zh-CN" altLang="en-US" dirty="0"/>
                  <a:t>分成</a:t>
                </a:r>
                <a:r>
                  <a:rPr lang="en-US" altLang="zh-CN" dirty="0"/>
                  <a:t>10</a:t>
                </a:r>
                <a:r>
                  <a:rPr lang="zh-CN" altLang="en-US" dirty="0"/>
                  <a:t>个</a:t>
                </a:r>
                <a:r>
                  <a:rPr lang="en-US" altLang="zh-CN" dirty="0"/>
                  <a:t>10000 × 10000</a:t>
                </a:r>
                <a:r>
                  <a:rPr lang="zh-CN" altLang="en-US" dirty="0"/>
                  <a:t>的子矩阵。令</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𝑚𝑎𝑥</m:t>
                        </m:r>
                      </m:sub>
                    </m:sSub>
                    <m:r>
                      <a:rPr lang="en-US" altLang="zh-CN" b="0" i="1" smtClean="0">
                        <a:latin typeface="Cambria Math" panose="02040503050406030204" pitchFamily="18" charset="0"/>
                      </a:rPr>
                      <m:t>=20</m:t>
                    </m:r>
                  </m:oMath>
                </a14:m>
                <a:r>
                  <a:rPr lang="zh-CN" altLang="en-US" dirty="0"/>
                  <a:t>，则编码成</a:t>
                </a:r>
                <a:r>
                  <a:rPr lang="en-US" altLang="zh-CN" dirty="0"/>
                  <a:t>20</a:t>
                </a:r>
                <a:r>
                  <a:rPr lang="zh-CN" altLang="en-US" dirty="0"/>
                  <a:t>个子矩阵，放到</a:t>
                </a:r>
                <a:r>
                  <a:rPr lang="en-US" altLang="zh-CN" dirty="0"/>
                  <a:t>20</a:t>
                </a:r>
                <a:r>
                  <a:rPr lang="zh-CN" altLang="en-US" dirty="0"/>
                  <a:t>个节点中。</a:t>
                </a:r>
                <a:r>
                  <a:rPr lang="zh-CN" altLang="en-US" b="1" dirty="0"/>
                  <a:t>过程中允许节点加入和退出</a:t>
                </a:r>
                <a:endParaRPr lang="en-US" altLang="zh-CN" b="1" dirty="0"/>
              </a:p>
              <a:p>
                <a:r>
                  <a:rPr lang="zh-CN" altLang="en-US" dirty="0"/>
                  <a:t>当参与的节点数为</a:t>
                </a:r>
                <a:r>
                  <a:rPr lang="en-US" altLang="zh-CN" dirty="0"/>
                  <a:t>20</a:t>
                </a:r>
                <a:r>
                  <a:rPr lang="zh-CN" altLang="en-US" dirty="0"/>
                  <a:t>时，有</a:t>
                </a:r>
                <a:r>
                  <a:rPr lang="en-US" altLang="zh-CN" dirty="0"/>
                  <a:t>46%</a:t>
                </a:r>
                <a:r>
                  <a:rPr lang="zh-CN" altLang="en-US" dirty="0"/>
                  <a:t>性能的提升</a:t>
                </a:r>
                <a:endParaRPr lang="en-US" altLang="zh-CN" dirty="0"/>
              </a:p>
              <a:p>
                <a:endParaRPr lang="en-US" altLang="zh-CN" dirty="0"/>
              </a:p>
              <a:p>
                <a:pPr marL="342900" indent="-342900">
                  <a:buFont typeface="+mj-lt"/>
                  <a:buAutoNum type="arabicPeriod" startAt="2"/>
                </a:pPr>
                <a:r>
                  <a:rPr lang="en-US" altLang="zh-CN" dirty="0"/>
                  <a:t>Linear model mini-benchmark.</a:t>
                </a:r>
                <a:r>
                  <a:rPr lang="zh-CN" altLang="en-US" dirty="0"/>
                  <a:t>图</a:t>
                </a:r>
                <a:r>
                  <a:rPr lang="en-US" altLang="zh-CN" dirty="0"/>
                  <a:t>b c d</a:t>
                </a:r>
              </a:p>
              <a:p>
                <a:r>
                  <a:rPr lang="zh-CN" altLang="en-US" dirty="0"/>
                  <a:t>线性回归中的梯度下降问题</a:t>
                </a:r>
                <a:endParaRPr lang="en-US" altLang="zh-CN" dirty="0"/>
              </a:p>
              <a:p>
                <a:r>
                  <a:rPr lang="zh-CN" altLang="en-US" dirty="0"/>
                  <a:t>每个</a:t>
                </a:r>
                <a:r>
                  <a:rPr lang="en-US" altLang="zh-CN" dirty="0"/>
                  <a:t>data point</a:t>
                </a:r>
                <a:r>
                  <a:rPr lang="zh-CN" altLang="en-US" dirty="0"/>
                  <a:t>有</a:t>
                </a:r>
                <a:r>
                  <a:rPr lang="en-US" altLang="zh-CN" dirty="0"/>
                  <a:t>3352</a:t>
                </a:r>
                <a:r>
                  <a:rPr lang="zh-CN" altLang="en-US" dirty="0"/>
                  <a:t>个特征，我们用</a:t>
                </a:r>
                <a:r>
                  <a:rPr lang="en-US" altLang="zh-CN" dirty="0"/>
                  <a:t>10000</a:t>
                </a:r>
                <a:r>
                  <a:rPr lang="zh-CN" altLang="en-US" dirty="0"/>
                  <a:t>个数据行做训练，</a:t>
                </a:r>
                <a:r>
                  <a:rPr lang="en-US" altLang="zh-CN" dirty="0"/>
                  <a:t>10000</a:t>
                </a:r>
                <a:r>
                  <a:rPr lang="zh-CN" altLang="en-US" dirty="0"/>
                  <a:t>个数据行做测试</a:t>
                </a:r>
                <a:endParaRPr lang="en-US" altLang="zh-CN" dirty="0"/>
              </a:p>
              <a:p>
                <a:r>
                  <a:rPr lang="zh-CN" altLang="en-US" dirty="0"/>
                  <a:t>图</a:t>
                </a:r>
                <a:r>
                  <a:rPr lang="en-US" altLang="zh-CN" dirty="0"/>
                  <a:t>c</a:t>
                </a:r>
                <a:r>
                  <a:rPr lang="zh-CN" altLang="en-US" dirty="0"/>
                  <a:t>对比三种处理</a:t>
                </a:r>
                <a:r>
                  <a:rPr lang="en-US" altLang="zh-CN" dirty="0"/>
                  <a:t>failure</a:t>
                </a:r>
                <a:r>
                  <a:rPr lang="zh-CN" altLang="en-US" dirty="0"/>
                  <a:t>的方法，进行泛化误差比较</a:t>
                </a:r>
                <a:endParaRPr lang="en-US" altLang="zh-CN" dirty="0"/>
              </a:p>
              <a:p>
                <a:r>
                  <a:rPr lang="zh-CN" altLang="en-US" dirty="0"/>
                  <a:t>图</a:t>
                </a:r>
                <a:r>
                  <a:rPr lang="en-US" altLang="zh-CN" dirty="0"/>
                  <a:t>d</a:t>
                </a:r>
                <a:r>
                  <a:rPr lang="zh-CN" altLang="en-US" dirty="0"/>
                  <a:t>对于不同的正则化系数，进行泛化误差比较</a:t>
                </a:r>
                <a:endParaRPr lang="en-US" altLang="zh-CN" dirty="0"/>
              </a:p>
            </p:txBody>
          </p:sp>
        </mc:Choice>
        <mc:Fallback xmlns="">
          <p:sp>
            <p:nvSpPr>
              <p:cNvPr id="5" name="文本框 4">
                <a:extLst>
                  <a:ext uri="{FF2B5EF4-FFF2-40B4-BE49-F238E27FC236}">
                    <a16:creationId xmlns:a16="http://schemas.microsoft.com/office/drawing/2014/main" id="{7BD60CE5-38B7-428E-B221-87202B627D2C}"/>
                  </a:ext>
                </a:extLst>
              </p:cNvPr>
              <p:cNvSpPr txBox="1">
                <a:spLocks noRot="1" noChangeAspect="1" noMove="1" noResize="1" noEditPoints="1" noAdjustHandles="1" noChangeArrowheads="1" noChangeShapeType="1" noTextEdit="1"/>
              </p:cNvSpPr>
              <p:nvPr/>
            </p:nvSpPr>
            <p:spPr>
              <a:xfrm>
                <a:off x="593888" y="1762270"/>
                <a:ext cx="5957740" cy="3416320"/>
              </a:xfrm>
              <a:prstGeom prst="rect">
                <a:avLst/>
              </a:prstGeom>
              <a:blipFill>
                <a:blip r:embed="rId3"/>
                <a:stretch>
                  <a:fillRect l="-818" t="-1248" r="-818" b="-19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23902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5" y="285994"/>
            <a:ext cx="10214818" cy="373429"/>
          </a:xfrm>
        </p:spPr>
        <p:txBody>
          <a:bodyPr>
            <a:noAutofit/>
          </a:bodyPr>
          <a:lstStyle/>
          <a:p>
            <a:r>
              <a:rPr lang="en-US" altLang="zh-CN" sz="2400" dirty="0"/>
              <a:t>5.Conclusions</a:t>
            </a:r>
          </a:p>
        </p:txBody>
      </p:sp>
      <p:sp>
        <p:nvSpPr>
          <p:cNvPr id="4" name="文本框 3">
            <a:extLst>
              <a:ext uri="{FF2B5EF4-FFF2-40B4-BE49-F238E27FC236}">
                <a16:creationId xmlns:a16="http://schemas.microsoft.com/office/drawing/2014/main" id="{36EE2A8F-8F80-475C-B8EA-6E1CE1ECECD5}"/>
              </a:ext>
            </a:extLst>
          </p:cNvPr>
          <p:cNvSpPr txBox="1"/>
          <p:nvPr/>
        </p:nvSpPr>
        <p:spPr>
          <a:xfrm>
            <a:off x="593888" y="791851"/>
            <a:ext cx="9775596" cy="4801314"/>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The coded elastic computing framework presented in this paper can deal with new cloud offerings where machines </a:t>
            </a:r>
            <a:r>
              <a:rPr lang="en-US" altLang="zh-CN" dirty="0">
                <a:solidFill>
                  <a:srgbClr val="FF0000"/>
                </a:solidFill>
              </a:rPr>
              <a:t>can leave and join</a:t>
            </a:r>
            <a:r>
              <a:rPr lang="en-US" altLang="zh-CN" dirty="0"/>
              <a:t> during the computation. </a:t>
            </a:r>
          </a:p>
          <a:p>
            <a:endParaRPr lang="en-US" altLang="zh-CN" dirty="0"/>
          </a:p>
          <a:p>
            <a:pPr marL="285750" indent="-285750">
              <a:buFont typeface="Arial" panose="020B0604020202020204" pitchFamily="34" charset="0"/>
              <a:buChar char="•"/>
            </a:pPr>
            <a:r>
              <a:rPr lang="en-US" altLang="zh-CN" dirty="0"/>
              <a:t>Our framework handles the elastic events in a positive way, meaning that when machines leave, it shifts the computation to the remaining workers, and when new machines join the computation, it actively reduces the workload of existing machines without the reallocation of data. </a:t>
            </a:r>
          </a:p>
          <a:p>
            <a:endParaRPr lang="en-US" altLang="zh-CN" dirty="0"/>
          </a:p>
          <a:p>
            <a:pPr marL="285750" indent="-285750">
              <a:buFont typeface="Arial" panose="020B0604020202020204" pitchFamily="34" charset="0"/>
              <a:buChar char="•"/>
            </a:pPr>
            <a:r>
              <a:rPr lang="en-US" altLang="zh-CN" dirty="0"/>
              <a:t>We prove that the coded elastic computing technique can achieve the same memory-access cost as the noiseless case, and hence is optimal for memory-bound applications. </a:t>
            </a:r>
          </a:p>
          <a:p>
            <a:endParaRPr lang="en-US" altLang="zh-CN" dirty="0"/>
          </a:p>
          <a:p>
            <a:pPr marL="285750" indent="-285750">
              <a:buFont typeface="Arial" panose="020B0604020202020204" pitchFamily="34" charset="0"/>
              <a:buChar char="•"/>
            </a:pPr>
            <a:r>
              <a:rPr lang="en-US" altLang="zh-CN" dirty="0"/>
              <a:t>Using experiments in both Amazon EC2 and on a Microsoft multi-tenancy cluster, we show that the coded elastic computing technique </a:t>
            </a:r>
            <a:r>
              <a:rPr lang="en-US" altLang="zh-CN" dirty="0">
                <a:solidFill>
                  <a:srgbClr val="FF0000"/>
                </a:solidFill>
              </a:rPr>
              <a:t>can achieve the same convergence behavior as if no failure occurs</a:t>
            </a:r>
            <a:r>
              <a:rPr lang="en-US" altLang="zh-CN" dirty="0"/>
              <a:t>, and can dynamically adjust working loads respect to the number of remaining workers.</a:t>
            </a:r>
          </a:p>
          <a:p>
            <a:endParaRPr lang="en-US" altLang="zh-CN" dirty="0"/>
          </a:p>
          <a:p>
            <a:pPr marL="285750" indent="-285750">
              <a:buFont typeface="Arial" panose="020B0604020202020204" pitchFamily="34" charset="0"/>
              <a:buChar char="•"/>
            </a:pPr>
            <a:r>
              <a:rPr lang="en-US" altLang="zh-CN" dirty="0"/>
              <a:t>The proposed technique can be applied to coded matrix-vector, matrix-matrix multiplications and linear regression, and potentially other applications where the large-scale matrix operations are the bottleneck</a:t>
            </a:r>
          </a:p>
        </p:txBody>
      </p:sp>
    </p:spTree>
    <p:extLst>
      <p:ext uri="{BB962C8B-B14F-4D97-AF65-F5344CB8AC3E}">
        <p14:creationId xmlns:p14="http://schemas.microsoft.com/office/powerpoint/2010/main" val="3918480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41838"/>
            <a:ext cx="10515600" cy="5535125"/>
          </a:xfrm>
        </p:spPr>
        <p:txBody>
          <a:bodyPr>
            <a:normAutofit/>
          </a:bodyPr>
          <a:lstStyle/>
          <a:p>
            <a:pPr marL="457200" indent="-457200">
              <a:buFont typeface="+mj-lt"/>
              <a:buAutoNum type="arabicPeriod"/>
            </a:pPr>
            <a:r>
              <a:rPr lang="en-US" altLang="zh-CN" sz="2400" dirty="0"/>
              <a:t>Introduction</a:t>
            </a:r>
          </a:p>
          <a:p>
            <a:pPr marL="457200" indent="-457200">
              <a:buFont typeface="+mj-lt"/>
              <a:buAutoNum type="arabicPeriod"/>
            </a:pPr>
            <a:r>
              <a:rPr lang="en-US" altLang="zh-CN" sz="2400" dirty="0"/>
              <a:t>Resource-Elastic Coded Distributed Computing</a:t>
            </a:r>
          </a:p>
          <a:p>
            <a:pPr marL="457200" indent="-457200">
              <a:buFont typeface="+mj-lt"/>
              <a:buAutoNum type="arabicPeriod"/>
            </a:pPr>
            <a:r>
              <a:rPr lang="en-US" altLang="zh-CN" sz="2400" dirty="0"/>
              <a:t>Applications of the Coded Elastic Computing</a:t>
            </a:r>
          </a:p>
          <a:p>
            <a:pPr marL="457200" indent="-457200">
              <a:buFont typeface="+mj-lt"/>
              <a:buAutoNum type="arabicPeriod"/>
            </a:pPr>
            <a:r>
              <a:rPr lang="en-US" altLang="zh-CN" sz="2400" dirty="0"/>
              <a:t>Implementation and Experimental Evaluation</a:t>
            </a:r>
          </a:p>
          <a:p>
            <a:pPr marL="457200" indent="-457200">
              <a:buFont typeface="+mj-lt"/>
              <a:buAutoNum type="arabicPeriod"/>
            </a:pPr>
            <a:r>
              <a:rPr lang="en-US" altLang="zh-CN" sz="2400" dirty="0"/>
              <a:t>Conclusions</a:t>
            </a:r>
          </a:p>
          <a:p>
            <a:pPr marL="0" indent="0">
              <a:buNone/>
            </a:pPr>
            <a:endParaRPr lang="en-US" altLang="zh-CN" sz="2400" dirty="0"/>
          </a:p>
        </p:txBody>
      </p:sp>
    </p:spTree>
    <p:extLst>
      <p:ext uri="{BB962C8B-B14F-4D97-AF65-F5344CB8AC3E}">
        <p14:creationId xmlns:p14="http://schemas.microsoft.com/office/powerpoint/2010/main" val="1808530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5" y="285994"/>
            <a:ext cx="6547338" cy="373429"/>
          </a:xfrm>
        </p:spPr>
        <p:txBody>
          <a:bodyPr>
            <a:noAutofit/>
          </a:bodyPr>
          <a:lstStyle/>
          <a:p>
            <a:r>
              <a:rPr lang="en-US" altLang="zh-CN" sz="2400" dirty="0"/>
              <a:t>1. INTRODUCTION</a:t>
            </a:r>
            <a:endParaRPr lang="zh-CN" altLang="en-US" sz="2400" dirty="0"/>
          </a:p>
        </p:txBody>
      </p:sp>
      <p:sp>
        <p:nvSpPr>
          <p:cNvPr id="3" name="内容占位符 2"/>
          <p:cNvSpPr>
            <a:spLocks noGrp="1"/>
          </p:cNvSpPr>
          <p:nvPr>
            <p:ph idx="1"/>
          </p:nvPr>
        </p:nvSpPr>
        <p:spPr>
          <a:xfrm>
            <a:off x="512885" y="835270"/>
            <a:ext cx="11172092" cy="5341694"/>
          </a:xfrm>
        </p:spPr>
        <p:txBody>
          <a:bodyPr>
            <a:normAutofit/>
          </a:bodyPr>
          <a:lstStyle/>
          <a:p>
            <a:pPr marL="0" indent="0">
              <a:buNone/>
            </a:pPr>
            <a:r>
              <a:rPr lang="zh-CN" altLang="en-US" sz="1800" dirty="0"/>
              <a:t>背景：云服务提供者提供的服务器是可以被抢占的（</a:t>
            </a:r>
            <a:r>
              <a:rPr lang="en-US" altLang="zh-CN" sz="1800" dirty="0"/>
              <a:t>preempted</a:t>
            </a:r>
            <a:r>
              <a:rPr lang="zh-CN" altLang="en-US" sz="1800" dirty="0"/>
              <a:t>），服务器可以随时退出该次计算也可以随时加入该次计算。</a:t>
            </a:r>
            <a:endParaRPr lang="en-US" altLang="zh-CN" sz="1800" dirty="0"/>
          </a:p>
          <a:p>
            <a:pPr marL="0" indent="0">
              <a:buNone/>
            </a:pPr>
            <a:endParaRPr lang="en-US" altLang="zh-CN" sz="1800" dirty="0"/>
          </a:p>
          <a:p>
            <a:pPr marL="0" indent="0">
              <a:buNone/>
            </a:pPr>
            <a:r>
              <a:rPr lang="zh-CN" altLang="en-US" sz="1800" dirty="0"/>
              <a:t>一般的</a:t>
            </a:r>
            <a:r>
              <a:rPr lang="en-US" altLang="zh-CN" sz="1800" dirty="0">
                <a:solidFill>
                  <a:srgbClr val="FF0000"/>
                </a:solidFill>
              </a:rPr>
              <a:t>“stop-the-world” </a:t>
            </a:r>
            <a:r>
              <a:rPr lang="zh-CN" altLang="en-US" sz="1800" dirty="0">
                <a:solidFill>
                  <a:srgbClr val="FF0000"/>
                </a:solidFill>
              </a:rPr>
              <a:t>方案</a:t>
            </a:r>
            <a:r>
              <a:rPr lang="zh-CN" altLang="en-US" sz="1800" dirty="0"/>
              <a:t>，有如下缺陷：</a:t>
            </a:r>
            <a:endParaRPr lang="en-US" altLang="zh-CN" sz="1800" dirty="0"/>
          </a:p>
          <a:p>
            <a:pPr marL="457200" indent="-457200">
              <a:buFont typeface="+mj-lt"/>
              <a:buAutoNum type="arabicPeriod"/>
            </a:pPr>
            <a:r>
              <a:rPr lang="zh-CN" altLang="en-US" sz="1800" dirty="0"/>
              <a:t>这些问题节点永远不工作（</a:t>
            </a:r>
            <a:r>
              <a:rPr lang="en-US" altLang="zh-CN" sz="1800" dirty="0"/>
              <a:t>permanent</a:t>
            </a:r>
            <a:r>
              <a:rPr lang="zh-CN" altLang="en-US" sz="1800" dirty="0"/>
              <a:t>），基于该节点的数据不能被访问</a:t>
            </a:r>
            <a:endParaRPr lang="en-US" altLang="zh-CN" sz="1800" dirty="0"/>
          </a:p>
          <a:p>
            <a:pPr marL="457200" indent="-457200">
              <a:buFont typeface="+mj-lt"/>
              <a:buAutoNum type="arabicPeriod"/>
            </a:pPr>
            <a:r>
              <a:rPr lang="zh-CN" altLang="en-US" sz="1800" dirty="0"/>
              <a:t>一些节点可以同时被抢占（</a:t>
            </a:r>
            <a:r>
              <a:rPr lang="en-US" altLang="zh-CN" sz="1800" dirty="0"/>
              <a:t>up to 90%</a:t>
            </a:r>
            <a:r>
              <a:rPr lang="zh-CN" altLang="en-US" sz="1800" dirty="0"/>
              <a:t>）</a:t>
            </a:r>
            <a:endParaRPr lang="en-US" altLang="zh-CN" sz="1800" dirty="0"/>
          </a:p>
          <a:p>
            <a:pPr marL="457200" indent="-457200">
              <a:buFont typeface="+mj-lt"/>
              <a:buAutoNum type="arabicPeriod"/>
            </a:pPr>
            <a:r>
              <a:rPr lang="zh-CN" altLang="en-US" sz="1800" dirty="0"/>
              <a:t>这些问题节点短暂不工作（</a:t>
            </a:r>
            <a:r>
              <a:rPr lang="en-US" altLang="zh-CN" sz="1800" dirty="0"/>
              <a:t>transient</a:t>
            </a:r>
            <a:r>
              <a:rPr lang="zh-CN" altLang="en-US" sz="1800" dirty="0"/>
              <a:t>），在计算中有频繁的中断</a:t>
            </a:r>
            <a:endParaRPr lang="en-US" altLang="zh-CN" sz="1800" dirty="0"/>
          </a:p>
          <a:p>
            <a:pPr marL="457200" indent="-457200">
              <a:buFont typeface="+mj-lt"/>
              <a:buAutoNum type="arabicPeriod"/>
            </a:pPr>
            <a:r>
              <a:rPr lang="zh-CN" altLang="en-US" sz="1800" dirty="0"/>
              <a:t>整个计算框架需要额外的节点参与计算，意味着数据必须被复制到新的节点，有可能产生</a:t>
            </a:r>
            <a:r>
              <a:rPr lang="en-US" altLang="zh-CN" sz="1800" dirty="0"/>
              <a:t>straggler</a:t>
            </a:r>
          </a:p>
          <a:p>
            <a:pPr marL="0" indent="0">
              <a:buNone/>
            </a:pPr>
            <a:r>
              <a:rPr lang="zh-CN" altLang="en-US" sz="1800" dirty="0"/>
              <a:t>在实际运用中，</a:t>
            </a:r>
            <a:r>
              <a:rPr lang="en-US" altLang="zh-CN" sz="1800" dirty="0"/>
              <a:t> “stop-the-world” </a:t>
            </a:r>
            <a:r>
              <a:rPr lang="zh-CN" altLang="en-US" sz="1800" dirty="0"/>
              <a:t>方案将导致任务进行不下去（</a:t>
            </a:r>
            <a:r>
              <a:rPr lang="en-US" altLang="zh-CN" sz="1800" dirty="0"/>
              <a:t> zero computation progress </a:t>
            </a:r>
            <a:r>
              <a:rPr lang="zh-CN" altLang="en-US" sz="1800" dirty="0"/>
              <a:t>），因为一个错误节点恢复了，另一个错误节点又产生了。</a:t>
            </a:r>
            <a:endParaRPr lang="en-US" altLang="zh-CN" sz="1800" dirty="0"/>
          </a:p>
          <a:p>
            <a:pPr marL="0" indent="0">
              <a:buNone/>
            </a:pPr>
            <a:endParaRPr lang="en-US" altLang="zh-CN" sz="1800" dirty="0"/>
          </a:p>
          <a:p>
            <a:pPr marL="0" indent="0">
              <a:buNone/>
            </a:pPr>
            <a:r>
              <a:rPr lang="zh-CN" altLang="en-US" sz="1800" dirty="0"/>
              <a:t>另一种对待</a:t>
            </a:r>
            <a:r>
              <a:rPr lang="en-US" altLang="zh-CN" sz="1800" dirty="0"/>
              <a:t>preemption</a:t>
            </a:r>
            <a:r>
              <a:rPr lang="zh-CN" altLang="en-US" sz="1800" dirty="0"/>
              <a:t>的方法是</a:t>
            </a:r>
            <a:r>
              <a:rPr lang="zh-CN" altLang="en-US" sz="1800" dirty="0">
                <a:solidFill>
                  <a:srgbClr val="FF0000"/>
                </a:solidFill>
              </a:rPr>
              <a:t>忽略</a:t>
            </a:r>
            <a:r>
              <a:rPr lang="zh-CN" altLang="en-US" sz="1800" dirty="0"/>
              <a:t>问题节点（</a:t>
            </a:r>
            <a:r>
              <a:rPr lang="en-US" altLang="zh-CN" sz="1800" dirty="0"/>
              <a:t>transient failures, permanent failures, preempted </a:t>
            </a:r>
            <a:r>
              <a:rPr lang="en-US" altLang="zh-CN" sz="1800" dirty="0" err="1"/>
              <a:t>falisures</a:t>
            </a:r>
            <a:r>
              <a:rPr lang="zh-CN" altLang="en-US" sz="1800" dirty="0"/>
              <a:t>），放弃本次运算本节点的计算结果，但这将导致算法层面的性能损失（</a:t>
            </a:r>
            <a:r>
              <a:rPr lang="en-US" altLang="zh-CN" sz="1800" dirty="0"/>
              <a:t>algorithmic-level performance loss</a:t>
            </a:r>
            <a:r>
              <a:rPr lang="zh-CN" altLang="en-US" sz="1800" dirty="0"/>
              <a:t>）。</a:t>
            </a:r>
            <a:endParaRPr lang="en-US" altLang="zh-CN" sz="1800" dirty="0"/>
          </a:p>
        </p:txBody>
      </p:sp>
    </p:spTree>
    <p:extLst>
      <p:ext uri="{BB962C8B-B14F-4D97-AF65-F5344CB8AC3E}">
        <p14:creationId xmlns:p14="http://schemas.microsoft.com/office/powerpoint/2010/main" val="947181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5" y="285994"/>
            <a:ext cx="6547338" cy="373429"/>
          </a:xfrm>
        </p:spPr>
        <p:txBody>
          <a:bodyPr>
            <a:noAutofit/>
          </a:bodyPr>
          <a:lstStyle/>
          <a:p>
            <a:r>
              <a:rPr lang="en-US" altLang="zh-CN" sz="2400" dirty="0"/>
              <a:t>1. INTRODUCTION</a:t>
            </a:r>
            <a:endParaRPr lang="zh-CN" altLang="en-US" sz="2400" dirty="0"/>
          </a:p>
        </p:txBody>
      </p:sp>
      <p:sp>
        <p:nvSpPr>
          <p:cNvPr id="3" name="内容占位符 2"/>
          <p:cNvSpPr>
            <a:spLocks noGrp="1"/>
          </p:cNvSpPr>
          <p:nvPr>
            <p:ph idx="1"/>
          </p:nvPr>
        </p:nvSpPr>
        <p:spPr>
          <a:xfrm>
            <a:off x="512885" y="835270"/>
            <a:ext cx="11172092" cy="5341694"/>
          </a:xfrm>
        </p:spPr>
        <p:txBody>
          <a:bodyPr>
            <a:normAutofit fontScale="92500" lnSpcReduction="10000"/>
          </a:bodyPr>
          <a:lstStyle/>
          <a:p>
            <a:pPr marL="0" indent="0">
              <a:buNone/>
            </a:pPr>
            <a:r>
              <a:rPr lang="zh-CN" altLang="en-US" sz="1800" dirty="0"/>
              <a:t>为了解决上述问题，本文提出了</a:t>
            </a:r>
            <a:r>
              <a:rPr lang="en-US" altLang="zh-CN" sz="1800" dirty="0"/>
              <a:t>coded elastic computing</a:t>
            </a:r>
            <a:r>
              <a:rPr lang="zh-CN" altLang="en-US" sz="1800" dirty="0"/>
              <a:t>。</a:t>
            </a:r>
            <a:endParaRPr lang="en-US" altLang="zh-CN" sz="1800" dirty="0"/>
          </a:p>
          <a:p>
            <a:pPr marL="0" indent="0">
              <a:buNone/>
            </a:pPr>
            <a:r>
              <a:rPr lang="zh-CN" altLang="en-US" sz="1800" dirty="0"/>
              <a:t>该方法有以下优点：</a:t>
            </a:r>
            <a:endParaRPr lang="en-US" altLang="zh-CN" sz="1800" dirty="0"/>
          </a:p>
          <a:p>
            <a:pPr marL="457200" indent="-457200">
              <a:buFont typeface="+mj-lt"/>
              <a:buAutoNum type="arabicPeriod"/>
            </a:pPr>
            <a:r>
              <a:rPr lang="zh-CN" altLang="en-US" sz="1800" dirty="0"/>
              <a:t>在一次迭代计算之后，节点可以随时离开或者加入</a:t>
            </a:r>
            <a:endParaRPr lang="en-US" altLang="zh-CN" sz="1800" dirty="0"/>
          </a:p>
          <a:p>
            <a:pPr marL="457200" indent="-457200">
              <a:buFont typeface="+mj-lt"/>
              <a:buAutoNum type="arabicPeriod"/>
            </a:pPr>
            <a:r>
              <a:rPr lang="zh-CN" altLang="en-US" sz="1800" dirty="0"/>
              <a:t>尽管是通过纠删码（</a:t>
            </a:r>
            <a:r>
              <a:rPr lang="en-US" altLang="zh-CN" sz="1800" dirty="0"/>
              <a:t>EC code</a:t>
            </a:r>
            <a:r>
              <a:rPr lang="zh-CN" altLang="en-US" sz="1800" dirty="0"/>
              <a:t>）增加冗余，但对待</a:t>
            </a:r>
            <a:r>
              <a:rPr lang="en-US" altLang="zh-CN" sz="1800" dirty="0"/>
              <a:t>preemption</a:t>
            </a:r>
            <a:r>
              <a:rPr lang="zh-CN" altLang="en-US" sz="1800" dirty="0"/>
              <a:t>的策略与现有文献有区别</a:t>
            </a:r>
            <a:endParaRPr lang="en-US" altLang="zh-CN" sz="1800" dirty="0"/>
          </a:p>
          <a:p>
            <a:pPr marL="457200" indent="-457200">
              <a:buFont typeface="+mj-lt"/>
              <a:buAutoNum type="arabicPeriod"/>
            </a:pPr>
            <a:r>
              <a:rPr lang="zh-CN" altLang="en-US" sz="1800" dirty="0"/>
              <a:t>可以弹性调整每个节点的计算量（</a:t>
            </a:r>
            <a:r>
              <a:rPr lang="en-US" altLang="zh-CN" sz="1800" dirty="0"/>
              <a:t>workload</a:t>
            </a:r>
            <a:r>
              <a:rPr lang="zh-CN" altLang="en-US" sz="1800" dirty="0"/>
              <a:t>），随着节点的加入，每个节点的计算量会下降。</a:t>
            </a:r>
            <a:endParaRPr lang="en-US" altLang="zh-CN" sz="1800" dirty="0"/>
          </a:p>
          <a:p>
            <a:pPr marL="457200" indent="-457200">
              <a:buFont typeface="+mj-lt"/>
              <a:buAutoNum type="arabicPeriod"/>
            </a:pPr>
            <a:r>
              <a:rPr lang="zh-CN" altLang="en-US" sz="1800" dirty="0"/>
              <a:t>可以被用在节点数量需要动态调整的其他应用场景下</a:t>
            </a:r>
            <a:endParaRPr lang="en-US" altLang="zh-CN" sz="1800" dirty="0"/>
          </a:p>
          <a:p>
            <a:pPr marL="457200" indent="-457200">
              <a:buFont typeface="+mj-lt"/>
              <a:buAutoNum type="arabicPeriod"/>
            </a:pPr>
            <a:endParaRPr lang="en-US" altLang="zh-CN" sz="1800" dirty="0"/>
          </a:p>
          <a:p>
            <a:pPr marL="0" indent="0">
              <a:buNone/>
            </a:pPr>
            <a:r>
              <a:rPr lang="zh-CN" altLang="en-US" sz="1800" dirty="0"/>
              <a:t>该方法以</a:t>
            </a:r>
            <a:r>
              <a:rPr lang="en-US" altLang="zh-CN" sz="1800" dirty="0"/>
              <a:t>matrix-vector multiplication</a:t>
            </a:r>
            <a:r>
              <a:rPr lang="zh-CN" altLang="en-US" sz="1800" dirty="0"/>
              <a:t>为例子进行阐述，并进行了推广，应用在</a:t>
            </a:r>
            <a:r>
              <a:rPr lang="en-US" altLang="zh-CN" sz="1800" dirty="0"/>
              <a:t> matrix-matrix multiplication, linear regression, master-free fully-distributed computing, and the training of deep neural networks.</a:t>
            </a:r>
          </a:p>
          <a:p>
            <a:pPr marL="0" indent="0">
              <a:buNone/>
            </a:pPr>
            <a:endParaRPr lang="en-US" altLang="zh-CN" sz="2000" dirty="0"/>
          </a:p>
          <a:p>
            <a:pPr marL="0" indent="0">
              <a:buNone/>
            </a:pPr>
            <a:r>
              <a:rPr lang="zh-CN" altLang="en-US" sz="1800" dirty="0"/>
              <a:t>本文的贡献如下</a:t>
            </a:r>
            <a:endParaRPr lang="en-US" altLang="zh-CN" sz="1800" dirty="0"/>
          </a:p>
          <a:p>
            <a:r>
              <a:rPr lang="en-US" altLang="zh-CN" sz="1800" dirty="0"/>
              <a:t>We formalize the preemption problem in elastic computing and propose a coded elastic data-partitioning framework to deal with it.</a:t>
            </a:r>
          </a:p>
          <a:p>
            <a:r>
              <a:rPr lang="en-US" altLang="zh-CN" sz="1800" dirty="0"/>
              <a:t>We design a computing technique that can adapt the workload at each machine in the presence of elastic events, without moving data at existing machines.</a:t>
            </a:r>
          </a:p>
          <a:p>
            <a:r>
              <a:rPr lang="en-US" altLang="zh-CN" sz="1800" dirty="0"/>
              <a:t>We test the proposed technique using the Apache REEF EGC framework for linear regression and show advantage on real datasets over multiple baselines.</a:t>
            </a:r>
          </a:p>
        </p:txBody>
      </p:sp>
    </p:spTree>
    <p:extLst>
      <p:ext uri="{BB962C8B-B14F-4D97-AF65-F5344CB8AC3E}">
        <p14:creationId xmlns:p14="http://schemas.microsoft.com/office/powerpoint/2010/main" val="1957485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5" y="285994"/>
            <a:ext cx="6547338" cy="373429"/>
          </a:xfrm>
        </p:spPr>
        <p:txBody>
          <a:bodyPr>
            <a:noAutofit/>
          </a:bodyPr>
          <a:lstStyle/>
          <a:p>
            <a:r>
              <a:rPr lang="en-US" altLang="zh-CN" sz="2400" dirty="0"/>
              <a:t>2. Resource-Elastic Coded Distributed Computing</a:t>
            </a:r>
            <a:endParaRPr lang="zh-CN" altLang="en-US" sz="2400" dirty="0"/>
          </a:p>
        </p:txBody>
      </p:sp>
      <p:sp>
        <p:nvSpPr>
          <p:cNvPr id="5" name="文本框 4"/>
          <p:cNvSpPr txBox="1"/>
          <p:nvPr/>
        </p:nvSpPr>
        <p:spPr>
          <a:xfrm>
            <a:off x="512885" y="972423"/>
            <a:ext cx="10679723" cy="4247317"/>
          </a:xfrm>
          <a:prstGeom prst="rect">
            <a:avLst/>
          </a:prstGeom>
          <a:noFill/>
        </p:spPr>
        <p:txBody>
          <a:bodyPr wrap="square" rtlCol="0">
            <a:spAutoFit/>
          </a:bodyPr>
          <a:lstStyle/>
          <a:p>
            <a:r>
              <a:rPr lang="en-US" altLang="zh-CN" dirty="0"/>
              <a:t>Resource-Elastic</a:t>
            </a:r>
            <a:r>
              <a:rPr lang="zh-CN" altLang="en-US" dirty="0"/>
              <a:t>指的是参与节点数的弹性，每个节点的工作量</a:t>
            </a:r>
            <a:r>
              <a:rPr lang="en-US" altLang="zh-CN" dirty="0"/>
              <a:t>(workload)</a:t>
            </a:r>
            <a:r>
              <a:rPr lang="zh-CN" altLang="en-US" dirty="0"/>
              <a:t>的弹性</a:t>
            </a:r>
            <a:endParaRPr lang="en-US" altLang="zh-CN" dirty="0"/>
          </a:p>
          <a:p>
            <a:r>
              <a:rPr lang="zh-CN" altLang="en-US" dirty="0"/>
              <a:t>一次抢占（</a:t>
            </a:r>
            <a:r>
              <a:rPr lang="en-US" altLang="zh-CN" dirty="0"/>
              <a:t>Preemption</a:t>
            </a:r>
            <a:r>
              <a:rPr lang="zh-CN" altLang="en-US" dirty="0"/>
              <a:t>）指该节点退出本次运算，基于节点的本地数据丢失</a:t>
            </a:r>
            <a:endParaRPr lang="en-US" altLang="zh-CN" dirty="0"/>
          </a:p>
          <a:p>
            <a:endParaRPr lang="en-US" altLang="zh-CN" dirty="0"/>
          </a:p>
          <a:p>
            <a:r>
              <a:rPr lang="zh-CN" altLang="en-US" dirty="0"/>
              <a:t>本文基于下面三个性质</a:t>
            </a:r>
            <a:endParaRPr lang="en-US" altLang="zh-CN" dirty="0"/>
          </a:p>
          <a:p>
            <a:r>
              <a:rPr lang="en-US" altLang="zh-CN" dirty="0"/>
              <a:t>Property 1. Which machine(s) to be preempted is decided by the resource allocator and is not known</a:t>
            </a:r>
          </a:p>
          <a:p>
            <a:r>
              <a:rPr lang="en-US" altLang="zh-CN" dirty="0"/>
              <a:t>in advance.</a:t>
            </a:r>
          </a:p>
          <a:p>
            <a:r>
              <a:rPr lang="en-US" altLang="zh-CN" dirty="0"/>
              <a:t>Property 2. The preemption is permanent. However, new machines may join after some unknown</a:t>
            </a:r>
          </a:p>
          <a:p>
            <a:r>
              <a:rPr lang="en-US" altLang="zh-CN" dirty="0"/>
              <a:t>time.</a:t>
            </a:r>
          </a:p>
          <a:p>
            <a:r>
              <a:rPr lang="en-US" altLang="zh-CN" dirty="0"/>
              <a:t>Property 3. If some machines leave or join, the other machines know immediately about which</a:t>
            </a:r>
          </a:p>
          <a:p>
            <a:r>
              <a:rPr lang="en-US" altLang="zh-CN" dirty="0"/>
              <a:t>machines leave or join</a:t>
            </a:r>
          </a:p>
          <a:p>
            <a:endParaRPr lang="en-US" altLang="zh-CN" dirty="0"/>
          </a:p>
          <a:p>
            <a:r>
              <a:rPr lang="zh-CN" altLang="en-US" dirty="0"/>
              <a:t>性质</a:t>
            </a:r>
            <a:r>
              <a:rPr lang="en-US" altLang="zh-CN" dirty="0"/>
              <a:t>2</a:t>
            </a:r>
            <a:r>
              <a:rPr lang="zh-CN" altLang="en-US" dirty="0"/>
              <a:t>和</a:t>
            </a:r>
            <a:r>
              <a:rPr lang="en-US" altLang="zh-CN" dirty="0"/>
              <a:t>3</a:t>
            </a:r>
            <a:r>
              <a:rPr lang="zh-CN" altLang="en-US" dirty="0"/>
              <a:t>很重要，因为</a:t>
            </a:r>
            <a:endParaRPr lang="en-US" altLang="zh-CN" dirty="0"/>
          </a:p>
          <a:p>
            <a:r>
              <a:rPr lang="en-US" altLang="zh-CN" dirty="0"/>
              <a:t> (1) new machines can join the computation, and (2) one may adapt the computation scheme instantly after an elastic event and utilize the newly available resources</a:t>
            </a:r>
          </a:p>
          <a:p>
            <a:endParaRPr lang="en-US" altLang="zh-CN" dirty="0"/>
          </a:p>
        </p:txBody>
      </p:sp>
    </p:spTree>
    <p:extLst>
      <p:ext uri="{BB962C8B-B14F-4D97-AF65-F5344CB8AC3E}">
        <p14:creationId xmlns:p14="http://schemas.microsoft.com/office/powerpoint/2010/main" val="3869774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5" y="285994"/>
            <a:ext cx="7942958" cy="373429"/>
          </a:xfrm>
        </p:spPr>
        <p:txBody>
          <a:bodyPr>
            <a:noAutofit/>
          </a:bodyPr>
          <a:lstStyle/>
          <a:p>
            <a:r>
              <a:rPr lang="en-US" altLang="zh-CN" sz="2400" dirty="0"/>
              <a:t>2. Resource-Elastic Coded Distributed Computing(encoding)</a:t>
            </a:r>
            <a:endParaRPr lang="zh-CN" altLang="en-US" sz="2400" dirty="0"/>
          </a:p>
        </p:txBody>
      </p:sp>
      <mc:AlternateContent xmlns:mc="http://schemas.openxmlformats.org/markup-compatibility/2006" xmlns:a14="http://schemas.microsoft.com/office/drawing/2010/main">
        <mc:Choice Requires="a14">
          <p:graphicFrame>
            <p:nvGraphicFramePr>
              <p:cNvPr id="3" name="表格 5">
                <a:extLst>
                  <a:ext uri="{FF2B5EF4-FFF2-40B4-BE49-F238E27FC236}">
                    <a16:creationId xmlns:a16="http://schemas.microsoft.com/office/drawing/2014/main" id="{501500B2-A050-4532-8B5C-6D00F28ACC93}"/>
                  </a:ext>
                </a:extLst>
              </p:cNvPr>
              <p:cNvGraphicFramePr>
                <a:graphicFrameLocks noGrp="1"/>
              </p:cNvGraphicFramePr>
              <p:nvPr>
                <p:extLst>
                  <p:ext uri="{D42A27DB-BD31-4B8C-83A1-F6EECF244321}">
                    <p14:modId xmlns:p14="http://schemas.microsoft.com/office/powerpoint/2010/main" val="2490729900"/>
                  </p:ext>
                </p:extLst>
              </p:nvPr>
            </p:nvGraphicFramePr>
            <p:xfrm>
              <a:off x="6096000" y="1747189"/>
              <a:ext cx="5709501" cy="2590166"/>
            </p:xfrm>
            <a:graphic>
              <a:graphicData uri="http://schemas.openxmlformats.org/drawingml/2006/table">
                <a:tbl>
                  <a:tblPr bandRow="1">
                    <a:tableStyleId>{5C22544A-7EE6-4342-B048-85BDC9FD1C3A}</a:tableStyleId>
                  </a:tblPr>
                  <a:tblGrid>
                    <a:gridCol w="1101118">
                      <a:extLst>
                        <a:ext uri="{9D8B030D-6E8A-4147-A177-3AD203B41FA5}">
                          <a16:colId xmlns:a16="http://schemas.microsoft.com/office/drawing/2014/main" val="1426005686"/>
                        </a:ext>
                      </a:extLst>
                    </a:gridCol>
                    <a:gridCol w="4608383">
                      <a:extLst>
                        <a:ext uri="{9D8B030D-6E8A-4147-A177-3AD203B41FA5}">
                          <a16:colId xmlns:a16="http://schemas.microsoft.com/office/drawing/2014/main" val="897105833"/>
                        </a:ext>
                      </a:extLst>
                    </a:gridCol>
                  </a:tblGrid>
                  <a:tr h="242827">
                    <a:tc>
                      <a:txBody>
                        <a:bodyPr/>
                        <a:lstStyle/>
                        <a:p>
                          <a:pPr algn="ctr"/>
                          <a:r>
                            <a:rPr lang="en-US" altLang="zh-CN" dirty="0"/>
                            <a:t>L</a:t>
                          </a:r>
                          <a:endParaRPr lang="zh-CN" altLang="en-US" dirty="0"/>
                        </a:p>
                      </a:txBody>
                      <a:tcPr/>
                    </a:tc>
                    <a:tc>
                      <a:txBody>
                        <a:bodyPr/>
                        <a:lstStyle/>
                        <a:p>
                          <a:r>
                            <a:rPr lang="zh-CN" altLang="en-US" dirty="0"/>
                            <a:t>最少有</a:t>
                          </a:r>
                          <a:r>
                            <a:rPr lang="en-US" altLang="zh-CN" dirty="0"/>
                            <a:t>L</a:t>
                          </a:r>
                          <a:r>
                            <a:rPr lang="zh-CN" altLang="en-US" dirty="0"/>
                            <a:t>个节点保留</a:t>
                          </a:r>
                          <a:r>
                            <a:rPr lang="en-US" altLang="zh-CN" dirty="0"/>
                            <a:t>,</a:t>
                          </a:r>
                          <a:r>
                            <a:rPr lang="zh-CN" altLang="en-US" dirty="0"/>
                            <a:t>也称为</a:t>
                          </a:r>
                          <a:r>
                            <a:rPr lang="en-US" altLang="zh-CN" dirty="0"/>
                            <a:t>recovery threshold</a:t>
                          </a:r>
                          <a:endParaRPr lang="zh-CN" altLang="en-US" dirty="0"/>
                        </a:p>
                      </a:txBody>
                      <a:tcPr/>
                    </a:tc>
                    <a:extLst>
                      <a:ext uri="{0D108BD9-81ED-4DB2-BD59-A6C34878D82A}">
                        <a16:rowId xmlns:a16="http://schemas.microsoft.com/office/drawing/2014/main" val="929114623"/>
                      </a:ext>
                    </a:extLst>
                  </a:tr>
                  <a:tr h="242827">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𝑚𝑎𝑥</m:t>
                                    </m:r>
                                  </m:sub>
                                </m:sSub>
                              </m:oMath>
                            </m:oMathPara>
                          </a14:m>
                          <a:endParaRPr lang="zh-CN" altLang="en-US" dirty="0"/>
                        </a:p>
                      </a:txBody>
                      <a:tcPr/>
                    </a:tc>
                    <a:tc>
                      <a:txBody>
                        <a:bodyPr/>
                        <a:lstStyle/>
                        <a:p>
                          <a:r>
                            <a:rPr lang="zh-CN" altLang="en-US" dirty="0"/>
                            <a:t>最多有</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𝑚𝑎𝑥</m:t>
                                  </m:r>
                                </m:sub>
                              </m:sSub>
                            </m:oMath>
                          </a14:m>
                          <a:r>
                            <a:rPr lang="zh-CN" altLang="en-US" dirty="0"/>
                            <a:t>个节点参与</a:t>
                          </a:r>
                        </a:p>
                      </a:txBody>
                      <a:tcPr/>
                    </a:tc>
                    <a:extLst>
                      <a:ext uri="{0D108BD9-81ED-4DB2-BD59-A6C34878D82A}">
                        <a16:rowId xmlns:a16="http://schemas.microsoft.com/office/drawing/2014/main" val="4054009631"/>
                      </a:ext>
                    </a:extLst>
                  </a:tr>
                  <a:tr h="259396">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𝑚𝑎𝑥</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𝐿</m:t>
                                    </m:r>
                                  </m:sub>
                                </m:sSub>
                              </m:oMath>
                            </m:oMathPara>
                          </a14:m>
                          <a:endParaRPr lang="zh-CN" altLang="en-US" dirty="0"/>
                        </a:p>
                      </a:txBody>
                      <a:tcPr/>
                    </a:tc>
                    <a:tc>
                      <a:txBody>
                        <a:bodyPr/>
                        <a:lstStyle/>
                        <a:p>
                          <a:r>
                            <a:rPr lang="zh-CN" altLang="en-US" dirty="0"/>
                            <a:t>生成矩阵</a:t>
                          </a:r>
                        </a:p>
                      </a:txBody>
                      <a:tcPr/>
                    </a:tc>
                    <a:extLst>
                      <a:ext uri="{0D108BD9-81ED-4DB2-BD59-A6C34878D82A}">
                        <a16:rowId xmlns:a16="http://schemas.microsoft.com/office/drawing/2014/main" val="2306348194"/>
                      </a:ext>
                    </a:extLst>
                  </a:tr>
                  <a:tr h="242827">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𝑋</m:t>
                                </m:r>
                              </m:oMath>
                            </m:oMathPara>
                          </a14:m>
                          <a:endParaRPr lang="zh-CN" altLang="en-US" dirty="0"/>
                        </a:p>
                      </a:txBody>
                      <a:tcPr/>
                    </a:tc>
                    <a:tc>
                      <a:txBody>
                        <a:bodyPr/>
                        <a:lstStyle/>
                        <a:p>
                          <a:r>
                            <a:rPr lang="zh-CN" altLang="en-US" dirty="0"/>
                            <a:t>原始数据矩阵</a:t>
                          </a:r>
                        </a:p>
                      </a:txBody>
                      <a:tcPr/>
                    </a:tc>
                    <a:extLst>
                      <a:ext uri="{0D108BD9-81ED-4DB2-BD59-A6C34878D82A}">
                        <a16:rowId xmlns:a16="http://schemas.microsoft.com/office/drawing/2014/main" val="4294731805"/>
                      </a:ext>
                    </a:extLst>
                  </a:tr>
                  <a:tr h="242827">
                    <a:tc>
                      <a:txBody>
                        <a:bodyPr/>
                        <a:lstStyle/>
                        <a:p>
                          <a:pPr algn="ctr"/>
                          <a:r>
                            <a:rPr lang="en-US" altLang="zh-CN" dirty="0"/>
                            <a:t>P</a:t>
                          </a:r>
                          <a:r>
                            <a:rPr lang="zh-CN" altLang="en-US" dirty="0"/>
                            <a:t>或</a:t>
                          </a:r>
                          <a:r>
                            <a:rPr lang="en-US" altLang="zh-CN" dirty="0"/>
                            <a:t>n</a:t>
                          </a:r>
                          <a:endParaRPr lang="zh-CN" altLang="en-US" dirty="0"/>
                        </a:p>
                      </a:txBody>
                      <a:tcPr/>
                    </a:tc>
                    <a:tc>
                      <a:txBody>
                        <a:bodyPr/>
                        <a:lstStyle/>
                        <a:p>
                          <a:r>
                            <a:rPr lang="zh-CN" altLang="en-US" dirty="0"/>
                            <a:t>目前参与的节点数</a:t>
                          </a:r>
                        </a:p>
                      </a:txBody>
                      <a:tcPr/>
                    </a:tc>
                    <a:extLst>
                      <a:ext uri="{0D108BD9-81ED-4DB2-BD59-A6C34878D82A}">
                        <a16:rowId xmlns:a16="http://schemas.microsoft.com/office/drawing/2014/main" val="3490583002"/>
                      </a:ext>
                    </a:extLst>
                  </a:tr>
                  <a:tr h="2460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𝑠</m:t>
                                    </m:r>
                                  </m:sub>
                                  <m:sup>
                                    <m:r>
                                      <a:rPr lang="en-US" altLang="zh-CN" b="0" i="1" smtClean="0">
                                        <a:latin typeface="Cambria Math" panose="02040503050406030204" pitchFamily="18" charset="0"/>
                                      </a:rPr>
                                      <m:t>𝑐𝑜𝑑𝑒𝑑</m:t>
                                    </m:r>
                                  </m:sup>
                                </m:sSubSup>
                              </m:oMath>
                            </m:oMathPara>
                          </a14:m>
                          <a:endParaRPr lang="zh-CN" altLang="en-US" dirty="0"/>
                        </a:p>
                      </a:txBody>
                      <a:tcPr/>
                    </a:tc>
                    <a:tc>
                      <a:txBody>
                        <a:bodyPr/>
                        <a:lstStyle/>
                        <a:p>
                          <a:r>
                            <a:rPr lang="zh-CN" altLang="en-US" dirty="0"/>
                            <a:t>节点</a:t>
                          </a:r>
                          <a:r>
                            <a:rPr lang="en-US" altLang="zh-CN" dirty="0"/>
                            <a:t>s</a:t>
                          </a:r>
                          <a:r>
                            <a:rPr lang="zh-CN" altLang="en-US" dirty="0"/>
                            <a:t>存储的线性组合</a:t>
                          </a:r>
                          <a:endParaRPr lang="en-US" altLang="zh-CN" dirty="0"/>
                        </a:p>
                      </a:txBody>
                      <a:tcPr/>
                    </a:tc>
                    <a:extLst>
                      <a:ext uri="{0D108BD9-81ED-4DB2-BD59-A6C34878D82A}">
                        <a16:rowId xmlns:a16="http://schemas.microsoft.com/office/drawing/2014/main" val="1744281408"/>
                      </a:ext>
                    </a:extLst>
                  </a:tr>
                  <a:tr h="2460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w</a:t>
                          </a:r>
                          <a:endParaRPr lang="zh-CN" altLang="en-US" dirty="0"/>
                        </a:p>
                      </a:txBody>
                      <a:tcPr/>
                    </a:tc>
                    <a:tc>
                      <a:txBody>
                        <a:bodyPr/>
                        <a:lstStyle/>
                        <a:p>
                          <a:r>
                            <a:rPr lang="zh-CN" altLang="en-US" dirty="0"/>
                            <a:t>参数</a:t>
                          </a:r>
                          <a:endParaRPr lang="en-US" altLang="zh-CN" dirty="0"/>
                        </a:p>
                      </a:txBody>
                      <a:tcPr/>
                    </a:tc>
                    <a:extLst>
                      <a:ext uri="{0D108BD9-81ED-4DB2-BD59-A6C34878D82A}">
                        <a16:rowId xmlns:a16="http://schemas.microsoft.com/office/drawing/2014/main" val="524871880"/>
                      </a:ext>
                    </a:extLst>
                  </a:tr>
                </a:tbl>
              </a:graphicData>
            </a:graphic>
          </p:graphicFrame>
        </mc:Choice>
        <mc:Fallback xmlns="">
          <p:graphicFrame>
            <p:nvGraphicFramePr>
              <p:cNvPr id="3" name="表格 5">
                <a:extLst>
                  <a:ext uri="{FF2B5EF4-FFF2-40B4-BE49-F238E27FC236}">
                    <a16:creationId xmlns:a16="http://schemas.microsoft.com/office/drawing/2014/main" id="{501500B2-A050-4532-8B5C-6D00F28ACC93}"/>
                  </a:ext>
                </a:extLst>
              </p:cNvPr>
              <p:cNvGraphicFramePr>
                <a:graphicFrameLocks noGrp="1"/>
              </p:cNvGraphicFramePr>
              <p:nvPr>
                <p:extLst>
                  <p:ext uri="{D42A27DB-BD31-4B8C-83A1-F6EECF244321}">
                    <p14:modId xmlns:p14="http://schemas.microsoft.com/office/powerpoint/2010/main" val="2490729900"/>
                  </p:ext>
                </p:extLst>
              </p:nvPr>
            </p:nvGraphicFramePr>
            <p:xfrm>
              <a:off x="6096000" y="1747189"/>
              <a:ext cx="5709501" cy="2590166"/>
            </p:xfrm>
            <a:graphic>
              <a:graphicData uri="http://schemas.openxmlformats.org/drawingml/2006/table">
                <a:tbl>
                  <a:tblPr bandRow="1">
                    <a:tableStyleId>{5C22544A-7EE6-4342-B048-85BDC9FD1C3A}</a:tableStyleId>
                  </a:tblPr>
                  <a:tblGrid>
                    <a:gridCol w="1101118">
                      <a:extLst>
                        <a:ext uri="{9D8B030D-6E8A-4147-A177-3AD203B41FA5}">
                          <a16:colId xmlns:a16="http://schemas.microsoft.com/office/drawing/2014/main" val="1426005686"/>
                        </a:ext>
                      </a:extLst>
                    </a:gridCol>
                    <a:gridCol w="4608383">
                      <a:extLst>
                        <a:ext uri="{9D8B030D-6E8A-4147-A177-3AD203B41FA5}">
                          <a16:colId xmlns:a16="http://schemas.microsoft.com/office/drawing/2014/main" val="897105833"/>
                        </a:ext>
                      </a:extLst>
                    </a:gridCol>
                  </a:tblGrid>
                  <a:tr h="365760">
                    <a:tc>
                      <a:txBody>
                        <a:bodyPr/>
                        <a:lstStyle/>
                        <a:p>
                          <a:pPr algn="ctr"/>
                          <a:r>
                            <a:rPr lang="en-US" altLang="zh-CN" dirty="0"/>
                            <a:t>L</a:t>
                          </a:r>
                          <a:endParaRPr lang="zh-CN" altLang="en-US" dirty="0"/>
                        </a:p>
                      </a:txBody>
                      <a:tcPr/>
                    </a:tc>
                    <a:tc>
                      <a:txBody>
                        <a:bodyPr/>
                        <a:lstStyle/>
                        <a:p>
                          <a:r>
                            <a:rPr lang="zh-CN" altLang="en-US" dirty="0"/>
                            <a:t>最少有</a:t>
                          </a:r>
                          <a:r>
                            <a:rPr lang="en-US" altLang="zh-CN" dirty="0"/>
                            <a:t>L</a:t>
                          </a:r>
                          <a:r>
                            <a:rPr lang="zh-CN" altLang="en-US" dirty="0"/>
                            <a:t>个节点保留</a:t>
                          </a:r>
                          <a:r>
                            <a:rPr lang="en-US" altLang="zh-CN" dirty="0"/>
                            <a:t>,</a:t>
                          </a:r>
                          <a:r>
                            <a:rPr lang="zh-CN" altLang="en-US" dirty="0"/>
                            <a:t>也称为</a:t>
                          </a:r>
                          <a:r>
                            <a:rPr lang="en-US" altLang="zh-CN" dirty="0"/>
                            <a:t>recovery threshold</a:t>
                          </a:r>
                          <a:endParaRPr lang="zh-CN" altLang="en-US" dirty="0"/>
                        </a:p>
                      </a:txBody>
                      <a:tcPr/>
                    </a:tc>
                    <a:extLst>
                      <a:ext uri="{0D108BD9-81ED-4DB2-BD59-A6C34878D82A}">
                        <a16:rowId xmlns:a16="http://schemas.microsoft.com/office/drawing/2014/main" val="929114623"/>
                      </a:ext>
                    </a:extLst>
                  </a:tr>
                  <a:tr h="365760">
                    <a:tc>
                      <a:txBody>
                        <a:bodyPr/>
                        <a:lstStyle/>
                        <a:p>
                          <a:endParaRPr lang="zh-CN"/>
                        </a:p>
                      </a:txBody>
                      <a:tcPr>
                        <a:blipFill>
                          <a:blip r:embed="rId2"/>
                          <a:stretch>
                            <a:fillRect l="-1105" t="-111667" r="-418785" b="-536667"/>
                          </a:stretch>
                        </a:blipFill>
                      </a:tcPr>
                    </a:tc>
                    <a:tc>
                      <a:txBody>
                        <a:bodyPr/>
                        <a:lstStyle/>
                        <a:p>
                          <a:endParaRPr lang="zh-CN"/>
                        </a:p>
                      </a:txBody>
                      <a:tcPr>
                        <a:blipFill>
                          <a:blip r:embed="rId2"/>
                          <a:stretch>
                            <a:fillRect l="-24206" t="-111667" r="-265" b="-536667"/>
                          </a:stretch>
                        </a:blipFill>
                      </a:tcPr>
                    </a:tc>
                    <a:extLst>
                      <a:ext uri="{0D108BD9-81ED-4DB2-BD59-A6C34878D82A}">
                        <a16:rowId xmlns:a16="http://schemas.microsoft.com/office/drawing/2014/main" val="4054009631"/>
                      </a:ext>
                    </a:extLst>
                  </a:tr>
                  <a:tr h="390716">
                    <a:tc>
                      <a:txBody>
                        <a:bodyPr/>
                        <a:lstStyle/>
                        <a:p>
                          <a:endParaRPr lang="zh-CN"/>
                        </a:p>
                      </a:txBody>
                      <a:tcPr>
                        <a:blipFill>
                          <a:blip r:embed="rId2"/>
                          <a:stretch>
                            <a:fillRect l="-1105" t="-195385" r="-418785" b="-395385"/>
                          </a:stretch>
                        </a:blipFill>
                      </a:tcPr>
                    </a:tc>
                    <a:tc>
                      <a:txBody>
                        <a:bodyPr/>
                        <a:lstStyle/>
                        <a:p>
                          <a:r>
                            <a:rPr lang="zh-CN" altLang="en-US" dirty="0"/>
                            <a:t>生成矩阵</a:t>
                          </a:r>
                        </a:p>
                      </a:txBody>
                      <a:tcPr/>
                    </a:tc>
                    <a:extLst>
                      <a:ext uri="{0D108BD9-81ED-4DB2-BD59-A6C34878D82A}">
                        <a16:rowId xmlns:a16="http://schemas.microsoft.com/office/drawing/2014/main" val="2306348194"/>
                      </a:ext>
                    </a:extLst>
                  </a:tr>
                  <a:tr h="365760">
                    <a:tc>
                      <a:txBody>
                        <a:bodyPr/>
                        <a:lstStyle/>
                        <a:p>
                          <a:endParaRPr lang="zh-CN"/>
                        </a:p>
                      </a:txBody>
                      <a:tcPr>
                        <a:blipFill>
                          <a:blip r:embed="rId2"/>
                          <a:stretch>
                            <a:fillRect l="-1105" t="-320000" r="-418785" b="-328333"/>
                          </a:stretch>
                        </a:blipFill>
                      </a:tcPr>
                    </a:tc>
                    <a:tc>
                      <a:txBody>
                        <a:bodyPr/>
                        <a:lstStyle/>
                        <a:p>
                          <a:r>
                            <a:rPr lang="zh-CN" altLang="en-US" dirty="0"/>
                            <a:t>原始数据矩阵</a:t>
                          </a:r>
                        </a:p>
                      </a:txBody>
                      <a:tcPr/>
                    </a:tc>
                    <a:extLst>
                      <a:ext uri="{0D108BD9-81ED-4DB2-BD59-A6C34878D82A}">
                        <a16:rowId xmlns:a16="http://schemas.microsoft.com/office/drawing/2014/main" val="4294731805"/>
                      </a:ext>
                    </a:extLst>
                  </a:tr>
                  <a:tr h="365760">
                    <a:tc>
                      <a:txBody>
                        <a:bodyPr/>
                        <a:lstStyle/>
                        <a:p>
                          <a:pPr algn="ctr"/>
                          <a:r>
                            <a:rPr lang="en-US" altLang="zh-CN" dirty="0"/>
                            <a:t>P</a:t>
                          </a:r>
                          <a:r>
                            <a:rPr lang="zh-CN" altLang="en-US" dirty="0"/>
                            <a:t>或</a:t>
                          </a:r>
                          <a:r>
                            <a:rPr lang="en-US" altLang="zh-CN" dirty="0"/>
                            <a:t>n</a:t>
                          </a:r>
                          <a:endParaRPr lang="zh-CN" altLang="en-US" dirty="0"/>
                        </a:p>
                      </a:txBody>
                      <a:tcPr/>
                    </a:tc>
                    <a:tc>
                      <a:txBody>
                        <a:bodyPr/>
                        <a:lstStyle/>
                        <a:p>
                          <a:r>
                            <a:rPr lang="zh-CN" altLang="en-US" dirty="0"/>
                            <a:t>目前参与的节点数</a:t>
                          </a:r>
                        </a:p>
                      </a:txBody>
                      <a:tcPr/>
                    </a:tc>
                    <a:extLst>
                      <a:ext uri="{0D108BD9-81ED-4DB2-BD59-A6C34878D82A}">
                        <a16:rowId xmlns:a16="http://schemas.microsoft.com/office/drawing/2014/main" val="3490583002"/>
                      </a:ext>
                    </a:extLst>
                  </a:tr>
                  <a:tr h="370650">
                    <a:tc>
                      <a:txBody>
                        <a:bodyPr/>
                        <a:lstStyle/>
                        <a:p>
                          <a:endParaRPr lang="zh-CN"/>
                        </a:p>
                      </a:txBody>
                      <a:tcPr>
                        <a:blipFill>
                          <a:blip r:embed="rId2"/>
                          <a:stretch>
                            <a:fillRect l="-1105" t="-511475" r="-418785" b="-124590"/>
                          </a:stretch>
                        </a:blipFill>
                      </a:tcPr>
                    </a:tc>
                    <a:tc>
                      <a:txBody>
                        <a:bodyPr/>
                        <a:lstStyle/>
                        <a:p>
                          <a:r>
                            <a:rPr lang="zh-CN" altLang="en-US" dirty="0"/>
                            <a:t>节点</a:t>
                          </a:r>
                          <a:r>
                            <a:rPr lang="en-US" altLang="zh-CN" dirty="0"/>
                            <a:t>s</a:t>
                          </a:r>
                          <a:r>
                            <a:rPr lang="zh-CN" altLang="en-US" dirty="0"/>
                            <a:t>存储的线性组合</a:t>
                          </a:r>
                          <a:endParaRPr lang="en-US" altLang="zh-CN" dirty="0"/>
                        </a:p>
                      </a:txBody>
                      <a:tcPr/>
                    </a:tc>
                    <a:extLst>
                      <a:ext uri="{0D108BD9-81ED-4DB2-BD59-A6C34878D82A}">
                        <a16:rowId xmlns:a16="http://schemas.microsoft.com/office/drawing/2014/main" val="1744281408"/>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w</a:t>
                          </a:r>
                          <a:endParaRPr lang="zh-CN" altLang="en-US" dirty="0"/>
                        </a:p>
                      </a:txBody>
                      <a:tcPr/>
                    </a:tc>
                    <a:tc>
                      <a:txBody>
                        <a:bodyPr/>
                        <a:lstStyle/>
                        <a:p>
                          <a:r>
                            <a:rPr lang="zh-CN" altLang="en-US" dirty="0"/>
                            <a:t>参数</a:t>
                          </a:r>
                          <a:endParaRPr lang="en-US" altLang="zh-CN" dirty="0"/>
                        </a:p>
                      </a:txBody>
                      <a:tcPr/>
                    </a:tc>
                    <a:extLst>
                      <a:ext uri="{0D108BD9-81ED-4DB2-BD59-A6C34878D82A}">
                        <a16:rowId xmlns:a16="http://schemas.microsoft.com/office/drawing/2014/main" val="524871880"/>
                      </a:ext>
                    </a:extLst>
                  </a:tr>
                </a:tbl>
              </a:graphicData>
            </a:graphic>
          </p:graphicFrame>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E2325D2A-4B70-40C6-8B00-4D83F6DD3AAD}"/>
                  </a:ext>
                </a:extLst>
              </p:cNvPr>
              <p:cNvSpPr txBox="1"/>
              <p:nvPr/>
            </p:nvSpPr>
            <p:spPr>
              <a:xfrm>
                <a:off x="801278" y="931567"/>
                <a:ext cx="4798244" cy="5133649"/>
              </a:xfrm>
              <a:prstGeom prst="rect">
                <a:avLst/>
              </a:prstGeom>
              <a:noFill/>
            </p:spPr>
            <p:txBody>
              <a:bodyPr wrap="square" rtlCol="0">
                <a:spAutoFit/>
              </a:bodyPr>
              <a:lstStyle/>
              <a:p>
                <a:r>
                  <a:rPr lang="zh-CN" altLang="en-US" dirty="0"/>
                  <a:t>目标：求矩阵</a:t>
                </a:r>
                <a14:m>
                  <m:oMath xmlns:m="http://schemas.openxmlformats.org/officeDocument/2006/math">
                    <m:r>
                      <a:rPr lang="en-US" altLang="zh-CN" i="1" dirty="0" smtClean="0">
                        <a:latin typeface="Cambria Math" panose="02040503050406030204" pitchFamily="18" charset="0"/>
                      </a:rPr>
                      <m:t>−</m:t>
                    </m:r>
                    <m:r>
                      <a:rPr lang="zh-CN" altLang="en-US" i="1" dirty="0">
                        <a:latin typeface="Cambria Math" panose="02040503050406030204" pitchFamily="18" charset="0"/>
                      </a:rPr>
                      <m:t>向量</m:t>
                    </m:r>
                    <m:r>
                      <a:rPr lang="zh-CN" altLang="en-US" i="1" dirty="0" smtClean="0">
                        <a:latin typeface="Cambria Math" panose="02040503050406030204" pitchFamily="18" charset="0"/>
                      </a:rPr>
                      <m:t>乘法</m:t>
                    </m:r>
                    <m:r>
                      <a:rPr lang="zh-CN" altLang="en-US" i="1" dirty="0">
                        <a:latin typeface="Cambria Math" panose="02040503050406030204" pitchFamily="18" charset="0"/>
                      </a:rPr>
                      <m:t>：</m:t>
                    </m:r>
                    <m:r>
                      <a:rPr lang="en-US" altLang="zh-CN" i="1">
                        <a:latin typeface="Cambria Math" panose="02040503050406030204" pitchFamily="18" charset="0"/>
                      </a:rPr>
                      <m:t>𝑋</m:t>
                    </m:r>
                    <m:r>
                      <a:rPr lang="en-US" altLang="zh-CN" b="0" i="1" smtClean="0">
                        <a:latin typeface="Cambria Math" panose="02040503050406030204" pitchFamily="18" charset="0"/>
                      </a:rPr>
                      <m:t>𝑤</m:t>
                    </m:r>
                  </m:oMath>
                </a14:m>
                <a:endParaRPr lang="zh-CN" altLang="en-US" dirty="0"/>
              </a:p>
              <a:p>
                <a:endParaRPr lang="en-US" altLang="zh-CN" dirty="0"/>
              </a:p>
              <a:p>
                <a:pPr marL="342900" indent="-342900">
                  <a:buFont typeface="+mj-lt"/>
                  <a:buAutoNum type="arabicPeriod"/>
                </a:pPr>
                <a:r>
                  <a:rPr lang="zh-CN" altLang="en-US" dirty="0"/>
                  <a:t>按行分，把原始</a:t>
                </a:r>
                <a:r>
                  <a:rPr lang="en-US" altLang="zh-CN" dirty="0"/>
                  <a:t>X</a:t>
                </a:r>
                <a:r>
                  <a:rPr lang="zh-CN" altLang="en-US" dirty="0"/>
                  <a:t>分成</a:t>
                </a:r>
                <a:r>
                  <a:rPr lang="en-US" altLang="zh-CN" dirty="0"/>
                  <a:t>L</a:t>
                </a:r>
                <a:r>
                  <a:rPr lang="zh-CN" altLang="en-US" dirty="0"/>
                  <a:t>份</a:t>
                </a:r>
                <a:endParaRPr lang="en-US" altLang="zh-CN" dirty="0"/>
              </a:p>
              <a:p>
                <a:pPr marL="342900" indent="-342900">
                  <a:buFont typeface="+mj-lt"/>
                  <a:buAutoNum type="arabicPeriod"/>
                </a:pPr>
                <a:r>
                  <a:rPr lang="zh-CN" altLang="en-US" dirty="0"/>
                  <a:t>用生成矩阵</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𝐺</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𝑚𝑎𝑥</m:t>
                            </m:r>
                          </m:sub>
                        </m:sSub>
                        <m:r>
                          <a:rPr lang="en-US" altLang="zh-CN" i="1">
                            <a:latin typeface="Cambria Math" panose="02040503050406030204" pitchFamily="18" charset="0"/>
                          </a:rPr>
                          <m:t>×</m:t>
                        </m:r>
                        <m:r>
                          <a:rPr lang="en-US" altLang="zh-CN" i="1">
                            <a:latin typeface="Cambria Math" panose="02040503050406030204" pitchFamily="18" charset="0"/>
                          </a:rPr>
                          <m:t>𝐿</m:t>
                        </m:r>
                      </m:sub>
                    </m:sSub>
                  </m:oMath>
                </a14:m>
                <a:r>
                  <a:rPr lang="zh-CN" altLang="en-US" dirty="0"/>
                  <a:t>，把数据分成</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𝑚𝑎𝑥</m:t>
                        </m:r>
                      </m:sub>
                    </m:sSub>
                  </m:oMath>
                </a14:m>
                <a:r>
                  <a:rPr lang="zh-CN" altLang="en-US" dirty="0"/>
                  <a:t>份线性组合</a:t>
                </a:r>
                <a:endParaRPr lang="en-US" altLang="zh-CN" dirty="0"/>
              </a:p>
              <a:p>
                <a:pPr marL="342900" indent="-342900">
                  <a:buFont typeface="+mj-lt"/>
                  <a:buAutoNum type="arabicPeriod"/>
                </a:pPr>
                <a:r>
                  <a:rPr lang="zh-CN" altLang="en-US" dirty="0"/>
                  <a:t>按照目前参与的节点数</a:t>
                </a:r>
                <a:r>
                  <a:rPr lang="en-US" altLang="zh-CN" dirty="0"/>
                  <a:t>P</a:t>
                </a:r>
                <a:r>
                  <a:rPr lang="zh-CN" altLang="en-US" dirty="0"/>
                  <a:t>，选取</a:t>
                </a:r>
                <a:r>
                  <a:rPr lang="en-US" altLang="zh-CN" dirty="0"/>
                  <a:t>P</a:t>
                </a:r>
                <a:r>
                  <a:rPr lang="zh-CN" altLang="en-US" dirty="0"/>
                  <a:t>份线性组合，形成</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𝑋</m:t>
                        </m:r>
                      </m:e>
                      <m:sub>
                        <m:r>
                          <a:rPr lang="en-US" altLang="zh-CN" i="1">
                            <a:latin typeface="Cambria Math" panose="02040503050406030204" pitchFamily="18" charset="0"/>
                          </a:rPr>
                          <m:t>𝑠</m:t>
                        </m:r>
                      </m:sub>
                      <m:sup>
                        <m:r>
                          <a:rPr lang="en-US" altLang="zh-CN" i="1">
                            <a:latin typeface="Cambria Math" panose="02040503050406030204" pitchFamily="18" charset="0"/>
                          </a:rPr>
                          <m:t>𝑐𝑜𝑑𝑒𝑑</m:t>
                        </m:r>
                      </m:sup>
                    </m:sSubSup>
                  </m:oMath>
                </a14:m>
                <a:r>
                  <a:rPr lang="zh-CN" altLang="en-US" dirty="0"/>
                  <a:t>，</a:t>
                </a:r>
                <a:r>
                  <a:rPr lang="en-US" altLang="zh-CN" dirty="0"/>
                  <a:t>s=1,2,3,…,P</a:t>
                </a:r>
                <a:r>
                  <a:rPr lang="zh-CN" altLang="en-US" dirty="0"/>
                  <a:t>。每个节点存一份</a:t>
                </a:r>
                <a:endParaRPr lang="en-US" altLang="zh-CN" dirty="0"/>
              </a:p>
              <a:p>
                <a:endParaRPr lang="en-US" altLang="zh-CN" dirty="0"/>
              </a:p>
              <a:p>
                <a:endParaRPr lang="en-US" altLang="zh-CN" dirty="0"/>
              </a:p>
              <a:p>
                <a:pPr marL="342900" indent="-342900">
                  <a:buFont typeface="+mj-lt"/>
                  <a:buAutoNum type="arabicPeriod" startAt="4"/>
                </a:pPr>
                <a:r>
                  <a:rPr lang="zh-CN" altLang="en-US" dirty="0"/>
                  <a:t>保证</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𝐺</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𝑚𝑎𝑥</m:t>
                            </m:r>
                          </m:sub>
                        </m:sSub>
                        <m:r>
                          <a:rPr lang="en-US" altLang="zh-CN" i="1">
                            <a:latin typeface="Cambria Math" panose="02040503050406030204" pitchFamily="18" charset="0"/>
                          </a:rPr>
                          <m:t>×</m:t>
                        </m:r>
                        <m:r>
                          <a:rPr lang="en-US" altLang="zh-CN" i="1">
                            <a:latin typeface="Cambria Math" panose="02040503050406030204" pitchFamily="18" charset="0"/>
                          </a:rPr>
                          <m:t>𝐿</m:t>
                        </m:r>
                      </m:sub>
                    </m:sSub>
                  </m:oMath>
                </a14:m>
                <a:r>
                  <a:rPr lang="zh-CN" altLang="en-US" dirty="0"/>
                  <a:t>的任意</a:t>
                </a:r>
                <a:r>
                  <a:rPr lang="en-US" altLang="zh-CN" dirty="0"/>
                  <a:t>L×L</a:t>
                </a:r>
                <a:r>
                  <a:rPr lang="zh-CN" altLang="en-US" dirty="0"/>
                  <a:t>子矩阵是满秩的，则任意</a:t>
                </a:r>
                <a:r>
                  <a:rPr lang="en-US" altLang="zh-CN" dirty="0"/>
                  <a:t>P</a:t>
                </a:r>
                <a:r>
                  <a:rPr lang="zh-CN" altLang="en-US" dirty="0"/>
                  <a:t>个节点可以得到原始结果</a:t>
                </a:r>
                <a14:m>
                  <m:oMath xmlns:m="http://schemas.openxmlformats.org/officeDocument/2006/math">
                    <m:r>
                      <a:rPr lang="en-US" altLang="zh-CN" i="1">
                        <a:latin typeface="Cambria Math" panose="02040503050406030204" pitchFamily="18" charset="0"/>
                      </a:rPr>
                      <m:t>𝑋𝑤</m:t>
                    </m:r>
                  </m:oMath>
                </a14:m>
                <a:endParaRPr lang="en-US" altLang="zh-CN" dirty="0"/>
              </a:p>
              <a:p>
                <a:endParaRPr lang="en-US" altLang="zh-CN" dirty="0"/>
              </a:p>
              <a:p>
                <a:endParaRPr lang="en-US" altLang="zh-CN" dirty="0"/>
              </a:p>
              <a:p>
                <a:r>
                  <a:rPr lang="en-US" altLang="zh-CN" dirty="0"/>
                  <a:t>Elastic</a:t>
                </a:r>
                <a:r>
                  <a:rPr lang="zh-CN" altLang="en-US" dirty="0"/>
                  <a:t>体现在：</a:t>
                </a:r>
                <a:endParaRPr lang="en-US" altLang="zh-CN" dirty="0"/>
              </a:p>
              <a:p>
                <a:r>
                  <a:rPr lang="zh-CN" altLang="en-US" dirty="0"/>
                  <a:t>节点层面：这里的</a:t>
                </a:r>
                <a:r>
                  <a:rPr lang="en-US" altLang="zh-CN" dirty="0"/>
                  <a:t>P</a:t>
                </a:r>
                <a:r>
                  <a:rPr lang="zh-CN" altLang="en-US" dirty="0"/>
                  <a:t>是可变的：</a:t>
                </a:r>
                <a:r>
                  <a:rPr lang="en-US" altLang="zh-CN" dirty="0"/>
                  <a:t>L</a:t>
                </a:r>
                <a:r>
                  <a:rPr lang="zh-CN" altLang="en-US" dirty="0"/>
                  <a:t>≤</a:t>
                </a:r>
                <a:r>
                  <a:rPr lang="en-US" altLang="zh-CN" dirty="0"/>
                  <a:t>P</a:t>
                </a:r>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𝑚𝑎𝑥</m:t>
                        </m:r>
                      </m:sub>
                    </m:sSub>
                  </m:oMath>
                </a14:m>
                <a:endParaRPr lang="en-US" altLang="zh-CN" dirty="0"/>
              </a:p>
              <a:p>
                <a:r>
                  <a:rPr lang="zh-CN" altLang="en-US" dirty="0"/>
                  <a:t>内存层面：每个节点的工作量（</a:t>
                </a:r>
                <a:r>
                  <a:rPr lang="en-US" altLang="zh-CN" dirty="0"/>
                  <a:t>workload</a:t>
                </a:r>
                <a:r>
                  <a:rPr lang="zh-CN" altLang="en-US" dirty="0"/>
                  <a:t>）是可变的，后面体现</a:t>
                </a:r>
              </a:p>
            </p:txBody>
          </p:sp>
        </mc:Choice>
        <mc:Fallback xmlns="">
          <p:sp>
            <p:nvSpPr>
              <p:cNvPr id="9" name="文本框 8">
                <a:extLst>
                  <a:ext uri="{FF2B5EF4-FFF2-40B4-BE49-F238E27FC236}">
                    <a16:creationId xmlns:a16="http://schemas.microsoft.com/office/drawing/2014/main" id="{E2325D2A-4B70-40C6-8B00-4D83F6DD3AAD}"/>
                  </a:ext>
                </a:extLst>
              </p:cNvPr>
              <p:cNvSpPr txBox="1">
                <a:spLocks noRot="1" noChangeAspect="1" noMove="1" noResize="1" noEditPoints="1" noAdjustHandles="1" noChangeArrowheads="1" noChangeShapeType="1" noTextEdit="1"/>
              </p:cNvSpPr>
              <p:nvPr/>
            </p:nvSpPr>
            <p:spPr>
              <a:xfrm>
                <a:off x="801278" y="931567"/>
                <a:ext cx="4798244" cy="5133649"/>
              </a:xfrm>
              <a:prstGeom prst="rect">
                <a:avLst/>
              </a:prstGeom>
              <a:blipFill>
                <a:blip r:embed="rId3"/>
                <a:stretch>
                  <a:fillRect l="-1015" t="-950" r="-1015" b="-713"/>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B07AF873-00E9-48E8-8254-BDC8F2197B25}"/>
              </a:ext>
            </a:extLst>
          </p:cNvPr>
          <p:cNvPicPr>
            <a:picLocks noChangeAspect="1"/>
          </p:cNvPicPr>
          <p:nvPr/>
        </p:nvPicPr>
        <p:blipFill>
          <a:blip r:embed="rId4"/>
          <a:stretch>
            <a:fillRect/>
          </a:stretch>
        </p:blipFill>
        <p:spPr>
          <a:xfrm>
            <a:off x="2489462" y="3042272"/>
            <a:ext cx="1783235" cy="678239"/>
          </a:xfrm>
          <a:prstGeom prst="rect">
            <a:avLst/>
          </a:prstGeom>
        </p:spPr>
      </p:pic>
    </p:spTree>
    <p:extLst>
      <p:ext uri="{BB962C8B-B14F-4D97-AF65-F5344CB8AC3E}">
        <p14:creationId xmlns:p14="http://schemas.microsoft.com/office/powerpoint/2010/main" val="787313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5" y="285994"/>
            <a:ext cx="7942958" cy="373429"/>
          </a:xfrm>
        </p:spPr>
        <p:txBody>
          <a:bodyPr>
            <a:noAutofit/>
          </a:bodyPr>
          <a:lstStyle/>
          <a:p>
            <a:r>
              <a:rPr lang="en-US" altLang="zh-CN" sz="2400" dirty="0"/>
              <a:t>2. Resource-Elastic Coded Distributed Computing(allocating)</a:t>
            </a:r>
            <a:endParaRPr lang="zh-CN" altLang="en-US" sz="2400" dirty="0"/>
          </a:p>
        </p:txBody>
      </p:sp>
      <p:pic>
        <p:nvPicPr>
          <p:cNvPr id="4" name="图片 3">
            <a:extLst>
              <a:ext uri="{FF2B5EF4-FFF2-40B4-BE49-F238E27FC236}">
                <a16:creationId xmlns:a16="http://schemas.microsoft.com/office/drawing/2014/main" id="{315564B6-E3E8-4B7B-90EF-3F0A0E2E0342}"/>
              </a:ext>
            </a:extLst>
          </p:cNvPr>
          <p:cNvPicPr>
            <a:picLocks noChangeAspect="1"/>
          </p:cNvPicPr>
          <p:nvPr/>
        </p:nvPicPr>
        <p:blipFill>
          <a:blip r:embed="rId2"/>
          <a:stretch>
            <a:fillRect/>
          </a:stretch>
        </p:blipFill>
        <p:spPr>
          <a:xfrm>
            <a:off x="5126969" y="1425035"/>
            <a:ext cx="6657748" cy="4372449"/>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27A4188-3D04-472B-B588-B79D5BD00F2E}"/>
                  </a:ext>
                </a:extLst>
              </p:cNvPr>
              <p:cNvSpPr txBox="1"/>
              <p:nvPr/>
            </p:nvSpPr>
            <p:spPr>
              <a:xfrm>
                <a:off x="512885" y="999241"/>
                <a:ext cx="4700138" cy="5632311"/>
              </a:xfrm>
              <a:prstGeom prst="rect">
                <a:avLst/>
              </a:prstGeom>
              <a:noFill/>
            </p:spPr>
            <p:txBody>
              <a:bodyPr wrap="square" rtlCol="0">
                <a:spAutoFit/>
              </a:bodyPr>
              <a:lstStyle/>
              <a:p>
                <a14:m>
                  <m:oMath xmlns:m="http://schemas.openxmlformats.org/officeDocument/2006/math">
                    <m:r>
                      <a:rPr lang="en-US" altLang="zh-CN" b="0" i="1" smtClean="0">
                        <a:latin typeface="Cambria Math" panose="02040503050406030204" pitchFamily="18" charset="0"/>
                      </a:rPr>
                      <m:t>𝐿</m:t>
                    </m:r>
                    <m:r>
                      <a:rPr lang="en-US" altLang="zh-CN" i="1">
                        <a:latin typeface="Cambria Math" panose="02040503050406030204" pitchFamily="18" charset="0"/>
                      </a:rPr>
                      <m:t>=</m:t>
                    </m:r>
                    <m:r>
                      <a:rPr lang="en-US" altLang="zh-CN" i="1" smtClean="0">
                        <a:latin typeface="Cambria Math" panose="02040503050406030204" pitchFamily="18" charset="0"/>
                      </a:rPr>
                      <m:t>3</m:t>
                    </m:r>
                    <m:r>
                      <a:rPr lang="en-US" altLang="zh-CN" b="0" i="1"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𝑚𝑎𝑥</m:t>
                        </m:r>
                      </m:sub>
                    </m:sSub>
                    <m:r>
                      <a:rPr lang="en-US" altLang="zh-CN" i="1" smtClean="0">
                        <a:latin typeface="Cambria Math" panose="02040503050406030204" pitchFamily="18" charset="0"/>
                      </a:rPr>
                      <m:t>=</m:t>
                    </m:r>
                    <m:r>
                      <a:rPr lang="en-US" altLang="zh-CN" i="1">
                        <a:latin typeface="Cambria Math" panose="02040503050406030204" pitchFamily="18" charset="0"/>
                      </a:rPr>
                      <m:t>6</m:t>
                    </m:r>
                    <m:r>
                      <a:rPr lang="zh-CN" altLang="en-US"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=3,4,5,6</m:t>
                    </m:r>
                  </m:oMath>
                </a14:m>
                <a:r>
                  <a:rPr lang="en-US" altLang="zh-CN" dirty="0"/>
                  <a:t> </a:t>
                </a:r>
              </a:p>
              <a:p>
                <a:r>
                  <a:rPr lang="zh-CN" altLang="en-US" dirty="0"/>
                  <a:t>每个节点存储的</a:t>
                </a:r>
                <a:r>
                  <a:rPr lang="en-US" altLang="zh-CN" dirty="0"/>
                  <a:t>(stored)</a:t>
                </a:r>
                <a:r>
                  <a:rPr lang="zh-CN" altLang="en-US" dirty="0"/>
                  <a:t>的数据量不变；随着参与的节点</a:t>
                </a:r>
                <a:r>
                  <a:rPr lang="en-US" altLang="zh-CN" dirty="0"/>
                  <a:t>n</a:t>
                </a:r>
                <a:r>
                  <a:rPr lang="zh-CN" altLang="en-US" dirty="0"/>
                  <a:t>变化，每个节点访问的</a:t>
                </a:r>
                <a:r>
                  <a:rPr lang="en-US" altLang="zh-CN" dirty="0"/>
                  <a:t>(accessed)</a:t>
                </a:r>
                <a:r>
                  <a:rPr lang="zh-CN" altLang="en-US" dirty="0"/>
                  <a:t>数据量变化。</a:t>
                </a:r>
                <a:endParaRPr lang="en-US" altLang="zh-CN" dirty="0"/>
              </a:p>
              <a:p>
                <a:endParaRPr lang="en-US" altLang="zh-CN" dirty="0"/>
              </a:p>
              <a:p>
                <a:r>
                  <a:rPr lang="zh-CN" altLang="en-US" dirty="0"/>
                  <a:t>步骤：</a:t>
                </a:r>
                <a:endParaRPr lang="en-US" altLang="zh-CN" dirty="0"/>
              </a:p>
              <a:p>
                <a:pPr marL="342900" indent="-342900">
                  <a:buFont typeface="+mj-lt"/>
                  <a:buAutoNum type="arabicPeriod"/>
                </a:pPr>
                <a:r>
                  <a:rPr lang="zh-CN" altLang="en-US" dirty="0"/>
                  <a:t>对于目前可访问的节点数</a:t>
                </a:r>
                <a:r>
                  <a:rPr lang="en-US" altLang="zh-CN" dirty="0"/>
                  <a:t>n</a:t>
                </a:r>
                <a:r>
                  <a:rPr lang="zh-CN" altLang="en-US" dirty="0"/>
                  <a:t>，将每个节点存储的</a:t>
                </a:r>
                <a:r>
                  <a:rPr lang="en-US" altLang="zh-CN" dirty="0"/>
                  <a:t>(stored)</a:t>
                </a:r>
                <a:r>
                  <a:rPr lang="zh-CN" altLang="en-US" dirty="0"/>
                  <a:t>的数据（</a:t>
                </a:r>
                <a:r>
                  <a:rPr lang="en-US" altLang="zh-CN" dirty="0">
                    <a:solidFill>
                      <a:srgbClr val="FF0000"/>
                    </a:solidFill>
                  </a:rPr>
                  <a:t>coded blocks</a:t>
                </a:r>
                <a:r>
                  <a:rPr lang="zh-CN" altLang="en-US" dirty="0"/>
                  <a:t>）继续分成</a:t>
                </a:r>
                <a:r>
                  <a:rPr lang="en-US" altLang="zh-CN" dirty="0"/>
                  <a:t>n</a:t>
                </a:r>
                <a:r>
                  <a:rPr lang="zh-CN" altLang="en-US" dirty="0"/>
                  <a:t>份（</a:t>
                </a:r>
                <a:r>
                  <a:rPr lang="en-US" altLang="zh-CN" dirty="0"/>
                  <a:t> </a:t>
                </a:r>
                <a:r>
                  <a:rPr lang="en-US" altLang="zh-CN" dirty="0">
                    <a:solidFill>
                      <a:srgbClr val="FF0000"/>
                    </a:solidFill>
                  </a:rPr>
                  <a:t>sub-blocks</a:t>
                </a:r>
                <a:r>
                  <a:rPr lang="en-US" altLang="zh-CN" dirty="0"/>
                  <a:t> </a:t>
                </a:r>
                <a:r>
                  <a:rPr lang="zh-CN" altLang="en-US" dirty="0"/>
                  <a:t>）</a:t>
                </a:r>
                <a:endParaRPr lang="en-US" altLang="zh-CN" dirty="0"/>
              </a:p>
              <a:p>
                <a:pPr marL="342900" indent="-342900">
                  <a:buFont typeface="+mj-lt"/>
                  <a:buAutoNum type="arabicPeriod"/>
                </a:pPr>
                <a:r>
                  <a:rPr lang="zh-CN" altLang="en-US" dirty="0"/>
                  <a:t>每个节点</a:t>
                </a:r>
                <a:r>
                  <a:rPr lang="en-US" altLang="zh-CN" dirty="0"/>
                  <a:t>CPU</a:t>
                </a:r>
                <a:r>
                  <a:rPr lang="zh-CN" altLang="en-US" dirty="0"/>
                  <a:t>访问的</a:t>
                </a:r>
                <a:r>
                  <a:rPr lang="en-US" altLang="zh-CN" dirty="0"/>
                  <a:t>(accessed)</a:t>
                </a:r>
                <a:r>
                  <a:rPr lang="zh-CN" altLang="en-US" dirty="0"/>
                  <a:t>数据量为</a:t>
                </a:r>
                <a:r>
                  <a:rPr lang="en-US" altLang="zh-CN" dirty="0"/>
                  <a:t>L</a:t>
                </a:r>
                <a:r>
                  <a:rPr lang="zh-CN" altLang="en-US" dirty="0"/>
                  <a:t>份</a:t>
                </a:r>
                <a:r>
                  <a:rPr lang="en-US" altLang="zh-CN" dirty="0"/>
                  <a:t>sub-blocks</a:t>
                </a:r>
                <a:r>
                  <a:rPr lang="en-US" altLang="zh-CN" dirty="0">
                    <a:solidFill>
                      <a:srgbClr val="FF0000"/>
                    </a:solidFill>
                  </a:rPr>
                  <a:t> </a:t>
                </a:r>
                <a:r>
                  <a:rPr lang="zh-CN" altLang="en-US" dirty="0"/>
                  <a:t>，</a:t>
                </a:r>
                <a:r>
                  <a:rPr lang="en-US" altLang="zh-CN" dirty="0"/>
                  <a:t>n</a:t>
                </a:r>
                <a:r>
                  <a:rPr lang="zh-CN" altLang="en-US" dirty="0"/>
                  <a:t>个参与的节点以循环（</a:t>
                </a:r>
                <a:r>
                  <a:rPr lang="en-US" altLang="zh-CN" dirty="0"/>
                  <a:t>cyclic</a:t>
                </a:r>
                <a:r>
                  <a:rPr lang="zh-CN" altLang="en-US" dirty="0"/>
                  <a:t>）的方式分配</a:t>
                </a:r>
                <a:r>
                  <a:rPr lang="en-US" altLang="zh-CN" dirty="0"/>
                  <a:t>accessed data</a:t>
                </a:r>
                <a:r>
                  <a:rPr lang="zh-CN" altLang="en-US" dirty="0"/>
                  <a:t>。</a:t>
                </a:r>
                <a:endParaRPr lang="en-US" altLang="zh-CN" dirty="0"/>
              </a:p>
              <a:p>
                <a:endParaRPr lang="en-US" altLang="zh-CN" dirty="0"/>
              </a:p>
              <a:p>
                <a:r>
                  <a:rPr lang="en-US" altLang="zh-CN" dirty="0"/>
                  <a:t>Remark</a:t>
                </a:r>
                <a:r>
                  <a:rPr lang="zh-CN" altLang="en-US" dirty="0"/>
                  <a:t>：</a:t>
                </a:r>
                <a:endParaRPr lang="en-US" altLang="zh-CN" dirty="0"/>
              </a:p>
              <a:p>
                <a:r>
                  <a:rPr lang="zh-CN" altLang="en-US" dirty="0"/>
                  <a:t>节点层面：本质上是</a:t>
                </a:r>
                <a:r>
                  <a:rPr lang="en-US" altLang="zh-CN"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𝑚𝑎𝑥</m:t>
                        </m:r>
                      </m:sub>
                    </m:sSub>
                    <m:r>
                      <a:rPr lang="en-US" altLang="zh-CN" b="0" i="0" smtClean="0">
                        <a:latin typeface="Cambria Math" panose="02040503050406030204" pitchFamily="18" charset="0"/>
                      </a:rPr>
                      <m:t>,</m:t>
                    </m:r>
                    <m:r>
                      <a:rPr lang="en-US" altLang="zh-CN" b="0" i="1" smtClean="0">
                        <a:latin typeface="Cambria Math" panose="02040503050406030204" pitchFamily="18" charset="0"/>
                      </a:rPr>
                      <m:t> </m:t>
                    </m:r>
                    <m:r>
                      <a:rPr lang="en-US" altLang="zh-CN" b="0" i="1" smtClean="0">
                        <a:latin typeface="Cambria Math" panose="02040503050406030204" pitchFamily="18" charset="0"/>
                      </a:rPr>
                      <m:t>𝐿</m:t>
                    </m:r>
                  </m:oMath>
                </a14:m>
                <a:r>
                  <a:rPr lang="en-US" altLang="zh-CN" dirty="0"/>
                  <a:t>)</a:t>
                </a:r>
                <a:r>
                  <a:rPr lang="zh-CN" altLang="en-US" dirty="0"/>
                  <a:t>的</a:t>
                </a:r>
                <a:r>
                  <a:rPr lang="en-US" altLang="zh-CN" dirty="0"/>
                  <a:t>EC</a:t>
                </a:r>
                <a:r>
                  <a:rPr lang="zh-CN" altLang="en-US" dirty="0"/>
                  <a:t>码，但是不是任意</a:t>
                </a:r>
                <a:r>
                  <a:rPr lang="en-US" altLang="zh-CN" dirty="0"/>
                  <a:t>L</a:t>
                </a:r>
                <a:r>
                  <a:rPr lang="zh-CN" altLang="en-US" dirty="0"/>
                  <a:t>个节点可还原整个计算，而是弹性的</a:t>
                </a:r>
                <a:r>
                  <a:rPr lang="en-US" altLang="zh-CN" dirty="0"/>
                  <a:t>n(L</a:t>
                </a:r>
                <a:r>
                  <a:rPr lang="zh-CN" altLang="en-US" dirty="0"/>
                  <a:t>≤</a:t>
                </a:r>
                <a:r>
                  <a:rPr lang="en-US" altLang="zh-CN" dirty="0"/>
                  <a:t>n</a:t>
                </a:r>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𝑚𝑎𝑥</m:t>
                        </m:r>
                      </m:sub>
                    </m:sSub>
                  </m:oMath>
                </a14:m>
                <a:r>
                  <a:rPr lang="en-US" altLang="zh-CN" dirty="0"/>
                  <a:t>)</a:t>
                </a:r>
                <a:r>
                  <a:rPr lang="zh-CN" altLang="en-US" dirty="0"/>
                  <a:t>个参与的节点可还原整个计算</a:t>
                </a:r>
                <a:endParaRPr lang="en-US" altLang="zh-CN" dirty="0"/>
              </a:p>
              <a:p>
                <a:endParaRPr lang="en-US" altLang="zh-CN" dirty="0"/>
              </a:p>
              <a:p>
                <a:r>
                  <a:rPr lang="zh-CN" altLang="en-US" dirty="0"/>
                  <a:t>内存层面：</a:t>
                </a:r>
                <a:r>
                  <a:rPr lang="en-US" altLang="zh-CN" dirty="0"/>
                  <a:t>stored data</a:t>
                </a:r>
                <a:r>
                  <a:rPr lang="zh-CN" altLang="en-US" dirty="0"/>
                  <a:t>是不变的，为</a:t>
                </a:r>
                <a:r>
                  <a:rPr lang="en-US" altLang="zh-CN" dirty="0"/>
                  <a:t>N/L</a:t>
                </a:r>
                <a:r>
                  <a:rPr lang="zh-CN" altLang="en-US" dirty="0"/>
                  <a:t>个行；</a:t>
                </a:r>
                <a:r>
                  <a:rPr lang="en-US" altLang="zh-CN" dirty="0"/>
                  <a:t>accessed data</a:t>
                </a:r>
                <a:r>
                  <a:rPr lang="zh-CN" altLang="en-US" dirty="0"/>
                  <a:t>随</a:t>
                </a:r>
                <a:r>
                  <a:rPr lang="en-US" altLang="zh-CN" dirty="0"/>
                  <a:t>n</a:t>
                </a:r>
                <a:r>
                  <a:rPr lang="zh-CN" altLang="en-US" dirty="0"/>
                  <a:t>变化，为</a:t>
                </a:r>
                <a:r>
                  <a:rPr lang="en-US" altLang="zh-CN" dirty="0"/>
                  <a:t>N/n</a:t>
                </a:r>
                <a:endParaRPr lang="zh-CN" altLang="en-US" dirty="0"/>
              </a:p>
            </p:txBody>
          </p:sp>
        </mc:Choice>
        <mc:Fallback xmlns="">
          <p:sp>
            <p:nvSpPr>
              <p:cNvPr id="5" name="文本框 4">
                <a:extLst>
                  <a:ext uri="{FF2B5EF4-FFF2-40B4-BE49-F238E27FC236}">
                    <a16:creationId xmlns:a16="http://schemas.microsoft.com/office/drawing/2014/main" id="{027A4188-3D04-472B-B588-B79D5BD00F2E}"/>
                  </a:ext>
                </a:extLst>
              </p:cNvPr>
              <p:cNvSpPr txBox="1">
                <a:spLocks noRot="1" noChangeAspect="1" noMove="1" noResize="1" noEditPoints="1" noAdjustHandles="1" noChangeArrowheads="1" noChangeShapeType="1" noTextEdit="1"/>
              </p:cNvSpPr>
              <p:nvPr/>
            </p:nvSpPr>
            <p:spPr>
              <a:xfrm>
                <a:off x="512885" y="999241"/>
                <a:ext cx="4700138" cy="5632311"/>
              </a:xfrm>
              <a:prstGeom prst="rect">
                <a:avLst/>
              </a:prstGeom>
              <a:blipFill>
                <a:blip r:embed="rId3"/>
                <a:stretch>
                  <a:fillRect l="-1038" r="-2205" b="-866"/>
                </a:stretch>
              </a:blipFill>
            </p:spPr>
            <p:txBody>
              <a:bodyPr/>
              <a:lstStyle/>
              <a:p>
                <a:r>
                  <a:rPr lang="zh-CN" altLang="en-US">
                    <a:noFill/>
                  </a:rPr>
                  <a:t> </a:t>
                </a:r>
              </a:p>
            </p:txBody>
          </p:sp>
        </mc:Fallback>
      </mc:AlternateContent>
      <p:sp>
        <p:nvSpPr>
          <p:cNvPr id="6" name="椭圆 5">
            <a:extLst>
              <a:ext uri="{FF2B5EF4-FFF2-40B4-BE49-F238E27FC236}">
                <a16:creationId xmlns:a16="http://schemas.microsoft.com/office/drawing/2014/main" id="{C699C13F-B231-469C-8D0C-542B0449A339}"/>
              </a:ext>
            </a:extLst>
          </p:cNvPr>
          <p:cNvSpPr/>
          <p:nvPr/>
        </p:nvSpPr>
        <p:spPr>
          <a:xfrm>
            <a:off x="9483365" y="1319753"/>
            <a:ext cx="688157" cy="14423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219895D2-FEF0-45FD-B20C-E43A9C32FD6D}"/>
              </a:ext>
            </a:extLst>
          </p:cNvPr>
          <p:cNvSpPr txBox="1"/>
          <p:nvPr/>
        </p:nvSpPr>
        <p:spPr>
          <a:xfrm>
            <a:off x="10083268" y="1225485"/>
            <a:ext cx="1426860" cy="369332"/>
          </a:xfrm>
          <a:prstGeom prst="rect">
            <a:avLst/>
          </a:prstGeom>
          <a:noFill/>
        </p:spPr>
        <p:txBody>
          <a:bodyPr wrap="square" rtlCol="0">
            <a:spAutoFit/>
          </a:bodyPr>
          <a:lstStyle/>
          <a:p>
            <a:r>
              <a:rPr lang="en-US" altLang="zh-CN" dirty="0">
                <a:solidFill>
                  <a:srgbClr val="FF0000"/>
                </a:solidFill>
              </a:rPr>
              <a:t>Coded block</a:t>
            </a:r>
            <a:endParaRPr lang="zh-CN" altLang="en-US" dirty="0">
              <a:solidFill>
                <a:srgbClr val="FF0000"/>
              </a:solidFill>
            </a:endParaRPr>
          </a:p>
        </p:txBody>
      </p:sp>
      <p:sp>
        <p:nvSpPr>
          <p:cNvPr id="8" name="椭圆 7">
            <a:extLst>
              <a:ext uri="{FF2B5EF4-FFF2-40B4-BE49-F238E27FC236}">
                <a16:creationId xmlns:a16="http://schemas.microsoft.com/office/drawing/2014/main" id="{2C61FF3B-B8E3-4B56-9B95-334D633DB39F}"/>
              </a:ext>
            </a:extLst>
          </p:cNvPr>
          <p:cNvSpPr/>
          <p:nvPr/>
        </p:nvSpPr>
        <p:spPr>
          <a:xfrm>
            <a:off x="11168161" y="2988298"/>
            <a:ext cx="557393" cy="3693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241C905D-7959-4322-8803-3D97BAB595FC}"/>
              </a:ext>
            </a:extLst>
          </p:cNvPr>
          <p:cNvSpPr/>
          <p:nvPr/>
        </p:nvSpPr>
        <p:spPr>
          <a:xfrm>
            <a:off x="10695979" y="2566325"/>
            <a:ext cx="1133644" cy="369332"/>
          </a:xfrm>
          <a:prstGeom prst="rect">
            <a:avLst/>
          </a:prstGeom>
        </p:spPr>
        <p:txBody>
          <a:bodyPr wrap="none">
            <a:spAutoFit/>
          </a:bodyPr>
          <a:lstStyle/>
          <a:p>
            <a:r>
              <a:rPr lang="en-US" altLang="zh-CN" dirty="0">
                <a:solidFill>
                  <a:srgbClr val="FF0000"/>
                </a:solidFill>
              </a:rPr>
              <a:t>Sub-block</a:t>
            </a:r>
            <a:endParaRPr lang="zh-CN" altLang="en-US" dirty="0">
              <a:solidFill>
                <a:srgbClr val="FF0000"/>
              </a:solidFill>
            </a:endParaRPr>
          </a:p>
        </p:txBody>
      </p:sp>
    </p:spTree>
    <p:extLst>
      <p:ext uri="{BB962C8B-B14F-4D97-AF65-F5344CB8AC3E}">
        <p14:creationId xmlns:p14="http://schemas.microsoft.com/office/powerpoint/2010/main" val="3567100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5" y="285994"/>
            <a:ext cx="7942958" cy="373429"/>
          </a:xfrm>
        </p:spPr>
        <p:txBody>
          <a:bodyPr>
            <a:noAutofit/>
          </a:bodyPr>
          <a:lstStyle/>
          <a:p>
            <a:r>
              <a:rPr lang="en-US" altLang="zh-CN" sz="2400" dirty="0"/>
              <a:t>2. Resource-Elastic Coded Distributed Computing(computing)</a:t>
            </a:r>
            <a:endParaRPr lang="zh-CN" altLang="en-US" sz="2400"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27A4188-3D04-472B-B588-B79D5BD00F2E}"/>
                  </a:ext>
                </a:extLst>
              </p:cNvPr>
              <p:cNvSpPr txBox="1"/>
              <p:nvPr/>
            </p:nvSpPr>
            <p:spPr>
              <a:xfrm>
                <a:off x="899383" y="4425519"/>
                <a:ext cx="9894307" cy="2163606"/>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Group index j </a:t>
                </a:r>
                <a:r>
                  <a:rPr lang="zh-CN" altLang="en-US" dirty="0"/>
                  <a:t>表示的</a:t>
                </a:r>
                <a:r>
                  <a:rPr lang="en-US" altLang="zh-CN" dirty="0"/>
                  <a:t>sub-block</a:t>
                </a:r>
                <a:r>
                  <a:rPr lang="zh-CN" altLang="en-US" dirty="0"/>
                  <a:t>的索引，</a:t>
                </a:r>
                <a:r>
                  <a:rPr lang="en-US" altLang="zh-CN" dirty="0"/>
                  <a:t>1</a:t>
                </a:r>
                <a:r>
                  <a:rPr lang="zh-CN" altLang="en-US" dirty="0"/>
                  <a:t>≤</a:t>
                </a:r>
                <a:r>
                  <a:rPr lang="en-US" altLang="zh-CN" dirty="0"/>
                  <a:t>j</a:t>
                </a:r>
                <a:r>
                  <a:rPr lang="zh-CN" altLang="en-US" dirty="0"/>
                  <a:t>≤</a:t>
                </a:r>
                <a:r>
                  <a:rPr lang="en-US" altLang="zh-CN" dirty="0"/>
                  <a:t>n</a:t>
                </a:r>
              </a:p>
              <a:p>
                <a:pPr marL="285750" indent="-285750">
                  <a:buFont typeface="Arial" panose="020B0604020202020204" pitchFamily="34" charset="0"/>
                  <a:buChar char="•"/>
                </a:pP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𝑋</m:t>
                        </m:r>
                      </m:e>
                      <m:sub>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𝑗</m:t>
                        </m:r>
                      </m:sub>
                      <m:sup>
                        <m:r>
                          <a:rPr lang="en-US" altLang="zh-CN" i="1">
                            <a:latin typeface="Cambria Math" panose="02040503050406030204" pitchFamily="18" charset="0"/>
                          </a:rPr>
                          <m:t>𝑐𝑜𝑑𝑒𝑑</m:t>
                        </m:r>
                      </m:sup>
                    </m:sSubSup>
                  </m:oMath>
                </a14:m>
                <a:r>
                  <a:rPr lang="zh-CN" altLang="en-US" dirty="0"/>
                  <a:t>表示第</a:t>
                </a:r>
                <a:r>
                  <a:rPr lang="en-US" altLang="zh-CN" dirty="0"/>
                  <a:t>k</a:t>
                </a:r>
                <a:r>
                  <a:rPr lang="zh-CN" altLang="en-US" dirty="0"/>
                  <a:t>个节点在第</a:t>
                </a:r>
                <a:r>
                  <a:rPr lang="en-US" altLang="zh-CN" dirty="0"/>
                  <a:t>j</a:t>
                </a:r>
                <a:r>
                  <a:rPr lang="zh-CN" altLang="en-US" dirty="0"/>
                  <a:t>个组的线性组合数据行</a:t>
                </a:r>
                <a:endParaRPr lang="en-US" altLang="zh-CN" dirty="0"/>
              </a:p>
              <a:p>
                <a:pPr marL="285750" indent="-285750">
                  <a:buFont typeface="Arial" panose="020B0604020202020204" pitchFamily="34" charset="0"/>
                  <a:buChar char="•"/>
                </a:pPr>
                <a:r>
                  <a:rPr lang="zh-CN" altLang="en-US" dirty="0"/>
                  <a:t>每一次关于</a:t>
                </a:r>
                <a:r>
                  <a:rPr lang="en-US" altLang="zh-CN" dirty="0"/>
                  <a:t>j</a:t>
                </a:r>
                <a:r>
                  <a:rPr lang="zh-CN" altLang="en-US" dirty="0"/>
                  <a:t>的迭代，</a:t>
                </a:r>
                <a:r>
                  <a:rPr lang="en-US" altLang="zh-CN" dirty="0"/>
                  <a:t>master</a:t>
                </a:r>
                <a:r>
                  <a:rPr lang="zh-CN" altLang="en-US" dirty="0"/>
                  <a:t>收集来自</a:t>
                </a:r>
                <a:r>
                  <a:rPr lang="en-US" altLang="zh-CN" dirty="0">
                    <a:solidFill>
                      <a:srgbClr val="FF0000"/>
                    </a:solidFill>
                  </a:rPr>
                  <a:t>L</a:t>
                </a:r>
                <a:r>
                  <a:rPr lang="zh-CN" altLang="en-US" dirty="0"/>
                  <a:t>个节点发来的计算结果</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𝑋</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up>
                        <m:r>
                          <a:rPr lang="en-US" altLang="zh-CN" i="1">
                            <a:latin typeface="Cambria Math" panose="02040503050406030204" pitchFamily="18" charset="0"/>
                          </a:rPr>
                          <m:t>𝑐𝑜𝑑𝑒𝑑</m:t>
                        </m:r>
                      </m:sup>
                    </m:sSubSup>
                    <m:r>
                      <a:rPr lang="en-US" altLang="zh-CN" b="0" i="1" smtClean="0">
                        <a:latin typeface="Cambria Math" panose="02040503050406030204" pitchFamily="18" charset="0"/>
                      </a:rPr>
                      <m:t>𝑤</m:t>
                    </m:r>
                    <m:r>
                      <a:rPr lang="en-US" altLang="zh-CN" b="0" i="1" smtClean="0">
                        <a:latin typeface="Cambria Math" panose="02040503050406030204" pitchFamily="18" charset="0"/>
                      </a:rPr>
                      <m:t>, </m:t>
                    </m:r>
                    <m:r>
                      <a:rPr lang="en-US" altLang="zh-CN" b="0" i="1" smtClean="0">
                        <a:latin typeface="Cambria Math" panose="02040503050406030204" pitchFamily="18" charset="0"/>
                      </a:rPr>
                      <m:t>𝑘</m:t>
                    </m:r>
                    <m:r>
                      <a:rPr lang="zh-CN" altLang="en-US" i="1">
                        <a:latin typeface="Cambria Math" panose="02040503050406030204" pitchFamily="18" charset="0"/>
                      </a:rPr>
                      <m:t>有</m:t>
                    </m:r>
                    <m:r>
                      <m:rPr>
                        <m:sty m:val="p"/>
                      </m:rPr>
                      <a:rPr lang="en-US" altLang="zh-CN" b="0" i="0" smtClean="0">
                        <a:latin typeface="Cambria Math" panose="02040503050406030204" pitchFamily="18" charset="0"/>
                      </a:rPr>
                      <m:t>L</m:t>
                    </m:r>
                    <m:r>
                      <a:rPr lang="zh-CN" altLang="en-US" i="1">
                        <a:latin typeface="Cambria Math" panose="02040503050406030204" pitchFamily="18" charset="0"/>
                      </a:rPr>
                      <m:t>种</m:t>
                    </m:r>
                  </m:oMath>
                </a14:m>
                <a:r>
                  <a:rPr lang="zh-CN" altLang="en-US" dirty="0"/>
                  <a:t>可能</a:t>
                </a:r>
                <a:endParaRPr lang="en-US" altLang="zh-CN" dirty="0"/>
              </a:p>
              <a:p>
                <a:pPr marL="285750" indent="-285750">
                  <a:buFont typeface="Arial" panose="020B0604020202020204" pitchFamily="34" charset="0"/>
                  <a:buChar char="•"/>
                </a:pPr>
                <a:r>
                  <a:rPr lang="zh-CN" altLang="en-US" dirty="0"/>
                  <a:t>每一次关于</a:t>
                </a:r>
                <a:r>
                  <a:rPr lang="en-US" altLang="zh-CN" dirty="0"/>
                  <a:t>j</a:t>
                </a:r>
                <a:r>
                  <a:rPr lang="zh-CN" altLang="en-US" dirty="0"/>
                  <a:t>的迭代结束后，</a:t>
                </a:r>
                <a:r>
                  <a:rPr lang="en-US" altLang="zh-CN" dirty="0"/>
                  <a:t>master</a:t>
                </a:r>
                <a:r>
                  <a:rPr lang="zh-CN" altLang="en-US" dirty="0"/>
                  <a:t>都可以还原基于该</a:t>
                </a:r>
                <a:r>
                  <a:rPr lang="en-US" altLang="zh-CN" dirty="0"/>
                  <a:t>group</a:t>
                </a:r>
                <a:r>
                  <a:rPr lang="zh-CN" altLang="en-US" dirty="0"/>
                  <a:t>的所有数据结果</a:t>
                </a:r>
                <a:endParaRPr lang="en-US" altLang="zh-CN" dirty="0"/>
              </a:p>
              <a:p>
                <a:pPr marL="285750" indent="-285750">
                  <a:buFont typeface="Arial" panose="020B0604020202020204" pitchFamily="34" charset="0"/>
                  <a:buChar char="•"/>
                </a:pP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𝑗</m:t>
                        </m:r>
                      </m:sub>
                    </m:sSub>
                  </m:oMath>
                </a14:m>
                <a:r>
                  <a:rPr lang="zh-CN" altLang="en-US" dirty="0"/>
                  <a:t>是</a:t>
                </a:r>
                <a:r>
                  <a:rPr lang="en-US" altLang="zh-CN" dirty="0"/>
                  <a:t>L×L</a:t>
                </a:r>
                <a:r>
                  <a:rPr lang="zh-CN" altLang="en-US" dirty="0"/>
                  <a:t>，取自</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𝐺</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𝑚𝑎𝑥</m:t>
                            </m:r>
                          </m:sub>
                        </m:sSub>
                        <m:r>
                          <a:rPr lang="en-US" altLang="zh-CN" i="1">
                            <a:latin typeface="Cambria Math" panose="02040503050406030204" pitchFamily="18" charset="0"/>
                          </a:rPr>
                          <m:t>×</m:t>
                        </m:r>
                        <m:r>
                          <a:rPr lang="en-US" altLang="zh-CN" i="1">
                            <a:latin typeface="Cambria Math" panose="02040503050406030204" pitchFamily="18" charset="0"/>
                          </a:rPr>
                          <m:t>𝐿</m:t>
                        </m:r>
                      </m:sub>
                    </m:sSub>
                  </m:oMath>
                </a14:m>
                <a:r>
                  <a:rPr lang="zh-CN" altLang="en-US" dirty="0"/>
                  <a:t>的子方阵。</a:t>
                </a:r>
                <a:endParaRPr lang="en-US" altLang="zh-CN" dirty="0"/>
              </a:p>
              <a:p>
                <a:pPr marL="285750" indent="-285750">
                  <a:buFont typeface="Arial" panose="020B0604020202020204" pitchFamily="34" charset="0"/>
                  <a:buChar char="•"/>
                </a:pPr>
                <a:r>
                  <a:rPr lang="zh-CN" altLang="en-US" dirty="0"/>
                  <a:t>节点被抢占</a:t>
                </a:r>
                <a:r>
                  <a:rPr lang="en-US" altLang="zh-CN" dirty="0"/>
                  <a:t>/</a:t>
                </a:r>
                <a:r>
                  <a:rPr lang="zh-CN" altLang="en-US" dirty="0"/>
                  <a:t>新的节点加入，发生在每一次</a:t>
                </a:r>
                <a14:m>
                  <m:oMath xmlns:m="http://schemas.openxmlformats.org/officeDocument/2006/math">
                    <m:r>
                      <a:rPr lang="en-US" altLang="zh-CN" b="0" i="1" smtClean="0">
                        <a:latin typeface="Cambria Math" panose="02040503050406030204" pitchFamily="18" charset="0"/>
                      </a:rPr>
                      <m:t>𝑋</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𝑡</m:t>
                        </m:r>
                      </m:sub>
                    </m:sSub>
                    <m:r>
                      <a:rPr lang="zh-CN" altLang="en-US" i="1">
                        <a:latin typeface="Cambria Math" panose="02040503050406030204" pitchFamily="18" charset="0"/>
                      </a:rPr>
                      <m:t>运算之后</m:t>
                    </m:r>
                  </m:oMath>
                </a14:m>
                <a:r>
                  <a:rPr lang="zh-CN" altLang="en-US" dirty="0"/>
                  <a:t>。</a:t>
                </a:r>
                <a:r>
                  <a:rPr lang="en-US" altLang="zh-CN" dirty="0"/>
                  <a:t>Stored data</a:t>
                </a:r>
                <a:r>
                  <a:rPr lang="zh-CN" altLang="en-US" dirty="0"/>
                  <a:t>不变</a:t>
                </a:r>
                <a:r>
                  <a:rPr lang="en-US" altLang="zh-CN" dirty="0"/>
                  <a:t>(N/L)</a:t>
                </a:r>
                <a:r>
                  <a:rPr lang="zh-CN" altLang="en-US" dirty="0"/>
                  <a:t>，</a:t>
                </a:r>
                <a:r>
                  <a:rPr lang="en-US" altLang="zh-CN" dirty="0"/>
                  <a:t>accessed data </a:t>
                </a:r>
                <a:r>
                  <a:rPr lang="zh-CN" altLang="en-US" dirty="0"/>
                  <a:t>随</a:t>
                </a:r>
                <a:r>
                  <a:rPr lang="en-US" altLang="zh-CN" dirty="0"/>
                  <a:t>n</a:t>
                </a:r>
                <a:r>
                  <a:rPr lang="zh-CN" altLang="en-US" dirty="0"/>
                  <a:t>的变化而变化</a:t>
                </a:r>
                <a:r>
                  <a:rPr lang="en-US" altLang="zh-CN" dirty="0"/>
                  <a:t>(N/n)</a:t>
                </a:r>
              </a:p>
            </p:txBody>
          </p:sp>
        </mc:Choice>
        <mc:Fallback xmlns="">
          <p:sp>
            <p:nvSpPr>
              <p:cNvPr id="5" name="文本框 4">
                <a:extLst>
                  <a:ext uri="{FF2B5EF4-FFF2-40B4-BE49-F238E27FC236}">
                    <a16:creationId xmlns:a16="http://schemas.microsoft.com/office/drawing/2014/main" id="{027A4188-3D04-472B-B588-B79D5BD00F2E}"/>
                  </a:ext>
                </a:extLst>
              </p:cNvPr>
              <p:cNvSpPr txBox="1">
                <a:spLocks noRot="1" noChangeAspect="1" noMove="1" noResize="1" noEditPoints="1" noAdjustHandles="1" noChangeArrowheads="1" noChangeShapeType="1" noTextEdit="1"/>
              </p:cNvSpPr>
              <p:nvPr/>
            </p:nvSpPr>
            <p:spPr>
              <a:xfrm>
                <a:off x="899383" y="4425519"/>
                <a:ext cx="9894307" cy="2163606"/>
              </a:xfrm>
              <a:prstGeom prst="rect">
                <a:avLst/>
              </a:prstGeom>
              <a:blipFill>
                <a:blip r:embed="rId2"/>
                <a:stretch>
                  <a:fillRect l="-431" t="-2254" b="-3662"/>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3E339D1A-81FB-4C80-AFD2-2BAC8A5E5336}"/>
              </a:ext>
            </a:extLst>
          </p:cNvPr>
          <p:cNvPicPr>
            <a:picLocks noChangeAspect="1"/>
          </p:cNvPicPr>
          <p:nvPr/>
        </p:nvPicPr>
        <p:blipFill>
          <a:blip r:embed="rId3"/>
          <a:stretch>
            <a:fillRect/>
          </a:stretch>
        </p:blipFill>
        <p:spPr>
          <a:xfrm>
            <a:off x="1749577" y="866671"/>
            <a:ext cx="8108383" cy="3558848"/>
          </a:xfrm>
          <a:prstGeom prst="rect">
            <a:avLst/>
          </a:prstGeom>
        </p:spPr>
      </p:pic>
      <p:sp>
        <p:nvSpPr>
          <p:cNvPr id="7" name="椭圆 6">
            <a:extLst>
              <a:ext uri="{FF2B5EF4-FFF2-40B4-BE49-F238E27FC236}">
                <a16:creationId xmlns:a16="http://schemas.microsoft.com/office/drawing/2014/main" id="{3C86ECC2-4936-41EC-8E81-0585B775064A}"/>
              </a:ext>
            </a:extLst>
          </p:cNvPr>
          <p:cNvSpPr/>
          <p:nvPr/>
        </p:nvSpPr>
        <p:spPr>
          <a:xfrm>
            <a:off x="5665509" y="3252247"/>
            <a:ext cx="716437" cy="52790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352338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885" y="285994"/>
            <a:ext cx="10214818" cy="373429"/>
          </a:xfrm>
        </p:spPr>
        <p:txBody>
          <a:bodyPr>
            <a:noAutofit/>
          </a:bodyPr>
          <a:lstStyle/>
          <a:p>
            <a:r>
              <a:rPr lang="en-US" altLang="zh-CN" sz="2400" dirty="0"/>
              <a:t>2. Resource-Elastic Coded Distributed Computing(upper bound)</a:t>
            </a:r>
            <a:endParaRPr lang="zh-CN" altLang="en-US" sz="2400" dirty="0"/>
          </a:p>
        </p:txBody>
      </p:sp>
      <p:pic>
        <p:nvPicPr>
          <p:cNvPr id="3" name="图片 2">
            <a:extLst>
              <a:ext uri="{FF2B5EF4-FFF2-40B4-BE49-F238E27FC236}">
                <a16:creationId xmlns:a16="http://schemas.microsoft.com/office/drawing/2014/main" id="{94C9FD4E-7F8A-4299-8996-43269A69EAB0}"/>
              </a:ext>
            </a:extLst>
          </p:cNvPr>
          <p:cNvPicPr>
            <a:picLocks noChangeAspect="1"/>
          </p:cNvPicPr>
          <p:nvPr/>
        </p:nvPicPr>
        <p:blipFill>
          <a:blip r:embed="rId2"/>
          <a:stretch>
            <a:fillRect/>
          </a:stretch>
        </p:blipFill>
        <p:spPr>
          <a:xfrm>
            <a:off x="512885" y="771131"/>
            <a:ext cx="8887154" cy="1547861"/>
          </a:xfrm>
          <a:prstGeom prst="rect">
            <a:avLst/>
          </a:prstGeom>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6EE2A8F-8F80-475C-B8EA-6E1CE1ECECD5}"/>
                  </a:ext>
                </a:extLst>
              </p:cNvPr>
              <p:cNvSpPr txBox="1"/>
              <p:nvPr/>
            </p:nvSpPr>
            <p:spPr>
              <a:xfrm>
                <a:off x="659876" y="2498103"/>
                <a:ext cx="9775596" cy="3578031"/>
              </a:xfrm>
              <a:prstGeom prst="rect">
                <a:avLst/>
              </a:prstGeom>
              <a:noFill/>
            </p:spPr>
            <p:txBody>
              <a:bodyPr wrap="square" rtlCol="0">
                <a:spAutoFit/>
              </a:bodyPr>
              <a:lstStyle/>
              <a:p>
                <a:r>
                  <a:rPr lang="zh-CN" altLang="en-US" dirty="0"/>
                  <a:t>每个节点的</a:t>
                </a:r>
                <a:r>
                  <a:rPr lang="en-US" altLang="zh-CN" dirty="0"/>
                  <a:t>stored data</a:t>
                </a:r>
                <a:r>
                  <a:rPr lang="zh-CN" altLang="en-US" dirty="0"/>
                  <a:t>称为</a:t>
                </a:r>
                <a:r>
                  <a:rPr lang="en-US" altLang="zh-CN" dirty="0"/>
                  <a:t>coded block</a:t>
                </a:r>
                <a:r>
                  <a:rPr lang="zh-CN" altLang="en-US" dirty="0"/>
                  <a:t>；每个</a:t>
                </a:r>
                <a:r>
                  <a:rPr lang="en-US" altLang="zh-CN" dirty="0"/>
                  <a:t>coded block</a:t>
                </a:r>
                <a:r>
                  <a:rPr lang="zh-CN" altLang="en-US" dirty="0"/>
                  <a:t>再次分为</a:t>
                </a:r>
                <a:r>
                  <a:rPr lang="en-US" altLang="zh-CN" dirty="0"/>
                  <a:t>n</a:t>
                </a:r>
                <a:r>
                  <a:rPr lang="zh-CN" altLang="en-US" dirty="0"/>
                  <a:t>份</a:t>
                </a:r>
                <a:r>
                  <a:rPr lang="en-US" altLang="zh-CN" dirty="0"/>
                  <a:t>sub-block</a:t>
                </a:r>
                <a:r>
                  <a:rPr lang="zh-CN" altLang="en-US" dirty="0"/>
                  <a:t>；其中的</a:t>
                </a:r>
                <a:r>
                  <a:rPr lang="en-US" altLang="zh-CN" dirty="0"/>
                  <a:t>L</a:t>
                </a:r>
                <a:r>
                  <a:rPr lang="zh-CN" altLang="en-US" dirty="0"/>
                  <a:t>份</a:t>
                </a:r>
                <a:r>
                  <a:rPr lang="en-US" altLang="zh-CN" dirty="0"/>
                  <a:t>sub-block</a:t>
                </a:r>
                <a:r>
                  <a:rPr lang="zh-CN" altLang="en-US" dirty="0"/>
                  <a:t>为每个节点的</a:t>
                </a:r>
                <a:r>
                  <a:rPr lang="en-US" altLang="zh-CN" dirty="0"/>
                  <a:t>accessed data</a:t>
                </a:r>
                <a:r>
                  <a:rPr lang="zh-CN" altLang="en-US" dirty="0"/>
                  <a:t>，以循环方式分配；</a:t>
                </a:r>
                <a:r>
                  <a:rPr lang="en-US" altLang="zh-CN" dirty="0"/>
                  <a:t>n</a:t>
                </a:r>
                <a:r>
                  <a:rPr lang="zh-CN" altLang="en-US" dirty="0"/>
                  <a:t>个组，每个组的</a:t>
                </a:r>
                <a:r>
                  <a:rPr lang="en-US" altLang="zh-CN" dirty="0"/>
                  <a:t>sub-block</a:t>
                </a:r>
                <a:r>
                  <a:rPr lang="zh-CN" altLang="en-US" dirty="0"/>
                  <a:t>数为</a:t>
                </a:r>
                <a:r>
                  <a:rPr lang="en-US" altLang="zh-CN" dirty="0"/>
                  <a:t>L</a:t>
                </a:r>
                <a:r>
                  <a:rPr lang="zh-CN" altLang="en-US" dirty="0"/>
                  <a:t>；令</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𝑋</m:t>
                        </m:r>
                      </m:e>
                      <m:sub>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𝑗</m:t>
                        </m:r>
                      </m:sub>
                      <m:sup>
                        <m:r>
                          <a:rPr lang="en-US" altLang="zh-CN" i="1">
                            <a:latin typeface="Cambria Math" panose="02040503050406030204" pitchFamily="18" charset="0"/>
                          </a:rPr>
                          <m:t>𝑐𝑜𝑑𝑒𝑑</m:t>
                        </m:r>
                      </m:sup>
                    </m:sSubSup>
                  </m:oMath>
                </a14:m>
                <a:r>
                  <a:rPr lang="zh-CN" altLang="en-US" dirty="0"/>
                  <a:t>表示第</a:t>
                </a:r>
                <a:r>
                  <a:rPr lang="en-US" altLang="zh-CN" dirty="0"/>
                  <a:t>k</a:t>
                </a:r>
                <a:r>
                  <a:rPr lang="zh-CN" altLang="en-US" dirty="0"/>
                  <a:t>个节点在第</a:t>
                </a:r>
                <a:r>
                  <a:rPr lang="en-US" altLang="zh-CN" dirty="0"/>
                  <a:t>j</a:t>
                </a:r>
                <a:r>
                  <a:rPr lang="zh-CN" altLang="en-US" dirty="0"/>
                  <a:t>个组的线性组合数据行</a:t>
                </a:r>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𝑗</m:t>
                        </m:r>
                      </m:sup>
                    </m:sSup>
                    <m:r>
                      <a:rPr lang="zh-CN" altLang="en-US" i="1" smtClean="0">
                        <a:latin typeface="Cambria Math" panose="02040503050406030204" pitchFamily="18" charset="0"/>
                      </a:rPr>
                      <m:t>是</m:t>
                    </m:r>
                  </m:oMath>
                </a14:m>
                <a:r>
                  <a:rPr lang="zh-CN" altLang="en-US" dirty="0"/>
                  <a:t>第</a:t>
                </a:r>
                <a:r>
                  <a:rPr lang="en-US" altLang="zh-CN" dirty="0"/>
                  <a:t>j</a:t>
                </a:r>
                <a:r>
                  <a:rPr lang="zh-CN" altLang="en-US" dirty="0"/>
                  <a:t>组的原始数据（</a:t>
                </a:r>
                <a:r>
                  <a:rPr lang="en-US" altLang="zh-CN" dirty="0"/>
                  <a:t>N/n</a:t>
                </a:r>
                <a:r>
                  <a:rPr lang="zh-CN" altLang="en-US" dirty="0"/>
                  <a:t>行）</a:t>
                </a:r>
                <a:endParaRPr lang="en-US" altLang="zh-CN" dirty="0"/>
              </a:p>
              <a:p>
                <a:pPr marL="342900" indent="-342900">
                  <a:buFont typeface="+mj-lt"/>
                  <a:buAutoNum type="arabicPeriod"/>
                </a:pPr>
                <a:r>
                  <a:rPr lang="zh-CN" altLang="en-US" dirty="0"/>
                  <a:t>算法的正确性</a:t>
                </a:r>
                <a:endParaRPr lang="en-US" altLang="zh-CN" dirty="0"/>
              </a:p>
              <a:p>
                <a:r>
                  <a:rPr lang="en-US" altLang="zh-CN" dirty="0"/>
                  <a:t>n</a:t>
                </a:r>
                <a:r>
                  <a:rPr lang="zh-CN" altLang="en-US" dirty="0"/>
                  <a:t>个组，每个组的</a:t>
                </a:r>
                <a:r>
                  <a:rPr lang="en-US" altLang="zh-CN" dirty="0"/>
                  <a:t>sub-block</a:t>
                </a:r>
                <a:r>
                  <a:rPr lang="zh-CN" altLang="en-US" dirty="0"/>
                  <a:t>为</a:t>
                </a:r>
                <a:r>
                  <a:rPr lang="en-US" altLang="zh-CN" dirty="0"/>
                  <a:t>L</a:t>
                </a:r>
                <a:r>
                  <a:rPr lang="zh-CN" altLang="en-US" dirty="0"/>
                  <a:t>个，每个组都相当于用一次</a:t>
                </a:r>
                <a:r>
                  <a:rPr lang="en-US" altLang="zh-CN"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𝑚𝑎𝑥</m:t>
                        </m:r>
                      </m:sub>
                    </m:sSub>
                    <m:r>
                      <a:rPr lang="en-US" altLang="zh-CN">
                        <a:latin typeface="Cambria Math" panose="02040503050406030204" pitchFamily="18" charset="0"/>
                      </a:rPr>
                      <m:t>,</m:t>
                    </m:r>
                    <m:r>
                      <a:rPr lang="en-US" altLang="zh-CN" i="1">
                        <a:latin typeface="Cambria Math" panose="02040503050406030204" pitchFamily="18" charset="0"/>
                      </a:rPr>
                      <m:t> </m:t>
                    </m:r>
                    <m:r>
                      <a:rPr lang="en-US" altLang="zh-CN" i="1">
                        <a:latin typeface="Cambria Math" panose="02040503050406030204" pitchFamily="18" charset="0"/>
                      </a:rPr>
                      <m:t>𝐿</m:t>
                    </m:r>
                  </m:oMath>
                </a14:m>
                <a:r>
                  <a:rPr lang="en-US" altLang="zh-CN" dirty="0"/>
                  <a:t>)EC</a:t>
                </a:r>
                <a:r>
                  <a:rPr lang="zh-CN" altLang="en-US" dirty="0"/>
                  <a:t>码，可以恢复基于该组的原始数据。</a:t>
                </a:r>
                <a:endParaRPr lang="en-US" altLang="zh-CN" dirty="0"/>
              </a:p>
              <a:p>
                <a:r>
                  <a:rPr lang="zh-CN" altLang="en-US" dirty="0"/>
                  <a:t>对于第</a:t>
                </a:r>
                <a:r>
                  <a:rPr lang="en-US" altLang="zh-CN" dirty="0"/>
                  <a:t>j</a:t>
                </a:r>
                <a:r>
                  <a:rPr lang="zh-CN" altLang="en-US" dirty="0"/>
                  <a:t>次迭代（第</a:t>
                </a:r>
                <a:r>
                  <a:rPr lang="en-US" altLang="zh-CN" dirty="0"/>
                  <a:t>j</a:t>
                </a:r>
                <a:r>
                  <a:rPr lang="zh-CN" altLang="en-US" dirty="0"/>
                  <a:t>个组），</a:t>
                </a:r>
                <a:r>
                  <a:rPr lang="en-US" altLang="zh-CN" dirty="0"/>
                  <a:t> master</a:t>
                </a:r>
                <a:r>
                  <a:rPr lang="zh-CN" altLang="en-US" dirty="0"/>
                  <a:t>收集来自</a:t>
                </a:r>
                <a:r>
                  <a:rPr lang="en-US" altLang="zh-CN" dirty="0"/>
                  <a:t>L</a:t>
                </a:r>
                <a:r>
                  <a:rPr lang="zh-CN" altLang="en-US" dirty="0"/>
                  <a:t>个节点发来的计算结果</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𝑋</m:t>
                        </m:r>
                      </m:e>
                      <m:sub>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𝑗</m:t>
                        </m:r>
                      </m:sub>
                      <m:sup>
                        <m:r>
                          <a:rPr lang="en-US" altLang="zh-CN" i="1">
                            <a:latin typeface="Cambria Math" panose="02040503050406030204" pitchFamily="18" charset="0"/>
                          </a:rPr>
                          <m:t>𝑐𝑜𝑑𝑒𝑑</m:t>
                        </m:r>
                      </m:sup>
                    </m:sSubSup>
                    <m:r>
                      <a:rPr lang="en-US" altLang="zh-CN" i="1">
                        <a:latin typeface="Cambria Math" panose="02040503050406030204" pitchFamily="18" charset="0"/>
                      </a:rPr>
                      <m:t>𝑤</m:t>
                    </m:r>
                    <m:r>
                      <a:rPr lang="en-US" altLang="zh-CN" i="1">
                        <a:latin typeface="Cambria Math" panose="02040503050406030204" pitchFamily="18" charset="0"/>
                      </a:rPr>
                      <m:t>, </m:t>
                    </m:r>
                    <m:r>
                      <a:rPr lang="zh-CN" altLang="en-US" i="1" smtClean="0">
                        <a:latin typeface="Cambria Math" panose="02040503050406030204" pitchFamily="18" charset="0"/>
                      </a:rPr>
                      <m:t>其中</m:t>
                    </m:r>
                    <m:r>
                      <a:rPr lang="en-US" altLang="zh-CN" i="1">
                        <a:latin typeface="Cambria Math" panose="02040503050406030204" pitchFamily="18" charset="0"/>
                      </a:rPr>
                      <m:t>𝑘</m:t>
                    </m:r>
                    <m:r>
                      <a:rPr lang="zh-CN" altLang="en-US" i="1">
                        <a:latin typeface="Cambria Math" panose="02040503050406030204" pitchFamily="18" charset="0"/>
                      </a:rPr>
                      <m:t>有</m:t>
                    </m:r>
                    <m:r>
                      <m:rPr>
                        <m:sty m:val="p"/>
                      </m:rPr>
                      <a:rPr lang="en-US" altLang="zh-CN">
                        <a:latin typeface="Cambria Math" panose="02040503050406030204" pitchFamily="18" charset="0"/>
                      </a:rPr>
                      <m:t>L</m:t>
                    </m:r>
                    <m:r>
                      <a:rPr lang="zh-CN" altLang="en-US" i="1">
                        <a:latin typeface="Cambria Math" panose="02040503050406030204" pitchFamily="18" charset="0"/>
                      </a:rPr>
                      <m:t>种</m:t>
                    </m:r>
                  </m:oMath>
                </a14:m>
                <a:r>
                  <a:rPr lang="zh-CN" altLang="en-US" dirty="0"/>
                  <a:t>可能</a:t>
                </a:r>
                <a:endParaRPr lang="en-US" altLang="zh-CN" dirty="0"/>
              </a:p>
              <a:p>
                <a:r>
                  <a:rPr lang="zh-CN" altLang="en-US" dirty="0"/>
                  <a:t>因为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𝑗</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𝑋</m:t>
                        </m:r>
                      </m:e>
                      <m:sup>
                        <m:r>
                          <a:rPr lang="en-US" altLang="zh-CN" b="0" i="1" smtClean="0">
                            <a:latin typeface="Cambria Math" panose="02040503050406030204" pitchFamily="18" charset="0"/>
                          </a:rPr>
                          <m:t>𝑗</m:t>
                        </m:r>
                      </m:sup>
                    </m:s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a14:m>
                <a:r>
                  <a:rPr lang="en-US" altLang="zh-CN" i="1" dirty="0"/>
                  <a:t> </a:t>
                </a:r>
                <a:r>
                  <a:rPr lang="zh-CN" altLang="en-US" dirty="0"/>
                  <a:t>，则</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𝑗</m:t>
                        </m:r>
                      </m:sup>
                    </m:sSup>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𝑡</m:t>
                        </m:r>
                      </m:sub>
                    </m:sSub>
                  </m:oMath>
                </a14:m>
                <a:r>
                  <a:rPr lang="en-US" altLang="zh-CN" i="1" dirty="0"/>
                  <a:t>=</a:t>
                </a:r>
                <a:r>
                  <a:rPr lang="en-US" altLang="zh-CN" dirty="0"/>
                  <a:t>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i="1">
                            <a:latin typeface="Cambria Math" panose="02040503050406030204" pitchFamily="18" charset="0"/>
                          </a:rPr>
                          <m:t>𝐺</m:t>
                        </m:r>
                      </m:e>
                      <m:sub>
                        <m:r>
                          <a:rPr lang="en-US" altLang="zh-CN" i="1">
                            <a:latin typeface="Cambria Math" panose="02040503050406030204" pitchFamily="18" charset="0"/>
                          </a:rPr>
                          <m:t>𝑗</m:t>
                        </m:r>
                      </m:sub>
                      <m:sup>
                        <m:r>
                          <a:rPr lang="en-US" altLang="zh-CN" b="0" i="1" smtClean="0">
                            <a:latin typeface="Cambria Math" panose="02040503050406030204" pitchFamily="18" charset="0"/>
                          </a:rPr>
                          <m:t>−1</m:t>
                        </m:r>
                      </m:sup>
                    </m:sSubSup>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𝑡</m:t>
                        </m:r>
                      </m:sub>
                    </m:sSub>
                    <m:r>
                      <a:rPr lang="zh-CN" altLang="en-US" i="1" smtClean="0">
                        <a:latin typeface="Cambria Math" panose="02040503050406030204" pitchFamily="18" charset="0"/>
                      </a:rPr>
                      <m:t>。</m:t>
                    </m:r>
                  </m:oMath>
                </a14:m>
                <a:r>
                  <a:rPr lang="en-US" altLang="zh-CN" i="1" dirty="0"/>
                  <a:t> </a:t>
                </a:r>
                <a:r>
                  <a:rPr lang="zh-CN" altLang="en-US" dirty="0"/>
                  <a:t>有</a:t>
                </a:r>
                <a:r>
                  <a:rPr lang="en-US" altLang="zh-CN" dirty="0"/>
                  <a:t>n</a:t>
                </a:r>
                <a:r>
                  <a:rPr lang="zh-CN" altLang="en-US" dirty="0"/>
                  <a:t>个</a:t>
                </a:r>
                <a:r>
                  <a:rPr lang="en-US" altLang="zh-CN" dirty="0"/>
                  <a:t>j</a:t>
                </a:r>
                <a:r>
                  <a:rPr lang="zh-CN" altLang="en-US" dirty="0"/>
                  <a:t>，经过</a:t>
                </a:r>
                <a:r>
                  <a:rPr lang="en-US" altLang="zh-CN" dirty="0"/>
                  <a:t>n</a:t>
                </a:r>
                <a:r>
                  <a:rPr lang="zh-CN" altLang="en-US" dirty="0"/>
                  <a:t>次迭代，还原</a:t>
                </a:r>
                <a14:m>
                  <m:oMath xmlns:m="http://schemas.openxmlformats.org/officeDocument/2006/math">
                    <m:r>
                      <a:rPr lang="en-US" altLang="zh-CN" i="1">
                        <a:latin typeface="Cambria Math" panose="02040503050406030204" pitchFamily="18" charset="0"/>
                      </a:rPr>
                      <m:t>𝑋</m:t>
                    </m:r>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𝑡</m:t>
                        </m:r>
                      </m:sub>
                    </m:sSub>
                  </m:oMath>
                </a14:m>
                <a:r>
                  <a:rPr lang="zh-CN" altLang="en-US" i="1" dirty="0"/>
                  <a:t>。</a:t>
                </a:r>
                <a:endParaRPr lang="en-US" altLang="zh-CN" i="1" dirty="0"/>
              </a:p>
              <a:p>
                <a:pPr marL="342900" indent="-342900">
                  <a:buFont typeface="+mj-lt"/>
                  <a:buAutoNum type="arabicPeriod" startAt="2"/>
                </a:pPr>
                <a:r>
                  <a:rPr lang="en-US" altLang="zh-CN" dirty="0"/>
                  <a:t>Stored data</a:t>
                </a:r>
                <a:r>
                  <a:rPr lang="zh-CN" altLang="en-US" dirty="0"/>
                  <a:t>有</a:t>
                </a:r>
                <a:r>
                  <a:rPr lang="en-US" altLang="zh-CN" dirty="0"/>
                  <a:t>N/L</a:t>
                </a:r>
                <a:r>
                  <a:rPr lang="zh-CN" altLang="en-US" dirty="0"/>
                  <a:t>个行</a:t>
                </a:r>
                <a:endParaRPr lang="en-US" altLang="zh-CN" dirty="0"/>
              </a:p>
              <a:p>
                <a:pPr marL="342900" indent="-342900">
                  <a:buFont typeface="+mj-lt"/>
                  <a:buAutoNum type="arabicPeriod" startAt="2"/>
                </a:pPr>
                <a:r>
                  <a:rPr lang="en-US" altLang="zh-CN" dirty="0"/>
                  <a:t>Accessed data</a:t>
                </a:r>
                <a:r>
                  <a:rPr lang="zh-CN" altLang="en-US" dirty="0"/>
                  <a:t>有</a:t>
                </a:r>
                <a:r>
                  <a:rPr lang="en-US" altLang="zh-CN" dirty="0"/>
                  <a:t>N/n</a:t>
                </a:r>
                <a:r>
                  <a:rPr lang="zh-CN" altLang="en-US" dirty="0"/>
                  <a:t>个行。</a:t>
                </a:r>
                <a:endParaRPr lang="en-US" altLang="zh-CN" dirty="0"/>
              </a:p>
              <a:p>
                <a:r>
                  <a:rPr lang="zh-CN" altLang="en-US" dirty="0"/>
                  <a:t>根据规则，</a:t>
                </a:r>
                <a:r>
                  <a:rPr lang="en-US" altLang="zh-CN" dirty="0"/>
                  <a:t>accessed data</a:t>
                </a:r>
                <a:r>
                  <a:rPr lang="zh-CN" altLang="en-US" dirty="0"/>
                  <a:t>是</a:t>
                </a:r>
                <a:r>
                  <a:rPr lang="en-US" altLang="zh-CN" dirty="0"/>
                  <a:t>stored data</a:t>
                </a:r>
                <a:r>
                  <a:rPr lang="zh-CN" altLang="en-US" dirty="0"/>
                  <a:t>分成</a:t>
                </a:r>
                <a:r>
                  <a:rPr lang="en-US" altLang="zh-CN" dirty="0"/>
                  <a:t>n</a:t>
                </a:r>
                <a:r>
                  <a:rPr lang="zh-CN" altLang="en-US" dirty="0"/>
                  <a:t>份取</a:t>
                </a:r>
                <a:r>
                  <a:rPr lang="en-US" altLang="zh-CN" dirty="0"/>
                  <a:t>L</a:t>
                </a:r>
                <a:r>
                  <a:rPr lang="zh-CN" altLang="en-US" dirty="0"/>
                  <a:t>份，则为</a:t>
                </a:r>
                <a:r>
                  <a:rPr lang="en-US" altLang="zh-CN" dirty="0"/>
                  <a:t>N/L/n</a:t>
                </a:r>
                <a:r>
                  <a:rPr lang="zh-CN" altLang="en-US" dirty="0"/>
                  <a:t>*</a:t>
                </a:r>
                <a:r>
                  <a:rPr lang="en-US" altLang="zh-CN" dirty="0"/>
                  <a:t>L=N/n</a:t>
                </a:r>
              </a:p>
              <a:p>
                <a:pPr marL="342900" indent="-342900">
                  <a:buFont typeface="+mj-lt"/>
                  <a:buAutoNum type="arabicPeriod" startAt="4"/>
                </a:pPr>
                <a:r>
                  <a:rPr lang="zh-CN" altLang="en-US" dirty="0"/>
                  <a:t>总的</a:t>
                </a:r>
                <a:r>
                  <a:rPr lang="en-US" altLang="zh-CN" dirty="0"/>
                  <a:t>select data</a:t>
                </a:r>
                <a:r>
                  <a:rPr lang="zh-CN" altLang="en-US" dirty="0"/>
                  <a:t>行数为原始数据的行数</a:t>
                </a:r>
                <a:r>
                  <a:rPr lang="en-US" altLang="zh-CN" dirty="0"/>
                  <a:t>N</a:t>
                </a:r>
              </a:p>
            </p:txBody>
          </p:sp>
        </mc:Choice>
        <mc:Fallback xmlns="">
          <p:sp>
            <p:nvSpPr>
              <p:cNvPr id="4" name="文本框 3">
                <a:extLst>
                  <a:ext uri="{FF2B5EF4-FFF2-40B4-BE49-F238E27FC236}">
                    <a16:creationId xmlns:a16="http://schemas.microsoft.com/office/drawing/2014/main" id="{36EE2A8F-8F80-475C-B8EA-6E1CE1ECECD5}"/>
                  </a:ext>
                </a:extLst>
              </p:cNvPr>
              <p:cNvSpPr txBox="1">
                <a:spLocks noRot="1" noChangeAspect="1" noMove="1" noResize="1" noEditPoints="1" noAdjustHandles="1" noChangeArrowheads="1" noChangeShapeType="1" noTextEdit="1"/>
              </p:cNvSpPr>
              <p:nvPr/>
            </p:nvSpPr>
            <p:spPr>
              <a:xfrm>
                <a:off x="659876" y="2498103"/>
                <a:ext cx="9775596" cy="3578031"/>
              </a:xfrm>
              <a:prstGeom prst="rect">
                <a:avLst/>
              </a:prstGeom>
              <a:blipFill>
                <a:blip r:embed="rId3"/>
                <a:stretch>
                  <a:fillRect l="-499" t="-1363" b="-18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6764215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2522</TotalTime>
  <Words>1900</Words>
  <Application>Microsoft Office PowerPoint</Application>
  <PresentationFormat>宽屏</PresentationFormat>
  <Paragraphs>147</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等线</vt:lpstr>
      <vt:lpstr>Arial</vt:lpstr>
      <vt:lpstr>Cambria Math</vt:lpstr>
      <vt:lpstr>Times New Roman</vt:lpstr>
      <vt:lpstr>Office 主题​​</vt:lpstr>
      <vt:lpstr>Coded Elastic Computing</vt:lpstr>
      <vt:lpstr>PowerPoint 演示文稿</vt:lpstr>
      <vt:lpstr>1. INTRODUCTION</vt:lpstr>
      <vt:lpstr>1. INTRODUCTION</vt:lpstr>
      <vt:lpstr>2. Resource-Elastic Coded Distributed Computing</vt:lpstr>
      <vt:lpstr>2. Resource-Elastic Coded Distributed Computing(encoding)</vt:lpstr>
      <vt:lpstr>2. Resource-Elastic Coded Distributed Computing(allocating)</vt:lpstr>
      <vt:lpstr>2. Resource-Elastic Coded Distributed Computing(computing)</vt:lpstr>
      <vt:lpstr>2. Resource-Elastic Coded Distributed Computing(upper bound)</vt:lpstr>
      <vt:lpstr>2. Resource-Elastic Coded Distributed Computing(upper bound)</vt:lpstr>
      <vt:lpstr>3. Applications of the Coded Elastic Computing</vt:lpstr>
      <vt:lpstr>4. Implementation and Experimental Evaluation</vt:lpstr>
      <vt:lpstr>5.Conclusions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Coded Elastic Computing</dc:title>
  <dc:creator>MSI</dc:creator>
  <cp:lastModifiedBy>赵 家毅</cp:lastModifiedBy>
  <cp:revision>218</cp:revision>
  <dcterms:created xsi:type="dcterms:W3CDTF">2019-09-03T00:53:02Z</dcterms:created>
  <dcterms:modified xsi:type="dcterms:W3CDTF">2020-02-08T02:01:26Z</dcterms:modified>
</cp:coreProperties>
</file>