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6" r:id="rId9"/>
    <p:sldId id="267" r:id="rId10"/>
    <p:sldId id="268" r:id="rId11"/>
    <p:sldId id="269" r:id="rId12"/>
    <p:sldId id="271" r:id="rId13"/>
    <p:sldId id="270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SI" initials="M" lastIdx="2" clrIdx="0">
    <p:extLst>
      <p:ext uri="{19B8F6BF-5375-455C-9EA6-DF929625EA0E}">
        <p15:presenceInfo xmlns:p15="http://schemas.microsoft.com/office/powerpoint/2012/main" userId="MS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7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B6AEF-4D10-491F-9E5E-43649C734968}" type="datetimeFigureOut">
              <a:rPr lang="zh-CN" altLang="en-US" smtClean="0"/>
              <a:t>2020/2/16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10CFB2-CD3C-42A2-AF07-C84B64ECF2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23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6142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1945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073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031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906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358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399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1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2020/2/16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456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5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509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213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548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367BE-FCF9-4078-A470-30B7DC5F97E0}" type="datetimeFigureOut">
              <a:rPr lang="zh-CN" altLang="en-US" smtClean="0"/>
              <a:t>2020/2/16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814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8816" y="867839"/>
            <a:ext cx="10234367" cy="2387600"/>
          </a:xfrm>
        </p:spPr>
        <p:txBody>
          <a:bodyPr>
            <a:normAutofit/>
          </a:bodyPr>
          <a:lstStyle/>
          <a:p>
            <a:r>
              <a:rPr lang="en-US" altLang="zh-CN" dirty="0"/>
              <a:t>Review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3601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6547338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3. Coded </a:t>
            </a:r>
            <a:r>
              <a:rPr lang="en-US" altLang="zh-CN" sz="2400" dirty="0" err="1"/>
              <a:t>MapReduce</a:t>
            </a:r>
            <a:endParaRPr lang="zh-CN" altLang="en-US" sz="24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D57A196C-292C-41FC-BB33-E3A6C64F2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731" y="659423"/>
            <a:ext cx="10515600" cy="51218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b="1" dirty="0"/>
              <a:t>用了一个累积分布函数</a:t>
            </a:r>
            <a:r>
              <a:rPr lang="en-US" altLang="zh-CN" sz="2000" b="1" dirty="0"/>
              <a:t>F</a:t>
            </a:r>
            <a:r>
              <a:rPr lang="zh-CN" altLang="en-US" sz="2000" b="1" dirty="0"/>
              <a:t>来衡量时间</a:t>
            </a:r>
            <a:endParaRPr lang="en-US" altLang="zh-CN" sz="2000" b="1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首先定义</a:t>
            </a:r>
            <a:r>
              <a:rPr lang="en-US" altLang="zh-CN" sz="2000" dirty="0"/>
              <a:t>F(t)</a:t>
            </a:r>
            <a:r>
              <a:rPr lang="zh-CN" altLang="en-US" sz="2000" dirty="0"/>
              <a:t>为单个节点执行一个总任务的累积分布函数，则</a:t>
            </a:r>
            <a:r>
              <a:rPr lang="en-US" altLang="zh-CN" sz="2000" dirty="0" err="1"/>
              <a:t>Pr</a:t>
            </a:r>
            <a:r>
              <a:rPr lang="en-US" altLang="zh-CN" sz="2000" dirty="0"/>
              <a:t>(T</a:t>
            </a:r>
            <a:r>
              <a:rPr lang="zh-CN" altLang="en-US" sz="2000" dirty="0"/>
              <a:t>＜</a:t>
            </a:r>
            <a:r>
              <a:rPr lang="en-US" altLang="zh-CN" sz="2000" dirty="0"/>
              <a:t>t)=F(t)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扩展到</a:t>
            </a:r>
            <a:r>
              <a:rPr lang="en-US" altLang="zh-CN" sz="2000" dirty="0"/>
              <a:t>n</a:t>
            </a:r>
            <a:r>
              <a:rPr lang="zh-CN" altLang="en-US" sz="2000" dirty="0"/>
              <a:t>个节点执行</a:t>
            </a:r>
            <a:r>
              <a:rPr lang="en-US" altLang="zh-CN" sz="2000" dirty="0"/>
              <a:t>n</a:t>
            </a:r>
            <a:r>
              <a:rPr lang="zh-CN" altLang="en-US" sz="2000" dirty="0"/>
              <a:t>个子任务，每个子任务的累积分布函数放缩到为</a:t>
            </a:r>
            <a:r>
              <a:rPr lang="en-US" altLang="zh-CN" sz="2000" dirty="0" err="1"/>
              <a:t>Pr</a:t>
            </a:r>
            <a:r>
              <a:rPr lang="en-US" altLang="zh-CN" sz="2000" dirty="0"/>
              <a:t>(T</a:t>
            </a:r>
            <a:r>
              <a:rPr lang="zh-CN" altLang="en-US" sz="2000" dirty="0"/>
              <a:t>＜</a:t>
            </a:r>
            <a:r>
              <a:rPr lang="en-US" altLang="zh-CN" sz="2000" dirty="0"/>
              <a:t>t)=F(</a:t>
            </a:r>
            <a:r>
              <a:rPr lang="en-US" altLang="zh-CN" sz="2000" dirty="0" err="1"/>
              <a:t>nt</a:t>
            </a:r>
            <a:r>
              <a:rPr lang="en-US" altLang="zh-CN" sz="2000" dirty="0"/>
              <a:t>)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err="1"/>
              <a:t>Uncoded</a:t>
            </a:r>
            <a:r>
              <a:rPr lang="en-US" altLang="zh-CN" sz="2000" dirty="0"/>
              <a:t>:</a:t>
            </a:r>
            <a:r>
              <a:rPr lang="en-US" altLang="zh-CN" sz="2000" dirty="0">
                <a:sym typeface="Wingdings" panose="05000000000000000000" pitchFamily="2" charset="2"/>
              </a:rPr>
              <a:t>(</a:t>
            </a:r>
            <a:r>
              <a:rPr lang="zh-CN" altLang="en-US" sz="2000" dirty="0">
                <a:sym typeface="Wingdings" panose="05000000000000000000" pitchFamily="2" charset="2"/>
              </a:rPr>
              <a:t>最大统计量</a:t>
            </a:r>
            <a:r>
              <a:rPr lang="en-US" altLang="zh-CN" sz="2000" dirty="0">
                <a:sym typeface="Wingdings" panose="05000000000000000000" pitchFamily="2" charset="2"/>
              </a:rPr>
              <a:t>)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  </a:t>
            </a:r>
            <a:r>
              <a:rPr lang="zh-CN" altLang="en-US" sz="2000" dirty="0"/>
              <a:t>＝</a:t>
            </a:r>
            <a:r>
              <a:rPr lang="en-US" altLang="zh-CN" sz="2000" dirty="0"/>
              <a:t>[F(</a:t>
            </a:r>
            <a:r>
              <a:rPr lang="en-US" altLang="zh-CN" sz="2000" dirty="0" err="1"/>
              <a:t>nt</a:t>
            </a:r>
            <a:r>
              <a:rPr lang="en-US" altLang="zh-CN" sz="2000" dirty="0"/>
              <a:t>)]^n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Coded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先对</a:t>
            </a:r>
            <a:r>
              <a:rPr lang="en-US" altLang="zh-CN" sz="2000" dirty="0"/>
              <a:t>n/k</a:t>
            </a:r>
            <a:r>
              <a:rPr lang="zh-CN" altLang="en-US" sz="2000" dirty="0"/>
              <a:t>个变量求得最小统计量，再对</a:t>
            </a:r>
            <a:r>
              <a:rPr lang="en-US" altLang="zh-CN" sz="2000" dirty="0"/>
              <a:t>k</a:t>
            </a:r>
            <a:r>
              <a:rPr lang="zh-CN" altLang="en-US" sz="2000" dirty="0"/>
              <a:t>个变量求最大统计量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b="1" dirty="0"/>
          </a:p>
          <a:p>
            <a:pPr marL="0" indent="0">
              <a:buNone/>
            </a:pPr>
            <a:r>
              <a:rPr lang="zh-CN" altLang="en-US" sz="2000" dirty="0"/>
              <a:t>求导后积分</a:t>
            </a:r>
            <a:endParaRPr lang="en-US" altLang="zh-CN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07F3428-4D96-4BA7-9AB2-A3758B854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866" y="2658895"/>
            <a:ext cx="1039287" cy="30139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A72E20E-F415-4FC0-BA01-3EF1E9CBA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0194" y="4171380"/>
            <a:ext cx="3533191" cy="66868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99BE995-B5F4-475D-B378-5632DC3175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370" y="5407269"/>
            <a:ext cx="4739960" cy="96102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18ED3F8-B6E5-4D66-BEDD-FD63D6244A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151" y="4197087"/>
            <a:ext cx="4244708" cy="61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499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6547338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3. Coded </a:t>
            </a:r>
            <a:r>
              <a:rPr lang="en-US" altLang="zh-CN" sz="2400" dirty="0" err="1"/>
              <a:t>MapReduce</a:t>
            </a:r>
            <a:endParaRPr lang="zh-CN" altLang="en-US" sz="24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15" y="659423"/>
            <a:ext cx="8146452" cy="575896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30" y="2382553"/>
            <a:ext cx="7197970" cy="153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873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6547338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3. Coded </a:t>
            </a:r>
            <a:r>
              <a:rPr lang="en-US" altLang="zh-CN" sz="2400" dirty="0" err="1"/>
              <a:t>MapReduce</a:t>
            </a:r>
            <a:endParaRPr lang="zh-CN" altLang="en-US" sz="24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15" y="659423"/>
            <a:ext cx="8146452" cy="575896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67DD4DA-4571-49C9-AB17-A56527ED2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443" y="0"/>
            <a:ext cx="6779024" cy="432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316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6547338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3. Coded </a:t>
            </a:r>
            <a:r>
              <a:rPr lang="en-US" altLang="zh-CN" sz="2400" dirty="0" err="1"/>
              <a:t>MapReduce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31634D9-B13B-415E-A59F-0D260F45A914}"/>
                  </a:ext>
                </a:extLst>
              </p:cNvPr>
              <p:cNvSpPr txBox="1"/>
              <p:nvPr/>
            </p:nvSpPr>
            <p:spPr>
              <a:xfrm>
                <a:off x="636985" y="914853"/>
                <a:ext cx="8870623" cy="448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从</a:t>
                </a:r>
                <a:r>
                  <a:rPr lang="en-US" altLang="zh-CN" dirty="0"/>
                  <a:t>A first course in order statistics</a:t>
                </a:r>
                <a:r>
                  <a:rPr lang="zh-CN" altLang="en-US" dirty="0"/>
                  <a:t>中可知，</a:t>
                </a:r>
                <a:endParaRPr lang="en-US" altLang="zh-CN" dirty="0"/>
              </a:p>
              <a:p>
                <a:r>
                  <a:rPr lang="zh-CN" altLang="en-US" dirty="0"/>
                  <a:t>对于标准的指数分布，第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个统计量的期望为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对于参数为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dirty="0"/>
                  <a:t>的指数分布，第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个统计量的期望为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1/(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𝑝𝑁</m:t>
                    </m:r>
                  </m:oMath>
                </a14:m>
                <a:r>
                  <a:rPr lang="en-US" altLang="zh-CN" dirty="0"/>
                  <a:t>       i=</a:t>
                </a:r>
                <a:r>
                  <a:rPr lang="en-US" altLang="zh-CN" dirty="0" err="1"/>
                  <a:t>rK</a:t>
                </a:r>
                <a:r>
                  <a:rPr lang="en-US" altLang="zh-CN" dirty="0"/>
                  <a:t>       n=</a:t>
                </a:r>
                <a:r>
                  <a:rPr lang="en-US" altLang="zh-CN" dirty="0" err="1"/>
                  <a:t>pK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则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31634D9-B13B-415E-A59F-0D260F45A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85" y="914853"/>
                <a:ext cx="8870623" cy="4480329"/>
              </a:xfrm>
              <a:prstGeom prst="rect">
                <a:avLst/>
              </a:prstGeom>
              <a:blipFill>
                <a:blip r:embed="rId2"/>
                <a:stretch>
                  <a:fillRect l="-549" t="-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581F0BBA-3A16-465D-8F72-76F152056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85" y="4557870"/>
            <a:ext cx="2630042" cy="72406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E45AC83-F633-4A6C-88EE-484147368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985" y="1515017"/>
            <a:ext cx="5799323" cy="96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374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6547338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3. Coded </a:t>
            </a:r>
            <a:r>
              <a:rPr lang="en-US" altLang="zh-CN" sz="2400" dirty="0" err="1"/>
              <a:t>MapReduce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31634D9-B13B-415E-A59F-0D260F45A914}"/>
                  </a:ext>
                </a:extLst>
              </p:cNvPr>
              <p:cNvSpPr txBox="1"/>
              <p:nvPr/>
            </p:nvSpPr>
            <p:spPr>
              <a:xfrm>
                <a:off x="636985" y="914853"/>
                <a:ext cx="8870623" cy="21820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</a:rPr>
                      <m:t>μ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μ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en-US" dirty="0"/>
                  <a:t>移位指数分布</a:t>
                </a:r>
                <a:endParaRPr lang="en-US" altLang="zh-CN" dirty="0"/>
              </a:p>
              <a:p>
                <a:r>
                  <a:rPr lang="zh-CN" altLang="en-US" dirty="0"/>
                  <a:t>其期望为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μ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31634D9-B13B-415E-A59F-0D260F45A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85" y="914853"/>
                <a:ext cx="8870623" cy="2182008"/>
              </a:xfrm>
              <a:prstGeom prst="rect">
                <a:avLst/>
              </a:prstGeom>
              <a:blipFill>
                <a:blip r:embed="rId2"/>
                <a:stretch>
                  <a:fillRect l="-549" t="-16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1811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9319272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2.idea</a:t>
            </a:r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E1A3ED1-BEF7-4BFB-8466-FEFD02C3BC0A}"/>
              </a:ext>
            </a:extLst>
          </p:cNvPr>
          <p:cNvSpPr txBox="1"/>
          <p:nvPr/>
        </p:nvSpPr>
        <p:spPr>
          <a:xfrm>
            <a:off x="1517593" y="3702160"/>
            <a:ext cx="3855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只用</a:t>
            </a:r>
            <a:r>
              <a:rPr lang="en-US" altLang="zh-CN" sz="1400" dirty="0"/>
              <a:t>CDC</a:t>
            </a:r>
            <a:endParaRPr lang="zh-CN" altLang="en-US" sz="1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5BA8ADE-DDEA-4949-9704-B52B9C86F2A0}"/>
              </a:ext>
            </a:extLst>
          </p:cNvPr>
          <p:cNvSpPr txBox="1"/>
          <p:nvPr/>
        </p:nvSpPr>
        <p:spPr>
          <a:xfrm>
            <a:off x="8053844" y="3702160"/>
            <a:ext cx="3855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只用</a:t>
            </a:r>
            <a:r>
              <a:rPr lang="en-US" altLang="zh-CN" sz="1400" dirty="0"/>
              <a:t>MDS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33" y="593771"/>
            <a:ext cx="5591293" cy="304273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626" y="659423"/>
            <a:ext cx="6037498" cy="284026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6721" y="3944285"/>
            <a:ext cx="6096987" cy="226373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903785" y="6208018"/>
            <a:ext cx="3613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CDC+MDS </a:t>
            </a:r>
            <a:r>
              <a:rPr lang="zh-CN" altLang="en-US" sz="1400" dirty="0"/>
              <a:t>考虑任意前</a:t>
            </a:r>
            <a:r>
              <a:rPr lang="en-US" altLang="zh-CN" sz="1400" dirty="0"/>
              <a:t>4</a:t>
            </a:r>
            <a:r>
              <a:rPr lang="zh-CN" altLang="en-US" sz="1400" dirty="0"/>
              <a:t>个完成</a:t>
            </a:r>
          </a:p>
        </p:txBody>
      </p:sp>
    </p:spTree>
    <p:extLst>
      <p:ext uri="{BB962C8B-B14F-4D97-AF65-F5344CB8AC3E}">
        <p14:creationId xmlns:p14="http://schemas.microsoft.com/office/powerpoint/2010/main" val="3752598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9319272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2.idea</a:t>
            </a:r>
            <a:endParaRPr lang="zh-CN" altLang="en-US" sz="24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88" y="975947"/>
            <a:ext cx="4376478" cy="329058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189786" y="1420910"/>
            <a:ext cx="4343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考虑计算量和传输量的权衡，以</a:t>
            </a:r>
            <a:r>
              <a:rPr lang="en-US" altLang="zh-CN" dirty="0"/>
              <a:t>q</a:t>
            </a:r>
            <a:r>
              <a:rPr lang="zh-CN" altLang="en-US" dirty="0"/>
              <a:t>为输入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</a:t>
            </a:r>
            <a:r>
              <a:rPr lang="zh-CN" altLang="en-US" dirty="0"/>
              <a:t>表示计算量，用次序统计量</a:t>
            </a:r>
            <a:endParaRPr lang="en-US" altLang="zh-CN" dirty="0"/>
          </a:p>
          <a:p>
            <a:r>
              <a:rPr lang="en-US" altLang="zh-CN" dirty="0"/>
              <a:t>L</a:t>
            </a:r>
            <a:r>
              <a:rPr lang="zh-CN" altLang="en-US" dirty="0"/>
              <a:t>表示传输量</a:t>
            </a:r>
          </a:p>
        </p:txBody>
      </p:sp>
    </p:spTree>
    <p:extLst>
      <p:ext uri="{BB962C8B-B14F-4D97-AF65-F5344CB8AC3E}">
        <p14:creationId xmlns:p14="http://schemas.microsoft.com/office/powerpoint/2010/main" val="1838854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9319272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2.idea</a:t>
            </a:r>
            <a:endParaRPr lang="zh-CN" altLang="en-US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95B8C0D-8DAD-43A3-86D8-E0700ED4D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660" y="994722"/>
            <a:ext cx="5494496" cy="368077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997DE78-8F56-48E6-A7A8-E6FD15A88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3275" y="1344281"/>
            <a:ext cx="5128704" cy="317019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E1A3ED1-BEF7-4BFB-8466-FEFD02C3BC0A}"/>
              </a:ext>
            </a:extLst>
          </p:cNvPr>
          <p:cNvSpPr txBox="1"/>
          <p:nvPr/>
        </p:nvSpPr>
        <p:spPr>
          <a:xfrm>
            <a:off x="1623101" y="4669478"/>
            <a:ext cx="3855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每一个文件都将产生</a:t>
            </a:r>
            <a:r>
              <a:rPr lang="en-US" altLang="zh-CN" sz="1400" dirty="0"/>
              <a:t>Q=3</a:t>
            </a:r>
            <a:r>
              <a:rPr lang="zh-CN" altLang="en-US" sz="1400" dirty="0"/>
              <a:t>个中间值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5BA8ADE-DDEA-4949-9704-B52B9C86F2A0}"/>
              </a:ext>
            </a:extLst>
          </p:cNvPr>
          <p:cNvSpPr txBox="1"/>
          <p:nvPr/>
        </p:nvSpPr>
        <p:spPr>
          <a:xfrm>
            <a:off x="7729980" y="4588965"/>
            <a:ext cx="3855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广播</a:t>
            </a:r>
            <a:r>
              <a:rPr lang="en-US" altLang="zh-CN" sz="1400" dirty="0" err="1"/>
              <a:t>μK</a:t>
            </a:r>
            <a:r>
              <a:rPr lang="en-US" altLang="zh-CN" sz="1400" dirty="0"/>
              <a:t>=2</a:t>
            </a:r>
            <a:r>
              <a:rPr lang="zh-CN" altLang="en-US" sz="1400" dirty="0"/>
              <a:t>个线性组合</a:t>
            </a:r>
            <a:endParaRPr lang="en-US" altLang="zh-CN" sz="1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0188B76-14A0-4DC4-AFFB-84BF4C54F074}"/>
              </a:ext>
            </a:extLst>
          </p:cNvPr>
          <p:cNvSpPr txBox="1"/>
          <p:nvPr/>
        </p:nvSpPr>
        <p:spPr>
          <a:xfrm>
            <a:off x="1111094" y="5199334"/>
            <a:ext cx="99358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换成矩阵乘法，用</a:t>
            </a:r>
            <a:r>
              <a:rPr lang="en-US" altLang="zh-CN" dirty="0"/>
              <a:t>MDS</a:t>
            </a:r>
            <a:r>
              <a:rPr lang="zh-CN" altLang="en-US" dirty="0"/>
              <a:t>码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考虑</a:t>
            </a:r>
            <a:r>
              <a:rPr lang="en-US" altLang="zh-CN" dirty="0"/>
              <a:t>stragglers</a:t>
            </a:r>
            <a:r>
              <a:rPr lang="zh-CN" altLang="en-US" dirty="0"/>
              <a:t>，考虑前</a:t>
            </a:r>
            <a:r>
              <a:rPr lang="en-US" altLang="zh-CN" dirty="0"/>
              <a:t>q</a:t>
            </a:r>
            <a:r>
              <a:rPr lang="zh-CN" altLang="en-US" dirty="0"/>
              <a:t>个率先发送给</a:t>
            </a:r>
            <a:r>
              <a:rPr lang="en-US" altLang="zh-CN" dirty="0" err="1"/>
              <a:t>ap</a:t>
            </a:r>
            <a:r>
              <a:rPr lang="zh-CN" altLang="en-US" dirty="0"/>
              <a:t>的节点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用次序统计量，时间期望和传输量的</a:t>
            </a:r>
            <a:r>
              <a:rPr lang="en-US" altLang="zh-CN" dirty="0"/>
              <a:t>tradeoff(</a:t>
            </a:r>
            <a:r>
              <a:rPr lang="zh-CN" altLang="en-US" dirty="0"/>
              <a:t>以</a:t>
            </a:r>
            <a:r>
              <a:rPr lang="en-US" altLang="zh-CN" dirty="0"/>
              <a:t>q</a:t>
            </a:r>
            <a:r>
              <a:rPr lang="zh-CN" altLang="en-US" dirty="0"/>
              <a:t>为输入</a:t>
            </a:r>
            <a:r>
              <a:rPr lang="en-US" altLang="zh-CN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适用性是问题。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04417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9319272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2.idea</a:t>
            </a:r>
            <a:endParaRPr lang="zh-CN" alt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0188B76-14A0-4DC4-AFFB-84BF4C54F074}"/>
              </a:ext>
            </a:extLst>
          </p:cNvPr>
          <p:cNvSpPr txBox="1"/>
          <p:nvPr/>
        </p:nvSpPr>
        <p:spPr>
          <a:xfrm>
            <a:off x="618392" y="794933"/>
            <a:ext cx="99358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手机导航系统，每个用户需要找到两点之间最短的路径。输入为两点的地址，每个用户的中间值为基于该用户所拥有的数据集的所有可能的路线，每个用户需要找到最短的路径</a:t>
            </a:r>
            <a:r>
              <a:rPr lang="en-US" altLang="zh-CN" dirty="0"/>
              <a:t>(</a:t>
            </a:r>
            <a:r>
              <a:rPr lang="zh-CN" altLang="en-US" dirty="0"/>
              <a:t>需要基于两点的所有的路径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图像识别系统，输入可以是图像的特征，中间值是输入的特征与所有图片的特征比对，整个数据集是目标的特征库。每个用户要找到输入特征与某个特征最接近的图。</a:t>
            </a:r>
            <a:r>
              <a:rPr lang="en-US" altLang="zh-CN" dirty="0"/>
              <a:t>(</a:t>
            </a:r>
            <a:r>
              <a:rPr lang="zh-CN" altLang="en-US" dirty="0"/>
              <a:t>需要基于输入图像的所有比对</a:t>
            </a:r>
            <a:r>
              <a:rPr lang="en-US" altLang="zh-CN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过滤系统。比如想订饭店，输入为用户喜欢的饭店类型，中间值为基于该用户数据集的所有饭店的信息（地址、电话、图片）。每个用户要得到所有的饭店信息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矩阵运算（更底层）？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每个用户都有任务，如果考虑</a:t>
            </a:r>
            <a:r>
              <a:rPr lang="en-US" altLang="zh-CN" dirty="0"/>
              <a:t>stragglers</a:t>
            </a:r>
            <a:r>
              <a:rPr lang="zh-CN" altLang="en-US" dirty="0"/>
              <a:t>，有一些慢用户就得不到反馈。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主要问题还是</a:t>
            </a:r>
            <a:r>
              <a:rPr lang="en-US" altLang="zh-CN" dirty="0"/>
              <a:t>straggler</a:t>
            </a:r>
            <a:r>
              <a:rPr lang="zh-CN" altLang="en-US" dirty="0"/>
              <a:t>问题</a:t>
            </a:r>
            <a:r>
              <a:rPr lang="en-US" altLang="zh-CN" dirty="0"/>
              <a:t>(</a:t>
            </a:r>
            <a:r>
              <a:rPr lang="zh-CN" altLang="en-US" dirty="0"/>
              <a:t>矩阵计算</a:t>
            </a:r>
            <a:r>
              <a:rPr lang="en-US" altLang="zh-CN" dirty="0"/>
              <a:t>)</a:t>
            </a:r>
            <a:r>
              <a:rPr lang="zh-CN" altLang="en-US" dirty="0"/>
              <a:t>是把所有节点看成一个整体。无线框架下注重的是每个用户</a:t>
            </a:r>
            <a:r>
              <a:rPr lang="en-US" altLang="zh-CN" dirty="0"/>
              <a:t>(</a:t>
            </a:r>
            <a:r>
              <a:rPr lang="zh-CN" altLang="en-US" dirty="0"/>
              <a:t>节点</a:t>
            </a:r>
            <a:r>
              <a:rPr lang="en-US" altLang="zh-CN" dirty="0"/>
              <a:t>)</a:t>
            </a:r>
            <a:r>
              <a:rPr lang="zh-CN" altLang="en-US" dirty="0"/>
              <a:t>的任务。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02011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B95B8C0D-8DAD-43A3-86D8-E0700ED4D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11" y="472708"/>
            <a:ext cx="4552510" cy="304974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997DE78-8F56-48E6-A7A8-E6FD15A88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653" y="799033"/>
            <a:ext cx="4482113" cy="277051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116" y="3522448"/>
            <a:ext cx="3745638" cy="3228106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172520" y="2286000"/>
            <a:ext cx="5336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+</a:t>
            </a:r>
            <a:endParaRPr lang="zh-CN" altLang="en-US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5172520" y="5136501"/>
            <a:ext cx="5336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+</a:t>
            </a:r>
            <a:endParaRPr lang="zh-CN" altLang="en-US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6409593" y="5305778"/>
            <a:ext cx="4387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Heterogeneous function</a:t>
            </a:r>
            <a:r>
              <a:rPr lang="zh-CN" altLang="en-US" b="1" dirty="0"/>
              <a:t> </a:t>
            </a:r>
            <a:r>
              <a:rPr lang="en-US" altLang="zh-CN" b="1" dirty="0"/>
              <a:t>and file placement</a:t>
            </a:r>
            <a:endParaRPr lang="zh-CN" altLang="en-US" b="1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9319272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2.idea</a:t>
            </a:r>
            <a:r>
              <a:rPr lang="zh-CN" altLang="en-US" sz="2400" dirty="0"/>
              <a:t>方向</a:t>
            </a:r>
            <a:r>
              <a:rPr lang="en-US" altLang="zh-CN" sz="2400" dirty="0"/>
              <a:t>2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86601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41838"/>
            <a:ext cx="10515600" cy="553512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Fundamental Limits of Caching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Decentralized Coded Caching Attains Order-Optimal Memory-Rate Tradeoff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Coded </a:t>
            </a:r>
            <a:r>
              <a:rPr lang="en-US" altLang="zh-CN" sz="2400" dirty="0" err="1"/>
              <a:t>MapReduce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808530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76654" y="761756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1800" dirty="0"/>
                  <a:t>CDC  (</a:t>
                </a:r>
                <a:r>
                  <a:rPr lang="zh-CN" altLang="en-US" sz="1800" dirty="0"/>
                  <a:t>用</a:t>
                </a:r>
                <a:r>
                  <a:rPr lang="en-US" altLang="zh-CN" sz="1800" dirty="0"/>
                  <a:t>QN</a:t>
                </a:r>
                <a:r>
                  <a:rPr lang="zh-CN" altLang="en-US" sz="1800" dirty="0"/>
                  <a:t>归一化</a:t>
                </a:r>
                <a:r>
                  <a:rPr lang="en-US" altLang="zh-CN" sz="1800" dirty="0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𝑜𝑑𝑒𝑑</m:t>
                        </m:r>
                      </m:sub>
                    </m:sSub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80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d>
                    <m:r>
                      <a:rPr lang="en-US" altLang="zh-CN" sz="18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altLang="zh-CN" sz="1800">
                        <a:latin typeface="Cambria Math" panose="02040503050406030204" pitchFamily="18" charset="0"/>
                      </a:rPr>
                      <m:t>(1−</m:t>
                    </m:r>
                    <m:f>
                      <m:f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1800">
                            <a:latin typeface="Cambria Math" panose="02040503050406030204" pitchFamily="18" charset="0"/>
                          </a:rPr>
                          <m:t>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1800">
                            <a:latin typeface="Cambria Math" panose="02040503050406030204" pitchFamily="18" charset="0"/>
                          </a:rPr>
                          <m:t>k</m:t>
                        </m:r>
                      </m:den>
                    </m:f>
                    <m:r>
                      <a:rPr lang="en-US" altLang="zh-CN" sz="1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800" dirty="0"/>
                  <a:t>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d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d>
                      <m:d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r>
                      <a:rPr lang="en-US" altLang="zh-CN" sz="1800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d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den>
                            </m:f>
                          </m:e>
                        </m:d>
                      </m:den>
                    </m:f>
                    <m:d>
                      <m:d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𝑁𝑄</m:t>
                    </m:r>
                    <m:f>
                      <m:f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+1)</m:t>
                        </m:r>
                      </m:den>
                    </m:f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endParaRPr lang="en-US" altLang="zh-CN" sz="1800" dirty="0"/>
              </a:p>
              <a:p>
                <a:pPr marL="0" indent="0">
                  <a:buNone/>
                </a:pPr>
                <a:endParaRPr lang="en-US" altLang="zh-CN" sz="1800" dirty="0"/>
              </a:p>
              <a:p>
                <a:r>
                  <a:rPr lang="zh-CN" altLang="en-US" sz="1800" dirty="0"/>
                  <a:t>上行下行</a:t>
                </a:r>
                <a:r>
                  <a:rPr lang="en-US" altLang="zh-CN" sz="1800" dirty="0"/>
                  <a:t>(Q=K</a:t>
                </a:r>
                <a:r>
                  <a:rPr lang="zh-CN" altLang="en-US" sz="1800" dirty="0"/>
                  <a:t>，每个用户处理一个</a:t>
                </a:r>
                <a:r>
                  <a:rPr lang="en-US" altLang="zh-CN" sz="1800" dirty="0"/>
                  <a:t>output function</a:t>
                </a:r>
                <a:r>
                  <a:rPr lang="zh-CN" altLang="en-US" sz="1800" dirty="0"/>
                  <a:t>，用</a:t>
                </a:r>
                <a:r>
                  <a:rPr lang="en-US" altLang="zh-CN" sz="1800" dirty="0"/>
                  <a:t>N</a:t>
                </a:r>
                <a:r>
                  <a:rPr lang="zh-CN" altLang="en-US" sz="1800" dirty="0"/>
                  <a:t>归一化</a:t>
                </a:r>
                <a:r>
                  <a:rPr lang="en-US" altLang="zh-CN" sz="1800" dirty="0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𝑜𝑑𝑒𝑑</m:t>
                        </m:r>
                      </m:sub>
                    </m:sSub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80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d>
                    <m:r>
                      <a:rPr lang="en-US" altLang="zh-CN" sz="18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μ</m:t>
                        </m:r>
                      </m:den>
                    </m:f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altLang="zh-CN" sz="1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800" dirty="0"/>
                  <a:t>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d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d>
                      <m:d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r>
                      <a:rPr lang="en-US" altLang="zh-CN" sz="1800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d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den>
                            </m:f>
                          </m:e>
                        </m:d>
                      </m:den>
                    </m:f>
                    <m:d>
                      <m:d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𝑁𝑄</m:t>
                    </m:r>
                    <m:f>
                      <m:f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+1)</m:t>
                        </m:r>
                      </m:den>
                    </m:f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r>
                  <a:rPr lang="en-US" altLang="zh-CN" sz="1800" dirty="0"/>
                  <a:t>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 sz="1800" b="0" i="0" dirty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dirty="0"/>
              </a:p>
              <a:p>
                <a:pPr marL="0" indent="0">
                  <a:buNone/>
                </a:pPr>
                <a:endParaRPr lang="en-US" altLang="zh-CN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1800">
                                <a:latin typeface="Cambria Math" panose="02040503050406030204" pitchFamily="18" charset="0"/>
                              </a:rPr>
                              <m:t>r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sz="1800">
                                <a:latin typeface="Cambria Math" panose="02040503050406030204" pitchFamily="18" charset="0"/>
                              </a:rPr>
                              <m:t>k</m:t>
                            </m:r>
                          </m:den>
                        </m:f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k</m:t>
                        </m:r>
                      </m:den>
                    </m:f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μ</m:t>
                        </m:r>
                      </m:den>
                    </m:f>
                    <m:r>
                      <a:rPr lang="en-US" altLang="zh-CN" sz="180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sz="1800" dirty="0"/>
                  <a:t>= </a:t>
                </a:r>
                <a14:m>
                  <m:oMath xmlns:m="http://schemas.openxmlformats.org/officeDocument/2006/math">
                    <m:r>
                      <a:rPr lang="en-US" altLang="zh-CN" sz="180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μ</m:t>
                        </m:r>
                      </m:den>
                    </m:f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altLang="zh-CN" sz="1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800" dirty="0"/>
                  <a:t>当</a:t>
                </a:r>
                <a:r>
                  <a:rPr lang="en-US" altLang="zh-CN" sz="1800" dirty="0"/>
                  <a:t>Q=K</a:t>
                </a:r>
                <a:r>
                  <a:rPr lang="zh-CN" altLang="en-US" sz="1800" dirty="0"/>
                  <a:t>时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6654" y="761756"/>
                <a:ext cx="10515600" cy="4351338"/>
              </a:xfrm>
              <a:blipFill>
                <a:blip r:embed="rId2"/>
                <a:stretch>
                  <a:fillRect l="-348" t="-1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96292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6654" y="76175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/>
              <a:t>(</a:t>
            </a:r>
            <a:r>
              <a:rPr lang="en-US" altLang="zh-CN" sz="1800" dirty="0" err="1"/>
              <a:t>n,k</a:t>
            </a:r>
            <a:r>
              <a:rPr lang="en-US" altLang="zh-CN" sz="1800" dirty="0"/>
              <a:t>)MDS</a:t>
            </a:r>
            <a:r>
              <a:rPr lang="zh-CN" altLang="en-US" sz="1800" dirty="0"/>
              <a:t>码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设总的行数为</a:t>
            </a:r>
            <a:r>
              <a:rPr lang="en-US" altLang="zh-CN" sz="1800" dirty="0"/>
              <a:t>m</a:t>
            </a:r>
            <a:r>
              <a:rPr lang="zh-CN" altLang="en-US" sz="1800" dirty="0"/>
              <a:t>，有</a:t>
            </a:r>
            <a:r>
              <a:rPr lang="en-US" altLang="zh-CN" sz="1800" dirty="0"/>
              <a:t>n</a:t>
            </a:r>
            <a:r>
              <a:rPr lang="zh-CN" altLang="en-US" sz="1800" dirty="0"/>
              <a:t>个节点，考虑任意</a:t>
            </a:r>
            <a:r>
              <a:rPr lang="en-US" altLang="zh-CN" sz="1800" dirty="0"/>
              <a:t>k</a:t>
            </a:r>
            <a:r>
              <a:rPr lang="zh-CN" altLang="en-US" sz="1800" dirty="0"/>
              <a:t>个节点返回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应是把总的数据分成</a:t>
            </a:r>
            <a:r>
              <a:rPr lang="en-US" altLang="zh-CN" sz="1800" dirty="0"/>
              <a:t>k</a:t>
            </a:r>
            <a:r>
              <a:rPr lang="zh-CN" altLang="en-US" sz="1800" dirty="0"/>
              <a:t>个部分，再编码成</a:t>
            </a:r>
            <a:r>
              <a:rPr lang="en-US" altLang="zh-CN" sz="1800" dirty="0"/>
              <a:t>n</a:t>
            </a:r>
            <a:r>
              <a:rPr lang="zh-CN" altLang="en-US" sz="1800" dirty="0"/>
              <a:t>个部分，每个部分的大小为</a:t>
            </a:r>
            <a:r>
              <a:rPr lang="en-US" altLang="zh-CN" sz="1800" dirty="0"/>
              <a:t>m/k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则换成相应的行数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(n*m/k , k*m/k)=(</a:t>
            </a:r>
            <a:r>
              <a:rPr lang="en-US" altLang="zh-CN" sz="1800" dirty="0" err="1"/>
              <a:t>mn</a:t>
            </a:r>
            <a:r>
              <a:rPr lang="en-US" altLang="zh-CN" sz="1800" dirty="0"/>
              <a:t>/k , m)=(</a:t>
            </a:r>
            <a:r>
              <a:rPr lang="en-US" altLang="zh-CN" sz="1800" dirty="0" err="1"/>
              <a:t>μn</a:t>
            </a:r>
            <a:r>
              <a:rPr lang="en-US" altLang="zh-CN" sz="1800" dirty="0"/>
              <a:t> ,</a:t>
            </a:r>
            <a:r>
              <a:rPr lang="zh-CN" altLang="en-US" sz="1800" dirty="0"/>
              <a:t> </a:t>
            </a:r>
            <a:r>
              <a:rPr lang="en-US" altLang="zh-CN" sz="1800" dirty="0"/>
              <a:t>m)</a:t>
            </a:r>
            <a:r>
              <a:rPr lang="zh-CN" altLang="en-US" sz="1800" dirty="0"/>
              <a:t>其中</a:t>
            </a:r>
            <a:r>
              <a:rPr lang="en-US" altLang="zh-CN" sz="1800" dirty="0"/>
              <a:t>μ=1/k</a:t>
            </a:r>
            <a:r>
              <a:rPr lang="zh-CN" altLang="en-US" sz="1800" dirty="0"/>
              <a:t>，</a:t>
            </a:r>
            <a:r>
              <a:rPr lang="en-US" altLang="zh-CN" sz="1800" dirty="0"/>
              <a:t>n</a:t>
            </a:r>
            <a:r>
              <a:rPr lang="zh-CN" altLang="en-US" sz="1800"/>
              <a:t>是总节点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0880664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76653" y="761756"/>
                <a:ext cx="10799461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zh-CN" altLang="en-US" sz="1800" dirty="0"/>
                  <a:t>关于</a:t>
                </a:r>
                <a:r>
                  <a:rPr lang="en-US" altLang="zh-CN" sz="1800" dirty="0"/>
                  <a:t>batch</a:t>
                </a:r>
                <a:r>
                  <a:rPr lang="zh-CN" altLang="en-US" sz="1800" dirty="0"/>
                  <a:t>的问题</a:t>
                </a:r>
                <a:endParaRPr lang="en-US" altLang="zh-CN" sz="1800" dirty="0"/>
              </a:p>
              <a:p>
                <a:pPr marL="0" indent="0">
                  <a:buNone/>
                </a:pPr>
                <a:r>
                  <a:rPr lang="en-US" altLang="zh-CN" sz="1800" dirty="0"/>
                  <a:t>CDC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𝐵𝑎𝑡𝑐h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d>
                            <m:d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num>
                                <m:den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sz="1800" b="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d>
                      <m:f>
                        <m:f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d>
                            <m:d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num>
                                <m:den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altLang="zh-CN" sz="18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𝑟𝑁</m:t>
                          </m:r>
                        </m:num>
                        <m:den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</m:oMath>
                  </m:oMathPara>
                </a14:m>
                <a:endParaRPr lang="en-US" altLang="zh-CN" sz="1800" b="0" i="1" dirty="0"/>
              </a:p>
              <a:p>
                <a:pPr marL="0" indent="0">
                  <a:buNone/>
                </a:pPr>
                <a:r>
                  <a:rPr lang="zh-CN" altLang="en-US" sz="1800" b="0" dirty="0"/>
                  <a:t>广播大组有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den>
                        </m:f>
                      </m:e>
                    </m:d>
                    <m:r>
                      <a:rPr lang="zh-CN" altLang="en-US" sz="1800" i="1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zh-CN" altLang="en-US" sz="1800" b="0" dirty="0"/>
                  <a:t>，与</a:t>
                </a:r>
                <a:r>
                  <a:rPr lang="zh-CN" altLang="en-US" sz="1800" dirty="0"/>
                  <a:t>某个节点相关的广播大组有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sz="1800" b="0" dirty="0"/>
                  <a:t>，在每个广播大组，每个节点都会得到一个</a:t>
                </a:r>
                <a:r>
                  <a:rPr lang="en-US" altLang="zh-CN" sz="1800" b="0" dirty="0"/>
                  <a:t>batch</a:t>
                </a:r>
              </a:p>
              <a:p>
                <a:pPr marL="0" indent="0">
                  <a:buNone/>
                </a:pPr>
                <a:r>
                  <a:rPr lang="zh-CN" altLang="en-US" sz="1800" b="0" dirty="0">
                    <a:solidFill>
                      <a:srgbClr val="FF0000"/>
                    </a:solidFill>
                  </a:rPr>
                  <a:t>所以对于某个节点，能够得到的全部中间值为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en-US" altLang="zh-CN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CN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  <m:r>
                      <a:rPr lang="en-US" altLang="zh-CN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𝐵𝑎𝑡𝑐h</m:t>
                    </m:r>
                    <m:r>
                      <a:rPr lang="en-US" altLang="zh-CN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en-US" altLang="zh-CN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CN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  <m:f>
                      <m:fPr>
                        <m:ctrlPr>
                          <a:rPr lang="en-US" altLang="zh-CN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d>
                          <m:dPr>
                            <m:ctrlPr>
                              <a:rPr lang="en-US" altLang="zh-CN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sz="1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num>
                              <m:den>
                                <m:r>
                                  <a:rPr lang="en-US" altLang="zh-CN" sz="1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den>
                            </m:f>
                          </m:e>
                        </m:d>
                      </m:den>
                    </m:f>
                  </m:oMath>
                </a14:m>
                <a:endParaRPr lang="en-US" altLang="zh-CN" sz="1800" b="0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sz="1800" b="0" dirty="0"/>
                  <a:t>完整性：</a:t>
                </a:r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  <m:f>
                      <m:f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d>
                          <m:d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num>
                              <m:den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den>
                            </m:f>
                          </m:e>
                        </m:d>
                      </m:den>
                    </m:f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en-US" altLang="zh-CN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CN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  <m:f>
                      <m:fPr>
                        <m:ctrlPr>
                          <a:rPr lang="en-US" altLang="zh-CN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d>
                          <m:dPr>
                            <m:ctrlPr>
                              <a:rPr lang="en-US" altLang="zh-CN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sz="1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num>
                              <m:den>
                                <m:r>
                                  <a:rPr lang="en-US" altLang="zh-CN" sz="1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den>
                            </m:f>
                          </m:e>
                        </m:d>
                      </m:den>
                    </m:f>
                    <m:r>
                      <a:rPr lang="en-US" altLang="zh-CN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zh-CN" sz="1800" b="0" dirty="0"/>
              </a:p>
              <a:p>
                <a:pPr marL="0" indent="0">
                  <a:buNone/>
                </a:pPr>
                <a:r>
                  <a:rPr lang="zh-CN" altLang="en-US" sz="1800" dirty="0"/>
                  <a:t>考虑一个广播大组，有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1800" dirty="0"/>
                  <a:t>个节点，一共要发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zh-CN" altLang="en-US" sz="1800" i="1">
                        <a:latin typeface="Cambria Math" panose="02040503050406030204" pitchFamily="18" charset="0"/>
                      </a:rPr>
                      <m:t>个</m:t>
                    </m:r>
                    <m:r>
                      <a:rPr lang="zh-CN" altLang="en-US" sz="1800" i="1" smtClean="0">
                        <a:latin typeface="Cambria Math" panose="02040503050406030204" pitchFamily="18" charset="0"/>
                      </a:rPr>
                      <m:t>异或</m:t>
                    </m:r>
                  </m:oMath>
                </a14:m>
                <a:r>
                  <a:rPr lang="zh-CN" altLang="en-US" sz="1800" b="0" dirty="0"/>
                  <a:t>数据</a:t>
                </a:r>
                <a:r>
                  <a:rPr lang="zh-CN" altLang="en-US" sz="1800" dirty="0"/>
                  <a:t>；某个异或数据的元素个数为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sz="1800" b="0" dirty="0"/>
                  <a:t>（与某个节点相关的</a:t>
                </a:r>
                <a:r>
                  <a:rPr lang="en-US" altLang="zh-CN" sz="1800" b="0" dirty="0"/>
                  <a:t>batch</a:t>
                </a:r>
                <a:r>
                  <a:rPr lang="zh-CN" altLang="en-US" sz="1800" b="0" dirty="0"/>
                  <a:t>），当然每个</a:t>
                </a:r>
                <a:r>
                  <a:rPr lang="en-US" altLang="zh-CN" sz="1800" b="0" dirty="0"/>
                  <a:t>batch</a:t>
                </a:r>
                <a:r>
                  <a:rPr lang="zh-CN" altLang="en-US" sz="1800" b="0" dirty="0"/>
                  <a:t>还要分成</a:t>
                </a:r>
                <a:r>
                  <a:rPr lang="en-US" altLang="zh-CN" sz="1800" b="0" dirty="0"/>
                  <a:t>r</a:t>
                </a:r>
                <a:r>
                  <a:rPr lang="zh-CN" altLang="en-US" sz="1800" b="0" dirty="0"/>
                  <a:t>份，所以</a:t>
                </a:r>
                <a:r>
                  <a:rPr lang="zh-CN" altLang="en-US" sz="1800" dirty="0"/>
                  <a:t>元素的大小</a:t>
                </a:r>
                <a:r>
                  <a:rPr lang="en-US" altLang="zh-CN" sz="18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00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𝐵𝑎𝑡𝑐h</m:t>
                        </m:r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US" altLang="zh-CN" sz="1800" b="0" dirty="0"/>
              </a:p>
              <a:p>
                <a:pPr marL="0" indent="0">
                  <a:buNone/>
                </a:pPr>
                <a:r>
                  <a:rPr lang="zh-CN" altLang="en-US" sz="1800" b="0" dirty="0"/>
                  <a:t>所以传输量为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f>
                      <m:f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𝐵𝑎𝑡𝑐h</m:t>
                        </m:r>
                      </m:num>
                      <m:den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f>
                      <m:f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num>
                              <m:den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den>
                            </m:f>
                          </m:e>
                        </m:d>
                      </m:den>
                    </m:f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b="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6653" y="761756"/>
                <a:ext cx="10799461" cy="4351338"/>
              </a:xfrm>
              <a:blipFill>
                <a:blip r:embed="rId2"/>
                <a:stretch>
                  <a:fillRect l="-339" t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669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6547338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1. Fundamental Limits of Caching</a:t>
            </a:r>
            <a:endParaRPr lang="zh-CN" altLang="en-US" sz="240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D57A196C-292C-41FC-BB33-E3A6C64F2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5077"/>
            <a:ext cx="10515600" cy="5121886"/>
          </a:xfrm>
        </p:spPr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cache</a:t>
            </a:r>
            <a:r>
              <a:rPr lang="zh-CN" altLang="en-US" dirty="0"/>
              <a:t>的用户访问过程被分为两个阶段：</a:t>
            </a:r>
            <a:r>
              <a:rPr lang="en-US" altLang="zh-CN" dirty="0"/>
              <a:t>placement phase</a:t>
            </a:r>
            <a:r>
              <a:rPr lang="zh-CN" altLang="en-US" dirty="0"/>
              <a:t>和</a:t>
            </a:r>
            <a:r>
              <a:rPr lang="en-US" altLang="zh-CN" dirty="0"/>
              <a:t>delivery phase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887E275-085F-4899-AB1B-4B3FD61DAF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613872"/>
              </p:ext>
            </p:extLst>
          </p:nvPr>
        </p:nvGraphicFramePr>
        <p:xfrm>
          <a:off x="838200" y="2193278"/>
          <a:ext cx="9995878" cy="3435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8865">
                  <a:extLst>
                    <a:ext uri="{9D8B030D-6E8A-4147-A177-3AD203B41FA5}">
                      <a16:colId xmlns:a16="http://schemas.microsoft.com/office/drawing/2014/main" val="9966549"/>
                    </a:ext>
                  </a:extLst>
                </a:gridCol>
                <a:gridCol w="2167213">
                  <a:extLst>
                    <a:ext uri="{9D8B030D-6E8A-4147-A177-3AD203B41FA5}">
                      <a16:colId xmlns:a16="http://schemas.microsoft.com/office/drawing/2014/main" val="1899198531"/>
                    </a:ext>
                  </a:extLst>
                </a:gridCol>
                <a:gridCol w="2464905">
                  <a:extLst>
                    <a:ext uri="{9D8B030D-6E8A-4147-A177-3AD203B41FA5}">
                      <a16:colId xmlns:a16="http://schemas.microsoft.com/office/drawing/2014/main" val="625328991"/>
                    </a:ext>
                  </a:extLst>
                </a:gridCol>
                <a:gridCol w="1762539">
                  <a:extLst>
                    <a:ext uri="{9D8B030D-6E8A-4147-A177-3AD203B41FA5}">
                      <a16:colId xmlns:a16="http://schemas.microsoft.com/office/drawing/2014/main" val="4166479280"/>
                    </a:ext>
                  </a:extLst>
                </a:gridCol>
                <a:gridCol w="1862356">
                  <a:extLst>
                    <a:ext uri="{9D8B030D-6E8A-4147-A177-3AD203B41FA5}">
                      <a16:colId xmlns:a16="http://schemas.microsoft.com/office/drawing/2014/main" val="203920610"/>
                    </a:ext>
                  </a:extLst>
                </a:gridCol>
              </a:tblGrid>
              <a:tr h="78328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功能</a:t>
                      </a:r>
                    </a:p>
                  </a:txBody>
                  <a:tcPr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特点</a:t>
                      </a:r>
                    </a:p>
                  </a:txBody>
                  <a:tcPr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发生的时间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主要的约束因素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771479"/>
                  </a:ext>
                </a:extLst>
              </a:tr>
              <a:tr h="783285">
                <a:tc>
                  <a:txBody>
                    <a:bodyPr/>
                    <a:lstStyle/>
                    <a:p>
                      <a:r>
                        <a:rPr lang="en-US" altLang="zh-CN" dirty="0"/>
                        <a:t>Placement phase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充分利用本地</a:t>
                      </a:r>
                      <a:r>
                        <a:rPr lang="en-US" altLang="zh-CN" dirty="0"/>
                        <a:t>cache</a:t>
                      </a:r>
                      <a:r>
                        <a:rPr lang="zh-CN" altLang="en-US" dirty="0"/>
                        <a:t>，运用合理的分配策略在本地创造远程文件的副本。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保证每个用户的</a:t>
                      </a:r>
                      <a:r>
                        <a:rPr lang="en-US" altLang="zh-CN" dirty="0"/>
                        <a:t>cache</a:t>
                      </a:r>
                      <a:r>
                        <a:rPr lang="zh-CN" altLang="en-US" dirty="0"/>
                        <a:t>都包含服务端每个文件的一部分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网络空闲时（</a:t>
                      </a:r>
                      <a:r>
                        <a:rPr lang="en-US" altLang="zh-CN" dirty="0"/>
                        <a:t>off-peak times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本地缓存大小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14883"/>
                  </a:ext>
                </a:extLst>
              </a:tr>
              <a:tr h="783285">
                <a:tc>
                  <a:txBody>
                    <a:bodyPr/>
                    <a:lstStyle/>
                    <a:p>
                      <a:r>
                        <a:rPr lang="en-US" altLang="zh-CN" dirty="0"/>
                        <a:t>Delivery phase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在网络高峰时，用最小的网络代价，与本地</a:t>
                      </a:r>
                      <a:r>
                        <a:rPr lang="en-US" altLang="zh-CN" dirty="0"/>
                        <a:t>cache</a:t>
                      </a:r>
                      <a:r>
                        <a:rPr lang="zh-CN" altLang="en-US" dirty="0"/>
                        <a:t>结合，完成用户的文件请求。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通过网络传输少部分内容，与</a:t>
                      </a:r>
                      <a:r>
                        <a:rPr lang="en-US" altLang="zh-CN" dirty="0"/>
                        <a:t>cache</a:t>
                      </a:r>
                      <a:r>
                        <a:rPr lang="zh-CN" altLang="en-US" dirty="0"/>
                        <a:t>内容结合经过</a:t>
                      </a:r>
                      <a:r>
                        <a:rPr lang="en-US" altLang="zh-CN" dirty="0"/>
                        <a:t>XOR</a:t>
                      </a:r>
                      <a:r>
                        <a:rPr lang="zh-CN" altLang="en-US" dirty="0"/>
                        <a:t>运算还原出目标文件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主要研究网络繁忙时（</a:t>
                      </a:r>
                      <a:r>
                        <a:rPr lang="en-US" altLang="zh-CN" dirty="0"/>
                        <a:t>peak hours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远程传输内容的大小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983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181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6547338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1. Fundamental Limits of Caching</a:t>
            </a:r>
            <a:endParaRPr lang="zh-CN" altLang="en-US" sz="2400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15BB3C6-F5F5-4074-A4AC-5DC668CB0B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819968"/>
              </p:ext>
            </p:extLst>
          </p:nvPr>
        </p:nvGraphicFramePr>
        <p:xfrm>
          <a:off x="750278" y="1023149"/>
          <a:ext cx="10078327" cy="3696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1442">
                  <a:extLst>
                    <a:ext uri="{9D8B030D-6E8A-4147-A177-3AD203B41FA5}">
                      <a16:colId xmlns:a16="http://schemas.microsoft.com/office/drawing/2014/main" val="9966549"/>
                    </a:ext>
                  </a:extLst>
                </a:gridCol>
                <a:gridCol w="3123028">
                  <a:extLst>
                    <a:ext uri="{9D8B030D-6E8A-4147-A177-3AD203B41FA5}">
                      <a16:colId xmlns:a16="http://schemas.microsoft.com/office/drawing/2014/main" val="1899198531"/>
                    </a:ext>
                  </a:extLst>
                </a:gridCol>
                <a:gridCol w="1434904">
                  <a:extLst>
                    <a:ext uri="{9D8B030D-6E8A-4147-A177-3AD203B41FA5}">
                      <a16:colId xmlns:a16="http://schemas.microsoft.com/office/drawing/2014/main" val="4166479280"/>
                    </a:ext>
                  </a:extLst>
                </a:gridCol>
                <a:gridCol w="2096087">
                  <a:extLst>
                    <a:ext uri="{9D8B030D-6E8A-4147-A177-3AD203B41FA5}">
                      <a16:colId xmlns:a16="http://schemas.microsoft.com/office/drawing/2014/main" val="203920610"/>
                    </a:ext>
                  </a:extLst>
                </a:gridCol>
                <a:gridCol w="1842866">
                  <a:extLst>
                    <a:ext uri="{9D8B030D-6E8A-4147-A177-3AD203B41FA5}">
                      <a16:colId xmlns:a16="http://schemas.microsoft.com/office/drawing/2014/main" val="2875043830"/>
                    </a:ext>
                  </a:extLst>
                </a:gridCol>
              </a:tblGrid>
              <a:tr h="91607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描述</a:t>
                      </a:r>
                    </a:p>
                  </a:txBody>
                  <a:tcPr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发生的时间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主要的决定因素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Relevant</a:t>
                      </a:r>
                      <a:r>
                        <a:rPr lang="zh-CN" altLang="en-US" dirty="0"/>
                        <a:t>的条件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771479"/>
                  </a:ext>
                </a:extLst>
              </a:tr>
              <a:tr h="1711069">
                <a:tc>
                  <a:txBody>
                    <a:bodyPr/>
                    <a:lstStyle/>
                    <a:p>
                      <a:r>
                        <a:rPr lang="en-US" altLang="zh-CN" dirty="0"/>
                        <a:t>Local caching gain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不利用网络直接从本地</a:t>
                      </a:r>
                      <a:r>
                        <a:rPr lang="en-US" altLang="zh-CN" dirty="0"/>
                        <a:t>cache</a:t>
                      </a:r>
                      <a:r>
                        <a:rPr lang="zh-CN" altLang="en-US" dirty="0"/>
                        <a:t>获得的剩余的内容。（假设每个用户请求的剩余的内容也存在于本地中，实际上在服务端）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Delivery phase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每个用户本地缓存大小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每个用户本地</a:t>
                      </a:r>
                      <a:r>
                        <a:rPr lang="en-US" altLang="zh-CN" dirty="0"/>
                        <a:t>cache</a:t>
                      </a:r>
                      <a:r>
                        <a:rPr lang="zh-CN" altLang="en-US" dirty="0"/>
                        <a:t>足够大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14883"/>
                  </a:ext>
                </a:extLst>
              </a:tr>
              <a:tr h="1069418">
                <a:tc>
                  <a:txBody>
                    <a:bodyPr/>
                    <a:lstStyle/>
                    <a:p>
                      <a:r>
                        <a:rPr lang="en-US" altLang="zh-CN" dirty="0"/>
                        <a:t>Global caching gain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利用</a:t>
                      </a:r>
                      <a:r>
                        <a:rPr lang="zh-CN" altLang="en-US"/>
                        <a:t>网络编码技术，</a:t>
                      </a:r>
                      <a:r>
                        <a:rPr lang="zh-CN" altLang="en-US" dirty="0"/>
                        <a:t>从网络中获得的</a:t>
                      </a:r>
                      <a:r>
                        <a:rPr lang="zh-CN" altLang="en-US"/>
                        <a:t>内容。（可以大大减少传输空间）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Delivery phase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所有用户的本地缓存之和（尽管他们直接没有交互）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所有用户的</a:t>
                      </a:r>
                      <a:r>
                        <a:rPr lang="en-US" altLang="zh-CN" dirty="0"/>
                        <a:t>cache</a:t>
                      </a:r>
                      <a:r>
                        <a:rPr lang="zh-CN" altLang="en-US" dirty="0"/>
                        <a:t>大小之和足够大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983370"/>
                  </a:ext>
                </a:extLst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057" y="4997774"/>
            <a:ext cx="9398205" cy="107179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284177" y="5512777"/>
            <a:ext cx="1081454" cy="4132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563208" y="6071686"/>
            <a:ext cx="2004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Local caching gain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957646" y="5501378"/>
            <a:ext cx="1201615" cy="5242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051430" y="6071686"/>
            <a:ext cx="2044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Global caching gain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28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6547338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1. Fundamental Limits of Caching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内容占位符 2">
                <a:extLst>
                  <a:ext uri="{FF2B5EF4-FFF2-40B4-BE49-F238E27FC236}">
                    <a16:creationId xmlns:a16="http://schemas.microsoft.com/office/drawing/2014/main" id="{D57A196C-292C-41FC-BB33-E3A6C64F29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75641"/>
                <a:ext cx="10515600" cy="512188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altLang="zh-CN" sz="2400" b="1" dirty="0"/>
                  <a:t>Example of Theorem 1</a:t>
                </a:r>
              </a:p>
              <a:p>
                <a:pPr marL="0" indent="0">
                  <a:buNone/>
                </a:pPr>
                <a:r>
                  <a:rPr lang="zh-CN" altLang="en-US" sz="2000" dirty="0"/>
                  <a:t>公式不易懂，下面给出一个稍复杂的论文中没有的例子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b="1" dirty="0"/>
                  <a:t>考虑</a:t>
                </a:r>
                <a:r>
                  <a:rPr lang="en-US" altLang="zh-CN" sz="2000" b="1" dirty="0"/>
                  <a:t>N=K=4</a:t>
                </a:r>
                <a:r>
                  <a:rPr lang="zh-CN" altLang="en-US" sz="2000" b="1" dirty="0"/>
                  <a:t>，</a:t>
                </a:r>
                <a:r>
                  <a:rPr lang="en-US" altLang="zh-CN" sz="2000" b="1" dirty="0"/>
                  <a:t>M=2</a:t>
                </a:r>
                <a:r>
                  <a:rPr lang="zh-CN" altLang="en-US" sz="2000" b="1" dirty="0"/>
                  <a:t>，因此</a:t>
                </a:r>
                <a:r>
                  <a:rPr lang="en-US" altLang="zh-CN" sz="2000" b="1" dirty="0"/>
                  <a:t>t=2</a:t>
                </a:r>
                <a:r>
                  <a:rPr lang="zh-CN" altLang="en-US" sz="2000" b="1" dirty="0"/>
                  <a:t>，</a:t>
                </a:r>
                <a:r>
                  <a:rPr lang="en-US" altLang="zh-CN" sz="2000" b="1" dirty="0"/>
                  <a:t>W1=A</a:t>
                </a:r>
                <a:r>
                  <a:rPr lang="zh-CN" altLang="en-US" sz="2000" b="1" dirty="0"/>
                  <a:t>，</a:t>
                </a:r>
                <a:r>
                  <a:rPr lang="en-US" altLang="zh-CN" sz="2000" b="1" dirty="0"/>
                  <a:t>W2=B</a:t>
                </a:r>
                <a:r>
                  <a:rPr lang="zh-CN" altLang="en-US" sz="2000" b="1" dirty="0"/>
                  <a:t>，</a:t>
                </a:r>
                <a:r>
                  <a:rPr lang="en-US" altLang="zh-CN" sz="2000" b="1" dirty="0"/>
                  <a:t>W3=C</a:t>
                </a:r>
                <a:r>
                  <a:rPr lang="zh-CN" altLang="en-US" sz="2000" b="1" dirty="0"/>
                  <a:t>，</a:t>
                </a:r>
                <a:r>
                  <a:rPr lang="en-US" altLang="zh-CN" sz="2000" b="1" dirty="0"/>
                  <a:t>W4=D</a:t>
                </a:r>
              </a:p>
              <a:p>
                <a:pPr marL="0" indent="0">
                  <a:buNone/>
                </a:pPr>
                <a:r>
                  <a:rPr lang="zh-CN" altLang="en-US" sz="2000" dirty="0"/>
                  <a:t>根据分配原则，把每个文件</a:t>
                </a:r>
                <a:r>
                  <a:rPr lang="en-US" altLang="zh-CN" sz="2000" dirty="0"/>
                  <a:t>W</a:t>
                </a:r>
                <a:r>
                  <a:rPr lang="zh-CN" altLang="en-US" sz="2000" dirty="0"/>
                  <a:t>分成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t</m:t>
                            </m:r>
                          </m:den>
                        </m:f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000" dirty="0"/>
                  <a:t>=6</a:t>
                </a:r>
                <a:r>
                  <a:rPr lang="zh-CN" altLang="en-US" sz="2000" dirty="0"/>
                  <a:t>个子文件，对每个文件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zh-CN" altLang="en-US" sz="2000" dirty="0"/>
                  <a:t>（</a:t>
                </a:r>
                <a:r>
                  <a:rPr lang="en-US" altLang="zh-CN" sz="2000" dirty="0"/>
                  <a:t>n</a:t>
                </a:r>
                <a:r>
                  <a:rPr lang="zh-CN" altLang="en-US" sz="2000" dirty="0"/>
                  <a:t>∈</a:t>
                </a:r>
                <a:r>
                  <a:rPr lang="en-US" altLang="zh-CN" sz="2000" dirty="0"/>
                  <a:t>1,2,3,4</a:t>
                </a:r>
                <a:r>
                  <a:rPr lang="zh-CN" altLang="en-US" sz="2000" dirty="0"/>
                  <a:t>），根据公式</a:t>
                </a: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zh-CN" altLang="en-US" sz="2000" dirty="0"/>
                  <a:t>将其分解为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,{1,2}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,{1,3}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,{1,4}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,{2,3}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,{2,4}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,{3,4}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总共</a:t>
                </a:r>
                <a:r>
                  <a:rPr lang="en-US" altLang="zh-CN" sz="2000" dirty="0"/>
                  <a:t>6</a:t>
                </a:r>
                <a:r>
                  <a:rPr lang="zh-CN" altLang="en-US" sz="2000" dirty="0"/>
                  <a:t>个子文件，其中</a:t>
                </a:r>
                <a:r>
                  <a:rPr lang="en-US" altLang="zh-CN" sz="2000" dirty="0"/>
                  <a:t>W</a:t>
                </a:r>
                <a:r>
                  <a:rPr lang="zh-CN" altLang="en-US" sz="2000" dirty="0"/>
                  <a:t>下标第二个集合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Ƭ</m:t>
                    </m:r>
                  </m:oMath>
                </a14:m>
                <a:r>
                  <a:rPr lang="zh-CN" altLang="en-US" sz="2000" dirty="0"/>
                  <a:t>中出现的用户，其</a:t>
                </a:r>
                <a:r>
                  <a:rPr lang="en-US" altLang="zh-CN" sz="2000" dirty="0"/>
                  <a:t>cache</a:t>
                </a:r>
                <a:r>
                  <a:rPr lang="zh-CN" altLang="en-US" sz="2000" dirty="0"/>
                  <a:t>中必定有该子文件。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因此，用户</a:t>
                </a:r>
                <a:r>
                  <a:rPr lang="en-US" altLang="zh-CN" sz="2000" dirty="0"/>
                  <a:t>1</a:t>
                </a:r>
                <a:r>
                  <a:rPr lang="zh-CN" altLang="en-US" sz="2000" dirty="0"/>
                  <a:t>中的</a:t>
                </a:r>
                <a:r>
                  <a:rPr lang="en-US" altLang="zh-CN" sz="2000" dirty="0"/>
                  <a:t>cache</a:t>
                </a:r>
                <a:r>
                  <a:rPr lang="zh-CN" altLang="en-US" sz="2000" dirty="0"/>
                  <a:t>包含的子文件为（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,{1,2}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,{1,3}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,{1,4}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/>
                  <a:t>）</a:t>
                </a:r>
                <a:r>
                  <a:rPr lang="en-US" altLang="zh-CN" sz="2000" dirty="0"/>
                  <a:t>n=1,2,3,4</a:t>
                </a:r>
                <a:r>
                  <a:rPr lang="zh-CN" altLang="en-US" sz="2000" dirty="0"/>
                  <a:t>，共</a:t>
                </a:r>
                <a:r>
                  <a:rPr lang="en-US" altLang="zh-CN" sz="2000" dirty="0"/>
                  <a:t>12</a:t>
                </a:r>
                <a:r>
                  <a:rPr lang="zh-CN" altLang="en-US" sz="2000" dirty="0"/>
                  <a:t>个子文件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用户</a:t>
                </a:r>
                <a:r>
                  <a:rPr lang="en-US" altLang="zh-CN" sz="2000" dirty="0"/>
                  <a:t>2</a:t>
                </a:r>
                <a:r>
                  <a:rPr lang="zh-CN" altLang="en-US" sz="2000" dirty="0"/>
                  <a:t>中的</a:t>
                </a:r>
                <a:r>
                  <a:rPr lang="en-US" altLang="zh-CN" sz="2000" dirty="0"/>
                  <a:t>cache</a:t>
                </a:r>
                <a:r>
                  <a:rPr lang="zh-CN" altLang="en-US" sz="2000" dirty="0"/>
                  <a:t>包含的子文件为（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,{1,2}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,{2,3}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,{2,4}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/>
                  <a:t>）</a:t>
                </a:r>
                <a:r>
                  <a:rPr lang="en-US" altLang="zh-CN" sz="2000" dirty="0"/>
                  <a:t>n=1,2,3,4</a:t>
                </a:r>
                <a:r>
                  <a:rPr lang="zh-CN" altLang="en-US" sz="2000" dirty="0"/>
                  <a:t>，</a:t>
                </a:r>
                <a:r>
                  <a:rPr lang="en-US" altLang="zh-CN" sz="2000" dirty="0"/>
                  <a:t>12</a:t>
                </a:r>
                <a:r>
                  <a:rPr lang="zh-CN" altLang="en-US" sz="2000" dirty="0"/>
                  <a:t>个子文件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用户</a:t>
                </a:r>
                <a:r>
                  <a:rPr lang="en-US" altLang="zh-CN" sz="2000" dirty="0"/>
                  <a:t>3</a:t>
                </a:r>
                <a:r>
                  <a:rPr lang="zh-CN" altLang="en-US" sz="2000" dirty="0"/>
                  <a:t>包含（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,{3,4}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,{2,3}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,{1,3}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/>
                  <a:t>）</a:t>
                </a:r>
                <a:r>
                  <a:rPr lang="en-US" altLang="zh-CN" sz="2000" dirty="0"/>
                  <a:t>n=1,2,3,4</a:t>
                </a:r>
                <a:r>
                  <a:rPr lang="zh-CN" altLang="en-US" sz="2000" dirty="0"/>
                  <a:t>，</a:t>
                </a:r>
                <a:r>
                  <a:rPr lang="en-US" altLang="zh-CN" sz="2000" dirty="0"/>
                  <a:t>12</a:t>
                </a:r>
                <a:r>
                  <a:rPr lang="zh-CN" altLang="en-US" sz="2000" dirty="0"/>
                  <a:t>个子文件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用户</a:t>
                </a:r>
                <a:r>
                  <a:rPr lang="en-US" altLang="zh-CN" sz="2000" dirty="0"/>
                  <a:t>4</a:t>
                </a:r>
                <a:r>
                  <a:rPr lang="zh-CN" altLang="en-US" sz="2000" dirty="0"/>
                  <a:t>包含（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,{1,4}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,{2,4}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,{3,4}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/>
                  <a:t>）</a:t>
                </a:r>
                <a:r>
                  <a:rPr lang="en-US" altLang="zh-CN" sz="2000" dirty="0"/>
                  <a:t>n=1,2,3,4</a:t>
                </a:r>
                <a:r>
                  <a:rPr lang="zh-CN" altLang="en-US" sz="2000" dirty="0"/>
                  <a:t>，</a:t>
                </a:r>
                <a:r>
                  <a:rPr lang="en-US" altLang="zh-CN" sz="2000" dirty="0"/>
                  <a:t>12</a:t>
                </a:r>
                <a:r>
                  <a:rPr lang="zh-CN" altLang="en-US" sz="2000" dirty="0"/>
                  <a:t>个子文件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/>
                  <a:t>12*F/6 = 2F</a:t>
                </a:r>
                <a:r>
                  <a:rPr lang="zh-CN" altLang="en-US" sz="2000" dirty="0"/>
                  <a:t>满足</a:t>
                </a:r>
                <a:r>
                  <a:rPr lang="en-US" altLang="zh-CN" sz="2000" dirty="0"/>
                  <a:t>M=2</a:t>
                </a:r>
              </a:p>
              <a:p>
                <a:pPr marL="0" indent="0">
                  <a:buNone/>
                </a:pPr>
                <a:endParaRPr lang="en-US" altLang="zh-CN" sz="2000" dirty="0"/>
              </a:p>
            </p:txBody>
          </p:sp>
        </mc:Choice>
        <mc:Fallback xmlns="">
          <p:sp>
            <p:nvSpPr>
              <p:cNvPr id="14" name="内容占位符 2">
                <a:extLst>
                  <a:ext uri="{FF2B5EF4-FFF2-40B4-BE49-F238E27FC236}">
                    <a16:creationId xmlns:a16="http://schemas.microsoft.com/office/drawing/2014/main" id="{D57A196C-292C-41FC-BB33-E3A6C64F29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75641"/>
                <a:ext cx="10515600" cy="5121886"/>
              </a:xfrm>
              <a:blipFill>
                <a:blip r:embed="rId2"/>
                <a:stretch>
                  <a:fillRect l="-928" t="-2381" r="-4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图片 14">
            <a:extLst>
              <a:ext uri="{FF2B5EF4-FFF2-40B4-BE49-F238E27FC236}">
                <a16:creationId xmlns:a16="http://schemas.microsoft.com/office/drawing/2014/main" id="{78A60449-4B08-4EFC-9E79-AC62E0DA7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4767" y="2521873"/>
            <a:ext cx="3230676" cy="44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87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6547338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1. Fundamental Limits of Caching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D57A196C-292C-41FC-BB33-E3A6C64F29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75641"/>
                <a:ext cx="10515600" cy="5121886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altLang="zh-CN" sz="2400" b="1" dirty="0"/>
                  <a:t>Example of Theorem 1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zh-CN" altLang="en-US" sz="2000" b="1" dirty="0"/>
                  <a:t>考虑</a:t>
                </a:r>
                <a:r>
                  <a:rPr lang="en-US" altLang="zh-CN" sz="2000" b="1" dirty="0"/>
                  <a:t>N=K=4</a:t>
                </a:r>
                <a:r>
                  <a:rPr lang="zh-CN" altLang="en-US" sz="2000" b="1" dirty="0"/>
                  <a:t>，</a:t>
                </a:r>
                <a:r>
                  <a:rPr lang="en-US" altLang="zh-CN" sz="2000" b="1" dirty="0"/>
                  <a:t>M=2</a:t>
                </a:r>
                <a:r>
                  <a:rPr lang="zh-CN" altLang="en-US" sz="2000" b="1" dirty="0"/>
                  <a:t>，因此</a:t>
                </a:r>
                <a:r>
                  <a:rPr lang="en-US" altLang="zh-CN" sz="2000" b="1" dirty="0"/>
                  <a:t>t=2</a:t>
                </a:r>
                <a:r>
                  <a:rPr lang="zh-CN" altLang="en-US" sz="2000" b="1" dirty="0"/>
                  <a:t>，</a:t>
                </a:r>
                <a:r>
                  <a:rPr lang="en-US" altLang="zh-CN" sz="2000" b="1" dirty="0"/>
                  <a:t>W1=A</a:t>
                </a:r>
                <a:r>
                  <a:rPr lang="zh-CN" altLang="en-US" sz="2000" b="1" dirty="0"/>
                  <a:t>，</a:t>
                </a:r>
                <a:r>
                  <a:rPr lang="en-US" altLang="zh-CN" sz="2000" b="1" dirty="0"/>
                  <a:t>W2=B</a:t>
                </a:r>
                <a:r>
                  <a:rPr lang="zh-CN" altLang="en-US" sz="2000" b="1" dirty="0"/>
                  <a:t>，</a:t>
                </a:r>
                <a:r>
                  <a:rPr lang="en-US" altLang="zh-CN" sz="2000" b="1" dirty="0"/>
                  <a:t>W3=C</a:t>
                </a:r>
                <a:r>
                  <a:rPr lang="zh-CN" altLang="en-US" sz="2000" b="1" dirty="0"/>
                  <a:t>，</a:t>
                </a:r>
                <a:r>
                  <a:rPr lang="en-US" altLang="zh-CN" sz="2000" b="1" dirty="0"/>
                  <a:t>W4=D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zh-CN" altLang="en-US" sz="2000" dirty="0"/>
                  <a:t>假设一个请求序列</a:t>
                </a:r>
                <a:r>
                  <a:rPr lang="en-US" altLang="zh-CN" sz="2000" dirty="0"/>
                  <a:t>(d1,d2,d3,d4)=(1,2,3,4)</a:t>
                </a:r>
                <a:r>
                  <a:rPr lang="zh-CN" altLang="en-US" sz="2000" dirty="0"/>
                  <a:t>，也就是用户</a:t>
                </a:r>
                <a:r>
                  <a:rPr lang="en-US" altLang="zh-CN" sz="2000" dirty="0"/>
                  <a:t>1</a:t>
                </a:r>
                <a:r>
                  <a:rPr lang="zh-CN" altLang="en-US" sz="2000" dirty="0"/>
                  <a:t>请求</a:t>
                </a:r>
                <a:r>
                  <a:rPr lang="en-US" altLang="zh-CN" sz="2000" dirty="0"/>
                  <a:t>W1</a:t>
                </a:r>
                <a:r>
                  <a:rPr lang="zh-CN" altLang="en-US" sz="2000" dirty="0"/>
                  <a:t>，用户</a:t>
                </a:r>
                <a:r>
                  <a:rPr lang="en-US" altLang="zh-CN" sz="2000" dirty="0"/>
                  <a:t>2</a:t>
                </a:r>
                <a:r>
                  <a:rPr lang="zh-CN" altLang="en-US" sz="2000" dirty="0"/>
                  <a:t>请求</a:t>
                </a:r>
                <a:r>
                  <a:rPr lang="en-US" altLang="zh-CN" sz="2000" dirty="0"/>
                  <a:t>W2……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zh-CN" altLang="en-US" sz="2000" dirty="0"/>
                  <a:t>考虑</a:t>
                </a:r>
                <a:r>
                  <a:rPr lang="en-US" altLang="zh-CN" sz="2000" dirty="0"/>
                  <a:t>S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⊂</m:t>
                    </m:r>
                  </m:oMath>
                </a14:m>
                <a:r>
                  <a:rPr lang="en-US" altLang="zh-CN" sz="2000" dirty="0"/>
                  <a:t>[K]</a:t>
                </a:r>
                <a:r>
                  <a:rPr lang="zh-CN" altLang="en-US" sz="2000" dirty="0"/>
                  <a:t>且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altLang="zh-CN" sz="2000" dirty="0"/>
                  <a:t>=t+1</a:t>
                </a:r>
                <a:r>
                  <a:rPr lang="zh-CN" altLang="en-US" sz="2000" dirty="0"/>
                  <a:t>，注意</a:t>
                </a:r>
                <a:r>
                  <a:rPr lang="en-US" altLang="zh-CN" sz="2000" dirty="0"/>
                  <a:t>S</a:t>
                </a:r>
                <a:r>
                  <a:rPr lang="zh-CN" altLang="en-US" sz="2000" dirty="0"/>
                  <a:t>比</a:t>
                </a:r>
                <a:r>
                  <a:rPr lang="en-US" altLang="zh-CN" sz="2000" dirty="0"/>
                  <a:t>Ƭ</a:t>
                </a:r>
                <a:r>
                  <a:rPr lang="zh-CN" altLang="en-US" sz="2000" dirty="0"/>
                  <a:t>的元素个数多</a:t>
                </a:r>
                <a:r>
                  <a:rPr lang="en-US" altLang="zh-CN" sz="2000" dirty="0"/>
                  <a:t>1</a:t>
                </a:r>
                <a:r>
                  <a:rPr lang="zh-CN" altLang="en-US" sz="2000" dirty="0"/>
                  <a:t>，放在此问题中，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altLang="zh-CN" sz="2000" dirty="0"/>
                  <a:t>=2+1=3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zh-CN" altLang="en-US" sz="2000" dirty="0"/>
                  <a:t>在</a:t>
                </a:r>
                <a:r>
                  <a:rPr lang="en-US" altLang="zh-CN" sz="2000" dirty="0"/>
                  <a:t>[K]={1,2,3,4}</a:t>
                </a:r>
                <a:r>
                  <a:rPr lang="zh-CN" altLang="en-US" sz="2000" dirty="0"/>
                  <a:t>里面选</a:t>
                </a:r>
                <a:r>
                  <a:rPr lang="en-US" altLang="zh-CN" sz="2000" dirty="0"/>
                  <a:t>3</a:t>
                </a:r>
                <a:r>
                  <a:rPr lang="zh-CN" altLang="en-US" sz="2000" dirty="0"/>
                  <a:t>个出来，也就是有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000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000" dirty="0"/>
                  <a:t>=4</a:t>
                </a:r>
                <a:r>
                  <a:rPr lang="zh-CN" altLang="en-US" sz="2000" dirty="0"/>
                  <a:t>个，它们分别是</a:t>
                </a:r>
                <a:r>
                  <a:rPr lang="en-US" altLang="zh-CN" sz="2000" dirty="0"/>
                  <a:t>{1,2,3}{1,2,4}{1,3,4}{2,3,4}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zh-CN" altLang="en-US" sz="2000" dirty="0"/>
                  <a:t>根据规则对每个</a:t>
                </a:r>
                <a:r>
                  <a:rPr lang="en-US" altLang="zh-CN" sz="2000" dirty="0"/>
                  <a:t>S</a:t>
                </a:r>
                <a:r>
                  <a:rPr lang="zh-CN" altLang="en-US" sz="2000" dirty="0"/>
                  <a:t>，对每个</a:t>
                </a:r>
                <a:r>
                  <a:rPr lang="en-US" altLang="zh-CN" sz="2000" dirty="0"/>
                  <a:t>s</a:t>
                </a:r>
                <a:r>
                  <a:rPr lang="zh-CN" altLang="en-US" sz="2000" dirty="0"/>
                  <a:t>∈</a:t>
                </a:r>
                <a:r>
                  <a:rPr lang="en-US" altLang="zh-CN" sz="2000" dirty="0"/>
                  <a:t>S</a:t>
                </a:r>
                <a:r>
                  <a:rPr lang="zh-CN" altLang="en-US" sz="2000" dirty="0"/>
                  <a:t>，传输</a:t>
                </a:r>
                <a:endParaRPr lang="en-US" altLang="zh-CN" sz="2000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zh-CN" altLang="en-US" sz="2000" dirty="0"/>
                  <a:t>参考给定的请求序列</a:t>
                </a:r>
                <a:r>
                  <a:rPr lang="en-US" altLang="zh-CN" sz="2000" dirty="0"/>
                  <a:t>(1,2,3,4)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zh-CN" altLang="en-US" sz="2000" dirty="0"/>
                  <a:t>对于 </a:t>
                </a:r>
                <a:r>
                  <a:rPr lang="en-US" altLang="zh-CN" sz="2000" dirty="0"/>
                  <a:t>S={1,2,3} </a:t>
                </a:r>
                <a:r>
                  <a:rPr lang="zh-CN" altLang="en-US" sz="2000" dirty="0"/>
                  <a:t>传输的内容为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,{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</m:sSub>
                  </m:oMath>
                </a14:m>
                <a:r>
                  <a:rPr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,{1,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</m:sSub>
                  </m:oMath>
                </a14:m>
                <a:r>
                  <a:rPr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,{1,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</m:sSub>
                  </m:oMath>
                </a14:m>
                <a:endParaRPr lang="en-US" altLang="zh-CN" sz="2000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zh-CN" altLang="en-US" sz="2000" dirty="0"/>
                  <a:t>对于 </a:t>
                </a:r>
                <a:r>
                  <a:rPr lang="en-US" altLang="zh-CN" sz="2000" dirty="0"/>
                  <a:t>S={1,2,4} </a:t>
                </a:r>
                <a:r>
                  <a:rPr lang="zh-CN" altLang="en-US" sz="2000" dirty="0"/>
                  <a:t>传输的内容为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1,{2,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</m:sSub>
                  </m:oMath>
                </a14:m>
                <a:r>
                  <a:rPr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2,{1,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</m:sSub>
                  </m:oMath>
                </a14:m>
                <a:r>
                  <a:rPr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,{1,2}</m:t>
                        </m:r>
                      </m:sub>
                    </m:sSub>
                  </m:oMath>
                </a14:m>
                <a:endParaRPr lang="en-US" altLang="zh-CN" sz="2000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zh-CN" altLang="en-US" sz="2000" dirty="0"/>
                  <a:t>对于 </a:t>
                </a:r>
                <a:r>
                  <a:rPr lang="en-US" altLang="zh-CN" sz="2000" dirty="0"/>
                  <a:t>S={1,3,4} </a:t>
                </a:r>
                <a:r>
                  <a:rPr lang="zh-CN" altLang="en-US" sz="2000" dirty="0"/>
                  <a:t>传输的内容为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1,{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</m:sSub>
                  </m:oMath>
                </a14:m>
                <a:r>
                  <a:rPr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,{1,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</m:sSub>
                  </m:oMath>
                </a14:m>
                <a:r>
                  <a:rPr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,{1,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</m:sSub>
                  </m:oMath>
                </a14:m>
                <a:endParaRPr lang="en-US" altLang="zh-CN" sz="2000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zh-CN" altLang="en-US" sz="2000" dirty="0"/>
                  <a:t>对于 </a:t>
                </a:r>
                <a:r>
                  <a:rPr lang="en-US" altLang="zh-CN" sz="2000" dirty="0"/>
                  <a:t>S={2,3,4} </a:t>
                </a:r>
                <a:r>
                  <a:rPr lang="zh-CN" altLang="en-US" sz="2000" dirty="0"/>
                  <a:t>传输的内容为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,{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</m:sSub>
                  </m:oMath>
                </a14:m>
                <a:r>
                  <a:rPr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,{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</m:sSub>
                  </m:oMath>
                </a14:m>
                <a:r>
                  <a:rPr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,{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</m:sSub>
                  </m:oMath>
                </a14:m>
                <a:endParaRPr lang="en-US" altLang="zh-CN" sz="2000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zh-CN" altLang="en-US" sz="2000" dirty="0"/>
                  <a:t>因此，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(1,2,3,4)</m:t>
                        </m:r>
                      </m:sub>
                    </m:sSub>
                  </m:oMath>
                </a14:m>
                <a:r>
                  <a:rPr lang="en-US" altLang="zh-CN" sz="2000" dirty="0"/>
                  <a:t>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1,{2,3}</m:t>
                        </m:r>
                      </m:sub>
                    </m:sSub>
                  </m:oMath>
                </a14:m>
                <a:r>
                  <a:rPr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2,{1,3}</m:t>
                        </m:r>
                      </m:sub>
                    </m:sSub>
                  </m:oMath>
                </a14:m>
                <a:r>
                  <a:rPr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3,{1,2}</m:t>
                        </m:r>
                      </m:sub>
                    </m:sSub>
                  </m:oMath>
                </a14:m>
                <a:r>
                  <a:rPr lang="en-US" altLang="zh-CN" sz="2000" dirty="0"/>
                  <a:t>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1,{2,4}</m:t>
                        </m:r>
                      </m:sub>
                    </m:sSub>
                  </m:oMath>
                </a14:m>
                <a:r>
                  <a:rPr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2,{1,4}</m:t>
                        </m:r>
                      </m:sub>
                    </m:sSub>
                  </m:oMath>
                </a14:m>
                <a:r>
                  <a:rPr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4,{1,2}</m:t>
                        </m:r>
                      </m:sub>
                    </m:sSub>
                  </m:oMath>
                </a14:m>
                <a:r>
                  <a:rPr lang="en-US" altLang="zh-CN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1,{3,4}</m:t>
                        </m:r>
                      </m:sub>
                    </m:sSub>
                  </m:oMath>
                </a14:m>
                <a:r>
                  <a:rPr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3,{1,4}</m:t>
                        </m:r>
                      </m:sub>
                    </m:sSub>
                  </m:oMath>
                </a14:m>
                <a:r>
                  <a:rPr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4,{1,3}</m:t>
                        </m:r>
                      </m:sub>
                    </m:sSub>
                  </m:oMath>
                </a14:m>
                <a:r>
                  <a:rPr lang="en-US" altLang="zh-CN" sz="2000" dirty="0"/>
                  <a:t>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2,{3,4}</m:t>
                        </m:r>
                      </m:sub>
                    </m:sSub>
                  </m:oMath>
                </a14:m>
                <a:r>
                  <a:rPr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3,{2,4}</m:t>
                        </m:r>
                      </m:sub>
                    </m:sSub>
                  </m:oMath>
                </a14:m>
                <a:r>
                  <a:rPr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4,{2,3}</m:t>
                        </m:r>
                      </m:sub>
                    </m:sSub>
                  </m:oMath>
                </a14:m>
                <a:r>
                  <a:rPr lang="en-US" altLang="zh-CN" sz="2000" dirty="0"/>
                  <a:t>)</a:t>
                </a:r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D57A196C-292C-41FC-BB33-E3A6C64F29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75641"/>
                <a:ext cx="10515600" cy="5121886"/>
              </a:xfrm>
              <a:blipFill>
                <a:blip r:embed="rId2"/>
                <a:stretch>
                  <a:fillRect l="-754" t="-2619" b="-4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5002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48681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875641"/>
                <a:ext cx="10515600" cy="5121886"/>
              </a:xfrm>
            </p:spPr>
            <p:txBody>
              <a:bodyPr/>
              <a:lstStyle/>
              <a:p>
                <a:pPr marL="457200" indent="-457200">
                  <a:buFont typeface="+mj-ea"/>
                  <a:buAutoNum type="circleNumDbPlain" startAt="3"/>
                </a:pPr>
                <a:r>
                  <a:rPr lang="en-US" altLang="zh-CN" sz="2000" b="1" dirty="0"/>
                  <a:t>Asynchronous User Requests</a:t>
                </a:r>
              </a:p>
              <a:p>
                <a:pPr marL="0" indent="0">
                  <a:buNone/>
                </a:pPr>
                <a:r>
                  <a:rPr lang="zh-CN" altLang="en-US" sz="2000" dirty="0"/>
                  <a:t>在这种情况下，把每个文件分成</a:t>
                </a:r>
                <a:r>
                  <a:rPr lang="en-US" altLang="zh-CN" sz="2000" dirty="0"/>
                  <a:t>J</a:t>
                </a:r>
                <a:r>
                  <a:rPr lang="zh-CN" altLang="en-US" sz="2000" dirty="0"/>
                  <a:t>份</a:t>
                </a:r>
                <a:r>
                  <a:rPr lang="en-US" altLang="zh-CN" sz="2000" dirty="0"/>
                  <a:t>(</a:t>
                </a:r>
                <a:r>
                  <a:rPr lang="zh-CN" altLang="en-US" sz="2000" dirty="0"/>
                  <a:t>这里</a:t>
                </a:r>
                <a:r>
                  <a:rPr lang="en-US" altLang="zh-CN" sz="2000" dirty="0"/>
                  <a:t>J=4)</a:t>
                </a:r>
              </a:p>
              <a:p>
                <a:r>
                  <a:rPr lang="zh-CN" altLang="en-US" sz="2000" dirty="0"/>
                  <a:t>在</a:t>
                </a:r>
                <a:r>
                  <a:rPr lang="en-US" altLang="zh-CN" sz="2000" dirty="0"/>
                  <a:t>placement phase </a:t>
                </a:r>
                <a:r>
                  <a:rPr lang="zh-CN" altLang="en-US" sz="2000" dirty="0"/>
                  <a:t>把每个子文件当成一个文件。</a:t>
                </a:r>
                <a:r>
                  <a:rPr lang="en-US" altLang="zh-CN" sz="2000" dirty="0"/>
                  <a:t>(</a:t>
                </a:r>
                <a:r>
                  <a:rPr lang="zh-CN" altLang="en-US" sz="2000" dirty="0"/>
                  <a:t>这里</a:t>
                </a:r>
                <a:r>
                  <a:rPr lang="en-US" altLang="zh-CN" sz="2000" dirty="0"/>
                  <a:t>N=12)</a:t>
                </a:r>
                <a:r>
                  <a:rPr lang="zh-CN" altLang="en-US" sz="2000" dirty="0"/>
                  <a:t>，运用之前的算法随机分配</a:t>
                </a:r>
                <a:endParaRPr lang="en-US" altLang="zh-CN" sz="2000" dirty="0"/>
              </a:p>
              <a:p>
                <a:r>
                  <a:rPr lang="zh-CN" altLang="en-US" sz="2000" dirty="0"/>
                  <a:t>在第一个时隙，只有一个用户，运用算法令</a:t>
                </a:r>
                <a:r>
                  <a:rPr lang="en-US" altLang="zh-CN" sz="2000" dirty="0"/>
                  <a:t>K={1}</a:t>
                </a:r>
              </a:p>
              <a:p>
                <a:pPr marL="0" indent="0">
                  <a:buNone/>
                </a:pPr>
                <a:r>
                  <a:rPr lang="zh-CN" altLang="en-US" sz="2000" dirty="0"/>
                  <a:t>    传输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/>
                  <a:t>(</a:t>
                </a:r>
                <a:r>
                  <a:rPr lang="zh-CN" altLang="en-US" sz="2000" dirty="0"/>
                  <a:t>上标省略</a:t>
                </a:r>
                <a:r>
                  <a:rPr lang="en-US" altLang="zh-CN" sz="2000" dirty="0"/>
                  <a:t>)</a:t>
                </a:r>
              </a:p>
              <a:p>
                <a:r>
                  <a:rPr lang="zh-CN" altLang="en-US" sz="2000" dirty="0"/>
                  <a:t>第二个时隙，有两个用户，令</a:t>
                </a:r>
                <a:r>
                  <a:rPr lang="en-US" altLang="zh-CN" sz="2000" dirty="0"/>
                  <a:t>K={1,2}</a:t>
                </a:r>
              </a:p>
              <a:p>
                <a:pPr marL="0" indent="0">
                  <a:buNone/>
                </a:pPr>
                <a:r>
                  <a:rPr lang="en-US" altLang="zh-CN" sz="2000" dirty="0"/>
                  <a:t>    </a:t>
                </a:r>
                <a:r>
                  <a:rPr lang="zh-CN" altLang="en-US" sz="2000" dirty="0"/>
                  <a:t>传输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2000" dirty="0"/>
              </a:p>
              <a:p>
                <a:r>
                  <a:rPr lang="zh-CN" altLang="en-US" sz="2000" dirty="0"/>
                  <a:t>第四个时隙，有三个用户，令</a:t>
                </a:r>
                <a:r>
                  <a:rPr lang="en-US" altLang="zh-CN" sz="2000" dirty="0"/>
                  <a:t>K={1,2,3}</a:t>
                </a:r>
              </a:p>
              <a:p>
                <a:pPr marL="0" indent="0">
                  <a:buNone/>
                </a:pPr>
                <a:r>
                  <a:rPr lang="zh-CN" altLang="en-US" sz="2000" dirty="0"/>
                  <a:t>    传输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    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sub>
                    </m:sSub>
                    <m:r>
                      <a:rPr lang="en-US" altLang="zh-CN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sub>
                    </m:sSub>
                  </m:oMath>
                </a14:m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/>
                  <a:t>J</a:t>
                </a:r>
                <a:r>
                  <a:rPr lang="zh-CN" altLang="en-US" sz="2000" dirty="0"/>
                  <a:t>要取适当的值使得延迟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zh-CN" altLang="en-US" sz="2000" dirty="0"/>
                  <a:t>较小并且子文件的大小足够大</a:t>
                </a:r>
                <a:r>
                  <a:rPr lang="en-US" altLang="zh-CN" sz="2000" dirty="0"/>
                  <a:t>(</a:t>
                </a:r>
                <a:r>
                  <a:rPr lang="zh-CN" altLang="en-US" sz="2000" dirty="0"/>
                  <a:t>大数定理</a:t>
                </a:r>
                <a:r>
                  <a:rPr lang="en-US" altLang="zh-CN" sz="2000" dirty="0"/>
                  <a:t>)</a:t>
                </a:r>
              </a:p>
            </p:txBody>
          </p:sp>
        </mc:Choice>
        <mc:Fallback xmlns="">
          <p:sp>
            <p:nvSpPr>
              <p:cNvPr id="1048681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75641"/>
                <a:ext cx="10515600" cy="5121886"/>
              </a:xfrm>
              <a:blipFill>
                <a:blip r:embed="rId3"/>
                <a:stretch>
                  <a:fillRect l="-638" t="-1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D0B7F3DA-8C1A-4532-B1F0-8E756DDFB5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5469" y="2122675"/>
            <a:ext cx="4916531" cy="2612649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512884" y="285994"/>
            <a:ext cx="10002715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2.Decentralized Coded Caching Attains Order-Optimal Memory-Rate Tradeoff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90299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512884" y="285994"/>
            <a:ext cx="10002715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2.Decentralized Coded Caching Attains Order-Optimal Memory-Rate Tradeoff</a:t>
            </a:r>
            <a:endParaRPr lang="zh-CN" altLang="en-US" sz="2400" dirty="0"/>
          </a:p>
        </p:txBody>
      </p:sp>
      <p:pic>
        <p:nvPicPr>
          <p:cNvPr id="5" name="内容占位符 3">
            <a:extLst>
              <a:ext uri="{FF2B5EF4-FFF2-40B4-BE49-F238E27FC236}">
                <a16:creationId xmlns:a16="http://schemas.microsoft.com/office/drawing/2014/main" id="{2B847DF8-718A-45E0-9052-619B03D587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94169" y="1168015"/>
            <a:ext cx="5383138" cy="363567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5584" y="5224353"/>
            <a:ext cx="4220308" cy="49917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36583" y="844849"/>
            <a:ext cx="5923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</a:t>
            </a:r>
            <a:r>
              <a:rPr lang="en-US" altLang="zh-CN" dirty="0"/>
              <a:t>Rd</a:t>
            </a:r>
            <a:r>
              <a:rPr lang="zh-CN" altLang="en-US" dirty="0"/>
              <a:t>求导并令</a:t>
            </a:r>
            <a:r>
              <a:rPr lang="en-US" altLang="zh-CN" dirty="0"/>
              <a:t>M=0</a:t>
            </a:r>
            <a:r>
              <a:rPr lang="zh-CN" altLang="en-US" dirty="0"/>
              <a:t>求斜率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583" y="1288957"/>
            <a:ext cx="4266633" cy="514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066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6547338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3. Coded </a:t>
            </a:r>
            <a:r>
              <a:rPr lang="en-US" altLang="zh-CN" sz="2400" dirty="0" err="1"/>
              <a:t>MapReduce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4458C25C-1C45-4B43-A323-1EF534ABC1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6316" y="778436"/>
                <a:ext cx="10515600" cy="571505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zh-CN" altLang="en-US" sz="2000" dirty="0"/>
                  <a:t>令</a:t>
                </a:r>
                <a:r>
                  <a:rPr lang="en-US" altLang="zh-CN" sz="2000" dirty="0"/>
                  <a:t>X1,…,</a:t>
                </a:r>
                <a:r>
                  <a:rPr lang="en-US" altLang="zh-CN" sz="2000" dirty="0" err="1"/>
                  <a:t>Xn</a:t>
                </a:r>
                <a:r>
                  <a:rPr lang="zh-CN" altLang="en-US" sz="2000" dirty="0"/>
                  <a:t>是独立同分布的连续随机变量，具有概率分布</a:t>
                </a:r>
                <a:r>
                  <a:rPr lang="en-US" altLang="zh-CN" sz="2000" dirty="0"/>
                  <a:t>F</a:t>
                </a:r>
                <a:r>
                  <a:rPr lang="zh-CN" altLang="en-US" sz="2000" dirty="0"/>
                  <a:t>和密度函数</a:t>
                </a:r>
                <a:r>
                  <a:rPr lang="en-US" altLang="zh-CN" sz="2000" dirty="0"/>
                  <a:t>F’=f</a:t>
                </a:r>
                <a:r>
                  <a:rPr lang="zh-CN" altLang="en-US" sz="2000" dirty="0"/>
                  <a:t>。如果以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zh-CN" altLang="en-US" sz="2000" dirty="0"/>
                  <a:t>记这些随机变量中第</a:t>
                </a:r>
                <a:r>
                  <a:rPr lang="en-US" altLang="zh-CN" sz="2000" dirty="0" err="1"/>
                  <a:t>i</a:t>
                </a:r>
                <a:r>
                  <a:rPr lang="zh-CN" altLang="en-US" sz="2000" dirty="0"/>
                  <a:t>个最小的值，那么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(1)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(2)</m:t>
                        </m:r>
                      </m:sub>
                    </m:sSub>
                  </m:oMath>
                </a14:m>
                <a:r>
                  <a:rPr lang="en-US" altLang="zh-CN" sz="2000" dirty="0"/>
                  <a:t> 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(3)</m:t>
                        </m:r>
                      </m:sub>
                    </m:sSub>
                  </m:oMath>
                </a14:m>
                <a:r>
                  <a:rPr lang="en-US" altLang="zh-CN" sz="20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zh-CN" altLang="en-US" sz="2000" dirty="0"/>
                  <a:t>称为次序统计量。为了得到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zh-CN" altLang="en-US" sz="2000" dirty="0"/>
                  <a:t>的分布，我们注意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zh-CN" altLang="en-US" sz="2000" dirty="0"/>
                  <a:t>≤</a:t>
                </a:r>
                <a:r>
                  <a:rPr lang="en-US" altLang="zh-CN" sz="2000" dirty="0"/>
                  <a:t>x</a:t>
                </a:r>
                <a:r>
                  <a:rPr lang="zh-CN" altLang="en-US" sz="2000" dirty="0"/>
                  <a:t>当且仅当这</a:t>
                </a:r>
                <a:r>
                  <a:rPr lang="en-US" altLang="zh-CN" sz="2000" dirty="0"/>
                  <a:t>n</a:t>
                </a:r>
                <a:r>
                  <a:rPr lang="zh-CN" altLang="en-US" sz="2000" dirty="0"/>
                  <a:t>个随机变量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(1)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(2)</m:t>
                        </m:r>
                      </m:sub>
                    </m:sSub>
                  </m:oMath>
                </a14:m>
                <a:r>
                  <a:rPr lang="en-US" altLang="zh-CN" sz="2000" dirty="0"/>
                  <a:t> 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(3)</m:t>
                        </m:r>
                      </m:sub>
                    </m:sSub>
                  </m:oMath>
                </a14:m>
                <a:r>
                  <a:rPr lang="en-US" altLang="zh-CN" sz="20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zh-CN" altLang="en-US" sz="2000" dirty="0"/>
                  <a:t>至少有</a:t>
                </a:r>
                <a:r>
                  <a:rPr lang="en-US" altLang="zh-CN" sz="2000" dirty="0" err="1"/>
                  <a:t>i</a:t>
                </a:r>
                <a:r>
                  <a:rPr lang="zh-CN" altLang="en-US" sz="2000" dirty="0"/>
                  <a:t>个小于等于</a:t>
                </a:r>
                <a:r>
                  <a:rPr lang="en-US" altLang="zh-CN" sz="2000" dirty="0"/>
                  <a:t>x,</a:t>
                </a:r>
                <a:r>
                  <a:rPr lang="zh-CN" altLang="en-US" sz="2000" dirty="0"/>
                  <a:t>因此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/>
                  <a:t>P{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CN" sz="2000" dirty="0"/>
                  <a:t>x}=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mr>
                            </m:m>
                          </m:e>
                        </m:d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微分可得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zh-CN" altLang="en-US" sz="2000" dirty="0"/>
                  <a:t>的概率密度函数</a:t>
                </a:r>
                <a:endParaRPr lang="en-US" altLang="zh-CN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0" dirty="0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n-US" altLang="zh-CN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i="0" dirty="0" smtClean="0">
                                <a:latin typeface="Cambria Math" panose="02040503050406030204" pitchFamily="18" charset="0"/>
                              </a:rPr>
                              <m:t>−ⅈ</m:t>
                            </m:r>
                          </m:e>
                        </m:d>
                        <m:r>
                          <a:rPr lang="en-US" altLang="zh-CN" sz="2000" i="0" dirty="0" smtClean="0">
                            <a:latin typeface="Cambria Math" panose="020405030504060302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n-US" altLang="zh-CN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CN" sz="2000" i="0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sz="2000" i="0" dirty="0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最小统计量</a:t>
                </a:r>
                <a:r>
                  <a:rPr lang="en-US" altLang="zh-CN" sz="2000" dirty="0"/>
                  <a:t>P{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000" dirty="0"/>
                  <a:t>}=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最大统计量</a:t>
                </a:r>
                <a:r>
                  <a:rPr lang="en-US" altLang="zh-CN" sz="2000" dirty="0"/>
                  <a:t>P{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000" dirty="0"/>
                  <a:t>}=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4458C25C-1C45-4B43-A323-1EF534ABC1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6316" y="778436"/>
                <a:ext cx="10515600" cy="5715050"/>
              </a:xfrm>
              <a:blipFill>
                <a:blip r:embed="rId2"/>
                <a:stretch>
                  <a:fillRect l="-638" t="-13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6913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2193</TotalTime>
  <Words>1885</Words>
  <Application>Microsoft Office PowerPoint</Application>
  <PresentationFormat>宽屏</PresentationFormat>
  <Paragraphs>174</Paragraphs>
  <Slides>22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等线</vt:lpstr>
      <vt:lpstr>Arial</vt:lpstr>
      <vt:lpstr>Cambria Math</vt:lpstr>
      <vt:lpstr>Times New Roman</vt:lpstr>
      <vt:lpstr>Office 主题​​</vt:lpstr>
      <vt:lpstr>Review</vt:lpstr>
      <vt:lpstr>PowerPoint 演示文稿</vt:lpstr>
      <vt:lpstr>1. Fundamental Limits of Caching</vt:lpstr>
      <vt:lpstr>1. Fundamental Limits of Caching</vt:lpstr>
      <vt:lpstr>1. Fundamental Limits of Caching</vt:lpstr>
      <vt:lpstr>1. Fundamental Limits of Caching</vt:lpstr>
      <vt:lpstr>2.Decentralized Coded Caching Attains Order-Optimal Memory-Rate Tradeoff</vt:lpstr>
      <vt:lpstr>2.Decentralized Coded Caching Attains Order-Optimal Memory-Rate Tradeoff</vt:lpstr>
      <vt:lpstr>3. Coded MapReduce</vt:lpstr>
      <vt:lpstr>3. Coded MapReduce</vt:lpstr>
      <vt:lpstr>3. Coded MapReduce</vt:lpstr>
      <vt:lpstr>3. Coded MapReduce</vt:lpstr>
      <vt:lpstr>3. Coded MapReduce</vt:lpstr>
      <vt:lpstr>3. Coded MapReduce</vt:lpstr>
      <vt:lpstr>2.idea</vt:lpstr>
      <vt:lpstr>2.idea</vt:lpstr>
      <vt:lpstr>2.idea</vt:lpstr>
      <vt:lpstr>2.idea</vt:lpstr>
      <vt:lpstr>2.idea方向2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Hierarchical Coded Caching</dc:title>
  <dc:creator>MSI</dc:creator>
  <cp:lastModifiedBy>赵 家毅</cp:lastModifiedBy>
  <cp:revision>152</cp:revision>
  <dcterms:created xsi:type="dcterms:W3CDTF">2019-09-03T00:53:02Z</dcterms:created>
  <dcterms:modified xsi:type="dcterms:W3CDTF">2020-02-16T03:45:54Z</dcterms:modified>
</cp:coreProperties>
</file>