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51" r:id="rId2"/>
    <p:sldId id="370" r:id="rId3"/>
    <p:sldId id="352" r:id="rId4"/>
    <p:sldId id="369" r:id="rId5"/>
    <p:sldId id="358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4A27D-8F84-4640-89D9-D1F193818ED4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5923-BD55-47EE-B5F7-EBFC8AB6E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4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9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3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4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E88A-0C04-4D9B-8B96-610A5A967938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D12E0B-8239-4A5A-8E33-79186D09C618}"/>
              </a:ext>
            </a:extLst>
          </p:cNvPr>
          <p:cNvSpPr txBox="1"/>
          <p:nvPr/>
        </p:nvSpPr>
        <p:spPr>
          <a:xfrm>
            <a:off x="1498862" y="1055802"/>
            <a:ext cx="844641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dirty="0" err="1"/>
              <a:t>matlab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Adding transmitters dramatically boosts coded-caching gains for finite file sizes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/>
              <a:t>关于传输规则</a:t>
            </a:r>
            <a:endParaRPr lang="en-US" altLang="zh-CN" sz="32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673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sizes(Example)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8DF113-DEE8-45D8-AF07-60DC890C08BA}"/>
              </a:ext>
            </a:extLst>
          </p:cNvPr>
          <p:cNvSpPr txBox="1"/>
          <p:nvPr/>
        </p:nvSpPr>
        <p:spPr>
          <a:xfrm>
            <a:off x="1395167" y="5445850"/>
            <a:ext cx="6702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每个组里的用户</a:t>
            </a:r>
            <a:r>
              <a:rPr lang="en-US" altLang="zh-CN" dirty="0"/>
              <a:t>cache</a:t>
            </a:r>
            <a:r>
              <a:rPr lang="zh-CN" altLang="en-US" dirty="0"/>
              <a:t>内容是一样的</a:t>
            </a:r>
            <a:endParaRPr lang="en-US" altLang="zh-CN" dirty="0"/>
          </a:p>
          <a:p>
            <a:r>
              <a:rPr lang="zh-CN" altLang="en-US" dirty="0"/>
              <a:t>每个组有</a:t>
            </a:r>
            <a:r>
              <a:rPr lang="en-US" altLang="zh-CN" dirty="0"/>
              <a:t>L</a:t>
            </a:r>
            <a:r>
              <a:rPr lang="zh-CN" altLang="en-US" dirty="0"/>
              <a:t>个用户，等于天线的个数</a:t>
            </a:r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 err="1"/>
              <a:t>Kγ</a:t>
            </a:r>
            <a:r>
              <a:rPr lang="en-US" altLang="zh-CN" dirty="0"/>
              <a:t>=3</a:t>
            </a:r>
            <a:r>
              <a:rPr lang="zh-CN" altLang="en-US" dirty="0"/>
              <a:t>，等价于</a:t>
            </a:r>
            <a:r>
              <a:rPr lang="en-US" altLang="zh-CN" dirty="0"/>
              <a:t>t=3</a:t>
            </a:r>
            <a:r>
              <a:rPr lang="zh-CN" altLang="en-US" dirty="0"/>
              <a:t>，每次要考虑</a:t>
            </a:r>
            <a:r>
              <a:rPr lang="en-US" altLang="zh-CN" dirty="0"/>
              <a:t>4</a:t>
            </a:r>
            <a:r>
              <a:rPr lang="zh-CN" altLang="en-US" dirty="0"/>
              <a:t>个组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071783-1C9D-4EFA-98AC-F31D5F7E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" y="1227484"/>
            <a:ext cx="12093988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6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sizes(Example)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8DF113-DEE8-45D8-AF07-60DC890C08BA}"/>
                  </a:ext>
                </a:extLst>
              </p:cNvPr>
              <p:cNvSpPr txBox="1"/>
              <p:nvPr/>
            </p:nvSpPr>
            <p:spPr>
              <a:xfrm>
                <a:off x="1461155" y="4946230"/>
                <a:ext cx="9078012" cy="1546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比如考虑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个组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4</a:t>
                </a:r>
              </a:p>
              <a:p>
                <a:r>
                  <a:rPr lang="zh-CN" altLang="en-US" dirty="0"/>
                  <a:t>对于节点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来说，他存在于第一个组，后面三个组已经存在，可以得到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(234)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再减去这个组里另外</a:t>
                </a:r>
                <a:r>
                  <a:rPr lang="en-US" altLang="zh-CN" dirty="0"/>
                  <a:t>L-1=4</a:t>
                </a:r>
                <a:r>
                  <a:rPr lang="zh-CN" altLang="en-US" dirty="0"/>
                  <a:t>个数据，即可得到</a:t>
                </a:r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8DF113-DEE8-45D8-AF07-60DC890C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55" y="4946230"/>
                <a:ext cx="9078012" cy="1546257"/>
              </a:xfrm>
              <a:prstGeom prst="rect">
                <a:avLst/>
              </a:prstGeom>
              <a:blipFill>
                <a:blip r:embed="rId2"/>
                <a:stretch>
                  <a:fillRect l="-604" t="-3150" b="-5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A9C162B-3A7F-4771-9A96-FFA0C001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1227484"/>
            <a:ext cx="12192000" cy="34682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0EF2D3-5EC8-4BA7-B085-38CF3FE41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155" y="5630516"/>
            <a:ext cx="4114109" cy="55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4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Mapping Heterogeneity Does Not Affect Wireless Coded MapReduce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97B6A1-8882-43B4-BF42-4FD82FEDC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56" y="1533878"/>
            <a:ext cx="6431837" cy="40541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BB54C6-2A5F-4B45-BD92-4F596C7C51F3}"/>
                  </a:ext>
                </a:extLst>
              </p:cNvPr>
              <p:cNvSpPr txBox="1"/>
              <p:nvPr/>
            </p:nvSpPr>
            <p:spPr>
              <a:xfrm>
                <a:off x="735291" y="1389611"/>
                <a:ext cx="4713402" cy="5087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Shuffle2</a:t>
                </a:r>
                <a:r>
                  <a:rPr lang="zh-CN" altLang="en-US" dirty="0"/>
                  <a:t>阶段，</a:t>
                </a:r>
                <a:r>
                  <a:rPr lang="en-US" altLang="zh-CN" dirty="0"/>
                  <a:t>K1</a:t>
                </a:r>
                <a:r>
                  <a:rPr lang="zh-CN" altLang="en-US" dirty="0"/>
                  <a:t>这部分运算快的节点已经全部得到数据，</a:t>
                </a:r>
                <a:r>
                  <a:rPr lang="en-US" altLang="zh-CN" dirty="0"/>
                  <a:t>K2</a:t>
                </a:r>
                <a:r>
                  <a:rPr lang="zh-CN" altLang="en-US" dirty="0"/>
                  <a:t>这部分节点还差一部分中间值。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这时需要</a:t>
                </a:r>
                <a:r>
                  <a:rPr lang="en-US" altLang="zh-CN" dirty="0"/>
                  <a:t>K1</a:t>
                </a:r>
                <a:r>
                  <a:rPr lang="zh-CN" altLang="en-US" dirty="0"/>
                  <a:t>个节点作为发送端向</a:t>
                </a:r>
                <a:r>
                  <a:rPr lang="en-US" altLang="zh-CN" dirty="0"/>
                  <a:t>K2</a:t>
                </a:r>
                <a:r>
                  <a:rPr lang="zh-CN" altLang="en-US" dirty="0"/>
                  <a:t>个节点发送剩下的中间值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K1</a:t>
                </a:r>
                <a:r>
                  <a:rPr lang="zh-CN" altLang="en-US" dirty="0"/>
                  <a:t>这部分节点作为一个分布的</a:t>
                </a:r>
                <a:r>
                  <a:rPr lang="en-US" altLang="zh-CN" dirty="0"/>
                  <a:t>K1γ1-multi-antenna</a:t>
                </a:r>
                <a:r>
                  <a:rPr lang="zh-CN" altLang="en-US" dirty="0"/>
                  <a:t>系统</a:t>
                </a:r>
                <a:r>
                  <a:rPr lang="en-US" altLang="zh-CN" dirty="0"/>
                  <a:t>(L=K1γ1=2)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K2=4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L=2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K=4</a:t>
                </a:r>
                <a:r>
                  <a:rPr lang="zh-CN" altLang="en-US" dirty="0"/>
                  <a:t>的系统，首先进行分组，分成</a:t>
                </a:r>
                <a:r>
                  <a:rPr lang="en-US" altLang="zh-CN" dirty="0"/>
                  <a:t>K/L=2</a:t>
                </a:r>
                <a:r>
                  <a:rPr lang="zh-CN" altLang="en-US" dirty="0"/>
                  <a:t>个组，每个组有</a:t>
                </a:r>
                <a:r>
                  <a:rPr lang="en-US" altLang="zh-CN" dirty="0"/>
                  <a:t>L=2</a:t>
                </a:r>
                <a:r>
                  <a:rPr lang="zh-CN" altLang="en-US" dirty="0"/>
                  <a:t>个用户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第二组节点编号</a:t>
                </a:r>
                <a:r>
                  <a:rPr lang="en-US" altLang="zh-CN" dirty="0"/>
                  <a:t>4 5 6 7</a:t>
                </a:r>
                <a:r>
                  <a:rPr lang="zh-CN" altLang="en-US" dirty="0"/>
                  <a:t>。考虑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为一组，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为一组。意思就是考虑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都存在的中间值，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都存在的中间值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每个组内的节点</a:t>
                </a:r>
                <a:r>
                  <a:rPr lang="en-US" altLang="zh-CN" dirty="0"/>
                  <a:t>cache</a:t>
                </a:r>
                <a:r>
                  <a:rPr lang="zh-CN" altLang="en-US" dirty="0"/>
                  <a:t>内容都一样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第一行，考虑发送端是</a:t>
                </a:r>
                <a:r>
                  <a:rPr lang="en-US" altLang="zh-CN" dirty="0"/>
                  <a:t>{12}</a:t>
                </a:r>
                <a:r>
                  <a:rPr lang="zh-CN" altLang="en-US" dirty="0"/>
                  <a:t>。发送端</a:t>
                </a:r>
                <a:r>
                  <a:rPr lang="en-US" altLang="zh-CN" dirty="0"/>
                  <a:t>{12}</a:t>
                </a:r>
                <a:r>
                  <a:rPr lang="zh-CN" altLang="en-US" dirty="0"/>
                  <a:t>向</a:t>
                </a:r>
                <a:r>
                  <a:rPr lang="en-US" altLang="zh-CN" dirty="0"/>
                  <a:t>{45}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{67}</a:t>
                </a:r>
                <a:r>
                  <a:rPr lang="zh-CN" altLang="en-US" dirty="0"/>
                  <a:t>两个组发送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对于节点</a:t>
                </a:r>
                <a:r>
                  <a:rPr lang="en-US" altLang="zh-CN" dirty="0"/>
                  <a:t>4(D)</a:t>
                </a:r>
                <a:r>
                  <a:rPr lang="zh-CN" altLang="en-US" dirty="0"/>
                  <a:t>来说，他存在于第一个组中。可以得到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.67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BB54C6-2A5F-4B45-BD92-4F596C7C5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1" y="1389611"/>
                <a:ext cx="4713402" cy="5087675"/>
              </a:xfrm>
              <a:prstGeom prst="rect">
                <a:avLst/>
              </a:prstGeom>
              <a:blipFill>
                <a:blip r:embed="rId3"/>
                <a:stretch>
                  <a:fillRect l="-906" t="-1078" r="-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73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82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/>
              <a:t>传输规则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507349" y="3155980"/>
                <a:ext cx="5916735" cy="309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有两</m:t>
                    </m:r>
                  </m:oMath>
                </a14:m>
                <a:r>
                  <a:rPr lang="zh-CN" altLang="en-US" dirty="0"/>
                  <a:t>种情况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=3</a:t>
                </a:r>
                <a:r>
                  <a:rPr lang="zh-CN" altLang="en-US" dirty="0"/>
                  <a:t>时，考虑</a:t>
                </a:r>
                <a:r>
                  <a:rPr lang="en-US" altLang="zh-CN" dirty="0"/>
                  <a:t>S={1,2,3}</a:t>
                </a:r>
                <a:r>
                  <a:rPr lang="zh-CN" altLang="en-US" dirty="0"/>
                  <a:t>，与节点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相关的集合有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={1,2}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={1,3}(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=r=2)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={1,2}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这里根据规则把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dirty="0"/>
                  <a:t>分成</a:t>
                </a:r>
                <a:r>
                  <a:rPr lang="en-US" altLang="zh-CN" dirty="0"/>
                  <a:t>r=2</a:t>
                </a:r>
                <a:r>
                  <a:rPr lang="zh-CN" altLang="en-US" dirty="0"/>
                  <a:t>份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=2)</a:t>
                </a:r>
                <a:r>
                  <a:rPr lang="zh-CN" altLang="en-US" dirty="0"/>
                  <a:t>，分别分配给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的两个节点。这里根据图示，作者把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分配给了节点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dirty="0"/>
                  <a:t>给了节点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={1,3}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这里根据图示，作者把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分配给了节点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dirty="0"/>
                  <a:t>给了节点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9" y="3155980"/>
                <a:ext cx="5916735" cy="3090783"/>
              </a:xfrm>
              <a:prstGeom prst="rect">
                <a:avLst/>
              </a:prstGeom>
              <a:blipFill>
                <a:blip r:embed="rId2"/>
                <a:stretch>
                  <a:fillRect l="-824" t="-1775" r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3636961-27AE-49A9-A978-6D162672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29" y="419509"/>
            <a:ext cx="4915326" cy="61651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169C79-DB48-40C0-95D2-0BBED423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5" y="874341"/>
            <a:ext cx="5898391" cy="22557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73C25F-30F3-4C3C-8002-134C5E4C5EE4}"/>
              </a:ext>
            </a:extLst>
          </p:cNvPr>
          <p:cNvSpPr/>
          <p:nvPr/>
        </p:nvSpPr>
        <p:spPr>
          <a:xfrm>
            <a:off x="8993171" y="518474"/>
            <a:ext cx="235314" cy="169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21B9CB-29D1-4134-AC81-A0A3CA29C3F4}"/>
              </a:ext>
            </a:extLst>
          </p:cNvPr>
          <p:cNvSpPr/>
          <p:nvPr/>
        </p:nvSpPr>
        <p:spPr>
          <a:xfrm>
            <a:off x="8533186" y="2120262"/>
            <a:ext cx="235314" cy="169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96D7C2-3897-49C3-BE55-E67D6E7A45A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296087" y="688157"/>
            <a:ext cx="5814741" cy="34219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05CD5E-42C5-4FFE-8A07-2DE558D0FAC6}"/>
              </a:ext>
            </a:extLst>
          </p:cNvPr>
          <p:cNvCxnSpPr>
            <a:cxnSpLocks/>
          </p:cNvCxnSpPr>
          <p:nvPr/>
        </p:nvCxnSpPr>
        <p:spPr>
          <a:xfrm flipH="1">
            <a:off x="3296087" y="2289945"/>
            <a:ext cx="5196098" cy="1820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857070C-9247-4F1B-BFCF-5E69487B85DF}"/>
              </a:ext>
            </a:extLst>
          </p:cNvPr>
          <p:cNvSpPr/>
          <p:nvPr/>
        </p:nvSpPr>
        <p:spPr>
          <a:xfrm>
            <a:off x="8579104" y="530250"/>
            <a:ext cx="235314" cy="1696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CFAA22-C61F-44A2-9B98-F7215EC13989}"/>
              </a:ext>
            </a:extLst>
          </p:cNvPr>
          <p:cNvSpPr/>
          <p:nvPr/>
        </p:nvSpPr>
        <p:spPr>
          <a:xfrm>
            <a:off x="8533186" y="3613610"/>
            <a:ext cx="235314" cy="16968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B71C87A-13E2-4E4E-B8BD-D1BF8F861216}"/>
              </a:ext>
            </a:extLst>
          </p:cNvPr>
          <p:cNvCxnSpPr>
            <a:cxnSpLocks/>
          </p:cNvCxnSpPr>
          <p:nvPr/>
        </p:nvCxnSpPr>
        <p:spPr>
          <a:xfrm flipH="1">
            <a:off x="3296087" y="699933"/>
            <a:ext cx="5283017" cy="46544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DFC6997-6D9D-4EB8-8347-A0713D6CFC17}"/>
              </a:ext>
            </a:extLst>
          </p:cNvPr>
          <p:cNvCxnSpPr>
            <a:cxnSpLocks/>
          </p:cNvCxnSpPr>
          <p:nvPr/>
        </p:nvCxnSpPr>
        <p:spPr>
          <a:xfrm flipH="1">
            <a:off x="3296087" y="3783293"/>
            <a:ext cx="5237099" cy="15711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291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 err="1"/>
              <a:t>Matlab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/>
              <p:nvPr/>
            </p:nvSpPr>
            <p:spPr>
              <a:xfrm>
                <a:off x="856268" y="923827"/>
                <a:ext cx="4526437" cy="5562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unc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sz="20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𝑜𝑑𝑒𝑑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:endParaRPr lang="en-US" altLang="zh-CN" sz="2000" dirty="0"/>
              </a:p>
              <a:p>
                <a:pPr/>
                <a:endParaRPr lang="en-US" altLang="zh-CN" sz="2000" dirty="0"/>
              </a:p>
              <a:p>
                <a:pPr/>
                <a:endParaRPr lang="en-US" altLang="zh-CN" sz="2000" dirty="0"/>
              </a:p>
              <a:p>
                <a:pPr/>
                <a:r>
                  <a:rPr lang="en-US" altLang="zh-CN" sz="2000" dirty="0" err="1"/>
                  <a:t>Matlab</a:t>
                </a:r>
                <a:r>
                  <a:rPr lang="zh-CN" altLang="en-US" sz="2000" dirty="0"/>
                  <a:t>代码</a:t>
                </a:r>
                <a:endParaRPr lang="en-US" altLang="zh-CN" sz="2000" dirty="0"/>
              </a:p>
              <a:p>
                <a:r>
                  <a:rPr lang="en-US" altLang="zh-CN" dirty="0"/>
                  <a:t>k=10;</a:t>
                </a:r>
              </a:p>
              <a:p>
                <a:r>
                  <a:rPr lang="en-US" altLang="zh-CN" dirty="0"/>
                  <a:t>Lu = @(r)1-r/k;</a:t>
                </a:r>
              </a:p>
              <a:p>
                <a:r>
                  <a:rPr lang="en-US" altLang="zh-CN" dirty="0" err="1"/>
                  <a:t>Lc</a:t>
                </a:r>
                <a:r>
                  <a:rPr lang="en-US" altLang="zh-CN" dirty="0"/>
                  <a:t> = @(r)(1./r).*(1-r/k);</a:t>
                </a:r>
              </a:p>
              <a:p>
                <a:r>
                  <a:rPr lang="en-US" altLang="zh-CN" dirty="0"/>
                  <a:t>x = (1:10);</a:t>
                </a:r>
              </a:p>
              <a:p>
                <a:r>
                  <a:rPr lang="en-US" altLang="zh-CN" dirty="0"/>
                  <a:t>y1 = Lu(x);</a:t>
                </a:r>
              </a:p>
              <a:p>
                <a:r>
                  <a:rPr lang="en-US" altLang="zh-CN" dirty="0"/>
                  <a:t>y2 = </a:t>
                </a:r>
                <a:r>
                  <a:rPr lang="en-US" altLang="zh-CN" dirty="0" err="1"/>
                  <a:t>Lc</a:t>
                </a:r>
                <a:r>
                  <a:rPr lang="en-US" altLang="zh-CN" dirty="0"/>
                  <a:t>(x);</a:t>
                </a:r>
              </a:p>
              <a:p>
                <a:r>
                  <a:rPr lang="es-ES" altLang="zh-CN" dirty="0"/>
                  <a:t>plot(x,y1,'b-o',x,y2,'g-s','LineWidth',1);</a:t>
                </a:r>
              </a:p>
              <a:p>
                <a:r>
                  <a:rPr lang="en-US" altLang="zh-CN" dirty="0"/>
                  <a:t>legend('</a:t>
                </a:r>
                <a:r>
                  <a:rPr lang="en-US" altLang="zh-CN" dirty="0" err="1"/>
                  <a:t>Uncoded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Scheme','Coded</a:t>
                </a:r>
                <a:r>
                  <a:rPr lang="en-US" altLang="zh-CN" dirty="0"/>
                  <a:t> Distributed Computing');</a:t>
                </a:r>
              </a:p>
              <a:p>
                <a:r>
                  <a:rPr lang="en-US" altLang="zh-CN" dirty="0" err="1"/>
                  <a:t>xlabel</a:t>
                </a:r>
                <a:r>
                  <a:rPr lang="en-US" altLang="zh-CN" dirty="0"/>
                  <a:t>('Computation Load');</a:t>
                </a:r>
              </a:p>
              <a:p>
                <a:r>
                  <a:rPr lang="en-US" altLang="zh-CN" dirty="0" err="1"/>
                  <a:t>ylabel</a:t>
                </a:r>
                <a:r>
                  <a:rPr lang="en-US" altLang="zh-CN" dirty="0"/>
                  <a:t>('Communication Load');</a:t>
                </a:r>
              </a:p>
              <a:p>
                <a:pPr/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68" y="923827"/>
                <a:ext cx="4526437" cy="5562164"/>
              </a:xfrm>
              <a:prstGeom prst="rect">
                <a:avLst/>
              </a:prstGeom>
              <a:blipFill>
                <a:blip r:embed="rId2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F1BF4BEC-8806-4A95-9F74-A741BDB6C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34" y="923827"/>
            <a:ext cx="3999761" cy="35633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DE5BA9-4726-49B2-A0C5-EEEE2AF4B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66" y="1036741"/>
            <a:ext cx="4144610" cy="33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4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291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 err="1"/>
              <a:t>Matlab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AF991E-B8B6-4B17-9A48-A3EF1838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1907322"/>
            <a:ext cx="6012701" cy="19280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DF82C8-B23F-4E32-9D90-453AFFD4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893" y="957199"/>
            <a:ext cx="5465303" cy="46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291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 err="1"/>
              <a:t>Matlab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282804" y="655085"/>
            <a:ext cx="805049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-----------------------</a:t>
            </a:r>
            <a:r>
              <a:rPr lang="zh-CN" altLang="en-US" dirty="0"/>
              <a:t>函数</a:t>
            </a:r>
            <a:r>
              <a:rPr lang="en-US" altLang="zh-CN" dirty="0"/>
              <a:t>---------------------------</a:t>
            </a:r>
          </a:p>
          <a:p>
            <a:r>
              <a:rPr lang="en-US" altLang="zh-CN" dirty="0"/>
              <a:t>function result = </a:t>
            </a:r>
            <a:r>
              <a:rPr lang="en-US" altLang="zh-CN" dirty="0" err="1"/>
              <a:t>Lc</a:t>
            </a:r>
            <a:r>
              <a:rPr lang="en-US" altLang="zh-CN" dirty="0"/>
              <a:t>(</a:t>
            </a:r>
            <a:r>
              <a:rPr lang="en-US" altLang="zh-CN" dirty="0" err="1"/>
              <a:t>k,s,r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lower = max(r+1,s)</a:t>
            </a:r>
          </a:p>
          <a:p>
            <a:r>
              <a:rPr lang="sv-SE" altLang="zh-CN" dirty="0"/>
              <a:t>upper = min(r+s,k)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for j=1:k</a:t>
            </a:r>
          </a:p>
          <a:p>
            <a:r>
              <a:rPr lang="en-US" altLang="zh-CN" dirty="0"/>
              <a:t>    sum = 0;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= lower(j):upper(j)</a:t>
            </a:r>
          </a:p>
          <a:p>
            <a:r>
              <a:rPr lang="en-US" altLang="zh-CN" dirty="0"/>
              <a:t>    sum = </a:t>
            </a:r>
            <a:r>
              <a:rPr lang="en-US" altLang="zh-CN" dirty="0" err="1"/>
              <a:t>sum+i</a:t>
            </a:r>
            <a:r>
              <a:rPr lang="en-US" altLang="zh-CN" dirty="0"/>
              <a:t>.*</a:t>
            </a:r>
            <a:r>
              <a:rPr lang="en-US" altLang="zh-CN" dirty="0" err="1"/>
              <a:t>nchoosek</a:t>
            </a:r>
            <a:r>
              <a:rPr lang="en-US" altLang="zh-CN" dirty="0"/>
              <a:t>(</a:t>
            </a:r>
            <a:r>
              <a:rPr lang="en-US" altLang="zh-CN" dirty="0" err="1"/>
              <a:t>k,i</a:t>
            </a:r>
            <a:r>
              <a:rPr lang="en-US" altLang="zh-CN" dirty="0"/>
              <a:t>).*</a:t>
            </a:r>
            <a:r>
              <a:rPr lang="en-US" altLang="zh-CN" dirty="0" err="1"/>
              <a:t>nchoosek</a:t>
            </a:r>
            <a:r>
              <a:rPr lang="en-US" altLang="zh-CN" dirty="0"/>
              <a:t>(i-2,r(j)-1).*</a:t>
            </a:r>
            <a:r>
              <a:rPr lang="en-US" altLang="zh-CN" dirty="0" err="1"/>
              <a:t>nchoosek</a:t>
            </a:r>
            <a:r>
              <a:rPr lang="en-US" altLang="zh-CN" dirty="0"/>
              <a:t>(r(j),</a:t>
            </a:r>
            <a:r>
              <a:rPr lang="en-US" altLang="zh-CN" dirty="0" err="1"/>
              <a:t>i</a:t>
            </a:r>
            <a:r>
              <a:rPr lang="en-US" altLang="zh-CN" dirty="0"/>
              <a:t>-s)...</a:t>
            </a:r>
          </a:p>
          <a:p>
            <a:r>
              <a:rPr lang="en-US" altLang="zh-CN" dirty="0"/>
              <a:t>            ./(r(j).*</a:t>
            </a:r>
            <a:r>
              <a:rPr lang="en-US" altLang="zh-CN" dirty="0" err="1"/>
              <a:t>nchoosek</a:t>
            </a:r>
            <a:r>
              <a:rPr lang="en-US" altLang="zh-CN" dirty="0"/>
              <a:t>(</a:t>
            </a:r>
            <a:r>
              <a:rPr lang="en-US" altLang="zh-CN" dirty="0" err="1"/>
              <a:t>k,r</a:t>
            </a:r>
            <a:r>
              <a:rPr lang="en-US" altLang="zh-CN" dirty="0"/>
              <a:t>(j)).*</a:t>
            </a:r>
            <a:r>
              <a:rPr lang="en-US" altLang="zh-CN" dirty="0" err="1"/>
              <a:t>nchoosek</a:t>
            </a:r>
            <a:r>
              <a:rPr lang="en-US" altLang="zh-CN" dirty="0"/>
              <a:t>(</a:t>
            </a:r>
            <a:r>
              <a:rPr lang="en-US" altLang="zh-CN" dirty="0" err="1"/>
              <a:t>k,s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    result(j) = sum;</a:t>
            </a:r>
          </a:p>
          <a:p>
            <a:r>
              <a:rPr lang="en-US" altLang="zh-CN" dirty="0"/>
              <a:t>end</a:t>
            </a:r>
          </a:p>
          <a:p>
            <a:pPr/>
            <a:r>
              <a:rPr lang="en-US" altLang="zh-CN" dirty="0"/>
              <a:t>----------------------</a:t>
            </a:r>
            <a:r>
              <a:rPr lang="zh-CN" altLang="en-US" dirty="0"/>
              <a:t>脚本</a:t>
            </a:r>
            <a:r>
              <a:rPr lang="en-US" altLang="zh-CN" dirty="0"/>
              <a:t>------------------------</a:t>
            </a:r>
          </a:p>
          <a:p>
            <a:r>
              <a:rPr lang="en-US" altLang="zh-CN" dirty="0"/>
              <a:t>x = [1:10];</a:t>
            </a:r>
          </a:p>
          <a:p>
            <a:r>
              <a:rPr lang="en-US" altLang="zh-CN" dirty="0"/>
              <a:t>L1 = </a:t>
            </a:r>
            <a:r>
              <a:rPr lang="en-US" altLang="zh-CN" dirty="0" err="1"/>
              <a:t>Lc</a:t>
            </a:r>
            <a:r>
              <a:rPr lang="en-US" altLang="zh-CN" dirty="0"/>
              <a:t>(10,1,x);</a:t>
            </a:r>
          </a:p>
          <a:p>
            <a:r>
              <a:rPr lang="en-US" altLang="zh-CN" dirty="0"/>
              <a:t>L2 = </a:t>
            </a:r>
            <a:r>
              <a:rPr lang="en-US" altLang="zh-CN" dirty="0" err="1"/>
              <a:t>Lc</a:t>
            </a:r>
            <a:r>
              <a:rPr lang="en-US" altLang="zh-CN" dirty="0"/>
              <a:t>(10,2,x);</a:t>
            </a:r>
          </a:p>
          <a:p>
            <a:r>
              <a:rPr lang="en-US" altLang="zh-CN" dirty="0"/>
              <a:t>L3 = </a:t>
            </a:r>
            <a:r>
              <a:rPr lang="en-US" altLang="zh-CN" dirty="0" err="1"/>
              <a:t>Lc</a:t>
            </a:r>
            <a:r>
              <a:rPr lang="en-US" altLang="zh-CN" dirty="0"/>
              <a:t>(10,3,x);</a:t>
            </a:r>
          </a:p>
          <a:p>
            <a:r>
              <a:rPr lang="en-US" altLang="zh-CN" dirty="0"/>
              <a:t>plot(x,L1,'g-s',x,L2,'r-d',x,L3,'b-x','LineWidth',1.1);</a:t>
            </a:r>
          </a:p>
          <a:p>
            <a:r>
              <a:rPr lang="en-US" altLang="zh-CN" dirty="0" err="1"/>
              <a:t>xlabel</a:t>
            </a:r>
            <a:r>
              <a:rPr lang="en-US" altLang="zh-CN" dirty="0"/>
              <a:t>('Computation Load');</a:t>
            </a:r>
          </a:p>
          <a:p>
            <a:r>
              <a:rPr lang="en-US" altLang="zh-CN" dirty="0" err="1"/>
              <a:t>ylabel</a:t>
            </a:r>
            <a:r>
              <a:rPr lang="en-US" altLang="zh-CN" dirty="0"/>
              <a:t>('Communication Load');</a:t>
            </a:r>
          </a:p>
          <a:p>
            <a:r>
              <a:rPr lang="en-US" altLang="zh-CN" dirty="0"/>
              <a:t>legend('s=1','s=2','s=3');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6EA24-253F-4979-A7CF-28030F4F5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34" y="1699085"/>
            <a:ext cx="4632577" cy="37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6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sizes(description of the scheme)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659876" y="1227484"/>
            <a:ext cx="10091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Mapping Heterogeneity Does Not Affect Wireless Coded MapReduce</a:t>
            </a:r>
            <a:r>
              <a:rPr lang="zh-CN" altLang="en-US" sz="2000" dirty="0"/>
              <a:t>这篇文章在</a:t>
            </a:r>
            <a:r>
              <a:rPr lang="en-US" altLang="zh-CN" sz="2000" dirty="0"/>
              <a:t>shuffle</a:t>
            </a:r>
            <a:r>
              <a:rPr lang="zh-CN" altLang="en-US" sz="2000" dirty="0"/>
              <a:t>的第二阶段用到了这篇文章的算法</a:t>
            </a:r>
            <a:r>
              <a:rPr lang="en-US" altLang="zh-CN" sz="2000" dirty="0"/>
              <a:t>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3F225C-D85C-4CA6-A801-E8196769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58" y="2599061"/>
            <a:ext cx="6172735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sizes(description of the scheme)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659876" y="1227484"/>
            <a:ext cx="10091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</a:t>
            </a:r>
            <a:r>
              <a:rPr lang="zh-CN" altLang="en-US" sz="2000" dirty="0"/>
              <a:t>个用户，</a:t>
            </a:r>
            <a:r>
              <a:rPr lang="en-US" altLang="zh-CN" sz="2000" dirty="0"/>
              <a:t>1</a:t>
            </a:r>
            <a:r>
              <a:rPr lang="zh-CN" altLang="en-US" sz="2000" dirty="0"/>
              <a:t>个发送端，</a:t>
            </a:r>
            <a:r>
              <a:rPr lang="en-US" altLang="zh-CN" sz="2000" dirty="0"/>
              <a:t>γ=M/N</a:t>
            </a:r>
            <a:r>
              <a:rPr lang="zh-CN" altLang="en-US" sz="2000" dirty="0"/>
              <a:t>，</a:t>
            </a:r>
            <a:r>
              <a:rPr lang="en-US" altLang="zh-CN" sz="2000" dirty="0"/>
              <a:t>L</a:t>
            </a:r>
            <a:r>
              <a:rPr lang="zh-CN" altLang="en-US" sz="2000" dirty="0"/>
              <a:t>是发送端的天线数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F7FCE7-FF61-4CC4-87D7-3C0D7095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8" y="1756415"/>
            <a:ext cx="12033023" cy="2591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EFB9B2-15D6-45CA-9CAE-9D00EC67F111}"/>
                  </a:ext>
                </a:extLst>
              </p:cNvPr>
              <p:cNvSpPr txBox="1"/>
              <p:nvPr/>
            </p:nvSpPr>
            <p:spPr>
              <a:xfrm>
                <a:off x="659876" y="4525489"/>
                <a:ext cx="10091393" cy="1387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fundamental limits of caching</a:t>
                </a:r>
                <a:r>
                  <a:rPr lang="zh-CN" altLang="en-US" sz="2000" dirty="0"/>
                  <a:t>中，</a:t>
                </a:r>
                <a:r>
                  <a:rPr lang="en-US" altLang="zh-CN" sz="2000" dirty="0"/>
                  <a:t>t=MK/N,</a:t>
                </a:r>
                <a:r>
                  <a:rPr lang="zh-CN" altLang="en-US" sz="2000" dirty="0"/>
                  <a:t>每个文件被分成了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/>
                  <a:t>子文件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delivery</a:t>
                </a:r>
                <a:r>
                  <a:rPr lang="zh-CN" altLang="en-US" sz="2000" dirty="0"/>
                  <a:t>阶段，每次考虑的是</a:t>
                </a:r>
                <a:r>
                  <a:rPr lang="en-US" altLang="zh-CN" sz="2000" dirty="0"/>
                  <a:t>t+1</a:t>
                </a:r>
                <a:r>
                  <a:rPr lang="zh-CN" altLang="en-US" sz="2000" dirty="0"/>
                  <a:t>个用户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γ=M/N</a:t>
                </a:r>
                <a:r>
                  <a:rPr lang="zh-CN" altLang="en-US" sz="2000" dirty="0"/>
                  <a:t>，则</a:t>
                </a:r>
                <a:r>
                  <a:rPr lang="en-US" altLang="zh-CN" sz="2000" dirty="0"/>
                  <a:t>Kγ+1=KM/N+1=t+1</a:t>
                </a:r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EFB9B2-15D6-45CA-9CAE-9D00EC67F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6" y="4525489"/>
                <a:ext cx="10091393" cy="1387624"/>
              </a:xfrm>
              <a:prstGeom prst="rect">
                <a:avLst/>
              </a:prstGeom>
              <a:blipFill>
                <a:blip r:embed="rId3"/>
                <a:stretch>
                  <a:fillRect l="-543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C9CD201-7207-4C66-AA71-FC3F2CF46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302" y="4951785"/>
            <a:ext cx="6020322" cy="34293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DD3340D-A487-46CC-B7ED-D957FBE2361F}"/>
              </a:ext>
            </a:extLst>
          </p:cNvPr>
          <p:cNvSpPr/>
          <p:nvPr/>
        </p:nvSpPr>
        <p:spPr>
          <a:xfrm>
            <a:off x="9209988" y="3443125"/>
            <a:ext cx="838985" cy="374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8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sizes(description of the scheme)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A91D02-4D08-4133-BC3B-E0D9C659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44" y="1726202"/>
            <a:ext cx="4237087" cy="368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360B7C-0A68-4706-9EA8-9A884D6C4215}"/>
              </a:ext>
            </a:extLst>
          </p:cNvPr>
          <p:cNvSpPr txBox="1"/>
          <p:nvPr/>
        </p:nvSpPr>
        <p:spPr>
          <a:xfrm>
            <a:off x="8865908" y="1443398"/>
            <a:ext cx="117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本文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157870-A563-4927-AD24-25DF80A6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8" y="2093159"/>
            <a:ext cx="4280759" cy="20263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3CB1CF-3B38-43F6-9938-9D9BDD463632}"/>
              </a:ext>
            </a:extLst>
          </p:cNvPr>
          <p:cNvSpPr txBox="1"/>
          <p:nvPr/>
        </p:nvSpPr>
        <p:spPr>
          <a:xfrm>
            <a:off x="1142080" y="1466735"/>
            <a:ext cx="417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Fundamental limits of caching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08CE1E-BCFC-4C8A-8383-23B6E04A9A9F}"/>
              </a:ext>
            </a:extLst>
          </p:cNvPr>
          <p:cNvSpPr txBox="1"/>
          <p:nvPr/>
        </p:nvSpPr>
        <p:spPr>
          <a:xfrm>
            <a:off x="1291472" y="4506012"/>
            <a:ext cx="417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γ=M/N</a:t>
            </a:r>
          </a:p>
          <a:p>
            <a:r>
              <a:rPr lang="en-US" altLang="zh-CN" dirty="0" err="1"/>
              <a:t>Kγ</a:t>
            </a:r>
            <a:r>
              <a:rPr lang="en-US" altLang="zh-CN" dirty="0"/>
              <a:t>=KM/N=t</a:t>
            </a:r>
          </a:p>
          <a:p>
            <a:r>
              <a:rPr lang="en-US" altLang="zh-CN" dirty="0"/>
              <a:t>Kγ+1 = t+1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20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sizes(description of the scheme)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415BE8-1FDC-48A2-B9E2-3A56D2E0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48" y="1381150"/>
            <a:ext cx="10227621" cy="22208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8E49FF3-1918-471D-A5CC-090198F3B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40" y="3755671"/>
            <a:ext cx="10621869" cy="28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8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927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Adding transmitters dramatically boosts coded-caching gains for finite file sizes(Example)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2EB4C1-EDDF-4083-B29A-B849B30F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9" y="1227484"/>
            <a:ext cx="11781541" cy="4206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8DF113-DEE8-45D8-AF07-60DC890C08BA}"/>
                  </a:ext>
                </a:extLst>
              </p:cNvPr>
              <p:cNvSpPr txBox="1"/>
              <p:nvPr/>
            </p:nvSpPr>
            <p:spPr>
              <a:xfrm>
                <a:off x="1423447" y="5693790"/>
                <a:ext cx="6702458" cy="43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如果不分组，</a:t>
                </a:r>
                <a:r>
                  <a:rPr lang="en-US" altLang="zh-CN" dirty="0"/>
                  <a:t>K=50,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2250829575120</a:t>
                </a:r>
                <a:r>
                  <a:rPr lang="zh-CN" altLang="en-US" dirty="0"/>
                  <a:t>远大于</a:t>
                </a:r>
                <a:r>
                  <a:rPr lang="en-US" altLang="zh-CN" dirty="0"/>
                  <a:t>120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8DF113-DEE8-45D8-AF07-60DC890C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47" y="5693790"/>
                <a:ext cx="6702458" cy="430824"/>
              </a:xfrm>
              <a:prstGeom prst="rect">
                <a:avLst/>
              </a:prstGeom>
              <a:blipFill>
                <a:blip r:embed="rId3"/>
                <a:stretch>
                  <a:fillRect l="-819" t="-4225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68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983</Words>
  <Application>Microsoft Office PowerPoint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Cambria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家毅</dc:creator>
  <cp:lastModifiedBy>赵 家毅</cp:lastModifiedBy>
  <cp:revision>63</cp:revision>
  <dcterms:created xsi:type="dcterms:W3CDTF">2019-08-01T11:36:26Z</dcterms:created>
  <dcterms:modified xsi:type="dcterms:W3CDTF">2019-08-16T08:38:01Z</dcterms:modified>
</cp:coreProperties>
</file>