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5" r:id="rId2"/>
    <p:sldId id="343" r:id="rId3"/>
    <p:sldId id="279" r:id="rId4"/>
    <p:sldId id="344" r:id="rId5"/>
    <p:sldId id="334" r:id="rId6"/>
    <p:sldId id="345" r:id="rId7"/>
    <p:sldId id="351" r:id="rId8"/>
    <p:sldId id="350" r:id="rId9"/>
    <p:sldId id="347" r:id="rId10"/>
    <p:sldId id="353" r:id="rId11"/>
    <p:sldId id="35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10.png"/><Relationship Id="rId7" Type="http://schemas.openxmlformats.org/officeDocument/2006/relationships/image" Target="../media/image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br>
              <a:rPr lang="en-US" altLang="zh-CN" dirty="0"/>
            </a:br>
            <a:r>
              <a:rPr lang="zh-CN" altLang="en-US" dirty="0"/>
              <a:t>矩阵运算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617270-7168-4E50-A418-EF0A85CBFCA7}"/>
              </a:ext>
            </a:extLst>
          </p:cNvPr>
          <p:cNvSpPr txBox="1"/>
          <p:nvPr/>
        </p:nvSpPr>
        <p:spPr>
          <a:xfrm>
            <a:off x="1197204" y="4572000"/>
            <a:ext cx="9341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边缘设备也可以进行</a:t>
            </a:r>
            <a:r>
              <a:rPr lang="zh-CN" altLang="en-US"/>
              <a:t>矩阵运算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3DE5094-E746-4423-A8CF-84056AC6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我的工作：新的下界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4BC2E-ECD7-4CB4-A5ED-6D690BCE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015" y="799119"/>
            <a:ext cx="9181970" cy="47926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19314-D13E-4E58-8DF4-50EA32D5E514}"/>
              </a:ext>
            </a:extLst>
          </p:cNvPr>
          <p:cNvSpPr txBox="1"/>
          <p:nvPr/>
        </p:nvSpPr>
        <p:spPr>
          <a:xfrm>
            <a:off x="782425" y="5731497"/>
            <a:ext cx="1008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可以看到，橙色的</a:t>
            </a:r>
            <a:r>
              <a:rPr lang="en-US" altLang="zh-CN" b="1" dirty="0"/>
              <a:t>downlink</a:t>
            </a:r>
            <a:r>
              <a:rPr lang="zh-CN" altLang="en-US" b="1" dirty="0"/>
              <a:t>的下界为我的结果，</a:t>
            </a:r>
            <a:r>
              <a:rPr lang="en-US" altLang="zh-CN" b="1" dirty="0"/>
              <a:t>uplink</a:t>
            </a:r>
            <a:r>
              <a:rPr lang="zh-CN" altLang="en-US" b="1" dirty="0"/>
              <a:t>的下界用文献</a:t>
            </a:r>
            <a:r>
              <a:rPr lang="en-US" altLang="zh-CN" b="1" dirty="0"/>
              <a:t>2</a:t>
            </a:r>
            <a:r>
              <a:rPr lang="zh-CN" altLang="en-US" b="1" dirty="0"/>
              <a:t>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907CEE-266B-49C6-B750-5B76FA0B8802}"/>
              </a:ext>
            </a:extLst>
          </p:cNvPr>
          <p:cNvSpPr/>
          <p:nvPr/>
        </p:nvSpPr>
        <p:spPr>
          <a:xfrm>
            <a:off x="0" y="2826127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K=20</a:t>
            </a:r>
            <a:r>
              <a:rPr lang="zh-CN" altLang="en-US" dirty="0"/>
              <a:t>，</a:t>
            </a:r>
            <a:r>
              <a:rPr lang="en-US" altLang="zh-CN" dirty="0"/>
              <a:t>μ=1/2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250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3DE5094-E746-4423-A8CF-84056AC6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我的工作</a:t>
            </a:r>
            <a:endParaRPr lang="en-US" altLang="zh-CN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119314-D13E-4E58-8DF4-50EA32D5E514}"/>
              </a:ext>
            </a:extLst>
          </p:cNvPr>
          <p:cNvSpPr txBox="1"/>
          <p:nvPr/>
        </p:nvSpPr>
        <p:spPr>
          <a:xfrm>
            <a:off x="512885" y="895546"/>
            <a:ext cx="10086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综上，我的工作为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提出</a:t>
            </a:r>
            <a:r>
              <a:rPr lang="zh-CN" altLang="en-US" dirty="0">
                <a:solidFill>
                  <a:srgbClr val="FF0000"/>
                </a:solidFill>
              </a:rPr>
              <a:t>无线网络模型</a:t>
            </a:r>
            <a:r>
              <a:rPr lang="zh-CN" altLang="en-US" dirty="0"/>
              <a:t>下同时</a:t>
            </a:r>
            <a:r>
              <a:rPr lang="zh-CN" altLang="en-US" dirty="0">
                <a:solidFill>
                  <a:srgbClr val="FF0000"/>
                </a:solidFill>
              </a:rPr>
              <a:t>消除</a:t>
            </a:r>
            <a:r>
              <a:rPr lang="en-US" altLang="zh-CN" dirty="0">
                <a:solidFill>
                  <a:srgbClr val="FF0000"/>
                </a:solidFill>
              </a:rPr>
              <a:t>straggler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减少传输量</a:t>
            </a:r>
            <a:r>
              <a:rPr lang="zh-CN" altLang="en-US" dirty="0"/>
              <a:t>的方案，并给出</a:t>
            </a:r>
            <a:r>
              <a:rPr lang="en-US" altLang="zh-CN" dirty="0"/>
              <a:t>latency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  <a:r>
              <a:rPr lang="zh-CN" altLang="en-US" dirty="0"/>
              <a:t>的</a:t>
            </a:r>
            <a:r>
              <a:rPr lang="en-US" altLang="zh-CN" dirty="0"/>
              <a:t>tradeoff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对比文献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较大时</a:t>
            </a:r>
            <a:r>
              <a:rPr lang="zh-CN" altLang="en-US" dirty="0"/>
              <a:t>，本思考在上行阶段的传输量</a:t>
            </a:r>
            <a:r>
              <a:rPr lang="zh-CN" altLang="en-US" dirty="0">
                <a:solidFill>
                  <a:srgbClr val="FF0000"/>
                </a:solidFill>
              </a:rPr>
              <a:t>严格小于等于</a:t>
            </a:r>
            <a:r>
              <a:rPr lang="zh-CN" altLang="en-US" dirty="0"/>
              <a:t>文献</a:t>
            </a:r>
            <a:r>
              <a:rPr lang="en-US" altLang="zh-CN" dirty="0"/>
              <a:t>2</a:t>
            </a:r>
            <a:r>
              <a:rPr lang="zh-CN" altLang="en-US" dirty="0"/>
              <a:t>的结果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给出下行阶段的传输量下界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可以证明总体传输量与总体下界在</a:t>
            </a:r>
            <a:r>
              <a:rPr lang="en-US" altLang="zh-CN" dirty="0"/>
              <a:t>q=K</a:t>
            </a:r>
            <a:r>
              <a:rPr lang="zh-CN" altLang="en-US" dirty="0"/>
              <a:t>时，</a:t>
            </a:r>
            <a:r>
              <a:rPr lang="en-US" altLang="zh-CN" dirty="0"/>
              <a:t>gap</a:t>
            </a:r>
            <a:r>
              <a:rPr lang="zh-CN" altLang="en-US" dirty="0"/>
              <a:t>为常数（上行传输</a:t>
            </a:r>
            <a:r>
              <a:rPr lang="en-US" altLang="zh-CN" dirty="0"/>
              <a:t>gap</a:t>
            </a:r>
            <a:r>
              <a:rPr lang="zh-CN" altLang="en-US" dirty="0"/>
              <a:t>用文献</a:t>
            </a:r>
            <a:r>
              <a:rPr lang="en-US" altLang="zh-CN" dirty="0"/>
              <a:t>2</a:t>
            </a:r>
            <a:r>
              <a:rPr lang="zh-CN" altLang="en-US" dirty="0"/>
              <a:t>，下行传输</a:t>
            </a:r>
            <a:r>
              <a:rPr lang="en-US" altLang="zh-CN" dirty="0"/>
              <a:t>gap</a:t>
            </a:r>
            <a:r>
              <a:rPr lang="zh-CN" altLang="en-US" dirty="0"/>
              <a:t>用本思考的）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trike="sngStrike" dirty="0"/>
              <a:t>考虑服从指数分布的传输延迟</a:t>
            </a:r>
            <a:r>
              <a:rPr lang="zh-CN" altLang="en-US" dirty="0"/>
              <a:t>，（比较勉强，不考虑了，只考虑</a:t>
            </a:r>
            <a:r>
              <a:rPr lang="en-US" altLang="zh-CN" dirty="0"/>
              <a:t>map</a:t>
            </a:r>
            <a:r>
              <a:rPr lang="zh-CN" altLang="en-US" dirty="0"/>
              <a:t>延迟正好可以和文献</a:t>
            </a:r>
            <a:r>
              <a:rPr lang="en-US" altLang="zh-CN" dirty="0"/>
              <a:t>2</a:t>
            </a:r>
            <a:r>
              <a:rPr lang="zh-CN" altLang="en-US" dirty="0"/>
              <a:t>进行比较）</a:t>
            </a:r>
            <a:endParaRPr lang="en-US" altLang="zh-CN" dirty="0"/>
          </a:p>
          <a:p>
            <a:endParaRPr lang="en-US" altLang="zh-CN" strike="sngStrike" dirty="0"/>
          </a:p>
          <a:p>
            <a:endParaRPr lang="en-US" altLang="zh-CN" strike="sngStrike" dirty="0"/>
          </a:p>
          <a:p>
            <a:endParaRPr lang="en-US" altLang="zh-CN" strike="sngStrike" dirty="0"/>
          </a:p>
          <a:p>
            <a:r>
              <a:rPr lang="zh-CN" altLang="en-US" dirty="0"/>
              <a:t>另外，可以用另一种新的预编码方式代替文献</a:t>
            </a:r>
            <a:r>
              <a:rPr lang="en-US" altLang="zh-CN" dirty="0"/>
              <a:t>2</a:t>
            </a:r>
            <a:r>
              <a:rPr lang="zh-CN" altLang="en-US" dirty="0"/>
              <a:t>中的</a:t>
            </a:r>
            <a:r>
              <a:rPr lang="en-US" altLang="zh-CN" dirty="0"/>
              <a:t>MDS</a:t>
            </a:r>
            <a:r>
              <a:rPr lang="zh-CN" altLang="en-US" dirty="0"/>
              <a:t>码，对实验结果没有影响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670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1AFA9A2-4DF9-4D35-991E-E41D6D2153B7}"/>
              </a:ext>
            </a:extLst>
          </p:cNvPr>
          <p:cNvSpPr txBox="1"/>
          <p:nvPr/>
        </p:nvSpPr>
        <p:spPr>
          <a:xfrm>
            <a:off x="1008668" y="561943"/>
            <a:ext cx="100678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参考两篇文章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/>
              <a:t>A Scalable Framework for Wireless Distributed Computing</a:t>
            </a:r>
          </a:p>
          <a:p>
            <a:endParaRPr lang="en-US" altLang="zh-CN" dirty="0"/>
          </a:p>
          <a:p>
            <a:r>
              <a:rPr lang="en-US" altLang="zh-CN" dirty="0" err="1"/>
              <a:t>Songze</a:t>
            </a:r>
            <a:r>
              <a:rPr lang="en-US" altLang="zh-CN" dirty="0"/>
              <a:t> Li, Student Member, IEEE, Qian Yu, Mohammad Ali Maddah-Ali, Member, IEEE,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, Senior Member, IEEE</a:t>
            </a:r>
          </a:p>
          <a:p>
            <a:endParaRPr lang="en-US" altLang="zh-CN" dirty="0"/>
          </a:p>
          <a:p>
            <a:r>
              <a:rPr lang="en-US" altLang="zh-CN" dirty="0"/>
              <a:t>IEEE/ACM Transactions on Networking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dirty="0"/>
              <a:t>A Unified Coding Framework for Distributed Computing with Straggling Servers</a:t>
            </a:r>
          </a:p>
          <a:p>
            <a:endParaRPr lang="en-US" altLang="zh-CN" dirty="0"/>
          </a:p>
          <a:p>
            <a:r>
              <a:rPr lang="en-US" altLang="zh-CN" dirty="0" err="1"/>
              <a:t>Songze</a:t>
            </a:r>
            <a:r>
              <a:rPr lang="en-US" altLang="zh-CN" dirty="0"/>
              <a:t> Li ∗ , Mohammad Ali Maddah-Ali† 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∗</a:t>
            </a:r>
          </a:p>
          <a:p>
            <a:endParaRPr lang="en-US" altLang="zh-CN" dirty="0"/>
          </a:p>
          <a:p>
            <a:r>
              <a:rPr lang="en-US" altLang="zh-CN" dirty="0"/>
              <a:t>2016 IEEE </a:t>
            </a:r>
            <a:r>
              <a:rPr lang="en-US" altLang="zh-CN" dirty="0" err="1"/>
              <a:t>Globecom</a:t>
            </a:r>
            <a:r>
              <a:rPr lang="en-US" altLang="zh-CN" dirty="0"/>
              <a:t> Workshops (GC </a:t>
            </a:r>
            <a:r>
              <a:rPr lang="en-US" altLang="zh-CN" dirty="0" err="1"/>
              <a:t>Wkshps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8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9319272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 Scalable Framework for Wireless Distributed Computing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B8C0D-8DAD-43A3-86D8-E0700ED4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0" y="994722"/>
            <a:ext cx="5494496" cy="36807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7DE78-8F56-48E6-A7A8-E6FD15A88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5" y="1344281"/>
            <a:ext cx="5128704" cy="31701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A3ED1-BEF7-4BFB-8466-FEFD02C3BC0A}"/>
              </a:ext>
            </a:extLst>
          </p:cNvPr>
          <p:cNvSpPr txBox="1"/>
          <p:nvPr/>
        </p:nvSpPr>
        <p:spPr>
          <a:xfrm>
            <a:off x="1623101" y="4669478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每一个文件都将产生</a:t>
            </a:r>
            <a:r>
              <a:rPr lang="en-US" altLang="zh-CN" sz="1400" dirty="0"/>
              <a:t>Q=3</a:t>
            </a:r>
            <a:r>
              <a:rPr lang="zh-CN" altLang="en-US" sz="1400" dirty="0"/>
              <a:t>个中间值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BA8ADE-DDEA-4949-9704-B52B9C86F2A0}"/>
              </a:ext>
            </a:extLst>
          </p:cNvPr>
          <p:cNvSpPr txBox="1"/>
          <p:nvPr/>
        </p:nvSpPr>
        <p:spPr>
          <a:xfrm>
            <a:off x="7729980" y="4588965"/>
            <a:ext cx="3855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广播</a:t>
            </a:r>
            <a:r>
              <a:rPr lang="en-US" altLang="zh-CN" sz="1400" dirty="0" err="1"/>
              <a:t>μK</a:t>
            </a:r>
            <a:r>
              <a:rPr lang="en-US" altLang="zh-CN" sz="1400" dirty="0"/>
              <a:t>=2</a:t>
            </a:r>
            <a:r>
              <a:rPr lang="zh-CN" altLang="en-US" sz="1400" dirty="0"/>
              <a:t>个线性组合</a:t>
            </a:r>
            <a:endParaRPr lang="en-US" altLang="zh-C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1093509" y="5279010"/>
                <a:ext cx="9935852" cy="1221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这篇文章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问题，所有节点都用上了，且考虑的不是矩阵运算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𝑜𝑤𝑛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5279010"/>
                <a:ext cx="9935852" cy="1221168"/>
              </a:xfrm>
              <a:prstGeom prst="rect">
                <a:avLst/>
              </a:prstGeom>
              <a:blipFill>
                <a:blip r:embed="rId4"/>
                <a:stretch>
                  <a:fillRect l="-491" t="-4000"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 Unified Coding Framework for Distributed Computing with Straggling Servers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933253" y="4718433"/>
            <a:ext cx="993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这篇文章考虑矩阵运算下</a:t>
            </a:r>
            <a:r>
              <a:rPr lang="en-US" altLang="zh-CN" dirty="0"/>
              <a:t>straggler</a:t>
            </a:r>
            <a:r>
              <a:rPr lang="zh-CN" altLang="en-US" dirty="0"/>
              <a:t>问题，以最先完成的节点数量</a:t>
            </a:r>
            <a:r>
              <a:rPr lang="en-US" altLang="zh-CN" dirty="0"/>
              <a:t>q</a:t>
            </a:r>
            <a:r>
              <a:rPr lang="zh-CN" altLang="en-US" dirty="0"/>
              <a:t>为输入，输出传输量。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</a:t>
            </a:r>
            <a:r>
              <a:rPr lang="zh-CN" altLang="en-US" dirty="0">
                <a:solidFill>
                  <a:srgbClr val="FF0000"/>
                </a:solidFill>
              </a:rPr>
              <a:t>不是</a:t>
            </a:r>
            <a:r>
              <a:rPr lang="zh-CN" altLang="en-US" dirty="0"/>
              <a:t>基于无线网络，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zh-CN" altLang="en-US" dirty="0"/>
              <a:t>上行下行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02B65E-48BB-45C5-B547-D63EA920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4" y="1019158"/>
            <a:ext cx="4376478" cy="32905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5A52ED-30CD-490D-A16F-A6127123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56" y="1492327"/>
            <a:ext cx="6096987" cy="22637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5DD2440-3C70-41D2-B2C6-1DE4C2C5963E}"/>
              </a:ext>
            </a:extLst>
          </p:cNvPr>
          <p:cNvSpPr/>
          <p:nvPr/>
        </p:nvSpPr>
        <p:spPr>
          <a:xfrm>
            <a:off x="801278" y="2479249"/>
            <a:ext cx="4376478" cy="622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64052D-D66E-463F-AD81-CDDF2271C82A}"/>
              </a:ext>
            </a:extLst>
          </p:cNvPr>
          <p:cNvSpPr/>
          <p:nvPr/>
        </p:nvSpPr>
        <p:spPr>
          <a:xfrm>
            <a:off x="3468956" y="459519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85D14D-F087-4D61-BF97-521ECD0B0EA8}"/>
              </a:ext>
            </a:extLst>
          </p:cNvPr>
          <p:cNvSpPr/>
          <p:nvPr/>
        </p:nvSpPr>
        <p:spPr>
          <a:xfrm>
            <a:off x="4700725" y="4595198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71EBA2-B0E3-478E-8F9C-9337761C1931}"/>
              </a:ext>
            </a:extLst>
          </p:cNvPr>
          <p:cNvSpPr/>
          <p:nvPr/>
        </p:nvSpPr>
        <p:spPr>
          <a:xfrm>
            <a:off x="5932494" y="459519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节点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C478A4-7333-47ED-B8F1-80C029CE0340}"/>
              </a:ext>
            </a:extLst>
          </p:cNvPr>
          <p:cNvSpPr txBox="1"/>
          <p:nvPr/>
        </p:nvSpPr>
        <p:spPr>
          <a:xfrm>
            <a:off x="7088011" y="4630883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7AA187-3E3E-47F6-B17D-18131A7E589C}"/>
              </a:ext>
            </a:extLst>
          </p:cNvPr>
          <p:cNvSpPr/>
          <p:nvPr/>
        </p:nvSpPr>
        <p:spPr>
          <a:xfrm>
            <a:off x="8017389" y="4596039"/>
            <a:ext cx="904973" cy="4407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节点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2B4597E-A17D-4F38-8FC7-8D1407CCA6ED}"/>
              </a:ext>
            </a:extLst>
          </p:cNvPr>
          <p:cNvCxnSpPr>
            <a:cxnSpLocks/>
          </p:cNvCxnSpPr>
          <p:nvPr/>
        </p:nvCxnSpPr>
        <p:spPr>
          <a:xfrm flipH="1" flipV="1">
            <a:off x="5353875" y="5193901"/>
            <a:ext cx="553527" cy="55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B59095-458A-4719-AB01-A8591D48DCE0}"/>
              </a:ext>
            </a:extLst>
          </p:cNvPr>
          <p:cNvCxnSpPr>
            <a:cxnSpLocks/>
          </p:cNvCxnSpPr>
          <p:nvPr/>
        </p:nvCxnSpPr>
        <p:spPr>
          <a:xfrm flipH="1" flipV="1">
            <a:off x="4089603" y="5035901"/>
            <a:ext cx="1842891" cy="71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FE5D07-8BE2-4BD4-8159-FAA6A5E9338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965167" y="5035902"/>
            <a:ext cx="419814" cy="71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0BE006-91BC-48DC-AD92-40A6EA5ACA8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940075" y="5036742"/>
            <a:ext cx="2529801" cy="71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A2A0D06-250D-4873-855C-FDBCDE7C686E}"/>
              </a:ext>
            </a:extLst>
          </p:cNvPr>
          <p:cNvSpPr txBox="1"/>
          <p:nvPr/>
        </p:nvSpPr>
        <p:spPr>
          <a:xfrm>
            <a:off x="6837467" y="5901490"/>
            <a:ext cx="206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数据集（大小为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</p:txBody>
      </p:sp>
      <p:sp>
        <p:nvSpPr>
          <p:cNvPr id="22" name="流程图: 磁盘 21">
            <a:extLst>
              <a:ext uri="{FF2B5EF4-FFF2-40B4-BE49-F238E27FC236}">
                <a16:creationId xmlns:a16="http://schemas.microsoft.com/office/drawing/2014/main" id="{BBEC6406-5ED8-4F6A-B9F4-CDD08F966A0B}"/>
              </a:ext>
            </a:extLst>
          </p:cNvPr>
          <p:cNvSpPr/>
          <p:nvPr/>
        </p:nvSpPr>
        <p:spPr>
          <a:xfrm>
            <a:off x="5319798" y="5779785"/>
            <a:ext cx="1175208" cy="6127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/>
              <p:nvPr/>
            </p:nvSpPr>
            <p:spPr>
              <a:xfrm>
                <a:off x="3887000" y="3400421"/>
                <a:ext cx="973857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E643A9-F7A1-437C-B49F-4837670E1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00" y="3400421"/>
                <a:ext cx="973857" cy="440703"/>
              </a:xfrm>
              <a:prstGeom prst="rect">
                <a:avLst/>
              </a:prstGeom>
              <a:blipFill>
                <a:blip r:embed="rId2"/>
                <a:stretch>
                  <a:fillRect l="-62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/>
              <p:nvPr/>
            </p:nvSpPr>
            <p:spPr>
              <a:xfrm>
                <a:off x="5313688" y="3400422"/>
                <a:ext cx="904973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E9C2813-6044-4F96-A00F-BA39131A6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688" y="3400422"/>
                <a:ext cx="904973" cy="440703"/>
              </a:xfrm>
              <a:prstGeom prst="rect">
                <a:avLst/>
              </a:prstGeom>
              <a:blipFill>
                <a:blip r:embed="rId3"/>
                <a:stretch>
                  <a:fillRect l="-5333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/>
              <p:nvPr/>
            </p:nvSpPr>
            <p:spPr>
              <a:xfrm>
                <a:off x="7224088" y="3397552"/>
                <a:ext cx="904973" cy="44070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1667F77-891E-49FC-9B11-BC4600D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88" y="3397552"/>
                <a:ext cx="904973" cy="440703"/>
              </a:xfrm>
              <a:prstGeom prst="rect">
                <a:avLst/>
              </a:prstGeom>
              <a:blipFill>
                <a:blip r:embed="rId4"/>
                <a:stretch>
                  <a:fillRect l="-4636" t="-4000"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下 28">
            <a:extLst>
              <a:ext uri="{FF2B5EF4-FFF2-40B4-BE49-F238E27FC236}">
                <a16:creationId xmlns:a16="http://schemas.microsoft.com/office/drawing/2014/main" id="{BAEB0920-BC90-462B-9D52-BE465ED57D5B}"/>
              </a:ext>
            </a:extLst>
          </p:cNvPr>
          <p:cNvSpPr/>
          <p:nvPr/>
        </p:nvSpPr>
        <p:spPr>
          <a:xfrm rot="10800000">
            <a:off x="5605698" y="3927480"/>
            <a:ext cx="636406" cy="488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D61459F-5243-4B78-B163-547237598343}"/>
              </a:ext>
            </a:extLst>
          </p:cNvPr>
          <p:cNvSpPr txBox="1"/>
          <p:nvPr/>
        </p:nvSpPr>
        <p:spPr>
          <a:xfrm>
            <a:off x="6330162" y="3397552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0F448B-7A9E-49DB-91CD-576A71240C50}"/>
              </a:ext>
            </a:extLst>
          </p:cNvPr>
          <p:cNvSpPr txBox="1"/>
          <p:nvPr/>
        </p:nvSpPr>
        <p:spPr>
          <a:xfrm>
            <a:off x="6344130" y="4046209"/>
            <a:ext cx="277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任意前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p</a:t>
            </a:r>
            <a:r>
              <a:rPr lang="zh-CN" altLang="en-US" dirty="0"/>
              <a:t>≤</a:t>
            </a:r>
            <a:r>
              <a:rPr lang="en-US" altLang="zh-CN" dirty="0"/>
              <a:t>K</a:t>
            </a:r>
            <a:r>
              <a:rPr lang="zh-CN" altLang="en-US" dirty="0"/>
              <a:t>）个节点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B88D3C-8C8A-465B-A651-29F8E7F9B96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373929" y="1288480"/>
            <a:ext cx="1138416" cy="21119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9CF4E21-0292-43D5-9450-1B0C01F2C6B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766175" y="1327952"/>
            <a:ext cx="53614" cy="2072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9093D59-D956-4065-A8C0-4E8887FAF0E0}"/>
              </a:ext>
            </a:extLst>
          </p:cNvPr>
          <p:cNvCxnSpPr>
            <a:cxnSpLocks/>
          </p:cNvCxnSpPr>
          <p:nvPr/>
        </p:nvCxnSpPr>
        <p:spPr>
          <a:xfrm flipH="1" flipV="1">
            <a:off x="6060433" y="1311699"/>
            <a:ext cx="1490438" cy="2065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形 49" descr="信号塔">
            <a:extLst>
              <a:ext uri="{FF2B5EF4-FFF2-40B4-BE49-F238E27FC236}">
                <a16:creationId xmlns:a16="http://schemas.microsoft.com/office/drawing/2014/main" id="{74A17963-E108-4C01-A368-C97BB4200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875" y="304741"/>
            <a:ext cx="914400" cy="914400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6B39AA-9210-4D87-A3B7-AA903CB058B8}"/>
              </a:ext>
            </a:extLst>
          </p:cNvPr>
          <p:cNvCxnSpPr>
            <a:cxnSpLocks/>
          </p:cNvCxnSpPr>
          <p:nvPr/>
        </p:nvCxnSpPr>
        <p:spPr>
          <a:xfrm flipH="1">
            <a:off x="4517358" y="1386575"/>
            <a:ext cx="1074454" cy="201097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0308FB-F5E0-477B-B1D8-90A5F66D6399}"/>
              </a:ext>
            </a:extLst>
          </p:cNvPr>
          <p:cNvCxnSpPr>
            <a:cxnSpLocks/>
          </p:cNvCxnSpPr>
          <p:nvPr/>
        </p:nvCxnSpPr>
        <p:spPr>
          <a:xfrm>
            <a:off x="5907402" y="1354886"/>
            <a:ext cx="0" cy="204266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FF33919-8413-45A4-AEB3-7E1F9C0F8651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148047" y="1288480"/>
            <a:ext cx="1528528" cy="210907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4808A8-5D4F-44AD-9ACD-E6BA03E6600D}"/>
              </a:ext>
            </a:extLst>
          </p:cNvPr>
          <p:cNvSpPr txBox="1"/>
          <p:nvPr/>
        </p:nvSpPr>
        <p:spPr>
          <a:xfrm>
            <a:off x="346736" y="500195"/>
            <a:ext cx="354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无线网络下考虑</a:t>
            </a:r>
            <a:r>
              <a:rPr lang="en-US" altLang="zh-CN" dirty="0"/>
              <a:t>straggler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边缘设备也可以进行矩阵运算</a:t>
            </a:r>
          </a:p>
        </p:txBody>
      </p:sp>
      <p:pic>
        <p:nvPicPr>
          <p:cNvPr id="3" name="图形 2" descr="智能手机">
            <a:extLst>
              <a:ext uri="{FF2B5EF4-FFF2-40B4-BE49-F238E27FC236}">
                <a16:creationId xmlns:a16="http://schemas.microsoft.com/office/drawing/2014/main" id="{E4E65FEE-B1E2-46D7-A806-7C3A3FBF48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19382" y="3397551"/>
            <a:ext cx="440703" cy="440703"/>
          </a:xfrm>
          <a:prstGeom prst="rect">
            <a:avLst/>
          </a:prstGeom>
        </p:spPr>
      </p:pic>
      <p:pic>
        <p:nvPicPr>
          <p:cNvPr id="12" name="图形 11" descr="平板电脑">
            <a:extLst>
              <a:ext uri="{FF2B5EF4-FFF2-40B4-BE49-F238E27FC236}">
                <a16:creationId xmlns:a16="http://schemas.microsoft.com/office/drawing/2014/main" id="{BE2BCD84-E284-451B-A2EC-B3458F68A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2277" y="3224456"/>
            <a:ext cx="715523" cy="715523"/>
          </a:xfrm>
          <a:prstGeom prst="rect">
            <a:avLst/>
          </a:prstGeom>
        </p:spPr>
      </p:pic>
      <p:pic>
        <p:nvPicPr>
          <p:cNvPr id="32" name="图形 31" descr="智能手机">
            <a:extLst>
              <a:ext uri="{FF2B5EF4-FFF2-40B4-BE49-F238E27FC236}">
                <a16:creationId xmlns:a16="http://schemas.microsoft.com/office/drawing/2014/main" id="{4F6B6D40-ED56-4BA5-A1D2-CE08B98E53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43137" y="3397550"/>
            <a:ext cx="440703" cy="4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我的工作：方案及上界</a:t>
            </a:r>
            <a:endParaRPr lang="en-US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324348" y="1051405"/>
                <a:ext cx="11119791" cy="5362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在无线网络中考虑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思考与两篇文章的区别</a:t>
                </a:r>
                <a:endParaRPr lang="en-US" altLang="zh-CN" dirty="0"/>
              </a:p>
              <a:p>
                <a:r>
                  <a:rPr lang="zh-CN" altLang="en-US" dirty="0"/>
                  <a:t>单独对于文章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，区别在于考虑了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单独对于文章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，区别在于场景在这里变成无线网络，有上行和下行。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文献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结果：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coded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·(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μ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结果：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提出无线网络下同时消除</a:t>
                </a:r>
                <a:r>
                  <a:rPr lang="en-US" altLang="zh-CN" dirty="0"/>
                  <a:t>straggler</a:t>
                </a:r>
                <a:r>
                  <a:rPr lang="zh-CN" altLang="en-US" dirty="0"/>
                  <a:t>和减少传输量的方案，该方案可以都得到右边的</a:t>
                </a:r>
                <a:r>
                  <a:rPr lang="zh-CN" altLang="en-US" b="1" dirty="0"/>
                  <a:t>上行</a:t>
                </a:r>
                <a:r>
                  <a:rPr lang="zh-CN" altLang="en-US" dirty="0"/>
                  <a:t>和</a:t>
                </a:r>
                <a:r>
                  <a:rPr lang="zh-CN" altLang="en-US" b="1" dirty="0"/>
                  <a:t>下行</a:t>
                </a:r>
                <a:r>
                  <a:rPr lang="zh-CN" altLang="en-US" dirty="0"/>
                  <a:t>传输的</a:t>
                </a:r>
                <a:r>
                  <a:rPr lang="zh-CN" altLang="en-US" b="1" dirty="0"/>
                  <a:t>传输量</a:t>
                </a:r>
                <a:r>
                  <a:rPr lang="zh-CN" altLang="en-US" dirty="0"/>
                  <a:t>上界公式。具体过程还是比较复杂，这里直接展示结果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48" y="1051405"/>
                <a:ext cx="11119791" cy="5362878"/>
              </a:xfrm>
              <a:prstGeom prst="rect">
                <a:avLst/>
              </a:prstGeom>
              <a:blipFill>
                <a:blip r:embed="rId2"/>
                <a:stretch>
                  <a:fillRect l="-439" t="-795" r="-55" b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5CC8882A-0161-471D-95EC-95DABDE1021D}"/>
              </a:ext>
            </a:extLst>
          </p:cNvPr>
          <p:cNvSpPr/>
          <p:nvPr/>
        </p:nvSpPr>
        <p:spPr>
          <a:xfrm rot="1361863">
            <a:off x="5226287" y="3323872"/>
            <a:ext cx="509048" cy="540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5586932-5F5B-49B4-859C-995BD8293912}"/>
              </a:ext>
            </a:extLst>
          </p:cNvPr>
          <p:cNvSpPr/>
          <p:nvPr/>
        </p:nvSpPr>
        <p:spPr>
          <a:xfrm rot="19441635">
            <a:off x="5292087" y="4338802"/>
            <a:ext cx="509048" cy="540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EA7D9B-FEAE-45C8-AFA4-A5DB22AFFA3A}"/>
                  </a:ext>
                </a:extLst>
              </p:cNvPr>
              <p:cNvSpPr txBox="1"/>
              <p:nvPr/>
            </p:nvSpPr>
            <p:spPr>
              <a:xfrm>
                <a:off x="6096000" y="2906335"/>
                <a:ext cx="5656082" cy="207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200" dirty="0"/>
              </a:p>
              <a:p>
                <a:r>
                  <a:rPr lang="en-US" altLang="zh-CN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𝑁𝑚𝑖𝑛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zh-CN" alt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</m:sub>
                                            <m:sup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altLang="zh-CN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noBar"/>
                                              <m:ctrlP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EA7D9B-FEAE-45C8-AFA4-A5DB22AFF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6335"/>
                <a:ext cx="5656082" cy="2071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98FD6DF-03D6-4E4B-8350-B489AB6C8F2F}"/>
              </a:ext>
            </a:extLst>
          </p:cNvPr>
          <p:cNvCxnSpPr/>
          <p:nvPr/>
        </p:nvCxnSpPr>
        <p:spPr>
          <a:xfrm>
            <a:off x="7598004" y="3559364"/>
            <a:ext cx="14423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0CA4B26-2D0B-483E-B912-6EA9F1471E84}"/>
              </a:ext>
            </a:extLst>
          </p:cNvPr>
          <p:cNvCxnSpPr/>
          <p:nvPr/>
        </p:nvCxnSpPr>
        <p:spPr>
          <a:xfrm>
            <a:off x="8052061" y="4628126"/>
            <a:ext cx="144230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BA2AD7-4416-4237-8A7A-3AE52A8FE128}"/>
              </a:ext>
            </a:extLst>
          </p:cNvPr>
          <p:cNvCxnSpPr>
            <a:cxnSpLocks/>
          </p:cNvCxnSpPr>
          <p:nvPr/>
        </p:nvCxnSpPr>
        <p:spPr>
          <a:xfrm>
            <a:off x="8952322" y="2241183"/>
            <a:ext cx="58289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3AA026-9F68-428A-B69F-824507E6E934}"/>
              </a:ext>
            </a:extLst>
          </p:cNvPr>
          <p:cNvSpPr txBox="1"/>
          <p:nvPr/>
        </p:nvSpPr>
        <p:spPr>
          <a:xfrm>
            <a:off x="8874548" y="2052688"/>
            <a:ext cx="2318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为</a:t>
            </a:r>
            <a:r>
              <a:rPr lang="zh-CN" altLang="en-US" b="1" dirty="0">
                <a:solidFill>
                  <a:srgbClr val="FF0000"/>
                </a:solidFill>
              </a:rPr>
              <a:t>进一步</a:t>
            </a:r>
            <a:r>
              <a:rPr lang="zh-CN" altLang="en-US" dirty="0"/>
              <a:t>改进的结果，改进方案以去掉</a:t>
            </a:r>
            <a:r>
              <a:rPr lang="en-US" altLang="zh-CN" dirty="0"/>
              <a:t>min</a:t>
            </a:r>
            <a:r>
              <a:rPr lang="zh-CN" altLang="en-US" dirty="0"/>
              <a:t>函数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D5C391-1314-4CDB-9272-91F6D99B781B}"/>
              </a:ext>
            </a:extLst>
          </p:cNvPr>
          <p:cNvSpPr txBox="1"/>
          <p:nvPr/>
        </p:nvSpPr>
        <p:spPr>
          <a:xfrm>
            <a:off x="5357473" y="3871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我的工作</a:t>
            </a:r>
          </a:p>
        </p:txBody>
      </p:sp>
    </p:spTree>
    <p:extLst>
      <p:ext uri="{BB962C8B-B14F-4D97-AF65-F5344CB8AC3E}">
        <p14:creationId xmlns:p14="http://schemas.microsoft.com/office/powerpoint/2010/main" val="247037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我的工作：方案及上界</a:t>
            </a:r>
            <a:endParaRPr lang="en-US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333775" y="896305"/>
                <a:ext cx="11468584" cy="5248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另外，本思考的方案是受文献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的启发，本思考把文献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的有线应用场景拓展到无线应用场景。</a:t>
                </a:r>
                <a:endParaRPr lang="en-US" altLang="zh-CN" dirty="0"/>
              </a:p>
              <a:p>
                <a:r>
                  <a:rPr lang="zh-CN" altLang="en-US" dirty="0"/>
                  <a:t>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：每个节点可以相互发送和接收，不存在</a:t>
                </a:r>
                <a:r>
                  <a:rPr lang="en-US" altLang="zh-CN" dirty="0"/>
                  <a:t>AP</a:t>
                </a:r>
                <a:r>
                  <a:rPr lang="zh-CN" altLang="en-US" dirty="0"/>
                  <a:t>和上行下行阶段。</a:t>
                </a:r>
                <a:endParaRPr lang="en-US" altLang="zh-CN" dirty="0"/>
              </a:p>
              <a:p>
                <a:r>
                  <a:rPr lang="zh-CN" altLang="en-US" dirty="0"/>
                  <a:t>本思考：每个节点在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上行阶段</a:t>
                </a:r>
                <a:r>
                  <a:rPr lang="zh-CN" altLang="en-US" dirty="0"/>
                  <a:t>需要发送各自数据到一个接入点</a:t>
                </a:r>
                <a:r>
                  <a:rPr lang="en-US" altLang="zh-CN" dirty="0"/>
                  <a:t>AP</a:t>
                </a:r>
                <a:r>
                  <a:rPr lang="zh-CN" altLang="en-US" dirty="0"/>
                  <a:t>，在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下行阶段</a:t>
                </a:r>
                <a:r>
                  <a:rPr lang="zh-CN" altLang="en-US" dirty="0"/>
                  <a:t>再把数据广播给每个节点。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因此可以看到本思考的上行阶段与文献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的上行阶段类似，只是把数据发给</a:t>
                </a:r>
                <a:r>
                  <a:rPr lang="en-US" altLang="zh-CN" dirty="0"/>
                  <a:t>AP</a:t>
                </a:r>
                <a:r>
                  <a:rPr lang="zh-CN" altLang="en-US" dirty="0"/>
                  <a:t>和相互发的区别，在传输量上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如果直接搬过来</a:t>
                </a:r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无区别</a:t>
                </a:r>
                <a:r>
                  <a:rPr lang="zh-CN" altLang="en-US" dirty="0"/>
                  <a:t>的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我的工作还包括对文献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的改进，使得本思考的上行阶段传输量比文献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可以证明，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在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较大时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den>
                            </m:f>
                            <m:d>
                              <m:dPr>
                                <m:begChr m:val="⌈"/>
                                <m:endChr m:val="⌉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noBar"/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比</a:t>
                </a:r>
                <a:r>
                  <a:rPr lang="zh-CN" altLang="en-US" dirty="0"/>
                  <a:t>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结果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𝑁𝑚𝑖𝑛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小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具体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除法</a:t>
                </a:r>
                <a:r>
                  <a:rPr lang="zh-CN" altLang="en-US" dirty="0"/>
                  <a:t>的增益可能不好算，因为结果是累加的，只是最后一次迭代结果不一样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但最后一次迭代</a:t>
                </a:r>
                <a:r>
                  <a:rPr lang="en-US" altLang="zh-CN" dirty="0"/>
                  <a:t>dominate</a:t>
                </a:r>
                <a:r>
                  <a:rPr lang="zh-CN" altLang="en-US" dirty="0"/>
                  <a:t>整体传输量，所以在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某些点</a:t>
                </a:r>
                <a:r>
                  <a:rPr lang="zh-CN" altLang="en-US" dirty="0"/>
                  <a:t>的取值上优化较大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5" y="896305"/>
                <a:ext cx="11468584" cy="5248168"/>
              </a:xfrm>
              <a:prstGeom prst="rect">
                <a:avLst/>
              </a:prstGeom>
              <a:blipFill>
                <a:blip r:embed="rId2"/>
                <a:stretch>
                  <a:fillRect l="-478" t="-813" b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C15BD6CB-B190-426D-90A1-791E1DC50A38}"/>
              </a:ext>
            </a:extLst>
          </p:cNvPr>
          <p:cNvSpPr/>
          <p:nvPr/>
        </p:nvSpPr>
        <p:spPr>
          <a:xfrm>
            <a:off x="8245311" y="3923122"/>
            <a:ext cx="3019720" cy="162141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70570F9-5D26-4D31-AA03-9029909D1982}"/>
              </a:ext>
            </a:extLst>
          </p:cNvPr>
          <p:cNvSpPr/>
          <p:nvPr/>
        </p:nvSpPr>
        <p:spPr>
          <a:xfrm>
            <a:off x="2575088" y="3483204"/>
            <a:ext cx="2468251" cy="225457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24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0188B76-14A0-4DC4-AFFB-84BF4C54F074}"/>
              </a:ext>
            </a:extLst>
          </p:cNvPr>
          <p:cNvSpPr txBox="1"/>
          <p:nvPr/>
        </p:nvSpPr>
        <p:spPr>
          <a:xfrm>
            <a:off x="512885" y="5321747"/>
            <a:ext cx="11119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从仿真来看，下行传输（黑色）明显比上行传输（红色或者蓝色）少，因此考虑下行的传输是很有意义的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zh-CN" altLang="en-US" dirty="0"/>
              <a:t>较大时，某些点的取值上本思考的上行传输量对比文献</a:t>
            </a:r>
            <a:r>
              <a:rPr lang="en-US" altLang="zh-CN" dirty="0"/>
              <a:t>2</a:t>
            </a:r>
            <a:r>
              <a:rPr lang="zh-CN" altLang="en-US" dirty="0"/>
              <a:t>有较大优化，具体是哪些点应该是不确定的，与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μ</a:t>
            </a:r>
            <a:r>
              <a:rPr lang="zh-CN" altLang="en-US" dirty="0"/>
              <a:t>的取值有关，</a:t>
            </a:r>
            <a:r>
              <a:rPr lang="zh-CN" altLang="en-US" b="1" dirty="0"/>
              <a:t>但可以证明</a:t>
            </a:r>
            <a:r>
              <a:rPr lang="zh-CN" altLang="en-US" b="1" dirty="0">
                <a:solidFill>
                  <a:srgbClr val="FF0000"/>
                </a:solidFill>
              </a:rPr>
              <a:t>每个点</a:t>
            </a:r>
            <a:r>
              <a:rPr lang="zh-CN" altLang="en-US" b="1" dirty="0"/>
              <a:t>上肯定是比文献</a:t>
            </a:r>
            <a:r>
              <a:rPr lang="en-US" altLang="zh-CN" b="1" dirty="0"/>
              <a:t>2</a:t>
            </a:r>
            <a:r>
              <a:rPr lang="zh-CN" altLang="en-US" b="1" dirty="0"/>
              <a:t>的小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297440-68FC-475A-9682-76D62DD9E5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54" y="843832"/>
            <a:ext cx="7660157" cy="399834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85EFC887-CCC9-4F97-B7BA-EDAEE785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我的工作：方案及上界</a:t>
            </a:r>
            <a:endParaRPr lang="en-US" altLang="zh-CN" sz="2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6CB7E9-36D0-4181-B157-68B60A753F68}"/>
              </a:ext>
            </a:extLst>
          </p:cNvPr>
          <p:cNvSpPr/>
          <p:nvPr/>
        </p:nvSpPr>
        <p:spPr>
          <a:xfrm>
            <a:off x="0" y="2621253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K=20</a:t>
            </a:r>
            <a:r>
              <a:rPr lang="zh-CN" altLang="en-US" dirty="0"/>
              <a:t>，</a:t>
            </a:r>
            <a:r>
              <a:rPr lang="en-US" altLang="zh-CN" dirty="0"/>
              <a:t>μ=2/5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485D70-D7E0-42F4-9835-02174192ABC2}"/>
              </a:ext>
            </a:extLst>
          </p:cNvPr>
          <p:cNvSpPr txBox="1"/>
          <p:nvPr/>
        </p:nvSpPr>
        <p:spPr>
          <a:xfrm>
            <a:off x="9533642" y="2392708"/>
            <a:ext cx="249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横坐标为</a:t>
            </a:r>
            <a:r>
              <a:rPr lang="en-US" altLang="zh-CN" dirty="0"/>
              <a:t>non-straggler</a:t>
            </a:r>
            <a:r>
              <a:rPr lang="zh-CN" altLang="en-US" dirty="0"/>
              <a:t>的个数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纵坐标为传输量</a:t>
            </a:r>
          </a:p>
        </p:txBody>
      </p:sp>
    </p:spTree>
    <p:extLst>
      <p:ext uri="{BB962C8B-B14F-4D97-AF65-F5344CB8AC3E}">
        <p14:creationId xmlns:p14="http://schemas.microsoft.com/office/powerpoint/2010/main" val="310506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/>
              <p:nvPr/>
            </p:nvSpPr>
            <p:spPr>
              <a:xfrm>
                <a:off x="418616" y="815735"/>
                <a:ext cx="11119791" cy="459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关于下界，本思考的下界包括上行传输的下界和下行传输的下界</a:t>
                </a:r>
                <a:endParaRPr lang="en-US" altLang="zh-CN" dirty="0"/>
              </a:p>
              <a:p>
                <a:r>
                  <a:rPr lang="zh-CN" altLang="en-US" dirty="0"/>
                  <a:t>原来我以为上行传输和下行传输的下界是一样的，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其实不一样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可以证明下行传输的一个新的下界，类似于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fundamental limits of caching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里面的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cut-set bound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固定一个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，有             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𝑁𝑇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𝑚𝑡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𝑅𝑚𝑇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𝑚𝑇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综上，下行传输的下界为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而上行传输的下界可以用文献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的结果：</a:t>
                </a:r>
                <a:endParaRPr lang="en-US" altLang="zh-CN" dirty="0"/>
              </a:p>
              <a:p>
                <a:endParaRPr lang="en-US" altLang="zh-CN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𝑁𝑞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{1,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func>
                              </m:e>
                            </m:d>
                          </m:num>
                          <m:den>
                            <m:d>
                              <m:dPr>
                                <m:begChr m:val="⌊"/>
                                <m:endChr m:val="⌋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188B76-14A0-4DC4-AFFB-84BF4C54F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16" y="815735"/>
                <a:ext cx="11119791" cy="4597156"/>
              </a:xfrm>
              <a:prstGeom prst="rect">
                <a:avLst/>
              </a:prstGeom>
              <a:blipFill>
                <a:blip r:embed="rId2"/>
                <a:stretch>
                  <a:fillRect l="-493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93DE5094-E746-4423-A8CF-84056AC6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85" y="285994"/>
            <a:ext cx="10356220" cy="373429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我的工作：新的下界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8150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5022</TotalTime>
  <Words>1001</Words>
  <Application>Microsoft Office PowerPoint</Application>
  <PresentationFormat>宽屏</PresentationFormat>
  <Paragraphs>113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Arial</vt:lpstr>
      <vt:lpstr>Cambria Math</vt:lpstr>
      <vt:lpstr>Times New Roman</vt:lpstr>
      <vt:lpstr>Office 主题​​</vt:lpstr>
      <vt:lpstr>思考1：无线网络下考虑straggler问题 矩阵运算</vt:lpstr>
      <vt:lpstr>PowerPoint 演示文稿</vt:lpstr>
      <vt:lpstr>A Scalable Framework for Wireless Distributed Computing</vt:lpstr>
      <vt:lpstr>A Unified Coding Framework for Distributed Computing with Straggling Servers</vt:lpstr>
      <vt:lpstr>PowerPoint 演示文稿</vt:lpstr>
      <vt:lpstr>我的工作：方案及上界</vt:lpstr>
      <vt:lpstr>我的工作：方案及上界</vt:lpstr>
      <vt:lpstr>我的工作：方案及上界</vt:lpstr>
      <vt:lpstr>我的工作：新的下界</vt:lpstr>
      <vt:lpstr>我的工作：新的下界</vt:lpstr>
      <vt:lpstr>我的工作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336</cp:revision>
  <dcterms:created xsi:type="dcterms:W3CDTF">2019-09-03T00:53:02Z</dcterms:created>
  <dcterms:modified xsi:type="dcterms:W3CDTF">2020-04-16T01:13:52Z</dcterms:modified>
</cp:coreProperties>
</file>