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258" r:id="rId4"/>
    <p:sldId id="331" r:id="rId5"/>
    <p:sldId id="334" r:id="rId6"/>
    <p:sldId id="332" r:id="rId7"/>
    <p:sldId id="333" r:id="rId8"/>
    <p:sldId id="330" r:id="rId9"/>
    <p:sldId id="335" r:id="rId10"/>
    <p:sldId id="336" r:id="rId11"/>
    <p:sldId id="338" r:id="rId12"/>
    <p:sldId id="339" r:id="rId13"/>
    <p:sldId id="34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I" initials="M" lastIdx="2" clrIdx="0">
    <p:extLst>
      <p:ext uri="{19B8F6BF-5375-455C-9EA6-DF929625EA0E}">
        <p15:presenceInfo xmlns:p15="http://schemas.microsoft.com/office/powerpoint/2012/main" userId="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1" autoAdjust="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65307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96403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258590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188135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197239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794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24645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3725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80250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36321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217054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795814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5384" y="773723"/>
            <a:ext cx="10234367" cy="1303546"/>
          </a:xfrm>
        </p:spPr>
        <p:txBody>
          <a:bodyPr>
            <a:normAutofit fontScale="90000"/>
          </a:bodyPr>
          <a:lstStyle/>
          <a:p>
            <a:r>
              <a:rPr lang="en-US" altLang="zh-CN" sz="4000" dirty="0"/>
              <a:t>A New Combinatorial Design of Coded Distributed</a:t>
            </a:r>
            <a:br>
              <a:rPr lang="en-US" altLang="zh-CN" sz="4000" dirty="0"/>
            </a:br>
            <a:r>
              <a:rPr lang="en-US" altLang="zh-CN" sz="4000" dirty="0"/>
              <a:t>Computing</a:t>
            </a:r>
            <a:endParaRPr lang="zh-CN" altLang="en-US" sz="4000" dirty="0"/>
          </a:p>
        </p:txBody>
      </p:sp>
      <p:sp>
        <p:nvSpPr>
          <p:cNvPr id="3" name="文本框 2">
            <a:extLst>
              <a:ext uri="{FF2B5EF4-FFF2-40B4-BE49-F238E27FC236}">
                <a16:creationId xmlns:a16="http://schemas.microsoft.com/office/drawing/2014/main" id="{B5DD3CB5-7E62-4C53-9D0F-C53774C66CCD}"/>
              </a:ext>
            </a:extLst>
          </p:cNvPr>
          <p:cNvSpPr txBox="1"/>
          <p:nvPr/>
        </p:nvSpPr>
        <p:spPr>
          <a:xfrm>
            <a:off x="1127922" y="2222568"/>
            <a:ext cx="8687645" cy="646331"/>
          </a:xfrm>
          <a:prstGeom prst="rect">
            <a:avLst/>
          </a:prstGeom>
          <a:noFill/>
        </p:spPr>
        <p:txBody>
          <a:bodyPr wrap="square" rtlCol="0">
            <a:spAutoFit/>
          </a:bodyPr>
          <a:lstStyle/>
          <a:p>
            <a:r>
              <a:rPr lang="en-US" altLang="zh-CN" dirty="0"/>
              <a:t>Nicholas Woolsey, </a:t>
            </a:r>
            <a:r>
              <a:rPr lang="en-US" altLang="zh-CN" dirty="0" err="1"/>
              <a:t>Rong-Rong</a:t>
            </a:r>
            <a:r>
              <a:rPr lang="en-US" altLang="zh-CN" dirty="0"/>
              <a:t> Chen, and </a:t>
            </a:r>
            <a:r>
              <a:rPr lang="en-US" altLang="zh-CN" dirty="0" err="1"/>
              <a:t>Mingyue</a:t>
            </a:r>
            <a:r>
              <a:rPr lang="en-US" altLang="zh-CN" dirty="0"/>
              <a:t> Ji</a:t>
            </a:r>
          </a:p>
          <a:p>
            <a:r>
              <a:rPr lang="en-US" altLang="zh-CN" dirty="0" smtClean="0"/>
              <a:t>ISIT 2018</a:t>
            </a:r>
            <a:endParaRPr lang="zh-CN" altLang="en-US" dirty="0"/>
          </a:p>
        </p:txBody>
      </p:sp>
      <p:sp>
        <p:nvSpPr>
          <p:cNvPr id="4" name="标题 1"/>
          <p:cNvSpPr txBox="1">
            <a:spLocks/>
          </p:cNvSpPr>
          <p:nvPr/>
        </p:nvSpPr>
        <p:spPr>
          <a:xfrm>
            <a:off x="785384" y="3713285"/>
            <a:ext cx="9586604" cy="13035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dirty="0" smtClean="0"/>
              <a:t>Leveraging Coding Techniques for Speeding up</a:t>
            </a:r>
            <a:br>
              <a:rPr lang="en-US" altLang="zh-CN" sz="3600" dirty="0" smtClean="0"/>
            </a:br>
            <a:r>
              <a:rPr lang="en-US" altLang="zh-CN" sz="3600" dirty="0" smtClean="0"/>
              <a:t>Distributed Computing</a:t>
            </a:r>
            <a:endParaRPr lang="zh-CN" altLang="en-US" sz="3600" dirty="0"/>
          </a:p>
        </p:txBody>
      </p:sp>
      <p:sp>
        <p:nvSpPr>
          <p:cNvPr id="5" name="文本框 4"/>
          <p:cNvSpPr txBox="1"/>
          <p:nvPr/>
        </p:nvSpPr>
        <p:spPr>
          <a:xfrm>
            <a:off x="1127922" y="5257800"/>
            <a:ext cx="6365631" cy="646331"/>
          </a:xfrm>
          <a:prstGeom prst="rect">
            <a:avLst/>
          </a:prstGeom>
          <a:noFill/>
        </p:spPr>
        <p:txBody>
          <a:bodyPr wrap="square" rtlCol="0">
            <a:spAutoFit/>
          </a:bodyPr>
          <a:lstStyle/>
          <a:p>
            <a:r>
              <a:rPr lang="en-US" altLang="zh-CN" dirty="0"/>
              <a:t>Konstantinos </a:t>
            </a:r>
            <a:r>
              <a:rPr lang="en-US" altLang="zh-CN" dirty="0" err="1"/>
              <a:t>Konstantinidis</a:t>
            </a:r>
            <a:r>
              <a:rPr lang="en-US" altLang="zh-CN" dirty="0"/>
              <a:t> and Aditya </a:t>
            </a:r>
            <a:r>
              <a:rPr lang="en-US" altLang="zh-CN" dirty="0" err="1" smtClean="0"/>
              <a:t>Ramamoorthy</a:t>
            </a:r>
            <a:endParaRPr lang="en-US" altLang="zh-CN" dirty="0" smtClean="0"/>
          </a:p>
          <a:p>
            <a:r>
              <a:rPr lang="en-US" altLang="zh-CN" dirty="0" err="1" smtClean="0"/>
              <a:t>Globecom</a:t>
            </a:r>
            <a:r>
              <a:rPr lang="en-US" altLang="zh-CN" dirty="0" smtClean="0"/>
              <a:t> 2018</a:t>
            </a:r>
            <a:endParaRPr lang="zh-CN" altLang="en-US" dirty="0"/>
          </a:p>
        </p:txBody>
      </p:sp>
    </p:spTree>
    <p:extLst>
      <p:ext uri="{BB962C8B-B14F-4D97-AF65-F5344CB8AC3E}">
        <p14:creationId xmlns:p14="http://schemas.microsoft.com/office/powerpoint/2010/main" val="1073601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10213731" cy="373429"/>
          </a:xfrm>
        </p:spPr>
        <p:txBody>
          <a:bodyPr>
            <a:noAutofit/>
          </a:bodyPr>
          <a:lstStyle/>
          <a:p>
            <a:r>
              <a:rPr lang="en-US" altLang="zh-CN" sz="2400" dirty="0"/>
              <a:t>2. Leveraging Coding Techniques for Speeding </a:t>
            </a:r>
            <a:r>
              <a:rPr lang="en-US" altLang="zh-CN" sz="2400" dirty="0" smtClean="0"/>
              <a:t>up Distributed Computing</a:t>
            </a:r>
            <a:endParaRPr lang="zh-CN" altLang="en-US" sz="2400" dirty="0"/>
          </a:p>
        </p:txBody>
      </p:sp>
      <mc:AlternateContent xmlns:mc="http://schemas.openxmlformats.org/markup-compatibility/2006" xmlns:a14="http://schemas.microsoft.com/office/drawing/2010/main">
        <mc:Choice Requires="a14">
          <p:sp>
            <p:nvSpPr>
              <p:cNvPr id="10" name="文本框 9"/>
              <p:cNvSpPr txBox="1"/>
              <p:nvPr/>
            </p:nvSpPr>
            <p:spPr>
              <a:xfrm>
                <a:off x="424962" y="870438"/>
                <a:ext cx="10855569" cy="5039456"/>
              </a:xfrm>
              <a:prstGeom prst="rect">
                <a:avLst/>
              </a:prstGeom>
              <a:noFill/>
            </p:spPr>
            <p:txBody>
              <a:bodyPr wrap="square" rtlCol="0">
                <a:spAutoFit/>
              </a:bodyPr>
              <a:lstStyle/>
              <a:p>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𝐵</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sub>
                    </m:sSub>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𝑇</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e>
                    </m:d>
                  </m:oMath>
                </a14:m>
                <a:r>
                  <a:rPr lang="zh-CN" altLang="en-US" dirty="0" smtClean="0"/>
                  <a:t>简单来说是每个用户存的</a:t>
                </a:r>
                <a:r>
                  <a:rPr lang="en-US" altLang="zh-CN" dirty="0" smtClean="0"/>
                  <a:t>job</a:t>
                </a:r>
                <a:r>
                  <a:rPr lang="zh-CN" altLang="en-US" dirty="0" smtClean="0"/>
                  <a:t>索引</a:t>
                </a:r>
                <a:endParaRPr lang="en-US" altLang="zh-CN" dirty="0"/>
              </a:p>
              <a:p>
                <a:r>
                  <a:rPr lang="zh-CN" altLang="en-US" dirty="0" smtClean="0"/>
                  <a:t>令</a:t>
                </a:r>
                <a:r>
                  <a:rPr lang="en-US" altLang="zh-CN" dirty="0" smtClean="0">
                    <a:solidFill>
                      <a:srgbClr val="0070C0"/>
                    </a:solidFill>
                  </a:rPr>
                  <a:t>K=</a:t>
                </a:r>
                <a:r>
                  <a:rPr lang="en-US" altLang="zh-CN" dirty="0" err="1" smtClean="0">
                    <a:solidFill>
                      <a:srgbClr val="0070C0"/>
                    </a:solidFill>
                  </a:rPr>
                  <a:t>k×q</a:t>
                </a:r>
                <a:endParaRPr lang="en-US" altLang="zh-CN" dirty="0">
                  <a:solidFill>
                    <a:srgbClr val="0070C0"/>
                  </a:solidFill>
                </a:endParaRPr>
              </a:p>
              <a:p>
                <a:r>
                  <a:rPr lang="zh-CN" altLang="en-US" dirty="0" smtClean="0"/>
                  <a:t>定义</a:t>
                </a:r>
                <a:r>
                  <a:rPr lang="en-US" altLang="zh-CN" dirty="0" smtClean="0"/>
                  <a:t>job</a:t>
                </a:r>
                <a:r>
                  <a:rPr lang="zh-CN" altLang="en-US" dirty="0" smtClean="0"/>
                  <a:t>数</a:t>
                </a:r>
                <a:r>
                  <a:rPr lang="en-US" altLang="zh-CN" dirty="0" smtClean="0">
                    <a:solidFill>
                      <a:srgbClr val="FF0000"/>
                    </a:solidFill>
                  </a:rPr>
                  <a:t>J=</a:t>
                </a:r>
                <a14:m>
                  <m:oMath xmlns:m="http://schemas.openxmlformats.org/officeDocument/2006/math">
                    <m:sSup>
                      <m:sSupPr>
                        <m:ctrlPr>
                          <a:rPr lang="en-US" altLang="zh-CN" i="1">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𝑞</m:t>
                        </m:r>
                      </m:e>
                      <m:sup>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−1</m:t>
                        </m:r>
                      </m:sup>
                    </m:sSup>
                  </m:oMath>
                </a14:m>
                <a:r>
                  <a:rPr lang="en-US" altLang="zh-CN" dirty="0" smtClean="0"/>
                  <a:t>     (</a:t>
                </a:r>
                <a:r>
                  <a:rPr lang="en-US" altLang="zh-CN" dirty="0"/>
                  <a:t>J=γ</a:t>
                </a:r>
                <a14:m>
                  <m:oMath xmlns:m="http://schemas.openxmlformats.org/officeDocument/2006/math">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𝐾</m:t>
                            </m:r>
                          </m:num>
                          <m:den>
                            <m:r>
                              <m:rPr>
                                <m:sty m:val="p"/>
                              </m:rPr>
                              <a:rPr lang="en-US" altLang="zh-CN" i="1">
                                <a:latin typeface="Cambria Math" panose="02040503050406030204" pitchFamily="18" charset="0"/>
                              </a:rPr>
                              <m:t>μ</m:t>
                            </m:r>
                            <m:r>
                              <a:rPr lang="en-US" altLang="zh-CN" i="1">
                                <a:latin typeface="Cambria Math" panose="02040503050406030204" pitchFamily="18" charset="0"/>
                              </a:rPr>
                              <m:t>𝐾</m:t>
                            </m:r>
                            <m:r>
                              <a:rPr lang="en-US" altLang="zh-CN" i="1">
                                <a:latin typeface="Cambria Math" panose="02040503050406030204" pitchFamily="18" charset="0"/>
                              </a:rPr>
                              <m:t>+1</m:t>
                            </m:r>
                          </m:den>
                        </m:f>
                      </m:e>
                    </m:d>
                  </m:oMath>
                </a14:m>
                <a:r>
                  <a:rPr lang="en-US" altLang="zh-CN" dirty="0" smtClean="0"/>
                  <a:t> in CCDC)</a:t>
                </a:r>
              </a:p>
              <a:p>
                <a:endParaRPr lang="en-US" altLang="zh-CN" dirty="0"/>
              </a:p>
              <a:p>
                <a:pPr marL="285750" indent="-285750">
                  <a:buFont typeface="Arial" panose="020B0604020202020204" pitchFamily="34" charset="0"/>
                  <a:buChar char="•"/>
                </a:pPr>
                <a:r>
                  <a:rPr lang="en-US" altLang="zh-CN" dirty="0"/>
                  <a:t>N</a:t>
                </a:r>
                <a:r>
                  <a:rPr lang="zh-CN" altLang="en-US" dirty="0" smtClean="0"/>
                  <a:t>个</a:t>
                </a:r>
                <a:r>
                  <a:rPr lang="zh-CN" altLang="en-US" dirty="0"/>
                  <a:t>文件</a:t>
                </a:r>
                <a:r>
                  <a:rPr lang="zh-CN" altLang="en-US" dirty="0" smtClean="0"/>
                  <a:t>怎么分给</a:t>
                </a:r>
                <a:r>
                  <a:rPr lang="en-US" altLang="zh-CN" dirty="0" smtClean="0"/>
                  <a:t>K</a:t>
                </a:r>
                <a:r>
                  <a:rPr lang="zh-CN" altLang="en-US" dirty="0" smtClean="0"/>
                  <a:t>个用户？用到奇偶校验矩阵编码</a:t>
                </a:r>
                <a:endParaRPr lang="en-US" altLang="zh-CN" dirty="0"/>
              </a:p>
              <a:p>
                <a:endParaRPr lang="en-US" altLang="zh-CN" dirty="0"/>
              </a:p>
              <a:p>
                <a:endParaRPr lang="en-US" altLang="zh-CN" dirty="0" smtClean="0"/>
              </a:p>
              <a:p>
                <a:endParaRPr lang="en-US" altLang="zh-CN" dirty="0"/>
              </a:p>
              <a:p>
                <a:endParaRPr lang="en-US" altLang="zh-CN" dirty="0"/>
              </a:p>
              <a:p>
                <a:endParaRPr lang="en-US" altLang="zh-CN" b="1" dirty="0" smtClean="0"/>
              </a:p>
              <a:p>
                <a:endParaRPr lang="en-US" altLang="zh-CN" b="1" dirty="0"/>
              </a:p>
              <a:p>
                <a:endParaRPr lang="en-US" altLang="zh-CN" b="1" dirty="0" smtClean="0"/>
              </a:p>
              <a:p>
                <a:r>
                  <a:rPr lang="zh-CN" altLang="en-US" dirty="0" smtClean="0"/>
                  <a:t>把所有的</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i="1">
                            <a:latin typeface="Cambria Math" panose="02040503050406030204" pitchFamily="18" charset="0"/>
                          </a:rPr>
                          <m:t>−1</m:t>
                        </m:r>
                      </m:sup>
                    </m:sSup>
                  </m:oMath>
                </a14:m>
                <a:r>
                  <a:rPr lang="zh-CN" altLang="en-US" dirty="0" smtClean="0"/>
                  <a:t>个输出序列</a:t>
                </a:r>
                <a:r>
                  <a:rPr lang="en-US" altLang="zh-CN" dirty="0" smtClean="0"/>
                  <a:t>c</a:t>
                </a:r>
                <a:r>
                  <a:rPr lang="zh-CN" altLang="en-US" dirty="0" smtClean="0"/>
                  <a:t>变成矩阵                                            这是</a:t>
                </a:r>
                <a:r>
                  <a:rPr lang="en-US" altLang="zh-CN" dirty="0" smtClean="0"/>
                  <a:t>k×</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i="1">
                            <a:latin typeface="Cambria Math" panose="02040503050406030204" pitchFamily="18" charset="0"/>
                          </a:rPr>
                          <m:t>−1</m:t>
                        </m:r>
                      </m:sup>
                    </m:sSup>
                    <m:r>
                      <a:rPr lang="zh-CN" altLang="en-US" i="1">
                        <a:latin typeface="Cambria Math" panose="02040503050406030204" pitchFamily="18" charset="0"/>
                      </a:rPr>
                      <m:t>的</m:t>
                    </m:r>
                  </m:oMath>
                </a14:m>
                <a:r>
                  <a:rPr lang="zh-CN" altLang="en-US" dirty="0" smtClean="0"/>
                  <a:t>矩阵</a:t>
                </a:r>
                <a:endParaRPr lang="en-US" altLang="zh-CN" dirty="0" smtClean="0"/>
              </a:p>
              <a:p>
                <a:r>
                  <a:rPr lang="zh-CN" altLang="en-US" dirty="0"/>
                  <a:t>定义</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𝑙</m:t>
                        </m:r>
                      </m:sub>
                    </m:sSub>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i="1" dirty="0">
                            <a:latin typeface="Cambria Math" panose="02040503050406030204" pitchFamily="18" charset="0"/>
                          </a:rPr>
                          <m:t>𝑙</m:t>
                        </m:r>
                      </m:e>
                    </m:d>
                  </m:oMath>
                </a14:m>
                <a:r>
                  <a:rPr lang="zh-CN" altLang="en-US" dirty="0" smtClean="0"/>
                  <a:t>其中</a:t>
                </a:r>
                <a:r>
                  <a:rPr lang="en-US" altLang="zh-CN" dirty="0"/>
                  <a:t>1 ≤ i ≤ </a:t>
                </a:r>
                <a:r>
                  <a:rPr lang="en-US" altLang="zh-CN" dirty="0" smtClean="0"/>
                  <a:t>k</a:t>
                </a:r>
                <a:r>
                  <a:rPr lang="zh-CN" altLang="en-US" dirty="0" smtClean="0"/>
                  <a:t>，</a:t>
                </a:r>
                <a:r>
                  <a:rPr lang="en-US" altLang="zh-CN" dirty="0"/>
                  <a:t> 0 ≤ </a:t>
                </a:r>
                <a:r>
                  <a:rPr lang="en-US" altLang="zh-CN" dirty="0" smtClean="0"/>
                  <a:t>l ≤ q−1 </a:t>
                </a:r>
                <a:r>
                  <a:rPr lang="zh-CN" altLang="en-US" dirty="0" smtClean="0"/>
                  <a:t>这样的</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𝑙</m:t>
                        </m:r>
                      </m:sub>
                    </m:sSub>
                    <m:r>
                      <a:rPr lang="zh-CN" altLang="en-US" i="1" dirty="0">
                        <a:latin typeface="Cambria Math" panose="02040503050406030204" pitchFamily="18" charset="0"/>
                      </a:rPr>
                      <m:t>有</m:t>
                    </m:r>
                  </m:oMath>
                </a14:m>
                <a:r>
                  <a:rPr lang="en-US" altLang="zh-CN" dirty="0" err="1" smtClean="0">
                    <a:solidFill>
                      <a:srgbClr val="0070C0"/>
                    </a:solidFill>
                  </a:rPr>
                  <a:t>kq</a:t>
                </a:r>
                <a:r>
                  <a:rPr lang="zh-CN" altLang="en-US" dirty="0" smtClean="0"/>
                  <a:t>个，且</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sub>
                        </m:sSub>
                      </m:e>
                    </m:d>
                  </m:oMath>
                </a14:m>
                <a:r>
                  <a:rPr lang="en-US" altLang="zh-CN" dirty="0" smtClean="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i="1">
                            <a:latin typeface="Cambria Math" panose="02040503050406030204" pitchFamily="18" charset="0"/>
                          </a:rPr>
                          <m:t>−2</m:t>
                        </m:r>
                      </m:sup>
                    </m:sSup>
                  </m:oMath>
                </a14:m>
                <a:endParaRPr lang="en-US" altLang="zh-CN" dirty="0" smtClean="0"/>
              </a:p>
              <a:p>
                <a:r>
                  <a:rPr lang="en-US" altLang="zh-CN" dirty="0" err="1" smtClean="0"/>
                  <a:t>kq</a:t>
                </a:r>
                <a:r>
                  <a:rPr lang="zh-CN" altLang="en-US" dirty="0" smtClean="0"/>
                  <a:t>个</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𝑙</m:t>
                        </m:r>
                      </m:sub>
                    </m:sSub>
                  </m:oMath>
                </a14:m>
                <a:r>
                  <a:rPr lang="zh-CN" altLang="en-US" dirty="0" smtClean="0"/>
                  <a:t>组成</a:t>
                </a:r>
                <a:r>
                  <a:rPr lang="en-US" altLang="zh-CN" dirty="0" smtClean="0"/>
                  <a:t>job</a:t>
                </a:r>
                <a:r>
                  <a:rPr lang="zh-CN" altLang="en-US" dirty="0" smtClean="0"/>
                  <a:t>的分配方案集合</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𝒜</m:t>
                        </m:r>
                      </m:e>
                      <m:sub>
                        <m:r>
                          <a:rPr lang="en-US" altLang="zh-CN" b="0" i="1" smtClean="0">
                            <a:latin typeface="Cambria Math" panose="02040503050406030204" pitchFamily="18" charset="0"/>
                          </a:rPr>
                          <m:t>𝑆𝑃𝐶</m:t>
                        </m:r>
                      </m:sub>
                    </m:sSub>
                  </m:oMath>
                </a14:m>
                <a:r>
                  <a:rPr lang="zh-CN" altLang="en-US" dirty="0" smtClean="0"/>
                  <a:t>，令所有的</a:t>
                </a:r>
                <a:r>
                  <a:rPr lang="en-US" altLang="zh-CN" dirty="0" smtClean="0"/>
                  <a:t>job</a:t>
                </a:r>
                <a:r>
                  <a:rPr lang="zh-CN" altLang="en-US" dirty="0" smtClean="0"/>
                  <a:t>索引集合为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𝒳</m:t>
                        </m:r>
                      </m:e>
                      <m:sub>
                        <m:r>
                          <a:rPr lang="en-US" altLang="zh-CN" i="1">
                            <a:latin typeface="Cambria Math" panose="02040503050406030204" pitchFamily="18" charset="0"/>
                          </a:rPr>
                          <m:t>𝑆𝑃𝐶</m:t>
                        </m:r>
                      </m:sub>
                    </m:sSub>
                  </m:oMath>
                </a14:m>
                <a:r>
                  <a:rPr lang="en-US" altLang="zh-CN" dirty="0" smtClean="0"/>
                  <a:t>={1,2</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i="1">
                            <a:latin typeface="Cambria Math" panose="02040503050406030204" pitchFamily="18" charset="0"/>
                          </a:rPr>
                          <m:t>−1</m:t>
                        </m:r>
                      </m:sup>
                    </m:sSup>
                    <m:r>
                      <a:rPr lang="en-US" altLang="zh-CN" b="0" i="0" smtClean="0">
                        <a:latin typeface="Cambria Math" panose="02040503050406030204" pitchFamily="18" charset="0"/>
                      </a:rPr>
                      <m:t>}</m:t>
                    </m:r>
                  </m:oMath>
                </a14:m>
                <a:r>
                  <a:rPr lang="en-US" altLang="zh-CN" dirty="0" smtClean="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i="1">
                            <a:latin typeface="Cambria Math" panose="02040503050406030204" pitchFamily="18" charset="0"/>
                          </a:rPr>
                          <m:t>−1</m:t>
                        </m:r>
                      </m:sup>
                    </m:sSup>
                  </m:oMath>
                </a14:m>
                <a:r>
                  <a:rPr lang="en-US" altLang="zh-CN" dirty="0" smtClean="0"/>
                  <a:t>]</a:t>
                </a:r>
              </a:p>
              <a:p>
                <a:endParaRPr lang="en-US" altLang="zh-CN" dirty="0"/>
              </a:p>
              <a:p>
                <a:endParaRPr lang="en-US" altLang="zh-CN"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424962" y="870438"/>
                <a:ext cx="10855569" cy="5039456"/>
              </a:xfrm>
              <a:prstGeom prst="rect">
                <a:avLst/>
              </a:prstGeom>
              <a:blipFill>
                <a:blip r:embed="rId2"/>
                <a:stretch>
                  <a:fillRect l="-506" t="-726"/>
                </a:stretch>
              </a:blipFill>
            </p:spPr>
            <p:txBody>
              <a:bodyPr/>
              <a:lstStyle/>
              <a:p>
                <a:r>
                  <a:rPr lang="zh-CN" altLang="en-US">
                    <a:noFill/>
                  </a:rPr>
                  <a:t> </a:t>
                </a:r>
              </a:p>
            </p:txBody>
          </p:sp>
        </mc:Fallback>
      </mc:AlternateContent>
      <p:pic>
        <p:nvPicPr>
          <p:cNvPr id="11" name="图片 10"/>
          <p:cNvPicPr>
            <a:picLocks noChangeAspect="1"/>
          </p:cNvPicPr>
          <p:nvPr/>
        </p:nvPicPr>
        <p:blipFill>
          <a:blip r:embed="rId3"/>
          <a:stretch>
            <a:fillRect/>
          </a:stretch>
        </p:blipFill>
        <p:spPr>
          <a:xfrm>
            <a:off x="568779" y="2853444"/>
            <a:ext cx="2728337" cy="1170394"/>
          </a:xfrm>
          <a:prstGeom prst="rect">
            <a:avLst/>
          </a:prstGeom>
        </p:spPr>
      </p:pic>
      <mc:AlternateContent xmlns:mc="http://schemas.openxmlformats.org/markup-compatibility/2006" xmlns:a14="http://schemas.microsoft.com/office/drawing/2010/main">
        <mc:Choice Requires="a14">
          <p:sp>
            <p:nvSpPr>
              <p:cNvPr id="12" name="文本框 11"/>
              <p:cNvSpPr txBox="1"/>
              <p:nvPr/>
            </p:nvSpPr>
            <p:spPr>
              <a:xfrm>
                <a:off x="3440931" y="2885748"/>
                <a:ext cx="6336115" cy="152016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(k,k-1) SPC code </a:t>
                </a:r>
                <a:r>
                  <a:rPr lang="zh-CN" altLang="en-US" dirty="0" smtClean="0"/>
                  <a:t>生成矩阵</a:t>
                </a:r>
                <a:endParaRPr lang="en-US" altLang="zh-CN" dirty="0" smtClean="0"/>
              </a:p>
              <a:p>
                <a:pPr marL="285750" indent="-285750">
                  <a:buFont typeface="Arial" panose="020B0604020202020204" pitchFamily="34" charset="0"/>
                  <a:buChar char="•"/>
                </a:pPr>
                <a:r>
                  <a:rPr lang="en-US" altLang="zh-CN" dirty="0" smtClean="0"/>
                  <a:t>c=u·</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𝑆𝑃𝐶</m:t>
                        </m:r>
                      </m:sub>
                    </m:sSub>
                  </m:oMath>
                </a14:m>
                <a:endParaRPr lang="en-US" altLang="zh-CN" dirty="0" smtClean="0"/>
              </a:p>
              <a:p>
                <a:pPr marL="285750" indent="-285750">
                  <a:buFont typeface="Arial" panose="020B0604020202020204" pitchFamily="34" charset="0"/>
                  <a:buChar char="•"/>
                </a:pPr>
                <a:r>
                  <a:rPr lang="en-US" altLang="zh-CN" dirty="0" smtClean="0"/>
                  <a:t>u</a:t>
                </a:r>
                <a:r>
                  <a:rPr lang="zh-CN" altLang="en-US" dirty="0" smtClean="0"/>
                  <a:t>是输入序列</a:t>
                </a:r>
                <a:r>
                  <a:rPr lang="en-US" altLang="zh-CN" dirty="0" smtClean="0"/>
                  <a:t>(1×(k-1)vector)</a:t>
                </a:r>
                <a:r>
                  <a:rPr lang="zh-CN" altLang="en-US" dirty="0" smtClean="0"/>
                  <a:t>，每个元素属于加法群</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ℤ</m:t>
                        </m:r>
                      </m:e>
                      <m:sub>
                        <m:r>
                          <a:rPr lang="en-US" altLang="zh-CN" b="0" i="1" smtClean="0">
                            <a:latin typeface="Cambria Math" panose="02040503050406030204" pitchFamily="18" charset="0"/>
                          </a:rPr>
                          <m:t>𝑞</m:t>
                        </m:r>
                      </m:sub>
                    </m:sSub>
                  </m:oMath>
                </a14:m>
                <a:endParaRPr lang="en-US" altLang="zh-CN" dirty="0"/>
              </a:p>
              <a:p>
                <a:pPr marL="285750" indent="-285750">
                  <a:buFont typeface="Arial" panose="020B0604020202020204" pitchFamily="34" charset="0"/>
                  <a:buChar char="•"/>
                </a:pPr>
                <a:r>
                  <a:rPr lang="en-US" altLang="zh-CN" dirty="0" smtClean="0"/>
                  <a:t>c</a:t>
                </a:r>
                <a:r>
                  <a:rPr lang="zh-CN" altLang="en-US" dirty="0" smtClean="0"/>
                  <a:t>是输出序列</a:t>
                </a:r>
                <a:r>
                  <a:rPr lang="en-US" altLang="zh-CN" dirty="0"/>
                  <a:t>(</a:t>
                </a:r>
                <a:r>
                  <a:rPr lang="en-US" altLang="zh-CN" dirty="0" smtClean="0"/>
                  <a:t>1×k vector), </a:t>
                </a:r>
                <a:r>
                  <a:rPr lang="zh-CN" altLang="en-US" dirty="0" smtClean="0"/>
                  <a:t>每个元素依然属于加法群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ℤ</m:t>
                        </m:r>
                      </m:e>
                      <m:sub>
                        <m:r>
                          <a:rPr lang="en-US" altLang="zh-CN" i="1">
                            <a:latin typeface="Cambria Math" panose="02040503050406030204" pitchFamily="18" charset="0"/>
                          </a:rPr>
                          <m:t>𝑞</m:t>
                        </m:r>
                      </m:sub>
                    </m:sSub>
                  </m:oMath>
                </a14:m>
                <a:endParaRPr lang="en-US" altLang="zh-CN" dirty="0" smtClean="0"/>
              </a:p>
              <a:p>
                <a:pPr marL="285750" indent="-285750">
                  <a:buFont typeface="Arial" panose="020B0604020202020204" pitchFamily="34" charset="0"/>
                  <a:buChar char="•"/>
                </a:pPr>
                <a:r>
                  <a:rPr lang="en-US" altLang="zh-CN" dirty="0" smtClean="0"/>
                  <a:t>u</a:t>
                </a:r>
                <a:r>
                  <a:rPr lang="zh-CN" altLang="en-US" dirty="0" smtClean="0"/>
                  <a:t>有</a:t>
                </a:r>
                <a14:m>
                  <m:oMath xmlns:m="http://schemas.openxmlformats.org/officeDocument/2006/math">
                    <m:sSup>
                      <m:sSupPr>
                        <m:ctrlPr>
                          <a:rPr lang="en-US" altLang="zh-CN" i="1" smtClean="0">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𝑞</m:t>
                        </m:r>
                      </m:e>
                      <m:sup>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p>
                    </m:sSup>
                  </m:oMath>
                </a14:m>
                <a:r>
                  <a:rPr lang="zh-CN" altLang="en-US" dirty="0" smtClean="0"/>
                  <a:t>种可能</a:t>
                </a:r>
                <a:r>
                  <a:rPr lang="en-US" altLang="zh-CN" dirty="0" smtClean="0"/>
                  <a:t>(</a:t>
                </a:r>
                <a:r>
                  <a:rPr lang="zh-CN" altLang="en-US" dirty="0" smtClean="0"/>
                  <a:t>每个元素有</a:t>
                </a:r>
                <a:r>
                  <a:rPr lang="en-US" altLang="zh-CN" dirty="0" smtClean="0"/>
                  <a:t>q</a:t>
                </a:r>
                <a:r>
                  <a:rPr lang="zh-CN" altLang="en-US" dirty="0" smtClean="0"/>
                  <a:t>种可能，有</a:t>
                </a:r>
                <a:r>
                  <a:rPr lang="en-US" altLang="zh-CN" dirty="0" smtClean="0"/>
                  <a:t>k-1</a:t>
                </a:r>
                <a:r>
                  <a:rPr lang="zh-CN" altLang="en-US" dirty="0" smtClean="0"/>
                  <a:t>个元素</a:t>
                </a:r>
                <a:r>
                  <a:rPr lang="en-US" altLang="zh-CN" dirty="0" smtClean="0"/>
                  <a:t>)</a:t>
                </a:r>
                <a:endParaRPr lang="en-US" altLang="zh-CN" dirty="0"/>
              </a:p>
            </p:txBody>
          </p:sp>
        </mc:Choice>
        <mc:Fallback xmlns="">
          <p:sp>
            <p:nvSpPr>
              <p:cNvPr id="12" name="文本框 11"/>
              <p:cNvSpPr txBox="1">
                <a:spLocks noRot="1" noChangeAspect="1" noMove="1" noResize="1" noEditPoints="1" noAdjustHandles="1" noChangeArrowheads="1" noChangeShapeType="1" noTextEdit="1"/>
              </p:cNvSpPr>
              <p:nvPr/>
            </p:nvSpPr>
            <p:spPr>
              <a:xfrm>
                <a:off x="3440931" y="2885748"/>
                <a:ext cx="6336115" cy="1520160"/>
              </a:xfrm>
              <a:prstGeom prst="rect">
                <a:avLst/>
              </a:prstGeom>
              <a:blipFill>
                <a:blip r:embed="rId4"/>
                <a:stretch>
                  <a:fillRect l="-577" t="-2800" b="-5600"/>
                </a:stretch>
              </a:blipFill>
            </p:spPr>
            <p:txBody>
              <a:bodyPr/>
              <a:lstStyle/>
              <a:p>
                <a:r>
                  <a:rPr lang="zh-CN" altLang="en-US">
                    <a:noFill/>
                  </a:rPr>
                  <a:t> </a:t>
                </a:r>
              </a:p>
            </p:txBody>
          </p:sp>
        </mc:Fallback>
      </mc:AlternateContent>
      <p:pic>
        <p:nvPicPr>
          <p:cNvPr id="13" name="图片 12"/>
          <p:cNvPicPr>
            <a:picLocks noChangeAspect="1"/>
          </p:cNvPicPr>
          <p:nvPr/>
        </p:nvPicPr>
        <p:blipFill>
          <a:blip r:embed="rId5"/>
          <a:stretch>
            <a:fillRect/>
          </a:stretch>
        </p:blipFill>
        <p:spPr>
          <a:xfrm>
            <a:off x="4134875" y="4331393"/>
            <a:ext cx="2285078" cy="388032"/>
          </a:xfrm>
          <a:prstGeom prst="rect">
            <a:avLst/>
          </a:prstGeom>
        </p:spPr>
      </p:pic>
      <p:cxnSp>
        <p:nvCxnSpPr>
          <p:cNvPr id="14" name="直接箭头连接符 13"/>
          <p:cNvCxnSpPr/>
          <p:nvPr/>
        </p:nvCxnSpPr>
        <p:spPr>
          <a:xfrm flipH="1" flipV="1">
            <a:off x="1900706" y="1815390"/>
            <a:ext cx="2417885" cy="2013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1480245" y="1393359"/>
            <a:ext cx="5128743" cy="33429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6"/>
          <a:stretch>
            <a:fillRect/>
          </a:stretch>
        </p:blipFill>
        <p:spPr>
          <a:xfrm>
            <a:off x="424962" y="5335380"/>
            <a:ext cx="5404339" cy="1320144"/>
          </a:xfrm>
          <a:prstGeom prst="rect">
            <a:avLst/>
          </a:prstGeom>
        </p:spPr>
      </p:pic>
    </p:spTree>
    <p:extLst>
      <p:ext uri="{BB962C8B-B14F-4D97-AF65-F5344CB8AC3E}">
        <p14:creationId xmlns:p14="http://schemas.microsoft.com/office/powerpoint/2010/main" val="107563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10213731" cy="373429"/>
          </a:xfrm>
        </p:spPr>
        <p:txBody>
          <a:bodyPr>
            <a:noAutofit/>
          </a:bodyPr>
          <a:lstStyle/>
          <a:p>
            <a:r>
              <a:rPr lang="en-US" altLang="zh-CN" sz="2400" dirty="0"/>
              <a:t>2. Leveraging Coding Techniques for Speeding </a:t>
            </a:r>
            <a:r>
              <a:rPr lang="en-US" altLang="zh-CN" sz="2400" dirty="0" smtClean="0"/>
              <a:t>up Distributed Computing</a:t>
            </a:r>
            <a:endParaRPr lang="zh-CN" altLang="en-US" sz="2400" dirty="0"/>
          </a:p>
        </p:txBody>
      </p:sp>
      <mc:AlternateContent xmlns:mc="http://schemas.openxmlformats.org/markup-compatibility/2006" xmlns:a14="http://schemas.microsoft.com/office/drawing/2010/main">
        <mc:Choice Requires="a14">
          <p:sp>
            <p:nvSpPr>
              <p:cNvPr id="16" name="文本框 23"/>
              <p:cNvSpPr txBox="1"/>
              <p:nvPr/>
            </p:nvSpPr>
            <p:spPr>
              <a:xfrm>
                <a:off x="391259" y="856361"/>
                <a:ext cx="11602915" cy="36857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K=Q=6  N=6</a:t>
                </a:r>
              </a:p>
              <a:p>
                <a:r>
                  <a:rPr lang="zh-CN" altLang="en-US" dirty="0" smtClean="0"/>
                  <a:t>根据规则</a:t>
                </a:r>
                <a:r>
                  <a:rPr lang="en-US" altLang="zh-CN" dirty="0" smtClean="0">
                    <a:solidFill>
                      <a:schemeClr val="tx1"/>
                    </a:solidFill>
                  </a:rPr>
                  <a:t>K=</a:t>
                </a:r>
                <a:r>
                  <a:rPr lang="en-US" altLang="zh-CN" dirty="0" err="1" smtClean="0">
                    <a:solidFill>
                      <a:schemeClr val="tx1"/>
                    </a:solidFill>
                  </a:rPr>
                  <a:t>k×q</a:t>
                </a:r>
                <a:r>
                  <a:rPr lang="zh-CN" altLang="en-US" dirty="0" smtClean="0">
                    <a:solidFill>
                      <a:schemeClr val="tx1"/>
                    </a:solidFill>
                  </a:rPr>
                  <a:t>，</a:t>
                </a:r>
                <a:r>
                  <a:rPr lang="en-US" altLang="zh-CN" dirty="0"/>
                  <a:t>N</a:t>
                </a:r>
                <a:r>
                  <a:rPr lang="en-US" altLang="zh-CN" dirty="0" smtClean="0">
                    <a:solidFill>
                      <a:schemeClr val="tx1"/>
                    </a:solidFill>
                  </a:rPr>
                  <a:t>=</a:t>
                </a:r>
                <a14:m>
                  <m:oMath xmlns:m="http://schemas.openxmlformats.org/officeDocument/2006/math">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𝑞</m:t>
                        </m:r>
                      </m:e>
                      <m:sup>
                        <m:r>
                          <a:rPr lang="en-US" altLang="zh-CN" i="1">
                            <a:solidFill>
                              <a:schemeClr val="tx1"/>
                            </a:solidFill>
                            <a:latin typeface="Cambria Math" panose="02040503050406030204" pitchFamily="18" charset="0"/>
                          </a:rPr>
                          <m:t>𝑘</m:t>
                        </m:r>
                        <m:r>
                          <a:rPr lang="en-US" altLang="zh-CN" i="1">
                            <a:solidFill>
                              <a:schemeClr val="tx1"/>
                            </a:solidFill>
                            <a:latin typeface="Cambria Math" panose="02040503050406030204" pitchFamily="18" charset="0"/>
                          </a:rPr>
                          <m:t>−1</m:t>
                        </m:r>
                      </m:sup>
                    </m:sSup>
                  </m:oMath>
                </a14:m>
                <a:r>
                  <a:rPr lang="zh-CN" altLang="en-US" dirty="0" smtClean="0"/>
                  <a:t>，从</a:t>
                </a:r>
                <a:r>
                  <a:rPr lang="en-US" altLang="zh-CN" dirty="0" smtClean="0"/>
                  <a:t>K=6</a:t>
                </a:r>
                <a:r>
                  <a:rPr lang="zh-CN" altLang="en-US" dirty="0" smtClean="0"/>
                  <a:t>入手，我们选</a:t>
                </a:r>
                <a:r>
                  <a:rPr lang="en-US" altLang="zh-CN" dirty="0" smtClean="0"/>
                  <a:t>k=3</a:t>
                </a:r>
                <a:r>
                  <a:rPr lang="zh-CN" altLang="en-US" dirty="0" smtClean="0"/>
                  <a:t>，</a:t>
                </a:r>
                <a:r>
                  <a:rPr lang="en-US" altLang="zh-CN" dirty="0" smtClean="0"/>
                  <a:t>q=2</a:t>
                </a:r>
              </a:p>
              <a:p>
                <a:r>
                  <a:rPr lang="zh-CN" altLang="en-US" dirty="0" smtClean="0"/>
                  <a:t>则</a:t>
                </a:r>
                <a:r>
                  <a:rPr lang="en-US" altLang="zh-CN" dirty="0" smtClean="0"/>
                  <a:t>J=4</a:t>
                </a:r>
                <a:r>
                  <a:rPr lang="zh-CN" altLang="en-US" dirty="0" smtClean="0"/>
                  <a:t>，</a:t>
                </a:r>
                <a:r>
                  <a:rPr lang="zh-CN" altLang="en-US" dirty="0"/>
                  <a:t>输入</a:t>
                </a:r>
                <a:r>
                  <a:rPr lang="zh-CN" altLang="en-US" dirty="0" smtClean="0"/>
                  <a:t>序列</a:t>
                </a:r>
                <a:r>
                  <a:rPr lang="en-US" altLang="zh-CN" dirty="0" smtClean="0"/>
                  <a:t>u</a:t>
                </a:r>
                <a:r>
                  <a:rPr lang="zh-CN" altLang="en-US" dirty="0" smtClean="0"/>
                  <a:t>是</a:t>
                </a:r>
                <a:r>
                  <a:rPr lang="en-US" altLang="zh-CN" dirty="0" smtClean="0"/>
                  <a:t>1×k-1=1×2</a:t>
                </a:r>
                <a:r>
                  <a:rPr lang="zh-CN" altLang="en-US" dirty="0" smtClean="0"/>
                  <a:t>的</a:t>
                </a:r>
                <a:r>
                  <a:rPr lang="en-US" altLang="zh-CN" dirty="0" smtClean="0"/>
                  <a:t>vector</a:t>
                </a:r>
                <a:r>
                  <a:rPr lang="zh-CN" altLang="en-US" dirty="0" smtClean="0"/>
                  <a:t>，即有两个元素，每个元素属于加法群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ℤ</m:t>
                        </m:r>
                      </m:e>
                      <m:sub>
                        <m:r>
                          <a:rPr lang="en-US" altLang="zh-CN" i="1">
                            <a:latin typeface="Cambria Math" panose="02040503050406030204" pitchFamily="18" charset="0"/>
                          </a:rPr>
                          <m:t>𝑞</m:t>
                        </m:r>
                      </m:sub>
                    </m:sSub>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ℤ</m:t>
                        </m:r>
                      </m:e>
                      <m:sub>
                        <m:r>
                          <a:rPr lang="en-US" altLang="zh-CN" i="1" smtClean="0">
                            <a:latin typeface="Cambria Math" panose="02040503050406030204" pitchFamily="18" charset="0"/>
                            <a:ea typeface="Cambria Math" panose="02040503050406030204" pitchFamily="18" charset="0"/>
                          </a:rPr>
                          <m:t>2</m:t>
                        </m:r>
                      </m:sub>
                    </m:sSub>
                  </m:oMath>
                </a14:m>
                <a:r>
                  <a:rPr lang="zh-CN" altLang="en-US" dirty="0" smtClean="0"/>
                  <a:t>，这种</a:t>
                </a:r>
                <a:r>
                  <a:rPr lang="en-US" altLang="zh-CN" dirty="0" smtClean="0"/>
                  <a:t>u</a:t>
                </a:r>
                <a:r>
                  <a:rPr lang="zh-CN" altLang="en-US" dirty="0"/>
                  <a:t>有</a:t>
                </a:r>
                <a14:m>
                  <m:oMath xmlns:m="http://schemas.openxmlformats.org/officeDocument/2006/math">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𝑞</m:t>
                        </m:r>
                      </m:e>
                      <m:sup>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p>
                    </m:sSup>
                  </m:oMath>
                </a14:m>
                <a:r>
                  <a:rPr lang="en-US" altLang="zh-CN" dirty="0" smtClean="0"/>
                  <a:t>=4</a:t>
                </a:r>
                <a:r>
                  <a:rPr lang="zh-CN" altLang="en-US" dirty="0" smtClean="0"/>
                  <a:t>种</a:t>
                </a:r>
                <a:r>
                  <a:rPr lang="zh-CN" altLang="en-US" dirty="0"/>
                  <a:t>可能</a:t>
                </a:r>
                <a:endParaRPr lang="en-US" altLang="zh-CN" dirty="0" smtClean="0"/>
              </a:p>
              <a:p>
                <a14:m>
                  <m:oMath xmlns:m="http://schemas.openxmlformats.org/officeDocument/2006/math">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1</m:t>
                          </m:r>
                        </m:e>
                      </m:mr>
                      <m:m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rPr>
                                <m:t>1</m:t>
                              </m:r>
                            </m:e>
                            <m:e>
                              <m:r>
                                <a:rPr lang="en-US" altLang="zh-CN" i="1" smtClean="0">
                                  <a:latin typeface="Cambria Math" panose="02040503050406030204" pitchFamily="18" charset="0"/>
                                </a:rPr>
                                <m:t>1</m:t>
                              </m:r>
                            </m:e>
                          </m:eqArr>
                        </m:e>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rPr>
                                <m:t>0</m:t>
                              </m:r>
                            </m:e>
                            <m:e>
                              <m:r>
                                <a:rPr lang="en-US" altLang="zh-CN" i="1" smtClean="0">
                                  <a:latin typeface="Cambria Math" panose="02040503050406030204" pitchFamily="18" charset="0"/>
                                </a:rPr>
                                <m:t>1</m:t>
                              </m:r>
                            </m:e>
                          </m:eqArr>
                        </m:e>
                      </m:mr>
                    </m:m>
                    <m:r>
                      <a:rPr lang="en-US" altLang="zh-CN" i="1">
                        <a:latin typeface="Cambria Math" panose="02040503050406030204" pitchFamily="18" charset="0"/>
                      </a:rPr>
                      <m:t>×</m:t>
                    </m:r>
                    <m:m>
                      <m:mPr>
                        <m:mcs>
                          <m:mc>
                            <m:mcPr>
                              <m:count m:val="3"/>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1</m:t>
                          </m:r>
                        </m:e>
                      </m:mr>
                    </m:m>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smtClean="0">
                                  <a:latin typeface="Cambria Math" panose="02040503050406030204" pitchFamily="18" charset="0"/>
                                </a:rPr>
                                <m:t>0</m:t>
                              </m:r>
                            </m:e>
                            <m:e>
                              <m:r>
                                <a:rPr lang="en-US" altLang="zh-CN" i="1" smtClean="0">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smtClean="0">
                                  <a:latin typeface="Cambria Math" panose="02040503050406030204" pitchFamily="18" charset="0"/>
                                </a:rPr>
                                <m:t>1</m:t>
                              </m:r>
                            </m:e>
                          </m:mr>
                          <m:mr>
                            <m:e>
                              <m:r>
                                <a:rPr lang="en-US" altLang="zh-CN" i="1">
                                  <a:latin typeface="Cambria Math" panose="02040503050406030204" pitchFamily="18" charset="0"/>
                                </a:rPr>
                                <m:t>1</m:t>
                              </m:r>
                            </m:e>
                            <m:e>
                              <m:r>
                                <a:rPr lang="en-US" altLang="zh-CN" i="1" smtClean="0">
                                  <a:latin typeface="Cambria Math" panose="02040503050406030204" pitchFamily="18" charset="0"/>
                                </a:rPr>
                                <m:t>0</m:t>
                              </m:r>
                            </m:e>
                            <m:e>
                              <m:r>
                                <a:rPr lang="en-US" altLang="zh-CN" i="1" smtClean="0">
                                  <a:latin typeface="Cambria Math" panose="02040503050406030204" pitchFamily="18" charset="0"/>
                                </a:rPr>
                                <m:t>1</m:t>
                              </m:r>
                            </m:e>
                          </m:mr>
                          <m:mr>
                            <m:e>
                              <m:r>
                                <a:rPr lang="en-US" altLang="zh-CN" i="1" smtClean="0">
                                  <a:latin typeface="Cambria Math" panose="02040503050406030204" pitchFamily="18" charset="0"/>
                                </a:rPr>
                                <m:t>1</m:t>
                              </m:r>
                            </m:e>
                            <m:e>
                              <m:r>
                                <a:rPr lang="en-US" altLang="zh-CN" i="1" smtClean="0">
                                  <a:latin typeface="Cambria Math" panose="02040503050406030204" pitchFamily="18" charset="0"/>
                                </a:rPr>
                                <m:t>1</m:t>
                              </m:r>
                            </m:e>
                            <m:e>
                              <m:r>
                                <a:rPr lang="en-US" altLang="zh-CN" i="1" smtClean="0">
                                  <a:latin typeface="Cambria Math" panose="02040503050406030204" pitchFamily="18" charset="0"/>
                                </a:rPr>
                                <m:t>0</m:t>
                              </m:r>
                            </m:e>
                          </m:mr>
                        </m:m>
                      </m:e>
                    </m:d>
                  </m:oMath>
                </a14:m>
                <a:r>
                  <a:rPr lang="en-US" altLang="zh-CN" dirty="0" smtClean="0"/>
                  <a:t>                                            =</a:t>
                </a:r>
                <a14:m>
                  <m:oMath xmlns:m="http://schemas.openxmlformats.org/officeDocument/2006/math">
                    <m:d>
                      <m:dPr>
                        <m:begChr m:val="["/>
                        <m:endChr m:val="]"/>
                        <m:ctrlPr>
                          <a:rPr lang="en-US" altLang="zh-CN" i="1">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smtClean="0">
                                  <a:latin typeface="Cambria Math" panose="02040503050406030204" pitchFamily="18" charset="0"/>
                                </a:rPr>
                                <m:t>1</m:t>
                              </m:r>
                            </m:e>
                            <m:e>
                              <m:r>
                                <a:rPr lang="en-US" altLang="zh-CN" i="1" smtClean="0">
                                  <a:latin typeface="Cambria Math" panose="02040503050406030204" pitchFamily="18" charset="0"/>
                                </a:rPr>
                                <m:t>1</m:t>
                              </m:r>
                            </m:e>
                          </m:mr>
                          <m:mr>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smtClean="0">
                                  <a:latin typeface="Cambria Math" panose="02040503050406030204" pitchFamily="18" charset="0"/>
                                </a:rPr>
                                <m:t>1</m:t>
                              </m:r>
                            </m:e>
                          </m:mr>
                          <m:mr>
                            <m:e>
                              <m:r>
                                <a:rPr lang="en-US" altLang="zh-CN" i="1" smtClean="0">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smtClean="0">
                                  <a:latin typeface="Cambria Math" panose="02040503050406030204" pitchFamily="18" charset="0"/>
                                </a:rPr>
                                <m:t>0</m:t>
                              </m:r>
                            </m:e>
                          </m:mr>
                        </m:m>
                      </m:e>
                    </m:d>
                  </m:oMath>
                </a14:m>
                <a:endParaRPr lang="en-US" altLang="zh-CN" dirty="0" smtClean="0"/>
              </a:p>
              <a:p>
                <a:endParaRPr lang="en-US" altLang="zh-CN" dirty="0"/>
              </a:p>
              <a:p>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𝑙</m:t>
                        </m:r>
                      </m:sub>
                    </m:sSub>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sub>
                        </m:sSub>
                        <m:r>
                          <a:rPr lang="en-US" altLang="zh-CN" i="1" dirty="0">
                            <a:latin typeface="Cambria Math" panose="02040503050406030204" pitchFamily="18" charset="0"/>
                          </a:rPr>
                          <m:t>=</m:t>
                        </m:r>
                        <m:r>
                          <a:rPr lang="en-US" altLang="zh-CN" i="1" dirty="0">
                            <a:latin typeface="Cambria Math" panose="02040503050406030204" pitchFamily="18" charset="0"/>
                          </a:rPr>
                          <m:t>𝑙</m:t>
                        </m:r>
                      </m:e>
                    </m:d>
                  </m:oMath>
                </a14:m>
                <a:r>
                  <a:rPr lang="en-US" altLang="zh-CN" dirty="0"/>
                  <a:t> </a:t>
                </a:r>
                <a:r>
                  <a:rPr lang="en-US" altLang="zh-CN" dirty="0" smtClean="0"/>
                  <a:t>   1 </a:t>
                </a:r>
                <a:r>
                  <a:rPr lang="en-US" altLang="zh-CN" dirty="0"/>
                  <a:t>≤ i ≤ k</a:t>
                </a:r>
                <a:r>
                  <a:rPr lang="zh-CN" altLang="en-US" dirty="0"/>
                  <a:t>，</a:t>
                </a:r>
                <a:r>
                  <a:rPr lang="en-US" altLang="zh-CN" dirty="0"/>
                  <a:t> 0 ≤ l ≤ q−1 </a:t>
                </a:r>
              </a:p>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1,0</m:t>
                        </m:r>
                      </m:sub>
                    </m:sSub>
                    <m:r>
                      <a:rPr lang="en-US" altLang="zh-CN" i="1" dirty="0">
                        <a:latin typeface="Cambria Math" panose="02040503050406030204" pitchFamily="18" charset="0"/>
                      </a:rPr>
                      <m:t>=</m:t>
                    </m:r>
                  </m:oMath>
                </a14:m>
                <a:r>
                  <a:rPr lang="en-US" altLang="zh-CN" dirty="0" smtClean="0"/>
                  <a:t>{1,2},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1,</m:t>
                        </m:r>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oMath>
                </a14:m>
                <a:r>
                  <a:rPr lang="en-US" altLang="zh-CN" dirty="0"/>
                  <a:t>{</a:t>
                </a:r>
                <a:r>
                  <a:rPr lang="en-US" altLang="zh-CN" dirty="0" smtClean="0"/>
                  <a:t>3,4},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2</m:t>
                        </m:r>
                        <m:r>
                          <a:rPr lang="en-US" altLang="zh-CN" i="1" dirty="0">
                            <a:latin typeface="Cambria Math" panose="02040503050406030204" pitchFamily="18" charset="0"/>
                          </a:rPr>
                          <m:t>,0</m:t>
                        </m:r>
                      </m:sub>
                    </m:sSub>
                    <m:r>
                      <a:rPr lang="en-US" altLang="zh-CN" i="1" dirty="0">
                        <a:latin typeface="Cambria Math" panose="02040503050406030204" pitchFamily="18" charset="0"/>
                      </a:rPr>
                      <m:t>=</m:t>
                    </m:r>
                  </m:oMath>
                </a14:m>
                <a:r>
                  <a:rPr lang="en-US" altLang="zh-CN" dirty="0"/>
                  <a:t>{</a:t>
                </a:r>
                <a:r>
                  <a:rPr lang="en-US" altLang="zh-CN" dirty="0" smtClean="0"/>
                  <a:t>1,3},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2</m:t>
                        </m:r>
                        <m:r>
                          <a:rPr lang="en-US" altLang="zh-CN" i="1" dirty="0">
                            <a:latin typeface="Cambria Math" panose="02040503050406030204" pitchFamily="18" charset="0"/>
                          </a:rPr>
                          <m:t>,</m:t>
                        </m:r>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oMath>
                </a14:m>
                <a:r>
                  <a:rPr lang="en-US" altLang="zh-CN" dirty="0"/>
                  <a:t>{</a:t>
                </a:r>
                <a:r>
                  <a:rPr lang="en-US" altLang="zh-CN" dirty="0" smtClean="0"/>
                  <a:t>2,4} ,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3</m:t>
                        </m:r>
                        <m:r>
                          <a:rPr lang="en-US" altLang="zh-CN" i="1" dirty="0">
                            <a:latin typeface="Cambria Math" panose="02040503050406030204" pitchFamily="18" charset="0"/>
                          </a:rPr>
                          <m:t>,0</m:t>
                        </m:r>
                      </m:sub>
                    </m:sSub>
                    <m:r>
                      <a:rPr lang="en-US" altLang="zh-CN" i="1" dirty="0">
                        <a:latin typeface="Cambria Math" panose="02040503050406030204" pitchFamily="18" charset="0"/>
                      </a:rPr>
                      <m:t>=</m:t>
                    </m:r>
                  </m:oMath>
                </a14:m>
                <a:r>
                  <a:rPr lang="en-US" altLang="zh-CN" dirty="0"/>
                  <a:t>{</a:t>
                </a:r>
                <a:r>
                  <a:rPr lang="en-US" altLang="zh-CN" dirty="0" smtClean="0"/>
                  <a:t>1,4},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3</m:t>
                        </m:r>
                        <m:r>
                          <a:rPr lang="en-US" altLang="zh-CN" i="1" dirty="0">
                            <a:latin typeface="Cambria Math" panose="02040503050406030204" pitchFamily="18" charset="0"/>
                          </a:rPr>
                          <m:t>,1</m:t>
                        </m:r>
                      </m:sub>
                    </m:sSub>
                    <m:r>
                      <a:rPr lang="en-US" altLang="zh-CN" i="1" dirty="0">
                        <a:latin typeface="Cambria Math" panose="02040503050406030204" pitchFamily="18" charset="0"/>
                      </a:rPr>
                      <m:t>=</m:t>
                    </m:r>
                  </m:oMath>
                </a14:m>
                <a:r>
                  <a:rPr lang="en-US" altLang="zh-CN" dirty="0"/>
                  <a:t>{</a:t>
                </a:r>
                <a:r>
                  <a:rPr lang="en-US" altLang="zh-CN" dirty="0" smtClean="0"/>
                  <a:t>2,3} 6</a:t>
                </a:r>
                <a:r>
                  <a:rPr lang="zh-CN" altLang="en-US" dirty="0" smtClean="0"/>
                  <a:t>个</a:t>
                </a:r>
                <a:r>
                  <a:rPr lang="en-US" altLang="zh-CN" dirty="0" smtClean="0"/>
                  <a:t>B</a:t>
                </a:r>
                <a:r>
                  <a:rPr lang="zh-CN" altLang="en-US" dirty="0" smtClean="0"/>
                  <a:t>分别对应</a:t>
                </a:r>
                <a:r>
                  <a:rPr lang="en-US" altLang="zh-CN" dirty="0" smtClean="0"/>
                  <a:t>K=6</a:t>
                </a:r>
                <a:r>
                  <a:rPr lang="zh-CN" altLang="en-US" dirty="0" smtClean="0"/>
                  <a:t>个节点</a:t>
                </a:r>
                <a:endParaRPr lang="en-US" altLang="zh-CN" dirty="0"/>
              </a:p>
              <a:p>
                <a:endParaRPr lang="en-US" altLang="zh-CN" dirty="0" smtClean="0"/>
              </a:p>
              <a:p>
                <a:endParaRPr lang="en-US" altLang="zh-CN" dirty="0"/>
              </a:p>
              <a:p>
                <a:endParaRPr lang="en-US" altLang="zh-CN" dirty="0"/>
              </a:p>
            </p:txBody>
          </p:sp>
        </mc:Choice>
        <mc:Fallback xmlns="">
          <p:sp>
            <p:nvSpPr>
              <p:cNvPr id="16" name="文本框 23"/>
              <p:cNvSpPr txBox="1">
                <a:spLocks noRot="1" noChangeAspect="1" noMove="1" noResize="1" noEditPoints="1" noAdjustHandles="1" noChangeArrowheads="1" noChangeShapeType="1" noTextEdit="1"/>
              </p:cNvSpPr>
              <p:nvPr/>
            </p:nvSpPr>
            <p:spPr>
              <a:xfrm>
                <a:off x="391259" y="856361"/>
                <a:ext cx="11602915" cy="3685753"/>
              </a:xfrm>
              <a:prstGeom prst="rect">
                <a:avLst/>
              </a:prstGeom>
              <a:blipFill>
                <a:blip r:embed="rId2"/>
                <a:stretch>
                  <a:fillRect l="-420" t="-826"/>
                </a:stretch>
              </a:blipFill>
            </p:spPr>
            <p:txBody>
              <a:bodyPr/>
              <a:lstStyle/>
              <a:p>
                <a:r>
                  <a:rPr lang="zh-CN" altLang="en-US">
                    <a:noFill/>
                  </a:rPr>
                  <a:t> </a:t>
                </a:r>
              </a:p>
            </p:txBody>
          </p:sp>
        </mc:Fallback>
      </mc:AlternateContent>
      <p:pic>
        <p:nvPicPr>
          <p:cNvPr id="17" name="图片 16"/>
          <p:cNvPicPr>
            <a:picLocks noChangeAspect="1"/>
          </p:cNvPicPr>
          <p:nvPr/>
        </p:nvPicPr>
        <p:blipFill>
          <a:blip r:embed="rId3"/>
          <a:stretch>
            <a:fillRect/>
          </a:stretch>
        </p:blipFill>
        <p:spPr>
          <a:xfrm>
            <a:off x="3633612" y="2084070"/>
            <a:ext cx="2285078" cy="388032"/>
          </a:xfrm>
          <a:prstGeom prst="rect">
            <a:avLst/>
          </a:prstGeom>
        </p:spPr>
      </p:pic>
      <p:pic>
        <p:nvPicPr>
          <p:cNvPr id="3" name="图片 2"/>
          <p:cNvPicPr>
            <a:picLocks noChangeAspect="1"/>
          </p:cNvPicPr>
          <p:nvPr/>
        </p:nvPicPr>
        <p:blipFill>
          <a:blip r:embed="rId4"/>
          <a:stretch>
            <a:fillRect/>
          </a:stretch>
        </p:blipFill>
        <p:spPr>
          <a:xfrm>
            <a:off x="391259" y="3699811"/>
            <a:ext cx="5645385" cy="2426418"/>
          </a:xfrm>
          <a:prstGeom prst="rect">
            <a:avLst/>
          </a:prstGeom>
        </p:spPr>
      </p:pic>
      <p:pic>
        <p:nvPicPr>
          <p:cNvPr id="6" name="图片 5"/>
          <p:cNvPicPr>
            <a:picLocks noChangeAspect="1"/>
          </p:cNvPicPr>
          <p:nvPr/>
        </p:nvPicPr>
        <p:blipFill>
          <a:blip r:embed="rId5"/>
          <a:stretch>
            <a:fillRect/>
          </a:stretch>
        </p:blipFill>
        <p:spPr>
          <a:xfrm>
            <a:off x="7116172" y="3824653"/>
            <a:ext cx="3798473" cy="2726210"/>
          </a:xfrm>
          <a:prstGeom prst="rect">
            <a:avLst/>
          </a:prstGeom>
        </p:spPr>
      </p:pic>
    </p:spTree>
    <p:extLst>
      <p:ext uri="{BB962C8B-B14F-4D97-AF65-F5344CB8AC3E}">
        <p14:creationId xmlns:p14="http://schemas.microsoft.com/office/powerpoint/2010/main" val="960364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10213731" cy="373429"/>
          </a:xfrm>
        </p:spPr>
        <p:txBody>
          <a:bodyPr>
            <a:noAutofit/>
          </a:bodyPr>
          <a:lstStyle/>
          <a:p>
            <a:r>
              <a:rPr lang="en-US" altLang="zh-CN" sz="2400" dirty="0"/>
              <a:t>2. Leveraging Coding Techniques for Speeding </a:t>
            </a:r>
            <a:r>
              <a:rPr lang="en-US" altLang="zh-CN" sz="2400" dirty="0" smtClean="0"/>
              <a:t>up 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pPr marL="0" indent="0">
              <a:buNone/>
            </a:pPr>
            <a:endParaRPr lang="en-US" altLang="zh-CN" sz="1800" dirty="0"/>
          </a:p>
          <a:p>
            <a:pPr marL="0" indent="0">
              <a:buNone/>
            </a:pPr>
            <a:endParaRPr lang="en-US" altLang="zh-CN" sz="1800" dirty="0"/>
          </a:p>
        </p:txBody>
      </p:sp>
      <p:pic>
        <p:nvPicPr>
          <p:cNvPr id="9" name="图片 8"/>
          <p:cNvPicPr>
            <a:picLocks noChangeAspect="1"/>
          </p:cNvPicPr>
          <p:nvPr/>
        </p:nvPicPr>
        <p:blipFill>
          <a:blip r:embed="rId2"/>
          <a:stretch>
            <a:fillRect/>
          </a:stretch>
        </p:blipFill>
        <p:spPr>
          <a:xfrm>
            <a:off x="512884" y="2057905"/>
            <a:ext cx="5780077" cy="4123592"/>
          </a:xfrm>
          <a:prstGeom prst="rect">
            <a:avLst/>
          </a:prstGeom>
        </p:spPr>
      </p:pic>
      <p:pic>
        <p:nvPicPr>
          <p:cNvPr id="10" name="图片 9"/>
          <p:cNvPicPr>
            <a:picLocks noChangeAspect="1"/>
          </p:cNvPicPr>
          <p:nvPr/>
        </p:nvPicPr>
        <p:blipFill>
          <a:blip r:embed="rId3"/>
          <a:stretch>
            <a:fillRect/>
          </a:stretch>
        </p:blipFill>
        <p:spPr>
          <a:xfrm>
            <a:off x="634441" y="722606"/>
            <a:ext cx="3638621" cy="1222635"/>
          </a:xfrm>
          <a:prstGeom prst="rect">
            <a:avLst/>
          </a:prstGeom>
        </p:spPr>
      </p:pic>
      <p:pic>
        <p:nvPicPr>
          <p:cNvPr id="11" name="图片 10"/>
          <p:cNvPicPr>
            <a:picLocks noChangeAspect="1"/>
          </p:cNvPicPr>
          <p:nvPr/>
        </p:nvPicPr>
        <p:blipFill>
          <a:blip r:embed="rId4"/>
          <a:stretch>
            <a:fillRect/>
          </a:stretch>
        </p:blipFill>
        <p:spPr>
          <a:xfrm>
            <a:off x="6690469" y="708902"/>
            <a:ext cx="3308449" cy="1349003"/>
          </a:xfrm>
          <a:prstGeom prst="rect">
            <a:avLst/>
          </a:prstGeom>
        </p:spPr>
      </p:pic>
    </p:spTree>
    <p:extLst>
      <p:ext uri="{BB962C8B-B14F-4D97-AF65-F5344CB8AC3E}">
        <p14:creationId xmlns:p14="http://schemas.microsoft.com/office/powerpoint/2010/main" val="575847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835270"/>
                <a:ext cx="11172092" cy="5341694"/>
              </a:xfrm>
            </p:spPr>
            <p:txBody>
              <a:bodyPr>
                <a:normAutofit/>
              </a:bodyPr>
              <a:lstStyle/>
              <a:p>
                <a:pPr marL="0" indent="0">
                  <a:buNone/>
                </a:pPr>
                <a:r>
                  <a:rPr lang="zh-CN" altLang="en-US" sz="1800" b="1" dirty="0" smtClean="0"/>
                  <a:t>两篇文章的相同之处</a:t>
                </a:r>
                <a:endParaRPr lang="en-US" altLang="zh-CN" sz="1800" b="1" dirty="0" smtClean="0"/>
              </a:p>
              <a:p>
                <a:pPr marL="342900" indent="-342900">
                  <a:buFont typeface="+mj-lt"/>
                  <a:buAutoNum type="arabicPeriod"/>
                </a:pPr>
                <a:r>
                  <a:rPr lang="zh-CN" altLang="en-US" sz="1800" dirty="0" smtClean="0"/>
                  <a:t>两篇文章都是设计了一种新的文件分配规则和传输规则来减少文件数。</a:t>
                </a:r>
                <a:endParaRPr lang="en-US" altLang="zh-CN" sz="1800" dirty="0"/>
              </a:p>
              <a:p>
                <a:pPr marL="0" indent="0">
                  <a:buNone/>
                </a:pPr>
                <a:r>
                  <a:rPr lang="zh-CN" altLang="en-US" sz="1800" dirty="0" smtClean="0"/>
                  <a:t>原本</a:t>
                </a:r>
                <a:r>
                  <a:rPr lang="en-US" altLang="zh-CN" sz="1800" dirty="0" smtClean="0"/>
                  <a:t>Li’s CDC ,</a:t>
                </a:r>
                <a:r>
                  <a:rPr lang="zh-CN" altLang="en-US" sz="1800" dirty="0" smtClean="0"/>
                  <a:t>文件的数量为</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 </m:t>
                        </m:r>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d>
                      <m:dPr>
                        <m:ctrlPr>
                          <a:rPr lang="en-US" altLang="zh-CN" sz="1800" i="1">
                            <a:latin typeface="Cambria Math" panose="02040503050406030204" pitchFamily="18" charset="0"/>
                          </a:rPr>
                        </m:ctrlPr>
                      </m:dPr>
                      <m:e>
                        <m:f>
                          <m:fPr>
                            <m:type m:val="noBar"/>
                            <m:ctrlPr>
                              <a:rPr lang="en-US" altLang="zh-CN" sz="1800" i="1">
                                <a:latin typeface="Cambria Math" panose="02040503050406030204" pitchFamily="18" charset="0"/>
                              </a:rPr>
                            </m:ctrlPr>
                          </m:fPr>
                          <m:num>
                            <m:r>
                              <a:rPr lang="en-US" altLang="zh-CN" sz="1800" i="1">
                                <a:latin typeface="Cambria Math" panose="02040503050406030204" pitchFamily="18" charset="0"/>
                              </a:rPr>
                              <m:t>𝐾</m:t>
                            </m:r>
                          </m:num>
                          <m:den>
                            <m:r>
                              <a:rPr lang="en-US" altLang="zh-CN" sz="1800" i="1">
                                <a:latin typeface="Cambria Math" panose="02040503050406030204" pitchFamily="18" charset="0"/>
                              </a:rPr>
                              <m:t>𝑟</m:t>
                            </m:r>
                          </m:den>
                        </m:f>
                      </m:e>
                    </m:d>
                  </m:oMath>
                </a14:m>
                <a:endParaRPr lang="en-US" altLang="zh-CN" sz="1800" dirty="0" smtClean="0"/>
              </a:p>
              <a:p>
                <a:pPr marL="0" indent="0">
                  <a:buNone/>
                </a:pPr>
                <a:r>
                  <a:rPr lang="en-US" altLang="zh-CN" sz="1800" dirty="0"/>
                  <a:t>A New Combinatorial Design of Coded Distributed </a:t>
                </a:r>
                <a:r>
                  <a:rPr lang="en-US" altLang="zh-CN" sz="1800" dirty="0" smtClean="0"/>
                  <a:t>Computing(ISIT): </a:t>
                </a:r>
                <a14:m>
                  <m:oMath xmlns:m="http://schemas.openxmlformats.org/officeDocument/2006/math">
                    <m:r>
                      <a:rPr lang="en-US" altLang="zh-CN" sz="1800" b="0" i="0" smtClean="0">
                        <a:latin typeface="Cambria Math" panose="02040503050406030204" pitchFamily="18" charset="0"/>
                      </a:rPr>
                      <m:t> </m:t>
                    </m:r>
                    <m:r>
                      <a:rPr lang="en-US" altLang="zh-CN" sz="1800" b="0" i="1" smtClean="0">
                        <a:solidFill>
                          <a:srgbClr val="FF0000"/>
                        </a:solidFill>
                        <a:latin typeface="Cambria Math" panose="02040503050406030204" pitchFamily="18" charset="0"/>
                      </a:rPr>
                      <m:t>𝑁</m:t>
                    </m:r>
                    <m:r>
                      <a:rPr lang="en-US" altLang="zh-CN" sz="1800" b="0" i="1" smtClean="0">
                        <a:solidFill>
                          <a:srgbClr val="FF0000"/>
                        </a:solidFill>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m:rPr>
                            <m:sty m:val="p"/>
                          </m:rPr>
                          <a:rPr lang="en-US" altLang="zh-CN" sz="1800" i="1">
                            <a:solidFill>
                              <a:srgbClr val="FF0000"/>
                            </a:solidFill>
                            <a:latin typeface="Cambria Math" panose="02040503050406030204" pitchFamily="18" charset="0"/>
                          </a:rPr>
                          <m:t>η</m:t>
                        </m:r>
                      </m:e>
                      <m:sub>
                        <m:r>
                          <a:rPr lang="en-US" altLang="zh-CN" sz="1800" i="1">
                            <a:solidFill>
                              <a:srgbClr val="FF0000"/>
                            </a:solidFill>
                            <a:latin typeface="Cambria Math" panose="02040503050406030204" pitchFamily="18" charset="0"/>
                          </a:rPr>
                          <m:t>1</m:t>
                        </m:r>
                      </m:sub>
                    </m:sSub>
                    <m:sSup>
                      <m:sSupPr>
                        <m:ctrlPr>
                          <a:rPr lang="en-US" altLang="zh-CN" sz="1800" i="1">
                            <a:solidFill>
                              <a:srgbClr val="FF0000"/>
                            </a:solidFill>
                            <a:latin typeface="Cambria Math" panose="02040503050406030204" pitchFamily="18" charset="0"/>
                          </a:rPr>
                        </m:ctrlPr>
                      </m:sSupPr>
                      <m:e>
                        <m:r>
                          <a:rPr lang="en-US" altLang="zh-CN" sz="1800" b="0" i="1" smtClean="0">
                            <a:solidFill>
                              <a:srgbClr val="FF0000"/>
                            </a:solidFill>
                            <a:latin typeface="Cambria Math" panose="02040503050406030204" pitchFamily="18" charset="0"/>
                          </a:rPr>
                          <m:t>𝑥</m:t>
                        </m:r>
                      </m:e>
                      <m:sup>
                        <m:r>
                          <a:rPr lang="en-US" altLang="zh-CN" sz="1800" b="0" i="1" smtClean="0">
                            <a:solidFill>
                              <a:srgbClr val="FF0000"/>
                            </a:solidFill>
                            <a:latin typeface="Cambria Math" panose="02040503050406030204" pitchFamily="18" charset="0"/>
                          </a:rPr>
                          <m:t>𝑑</m:t>
                        </m:r>
                      </m:sup>
                    </m:sSup>
                    <m:r>
                      <a:rPr lang="en-US" altLang="zh-CN" sz="1800" i="1">
                        <a:latin typeface="Cambria Math" panose="02040503050406030204" pitchFamily="18" charset="0"/>
                      </a:rPr>
                      <m:t>,</m:t>
                    </m:r>
                    <m:r>
                      <a:rPr lang="en-US" altLang="zh-CN" sz="1800" b="0" i="1" smtClean="0">
                        <a:latin typeface="Cambria Math" panose="02040503050406030204" pitchFamily="18" charset="0"/>
                      </a:rPr>
                      <m:t>  </m:t>
                    </m:r>
                    <m:r>
                      <a:rPr lang="en-US" altLang="zh-CN" sz="1800" i="1">
                        <a:latin typeface="Cambria Math" panose="02040503050406030204" pitchFamily="18" charset="0"/>
                      </a:rPr>
                      <m:t>𝐾</m:t>
                    </m:r>
                    <m:r>
                      <a:rPr lang="en-US" altLang="zh-CN" sz="1800" i="1">
                        <a:latin typeface="Cambria Math" panose="02040503050406030204" pitchFamily="18" charset="0"/>
                      </a:rPr>
                      <m:t>=</m:t>
                    </m:r>
                    <m:r>
                      <a:rPr lang="en-US" altLang="zh-CN" sz="1800" i="1">
                        <a:latin typeface="Cambria Math" panose="02040503050406030204" pitchFamily="18" charset="0"/>
                      </a:rPr>
                      <m:t>𝑥𝑑</m:t>
                    </m:r>
                  </m:oMath>
                </a14:m>
                <a:endParaRPr lang="en-US" altLang="zh-CN" sz="1800" dirty="0"/>
              </a:p>
              <a:p>
                <a:pPr marL="0" indent="0">
                  <a:buNone/>
                </a:pPr>
                <a:r>
                  <a:rPr lang="en-US" altLang="zh-CN" sz="1800" dirty="0"/>
                  <a:t>Leveraging Coding Techniques for Speeding </a:t>
                </a:r>
                <a:r>
                  <a:rPr lang="en-US" altLang="zh-CN" sz="1800" dirty="0" smtClean="0"/>
                  <a:t>up Distributed Computing(GC): </a:t>
                </a:r>
                <a14:m>
                  <m:oMath xmlns:m="http://schemas.openxmlformats.org/officeDocument/2006/math">
                    <m:r>
                      <a:rPr lang="en-US" altLang="zh-CN" sz="1800" i="1" smtClean="0">
                        <a:solidFill>
                          <a:srgbClr val="FF0000"/>
                        </a:solidFill>
                        <a:latin typeface="Cambria Math" panose="02040503050406030204" pitchFamily="18" charset="0"/>
                      </a:rPr>
                      <m:t>𝑁</m:t>
                    </m:r>
                    <m:r>
                      <a:rPr lang="en-US" altLang="zh-CN" sz="1800" i="1" smtClean="0">
                        <a:solidFill>
                          <a:srgbClr val="FF0000"/>
                        </a:solidFill>
                        <a:latin typeface="Cambria Math" panose="02040503050406030204" pitchFamily="18" charset="0"/>
                      </a:rPr>
                      <m:t>=</m:t>
                    </m:r>
                    <m:sSup>
                      <m:sSupPr>
                        <m:ctrlPr>
                          <a:rPr lang="en-US" altLang="zh-CN" sz="1800" i="1">
                            <a:solidFill>
                              <a:srgbClr val="FF0000"/>
                            </a:solidFill>
                            <a:latin typeface="Cambria Math" panose="02040503050406030204" pitchFamily="18" charset="0"/>
                          </a:rPr>
                        </m:ctrlPr>
                      </m:sSupPr>
                      <m:e>
                        <m:r>
                          <a:rPr lang="en-US" altLang="zh-CN" sz="1800" b="0" i="1" smtClean="0">
                            <a:solidFill>
                              <a:srgbClr val="FF0000"/>
                            </a:solidFill>
                            <a:latin typeface="Cambria Math" panose="02040503050406030204" pitchFamily="18" charset="0"/>
                          </a:rPr>
                          <m:t>𝑞</m:t>
                        </m:r>
                      </m:e>
                      <m:sup>
                        <m:r>
                          <a:rPr lang="en-US" altLang="zh-CN" sz="1800" b="0" i="1" smtClean="0">
                            <a:solidFill>
                              <a:srgbClr val="FF0000"/>
                            </a:solidFill>
                            <a:latin typeface="Cambria Math" panose="02040503050406030204" pitchFamily="18" charset="0"/>
                          </a:rPr>
                          <m:t>𝑘</m:t>
                        </m:r>
                        <m:r>
                          <a:rPr lang="en-US" altLang="zh-CN" sz="1800" b="0" i="1" smtClean="0">
                            <a:solidFill>
                              <a:srgbClr val="FF0000"/>
                            </a:solidFill>
                            <a:latin typeface="Cambria Math" panose="02040503050406030204" pitchFamily="18" charset="0"/>
                          </a:rPr>
                          <m:t>−1</m:t>
                        </m:r>
                      </m:sup>
                    </m:sSup>
                    <m:r>
                      <a:rPr lang="en-US" altLang="zh-CN" sz="1800" i="1">
                        <a:latin typeface="Cambria Math" panose="02040503050406030204" pitchFamily="18" charset="0"/>
                      </a:rPr>
                      <m:t>,  </m:t>
                    </m:r>
                    <m:r>
                      <a:rPr lang="en-US" altLang="zh-CN" sz="1800" i="1">
                        <a:latin typeface="Cambria Math" panose="02040503050406030204" pitchFamily="18" charset="0"/>
                      </a:rPr>
                      <m:t>𝐾</m:t>
                    </m:r>
                    <m:r>
                      <a:rPr lang="en-US" altLang="zh-CN" sz="1800" i="1">
                        <a:latin typeface="Cambria Math" panose="02040503050406030204" pitchFamily="18" charset="0"/>
                      </a:rPr>
                      <m:t>=</m:t>
                    </m:r>
                    <m:r>
                      <a:rPr lang="en-US" altLang="zh-CN" sz="1800" b="0" i="1" smtClean="0">
                        <a:latin typeface="Cambria Math" panose="02040503050406030204" pitchFamily="18" charset="0"/>
                      </a:rPr>
                      <m:t>𝑘𝑞</m:t>
                    </m:r>
                  </m:oMath>
                </a14:m>
                <a:endParaRPr lang="en-US" altLang="zh-CN" sz="1800" dirty="0"/>
              </a:p>
              <a:p>
                <a:pPr marL="342900" indent="-342900">
                  <a:buFont typeface="+mj-lt"/>
                  <a:buAutoNum type="arabicPeriod" startAt="2"/>
                </a:pPr>
                <a:r>
                  <a:rPr lang="zh-CN" altLang="en-US" sz="1800" dirty="0" smtClean="0"/>
                  <a:t>最后的传输量的值相等</a:t>
                </a:r>
                <a:endParaRPr lang="zh-CN" altLang="en-US"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a:p>
                <a:pPr marL="0" indent="0">
                  <a:buNone/>
                </a:pPr>
                <a:r>
                  <a:rPr lang="en-US" altLang="zh-CN" sz="1800" dirty="0"/>
                  <a:t>Leveraging Coding Techniques for Speeding up Distributed </a:t>
                </a:r>
                <a:r>
                  <a:rPr lang="en-US" altLang="zh-CN" sz="1800" dirty="0" smtClean="0"/>
                  <a:t>Computing(GC)</a:t>
                </a:r>
                <a:r>
                  <a:rPr lang="zh-CN" altLang="en-US" sz="1800" dirty="0" smtClean="0"/>
                  <a:t>这篇文章用到奇偶校验编码，给定</a:t>
                </a:r>
                <a:r>
                  <a:rPr lang="en-US" altLang="zh-CN" sz="1800" dirty="0" smtClean="0"/>
                  <a:t>K</a:t>
                </a:r>
                <a:r>
                  <a:rPr lang="zh-CN" altLang="en-US" sz="1800" dirty="0" smtClean="0"/>
                  <a:t>的情况下，文件数要比另一篇少</a:t>
                </a:r>
                <a:r>
                  <a:rPr lang="en-US" altLang="zh-CN" sz="1800" dirty="0" smtClean="0"/>
                  <a:t>q(</a:t>
                </a:r>
                <a:r>
                  <a:rPr lang="zh-CN" altLang="en-US" sz="1800" dirty="0" smtClean="0"/>
                  <a:t>每一个并行组的用户数</a:t>
                </a:r>
                <a:r>
                  <a:rPr lang="en-US" altLang="zh-CN" sz="1800" dirty="0" smtClean="0"/>
                  <a:t>)</a:t>
                </a:r>
                <a:r>
                  <a:rPr lang="zh-CN" altLang="en-US" sz="1800" dirty="0" smtClean="0"/>
                  <a:t>倍，因此性能更好。当</a:t>
                </a:r>
                <a:r>
                  <a:rPr lang="en-US" altLang="zh-CN" sz="1800" dirty="0" smtClean="0"/>
                  <a:t>q</a:t>
                </a:r>
                <a:r>
                  <a:rPr lang="zh-CN" altLang="en-US" sz="1800" dirty="0" smtClean="0"/>
                  <a:t>很大时，两篇的</a:t>
                </a:r>
                <a:r>
                  <a:rPr lang="en-US" altLang="zh-CN" sz="1800" dirty="0" smtClean="0"/>
                  <a:t>N</a:t>
                </a:r>
                <a:r>
                  <a:rPr lang="zh-CN" altLang="en-US" sz="1800" dirty="0" smtClean="0"/>
                  <a:t>的</a:t>
                </a:r>
                <a:r>
                  <a:rPr lang="en-US" altLang="zh-CN" sz="1800" dirty="0" smtClean="0"/>
                  <a:t>gap</a:t>
                </a:r>
                <a:r>
                  <a:rPr lang="zh-CN" altLang="en-US" sz="1800" dirty="0" smtClean="0"/>
                  <a:t>很大</a:t>
                </a: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835270"/>
                <a:ext cx="11172092" cy="5341694"/>
              </a:xfrm>
              <a:blipFill>
                <a:blip r:embed="rId2"/>
                <a:stretch>
                  <a:fillRect l="-436" t="-137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574430" y="3145868"/>
            <a:ext cx="1869831" cy="699222"/>
          </a:xfrm>
          <a:prstGeom prst="rect">
            <a:avLst/>
          </a:prstGeom>
        </p:spPr>
      </p:pic>
      <p:pic>
        <p:nvPicPr>
          <p:cNvPr id="5" name="图片 4"/>
          <p:cNvPicPr>
            <a:picLocks noChangeAspect="1"/>
          </p:cNvPicPr>
          <p:nvPr/>
        </p:nvPicPr>
        <p:blipFill>
          <a:blip r:embed="rId4"/>
          <a:stretch>
            <a:fillRect/>
          </a:stretch>
        </p:blipFill>
        <p:spPr>
          <a:xfrm>
            <a:off x="3532203" y="3145868"/>
            <a:ext cx="2944812" cy="1171155"/>
          </a:xfrm>
          <a:prstGeom prst="rect">
            <a:avLst/>
          </a:prstGeom>
        </p:spPr>
      </p:pic>
      <p:sp>
        <p:nvSpPr>
          <p:cNvPr id="6" name="标题 1"/>
          <p:cNvSpPr>
            <a:spLocks noGrp="1"/>
          </p:cNvSpPr>
          <p:nvPr>
            <p:ph type="title"/>
          </p:nvPr>
        </p:nvSpPr>
        <p:spPr>
          <a:xfrm>
            <a:off x="512884" y="285994"/>
            <a:ext cx="11679116" cy="373429"/>
          </a:xfrm>
        </p:spPr>
        <p:txBody>
          <a:bodyPr>
            <a:noAutofit/>
          </a:bodyPr>
          <a:lstStyle/>
          <a:p>
            <a:r>
              <a:rPr lang="en-US" altLang="zh-CN" sz="2400" dirty="0" smtClean="0"/>
              <a:t>CONCLUSION</a:t>
            </a:r>
            <a:endParaRPr lang="en-US" altLang="zh-CN" sz="2400" dirty="0"/>
          </a:p>
        </p:txBody>
      </p:sp>
    </p:spTree>
    <p:extLst>
      <p:ext uri="{BB962C8B-B14F-4D97-AF65-F5344CB8AC3E}">
        <p14:creationId xmlns:p14="http://schemas.microsoft.com/office/powerpoint/2010/main" val="99381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835270"/>
                <a:ext cx="11172092" cy="5341694"/>
              </a:xfrm>
            </p:spPr>
            <p:txBody>
              <a:bodyPr>
                <a:normAutofit/>
              </a:bodyPr>
              <a:lstStyle/>
              <a:p>
                <a:pPr marL="0" indent="0">
                  <a:buNone/>
                </a:pPr>
                <a:r>
                  <a:rPr lang="zh-CN" altLang="en-US" sz="1800" b="1" dirty="0" smtClean="0"/>
                  <a:t>两篇文章的相同之处</a:t>
                </a:r>
                <a:endParaRPr lang="en-US" altLang="zh-CN" sz="1800" b="1" dirty="0" smtClean="0"/>
              </a:p>
              <a:p>
                <a:pPr marL="342900" indent="-342900">
                  <a:buFont typeface="+mj-lt"/>
                  <a:buAutoNum type="arabicPeriod"/>
                </a:pPr>
                <a:r>
                  <a:rPr lang="zh-CN" altLang="en-US" sz="1800" dirty="0" smtClean="0"/>
                  <a:t>两篇文章都是设计了一种新的文件分配规则和传输规则来减少文件数。</a:t>
                </a:r>
                <a:endParaRPr lang="en-US" altLang="zh-CN" sz="1800" dirty="0"/>
              </a:p>
              <a:p>
                <a:pPr marL="0" indent="0">
                  <a:buNone/>
                </a:pPr>
                <a:r>
                  <a:rPr lang="zh-CN" altLang="en-US" sz="1800" dirty="0" smtClean="0"/>
                  <a:t>原本</a:t>
                </a:r>
                <a:r>
                  <a:rPr lang="en-US" altLang="zh-CN" sz="1800" dirty="0" smtClean="0"/>
                  <a:t>Li’s CDC ,</a:t>
                </a:r>
                <a:r>
                  <a:rPr lang="zh-CN" altLang="en-US" sz="1800" dirty="0" smtClean="0"/>
                  <a:t>文件的数量为</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 </m:t>
                        </m:r>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d>
                      <m:dPr>
                        <m:ctrlPr>
                          <a:rPr lang="en-US" altLang="zh-CN" sz="1800" i="1">
                            <a:latin typeface="Cambria Math" panose="02040503050406030204" pitchFamily="18" charset="0"/>
                          </a:rPr>
                        </m:ctrlPr>
                      </m:dPr>
                      <m:e>
                        <m:f>
                          <m:fPr>
                            <m:type m:val="noBar"/>
                            <m:ctrlPr>
                              <a:rPr lang="en-US" altLang="zh-CN" sz="1800" i="1">
                                <a:latin typeface="Cambria Math" panose="02040503050406030204" pitchFamily="18" charset="0"/>
                              </a:rPr>
                            </m:ctrlPr>
                          </m:fPr>
                          <m:num>
                            <m:r>
                              <a:rPr lang="en-US" altLang="zh-CN" sz="1800" i="1">
                                <a:latin typeface="Cambria Math" panose="02040503050406030204" pitchFamily="18" charset="0"/>
                              </a:rPr>
                              <m:t>𝐾</m:t>
                            </m:r>
                          </m:num>
                          <m:den>
                            <m:r>
                              <a:rPr lang="en-US" altLang="zh-CN" sz="1800" i="1">
                                <a:latin typeface="Cambria Math" panose="02040503050406030204" pitchFamily="18" charset="0"/>
                              </a:rPr>
                              <m:t>𝑟</m:t>
                            </m:r>
                          </m:den>
                        </m:f>
                      </m:e>
                    </m:d>
                  </m:oMath>
                </a14:m>
                <a:endParaRPr lang="en-US" altLang="zh-CN" sz="1800" dirty="0" smtClean="0"/>
              </a:p>
              <a:p>
                <a:pPr marL="0" indent="0">
                  <a:buNone/>
                </a:pPr>
                <a:r>
                  <a:rPr lang="en-US" altLang="zh-CN" sz="1800" dirty="0"/>
                  <a:t>A New Combinatorial Design of Coded Distributed </a:t>
                </a:r>
                <a:r>
                  <a:rPr lang="en-US" altLang="zh-CN" sz="1800" dirty="0" smtClean="0"/>
                  <a:t>Computing: </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sSup>
                      <m:sSupPr>
                        <m:ctrlPr>
                          <a:rPr lang="en-US" altLang="zh-CN" sz="1800" i="1">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𝑑</m:t>
                        </m:r>
                      </m:sup>
                    </m:sSup>
                    <m:r>
                      <a:rPr lang="en-US" altLang="zh-CN" sz="1800" i="1">
                        <a:latin typeface="Cambria Math" panose="02040503050406030204" pitchFamily="18" charset="0"/>
                      </a:rPr>
                      <m:t>,</m:t>
                    </m:r>
                    <m:r>
                      <a:rPr lang="en-US" altLang="zh-CN" sz="1800" b="0" i="1" smtClean="0">
                        <a:latin typeface="Cambria Math" panose="02040503050406030204" pitchFamily="18" charset="0"/>
                      </a:rPr>
                      <m:t>  </m:t>
                    </m:r>
                    <m:r>
                      <a:rPr lang="en-US" altLang="zh-CN" sz="1800" i="1">
                        <a:latin typeface="Cambria Math" panose="02040503050406030204" pitchFamily="18" charset="0"/>
                      </a:rPr>
                      <m:t>𝐾</m:t>
                    </m:r>
                    <m:r>
                      <a:rPr lang="en-US" altLang="zh-CN" sz="1800" i="1">
                        <a:latin typeface="Cambria Math" panose="02040503050406030204" pitchFamily="18" charset="0"/>
                      </a:rPr>
                      <m:t>=</m:t>
                    </m:r>
                    <m:r>
                      <a:rPr lang="en-US" altLang="zh-CN" sz="1800" i="1">
                        <a:latin typeface="Cambria Math" panose="02040503050406030204" pitchFamily="18" charset="0"/>
                      </a:rPr>
                      <m:t>𝑥𝑑</m:t>
                    </m:r>
                  </m:oMath>
                </a14:m>
                <a:endParaRPr lang="en-US" altLang="zh-CN" sz="1800" dirty="0"/>
              </a:p>
              <a:p>
                <a:pPr marL="0" indent="0">
                  <a:buNone/>
                </a:pPr>
                <a:r>
                  <a:rPr lang="en-US" altLang="zh-CN" sz="1800" dirty="0"/>
                  <a:t>Leveraging Coding Techniques for Speeding </a:t>
                </a:r>
                <a:r>
                  <a:rPr lang="en-US" altLang="zh-CN" sz="1800" dirty="0" smtClean="0"/>
                  <a:t>up Distributed Computing: </a:t>
                </a:r>
                <a14:m>
                  <m:oMath xmlns:m="http://schemas.openxmlformats.org/officeDocument/2006/math">
                    <m:r>
                      <a:rPr lang="en-US" altLang="zh-CN" sz="1800" i="1">
                        <a:latin typeface="Cambria Math" panose="02040503050406030204" pitchFamily="18" charset="0"/>
                      </a:rPr>
                      <m:t>𝑁</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b="0" i="1" smtClean="0">
                            <a:latin typeface="Cambria Math" panose="02040503050406030204" pitchFamily="18" charset="0"/>
                          </a:rPr>
                          <m:t>𝑞</m:t>
                        </m:r>
                      </m:e>
                      <m:sup>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−1</m:t>
                        </m:r>
                      </m:sup>
                    </m:sSup>
                    <m:r>
                      <a:rPr lang="en-US" altLang="zh-CN" sz="1800" i="1">
                        <a:latin typeface="Cambria Math" panose="02040503050406030204" pitchFamily="18" charset="0"/>
                      </a:rPr>
                      <m:t>,  </m:t>
                    </m:r>
                    <m:r>
                      <a:rPr lang="en-US" altLang="zh-CN" sz="1800" i="1">
                        <a:latin typeface="Cambria Math" panose="02040503050406030204" pitchFamily="18" charset="0"/>
                      </a:rPr>
                      <m:t>𝐾</m:t>
                    </m:r>
                    <m:r>
                      <a:rPr lang="en-US" altLang="zh-CN" sz="1800" i="1">
                        <a:latin typeface="Cambria Math" panose="02040503050406030204" pitchFamily="18" charset="0"/>
                      </a:rPr>
                      <m:t>=</m:t>
                    </m:r>
                    <m:r>
                      <a:rPr lang="en-US" altLang="zh-CN" sz="1800" b="0" i="1" smtClean="0">
                        <a:latin typeface="Cambria Math" panose="02040503050406030204" pitchFamily="18" charset="0"/>
                      </a:rPr>
                      <m:t>𝑘𝑞</m:t>
                    </m:r>
                  </m:oMath>
                </a14:m>
                <a:endParaRPr lang="en-US" altLang="zh-CN" sz="1800" dirty="0"/>
              </a:p>
              <a:p>
                <a:pPr marL="342900" indent="-342900">
                  <a:buFont typeface="+mj-lt"/>
                  <a:buAutoNum type="arabicPeriod" startAt="2"/>
                </a:pPr>
                <a:r>
                  <a:rPr lang="zh-CN" altLang="en-US" sz="1800" dirty="0" smtClean="0"/>
                  <a:t>最后的传输量的值相等</a:t>
                </a:r>
                <a:endParaRPr lang="zh-CN" altLang="en-US"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r>
                  <a:rPr lang="zh-CN" altLang="en-US" sz="1800" b="1" dirty="0" smtClean="0"/>
                  <a:t>不同之处</a:t>
                </a:r>
                <a:endParaRPr lang="en-US" altLang="zh-CN" sz="1800" b="1" dirty="0" smtClean="0"/>
              </a:p>
              <a:p>
                <a:pPr marL="0" indent="0">
                  <a:buNone/>
                </a:pPr>
                <a:r>
                  <a:rPr lang="zh-CN" altLang="en-US" sz="1800" dirty="0" smtClean="0"/>
                  <a:t>文件分配方法和传输规则稍有不同</a:t>
                </a:r>
                <a:endParaRPr lang="en-US" altLang="zh-CN" sz="1800" dirty="0" smtClean="0"/>
              </a:p>
              <a:p>
                <a:pPr marL="0" indent="0">
                  <a:buNone/>
                </a:pPr>
                <a:endParaRPr lang="en-US" altLang="zh-CN" sz="1800" dirty="0"/>
              </a:p>
              <a:p>
                <a:pPr marL="0" indent="0">
                  <a:buNone/>
                </a:pP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835270"/>
                <a:ext cx="11172092" cy="5341694"/>
              </a:xfrm>
              <a:blipFill>
                <a:blip r:embed="rId2"/>
                <a:stretch>
                  <a:fillRect l="-436" t="-137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574430" y="3145868"/>
            <a:ext cx="1869831" cy="699222"/>
          </a:xfrm>
          <a:prstGeom prst="rect">
            <a:avLst/>
          </a:prstGeom>
        </p:spPr>
      </p:pic>
      <p:pic>
        <p:nvPicPr>
          <p:cNvPr id="5" name="图片 4"/>
          <p:cNvPicPr>
            <a:picLocks noChangeAspect="1"/>
          </p:cNvPicPr>
          <p:nvPr/>
        </p:nvPicPr>
        <p:blipFill>
          <a:blip r:embed="rId4"/>
          <a:stretch>
            <a:fillRect/>
          </a:stretch>
        </p:blipFill>
        <p:spPr>
          <a:xfrm>
            <a:off x="3532203" y="3145868"/>
            <a:ext cx="2944812" cy="1171155"/>
          </a:xfrm>
          <a:prstGeom prst="rect">
            <a:avLst/>
          </a:prstGeom>
        </p:spPr>
      </p:pic>
    </p:spTree>
    <p:extLst>
      <p:ext uri="{BB962C8B-B14F-4D97-AF65-F5344CB8AC3E}">
        <p14:creationId xmlns:p14="http://schemas.microsoft.com/office/powerpoint/2010/main" val="1370382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1. A New Combinatorial Design of Coded </a:t>
            </a:r>
            <a:r>
              <a:rPr lang="en-US" altLang="zh-CN" sz="2400" dirty="0" smtClean="0"/>
              <a:t>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r>
              <a:rPr lang="en-US" altLang="zh-CN" sz="1800" dirty="0"/>
              <a:t>We demonstrate that when the number of </a:t>
            </a:r>
            <a:r>
              <a:rPr lang="en-US" altLang="zh-CN" sz="1800" dirty="0" smtClean="0"/>
              <a:t>computing nodes </a:t>
            </a:r>
            <a:r>
              <a:rPr lang="en-US" altLang="zh-CN" sz="1800" dirty="0"/>
              <a:t>becomes large, </a:t>
            </a:r>
            <a:r>
              <a:rPr lang="en-US" altLang="zh-CN" sz="1800" dirty="0">
                <a:solidFill>
                  <a:srgbClr val="FF0000"/>
                </a:solidFill>
              </a:rPr>
              <a:t>1)</a:t>
            </a:r>
            <a:r>
              <a:rPr lang="en-US" altLang="zh-CN" sz="1800" dirty="0"/>
              <a:t> the proposed approach requires </a:t>
            </a:r>
            <a:r>
              <a:rPr lang="en-US" altLang="zh-CN" sz="1800" dirty="0" smtClean="0"/>
              <a:t>an exponentially </a:t>
            </a:r>
            <a:r>
              <a:rPr lang="en-US" altLang="zh-CN" sz="1800" dirty="0"/>
              <a:t>less number of input files; </a:t>
            </a:r>
            <a:r>
              <a:rPr lang="en-US" altLang="zh-CN" sz="1800" dirty="0">
                <a:solidFill>
                  <a:srgbClr val="FF0000"/>
                </a:solidFill>
              </a:rPr>
              <a:t>2)</a:t>
            </a:r>
            <a:r>
              <a:rPr lang="en-US" altLang="zh-CN" sz="1800" dirty="0"/>
              <a:t> the required </a:t>
            </a:r>
            <a:r>
              <a:rPr lang="en-US" altLang="zh-CN" sz="1800" dirty="0" smtClean="0"/>
              <a:t>number of </a:t>
            </a:r>
            <a:r>
              <a:rPr lang="en-US" altLang="zh-CN" sz="1800" dirty="0"/>
              <a:t>Map functions is also reduced exponentially.</a:t>
            </a:r>
            <a:endParaRPr lang="en-US" altLang="zh-CN" sz="1800" dirty="0" smtClean="0"/>
          </a:p>
          <a:p>
            <a:pPr marL="0" indent="0">
              <a:buNone/>
            </a:pPr>
            <a:endParaRPr lang="en-US" altLang="zh-CN" sz="1800" dirty="0"/>
          </a:p>
          <a:p>
            <a:pPr marL="0" indent="0">
              <a:buNone/>
            </a:pPr>
            <a:r>
              <a:rPr lang="zh-CN" altLang="en-US" sz="1800" dirty="0" smtClean="0"/>
              <a:t>用超平面思想来演示文件分配规则</a:t>
            </a:r>
            <a:endParaRPr lang="en-US" altLang="zh-CN" sz="1800" dirty="0" smtClean="0"/>
          </a:p>
          <a:p>
            <a:pPr marL="0" indent="0">
              <a:buNone/>
            </a:pPr>
            <a:r>
              <a:rPr lang="en-US" altLang="zh-CN" sz="1800" dirty="0"/>
              <a:t>An Example (3-Dimension</a:t>
            </a:r>
            <a:r>
              <a:rPr lang="en-US" altLang="zh-CN" sz="1800" dirty="0" smtClean="0"/>
              <a:t>)</a:t>
            </a:r>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p:txBody>
      </p:sp>
      <p:pic>
        <p:nvPicPr>
          <p:cNvPr id="6" name="图片 5"/>
          <p:cNvPicPr>
            <a:picLocks noChangeAspect="1"/>
          </p:cNvPicPr>
          <p:nvPr/>
        </p:nvPicPr>
        <p:blipFill>
          <a:blip r:embed="rId2"/>
          <a:stretch>
            <a:fillRect/>
          </a:stretch>
        </p:blipFill>
        <p:spPr>
          <a:xfrm>
            <a:off x="426538" y="2743199"/>
            <a:ext cx="5362772" cy="3166781"/>
          </a:xfrm>
          <a:prstGeom prst="rect">
            <a:avLst/>
          </a:prstGeom>
        </p:spPr>
      </p:pic>
      <p:pic>
        <p:nvPicPr>
          <p:cNvPr id="7" name="图片 6"/>
          <p:cNvPicPr>
            <a:picLocks noChangeAspect="1"/>
          </p:cNvPicPr>
          <p:nvPr/>
        </p:nvPicPr>
        <p:blipFill>
          <a:blip r:embed="rId3"/>
          <a:stretch>
            <a:fillRect/>
          </a:stretch>
        </p:blipFill>
        <p:spPr>
          <a:xfrm>
            <a:off x="6108069" y="1659707"/>
            <a:ext cx="2771429" cy="533333"/>
          </a:xfrm>
          <a:prstGeom prst="rect">
            <a:avLst/>
          </a:prstGeom>
        </p:spPr>
      </p:pic>
      <p:pic>
        <p:nvPicPr>
          <p:cNvPr id="8" name="图片 7"/>
          <p:cNvPicPr>
            <a:picLocks noChangeAspect="1"/>
          </p:cNvPicPr>
          <p:nvPr/>
        </p:nvPicPr>
        <p:blipFill>
          <a:blip r:embed="rId4"/>
          <a:stretch>
            <a:fillRect/>
          </a:stretch>
        </p:blipFill>
        <p:spPr>
          <a:xfrm>
            <a:off x="6146164" y="2218625"/>
            <a:ext cx="2695238" cy="447619"/>
          </a:xfrm>
          <a:prstGeom prst="rect">
            <a:avLst/>
          </a:prstGeom>
        </p:spPr>
      </p:pic>
      <p:pic>
        <p:nvPicPr>
          <p:cNvPr id="10" name="图片 9"/>
          <p:cNvPicPr>
            <a:picLocks noChangeAspect="1"/>
          </p:cNvPicPr>
          <p:nvPr/>
        </p:nvPicPr>
        <p:blipFill>
          <a:blip r:embed="rId5"/>
          <a:stretch>
            <a:fillRect/>
          </a:stretch>
        </p:blipFill>
        <p:spPr>
          <a:xfrm>
            <a:off x="6216785" y="2691829"/>
            <a:ext cx="2523809" cy="495238"/>
          </a:xfrm>
          <a:prstGeom prst="rect">
            <a:avLst/>
          </a:prstGeom>
        </p:spPr>
      </p:pic>
      <p:pic>
        <p:nvPicPr>
          <p:cNvPr id="13" name="图片 12"/>
          <p:cNvPicPr>
            <a:picLocks noChangeAspect="1"/>
          </p:cNvPicPr>
          <p:nvPr/>
        </p:nvPicPr>
        <p:blipFill>
          <a:blip r:embed="rId6"/>
          <a:stretch>
            <a:fillRect/>
          </a:stretch>
        </p:blipFill>
        <p:spPr>
          <a:xfrm>
            <a:off x="6216785" y="3411569"/>
            <a:ext cx="2095238" cy="380952"/>
          </a:xfrm>
          <a:prstGeom prst="rect">
            <a:avLst/>
          </a:prstGeom>
        </p:spPr>
      </p:pic>
      <p:sp>
        <p:nvSpPr>
          <p:cNvPr id="14" name="文本框 13"/>
          <p:cNvSpPr txBox="1"/>
          <p:nvPr/>
        </p:nvSpPr>
        <p:spPr>
          <a:xfrm>
            <a:off x="6146163" y="3863456"/>
            <a:ext cx="5225741" cy="369332"/>
          </a:xfrm>
          <a:prstGeom prst="rect">
            <a:avLst/>
          </a:prstGeom>
          <a:noFill/>
        </p:spPr>
        <p:txBody>
          <a:bodyPr wrap="square" rtlCol="0">
            <a:spAutoFit/>
          </a:bodyPr>
          <a:lstStyle/>
          <a:p>
            <a:r>
              <a:rPr lang="zh-CN" altLang="en-US" dirty="0" smtClean="0"/>
              <a:t>每个节点不需要算每个文件的所有</a:t>
            </a:r>
            <a:r>
              <a:rPr lang="en-US" altLang="zh-CN" dirty="0" smtClean="0"/>
              <a:t>Map</a:t>
            </a:r>
            <a:r>
              <a:rPr lang="zh-CN" altLang="en-US" dirty="0" smtClean="0"/>
              <a:t> </a:t>
            </a:r>
            <a:r>
              <a:rPr lang="en-US" altLang="zh-CN" dirty="0" smtClean="0"/>
              <a:t>functions</a:t>
            </a:r>
            <a:endParaRPr lang="zh-CN" altLang="en-US" dirty="0"/>
          </a:p>
        </p:txBody>
      </p:sp>
      <p:sp>
        <p:nvSpPr>
          <p:cNvPr id="15" name="文本框 14"/>
          <p:cNvSpPr txBox="1"/>
          <p:nvPr/>
        </p:nvSpPr>
        <p:spPr>
          <a:xfrm>
            <a:off x="8312023" y="3400254"/>
            <a:ext cx="2013597" cy="400110"/>
          </a:xfrm>
          <a:prstGeom prst="rect">
            <a:avLst/>
          </a:prstGeom>
          <a:noFill/>
        </p:spPr>
        <p:txBody>
          <a:bodyPr wrap="square" rtlCol="0">
            <a:spAutoFit/>
          </a:bodyPr>
          <a:lstStyle/>
          <a:p>
            <a:r>
              <a:rPr lang="zh-CN" altLang="en-US" sz="2000" b="1" dirty="0" smtClean="0"/>
              <a:t>≠ </a:t>
            </a:r>
            <a:r>
              <a:rPr lang="en-US" altLang="zh-CN" sz="2000" b="1" dirty="0" smtClean="0"/>
              <a:t>d=3</a:t>
            </a:r>
            <a:endParaRPr lang="zh-CN" altLang="en-US" b="1" dirty="0"/>
          </a:p>
        </p:txBody>
      </p:sp>
      <p:pic>
        <p:nvPicPr>
          <p:cNvPr id="16" name="图片 15"/>
          <p:cNvPicPr>
            <a:picLocks noChangeAspect="1"/>
          </p:cNvPicPr>
          <p:nvPr/>
        </p:nvPicPr>
        <p:blipFill>
          <a:blip r:embed="rId7"/>
          <a:stretch>
            <a:fillRect/>
          </a:stretch>
        </p:blipFill>
        <p:spPr>
          <a:xfrm>
            <a:off x="6296997" y="4909177"/>
            <a:ext cx="1470063" cy="312779"/>
          </a:xfrm>
          <a:prstGeom prst="rect">
            <a:avLst/>
          </a:prstGeom>
        </p:spPr>
      </p:pic>
      <p:pic>
        <p:nvPicPr>
          <p:cNvPr id="17" name="图片 16"/>
          <p:cNvPicPr>
            <a:picLocks noChangeAspect="1"/>
          </p:cNvPicPr>
          <p:nvPr/>
        </p:nvPicPr>
        <p:blipFill>
          <a:blip r:embed="rId8"/>
          <a:stretch>
            <a:fillRect/>
          </a:stretch>
        </p:blipFill>
        <p:spPr>
          <a:xfrm>
            <a:off x="6296997" y="4490705"/>
            <a:ext cx="2582502" cy="332154"/>
          </a:xfrm>
          <a:prstGeom prst="rect">
            <a:avLst/>
          </a:prstGeom>
        </p:spPr>
      </p:pic>
      <p:pic>
        <p:nvPicPr>
          <p:cNvPr id="19" name="图片 18"/>
          <p:cNvPicPr>
            <a:picLocks noChangeAspect="1"/>
          </p:cNvPicPr>
          <p:nvPr/>
        </p:nvPicPr>
        <p:blipFill>
          <a:blip r:embed="rId9"/>
          <a:stretch>
            <a:fillRect/>
          </a:stretch>
        </p:blipFill>
        <p:spPr>
          <a:xfrm>
            <a:off x="6296997" y="5285369"/>
            <a:ext cx="848919" cy="314414"/>
          </a:xfrm>
          <a:prstGeom prst="rect">
            <a:avLst/>
          </a:prstGeom>
        </p:spPr>
      </p:pic>
      <mc:AlternateContent xmlns:mc="http://schemas.openxmlformats.org/markup-compatibility/2006" xmlns:a14="http://schemas.microsoft.com/office/drawing/2010/main">
        <mc:Choice Requires="a14">
          <p:sp>
            <p:nvSpPr>
              <p:cNvPr id="20" name="文本框 19"/>
              <p:cNvSpPr txBox="1"/>
              <p:nvPr/>
            </p:nvSpPr>
            <p:spPr>
              <a:xfrm>
                <a:off x="6216785" y="5649600"/>
                <a:ext cx="5225741" cy="702436"/>
              </a:xfrm>
              <a:prstGeom prst="rect">
                <a:avLst/>
              </a:prstGeom>
              <a:noFill/>
            </p:spPr>
            <p:txBody>
              <a:bodyPr wrap="square" rtlCol="0">
                <a:spAutoFit/>
              </a:bodyPr>
              <a:lstStyle/>
              <a:p>
                <a:r>
                  <a:rPr lang="zh-CN" altLang="en-US" dirty="0" smtClean="0"/>
                  <a:t>虽然比</a:t>
                </a:r>
                <a:r>
                  <a:rPr lang="en-US" altLang="zh-CN" dirty="0" smtClean="0"/>
                  <a:t>Li’s CDC </a:t>
                </a:r>
                <a:r>
                  <a:rPr lang="zh-CN" altLang="en-US" dirty="0" smtClean="0"/>
                  <a:t>算的传输量大，但文件数</a:t>
                </a:r>
                <a:r>
                  <a:rPr lang="en-US" altLang="zh-CN" dirty="0" smtClean="0"/>
                  <a:t>(</a:t>
                </a:r>
                <a:r>
                  <a:rPr lang="en-US" altLang="zh-CN" dirty="0" smtClean="0">
                    <a:solidFill>
                      <a:srgbClr val="FF0000"/>
                    </a:solidFill>
                  </a:rPr>
                  <a:t>27</a:t>
                </a:r>
                <a:r>
                  <a:rPr lang="en-US" altLang="zh-CN" dirty="0" smtClean="0"/>
                  <a:t>)</a:t>
                </a:r>
                <a:r>
                  <a:rPr lang="zh-CN" altLang="en-US" dirty="0" smtClean="0"/>
                  <a:t>比</a:t>
                </a:r>
                <a:r>
                  <a:rPr lang="en-US" altLang="zh-CN" dirty="0" smtClean="0"/>
                  <a:t>Li</a:t>
                </a:r>
                <a14:m>
                  <m:oMath xmlns:m="http://schemas.openxmlformats.org/officeDocument/2006/math">
                    <m:d>
                      <m:dPr>
                        <m:ctrlPr>
                          <a:rPr lang="en-US" altLang="zh-CN" i="1">
                            <a:solidFill>
                              <a:srgbClr val="FF0000"/>
                            </a:solidFill>
                            <a:latin typeface="Cambria Math" panose="02040503050406030204" pitchFamily="18" charset="0"/>
                          </a:rPr>
                        </m:ctrlPr>
                      </m:dPr>
                      <m:e>
                        <m:f>
                          <m:fPr>
                            <m:type m:val="noBar"/>
                            <m:ctrlPr>
                              <a:rPr lang="en-US" altLang="zh-CN" i="1">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9</m:t>
                            </m:r>
                          </m:num>
                          <m:den>
                            <m:r>
                              <a:rPr lang="en-US" altLang="zh-CN" b="0" i="1" smtClean="0">
                                <a:solidFill>
                                  <a:srgbClr val="FF0000"/>
                                </a:solidFill>
                                <a:latin typeface="Cambria Math" panose="02040503050406030204" pitchFamily="18" charset="0"/>
                              </a:rPr>
                              <m:t>3</m:t>
                            </m:r>
                          </m:den>
                        </m:f>
                      </m:e>
                    </m:d>
                    <m:r>
                      <a:rPr lang="en-US" altLang="zh-CN" b="0" i="1" smtClean="0">
                        <a:solidFill>
                          <a:srgbClr val="FF0000"/>
                        </a:solidFill>
                        <a:latin typeface="Cambria Math" panose="02040503050406030204" pitchFamily="18" charset="0"/>
                      </a:rPr>
                      <m:t>=84</m:t>
                    </m:r>
                  </m:oMath>
                </a14:m>
                <a:r>
                  <a:rPr lang="zh-CN" altLang="en-US" dirty="0" smtClean="0"/>
                  <a:t>的少</a:t>
                </a:r>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6216785" y="5649600"/>
                <a:ext cx="5225741" cy="702436"/>
              </a:xfrm>
              <a:prstGeom prst="rect">
                <a:avLst/>
              </a:prstGeom>
              <a:blipFill>
                <a:blip r:embed="rId10"/>
                <a:stretch>
                  <a:fillRect l="-1050" t="-6957" b="-8696"/>
                </a:stretch>
              </a:blipFill>
            </p:spPr>
            <p:txBody>
              <a:bodyPr/>
              <a:lstStyle/>
              <a:p>
                <a:r>
                  <a:rPr lang="zh-CN" altLang="en-US">
                    <a:noFill/>
                  </a:rPr>
                  <a:t> </a:t>
                </a:r>
              </a:p>
            </p:txBody>
          </p:sp>
        </mc:Fallback>
      </mc:AlternateContent>
      <p:pic>
        <p:nvPicPr>
          <p:cNvPr id="21" name="图片 20"/>
          <p:cNvPicPr>
            <a:picLocks noChangeAspect="1"/>
          </p:cNvPicPr>
          <p:nvPr/>
        </p:nvPicPr>
        <p:blipFill>
          <a:blip r:embed="rId11"/>
          <a:stretch>
            <a:fillRect/>
          </a:stretch>
        </p:blipFill>
        <p:spPr>
          <a:xfrm>
            <a:off x="9318821" y="1714733"/>
            <a:ext cx="1771429" cy="342857"/>
          </a:xfrm>
          <a:prstGeom prst="rect">
            <a:avLst/>
          </a:prstGeom>
        </p:spPr>
      </p:pic>
      <p:pic>
        <p:nvPicPr>
          <p:cNvPr id="22" name="图片 21"/>
          <p:cNvPicPr>
            <a:picLocks noChangeAspect="1"/>
          </p:cNvPicPr>
          <p:nvPr/>
        </p:nvPicPr>
        <p:blipFill>
          <a:blip r:embed="rId12"/>
          <a:stretch>
            <a:fillRect/>
          </a:stretch>
        </p:blipFill>
        <p:spPr>
          <a:xfrm>
            <a:off x="9252154" y="2185034"/>
            <a:ext cx="1904762" cy="390476"/>
          </a:xfrm>
          <a:prstGeom prst="rect">
            <a:avLst/>
          </a:prstGeom>
        </p:spPr>
      </p:pic>
      <p:pic>
        <p:nvPicPr>
          <p:cNvPr id="23" name="图片 22"/>
          <p:cNvPicPr>
            <a:picLocks noChangeAspect="1"/>
          </p:cNvPicPr>
          <p:nvPr/>
        </p:nvPicPr>
        <p:blipFill>
          <a:blip r:embed="rId13"/>
          <a:stretch>
            <a:fillRect/>
          </a:stretch>
        </p:blipFill>
        <p:spPr>
          <a:xfrm>
            <a:off x="9304638" y="2690228"/>
            <a:ext cx="1847619" cy="361905"/>
          </a:xfrm>
          <a:prstGeom prst="rect">
            <a:avLst/>
          </a:prstGeom>
        </p:spPr>
      </p:pic>
    </p:spTree>
    <p:extLst>
      <p:ext uri="{BB962C8B-B14F-4D97-AF65-F5344CB8AC3E}">
        <p14:creationId xmlns:p14="http://schemas.microsoft.com/office/powerpoint/2010/main" val="947181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1. A New Combinatorial Design of Coded </a:t>
            </a:r>
            <a:r>
              <a:rPr lang="en-US" altLang="zh-CN" sz="2400" dirty="0" smtClean="0"/>
              <a:t>Distributed Computing</a:t>
            </a:r>
            <a:endParaRPr lang="zh-CN" altLang="en-US" sz="2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835270"/>
                <a:ext cx="11462238" cy="5341694"/>
              </a:xfrm>
            </p:spPr>
            <p:txBody>
              <a:bodyPr>
                <a:normAutofit/>
              </a:bodyPr>
              <a:lstStyle/>
              <a:p>
                <a:pPr marL="0" indent="0">
                  <a:buNone/>
                </a:pPr>
                <a:r>
                  <a:rPr lang="en-US" altLang="zh-CN" sz="1800" b="1" dirty="0" smtClean="0"/>
                  <a:t> General Scheme for s = 1 </a:t>
                </a:r>
              </a:p>
              <a:p>
                <a:pPr marL="0" indent="0">
                  <a:buNone/>
                </a:pPr>
                <a:r>
                  <a:rPr lang="en-US" altLang="zh-CN" sz="1800" dirty="0"/>
                  <a:t>K=</a:t>
                </a:r>
                <a:r>
                  <a:rPr lang="en-US" altLang="zh-CN" sz="1800" dirty="0" err="1"/>
                  <a:t>xd</a:t>
                </a:r>
                <a:r>
                  <a:rPr lang="en-US" altLang="zh-CN" sz="1800" dirty="0"/>
                  <a:t>, </a:t>
                </a:r>
                <a:r>
                  <a:rPr lang="en-US" altLang="zh-CN" sz="1800" dirty="0" smtClean="0"/>
                  <a:t> </a:t>
                </a:r>
                <a14:m>
                  <m:oMath xmlns:m="http://schemas.openxmlformats.org/officeDocument/2006/math">
                    <m:r>
                      <a:rPr lang="en-US" altLang="zh-CN" sz="1800" i="1" smtClean="0">
                        <a:latin typeface="Cambria Math" panose="02040503050406030204" pitchFamily="18" charset="0"/>
                      </a:rPr>
                      <m:t>𝑁</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𝑑</m:t>
                        </m:r>
                      </m:sup>
                    </m:sSup>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𝑄</m:t>
                    </m:r>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𝑥𝑑</m:t>
                    </m:r>
                  </m:oMath>
                </a14:m>
                <a:endParaRPr lang="en-US" altLang="zh-CN" sz="1800" b="1" dirty="0" smtClean="0"/>
              </a:p>
              <a:p>
                <a:pPr marL="0" indent="0">
                  <a:buNone/>
                </a:pPr>
                <a:endParaRPr lang="en-US" altLang="zh-CN" sz="1800" b="1" dirty="0"/>
              </a:p>
              <a:p>
                <a:pPr marL="342900" indent="-342900">
                  <a:buFont typeface="+mj-ea"/>
                  <a:buAutoNum type="circleNumDbPlain"/>
                </a:pPr>
                <a:r>
                  <a:rPr lang="zh-CN" altLang="en-US" sz="1800" dirty="0" smtClean="0"/>
                  <a:t>选</a:t>
                </a:r>
                <a:r>
                  <a:rPr lang="en-US" altLang="zh-CN" sz="1800" dirty="0" smtClean="0">
                    <a:solidFill>
                      <a:srgbClr val="FF0000"/>
                    </a:solidFill>
                  </a:rPr>
                  <a:t>x</a:t>
                </a:r>
                <a:r>
                  <a:rPr lang="en-US" altLang="zh-CN" sz="1800" dirty="0" smtClean="0"/>
                  <a:t>(</a:t>
                </a:r>
                <a:r>
                  <a:rPr lang="zh-CN" altLang="en-US" sz="1800" dirty="0" smtClean="0"/>
                  <a:t>每个并行组的用户数</a:t>
                </a:r>
                <a:r>
                  <a:rPr lang="en-US" altLang="zh-CN" sz="1800" dirty="0" smtClean="0"/>
                  <a:t>)</a:t>
                </a:r>
                <a:r>
                  <a:rPr lang="zh-CN" altLang="en-US" sz="1800" dirty="0" smtClean="0"/>
                  <a:t>和</a:t>
                </a:r>
                <a:r>
                  <a:rPr lang="en-US" altLang="zh-CN" sz="1800" dirty="0" smtClean="0">
                    <a:solidFill>
                      <a:srgbClr val="FF0000"/>
                    </a:solidFill>
                  </a:rPr>
                  <a:t>d</a:t>
                </a:r>
                <a:r>
                  <a:rPr lang="en-US" altLang="zh-CN" sz="1800" dirty="0" smtClean="0"/>
                  <a:t>(</a:t>
                </a:r>
                <a:r>
                  <a:rPr lang="zh-CN" altLang="en-US" sz="1800" dirty="0" smtClean="0"/>
                  <a:t>维度</a:t>
                </a:r>
                <a:r>
                  <a:rPr lang="en-US" altLang="zh-CN" sz="1800" dirty="0" smtClean="0"/>
                  <a:t>=</a:t>
                </a:r>
                <a:r>
                  <a:rPr lang="zh-CN" altLang="en-US" sz="1800" dirty="0" smtClean="0"/>
                  <a:t>并行组的个数</a:t>
                </a:r>
                <a:r>
                  <a:rPr lang="en-US" altLang="zh-CN" sz="1800" dirty="0" smtClean="0"/>
                  <a:t>)</a:t>
                </a:r>
                <a:r>
                  <a:rPr lang="zh-CN" altLang="en-US" sz="1800" dirty="0" smtClean="0"/>
                  <a:t>满足</a:t>
                </a:r>
                <a:r>
                  <a:rPr lang="en-US" altLang="zh-CN" sz="1800" dirty="0" err="1" smtClean="0"/>
                  <a:t>xd</a:t>
                </a:r>
                <a:r>
                  <a:rPr lang="en-US" altLang="zh-CN" sz="1800" dirty="0" smtClean="0"/>
                  <a:t>=K</a:t>
                </a:r>
                <a:r>
                  <a:rPr lang="zh-CN" altLang="en-US" sz="1800" dirty="0" smtClean="0"/>
                  <a:t>，并确定</a:t>
                </a:r>
                <a14:m>
                  <m:oMath xmlns:m="http://schemas.openxmlformats.org/officeDocument/2006/math">
                    <m:r>
                      <a:rPr lang="en-US" altLang="zh-CN" sz="1800" i="1">
                        <a:latin typeface="Cambria Math" panose="02040503050406030204" pitchFamily="18" charset="0"/>
                      </a:rPr>
                      <m:t>𝑁</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𝑑</m:t>
                        </m:r>
                      </m:sup>
                    </m:sSup>
                  </m:oMath>
                </a14:m>
                <a:endParaRPr lang="en-US" altLang="zh-CN" sz="1800" dirty="0" smtClean="0"/>
              </a:p>
              <a:p>
                <a:pPr marL="342900" indent="-342900">
                  <a:buFont typeface="+mj-ea"/>
                  <a:buAutoNum type="circleNumDbPlain"/>
                </a:pPr>
                <a:r>
                  <a:rPr lang="zh-CN" altLang="en-US" sz="1800" dirty="0" smtClean="0"/>
                  <a:t>确定文件分配，每个并行组里选一个用户出来</a:t>
                </a:r>
                <a:r>
                  <a:rPr lang="en-US" altLang="zh-CN" sz="1800" dirty="0" smtClean="0"/>
                  <a:t>(d</a:t>
                </a:r>
                <a:r>
                  <a:rPr lang="zh-CN" altLang="en-US" sz="1800" dirty="0" smtClean="0"/>
                  <a:t>个用户</a:t>
                </a:r>
                <a:r>
                  <a:rPr lang="en-US" altLang="zh-CN" sz="1800" dirty="0" smtClean="0"/>
                  <a:t>)</a:t>
                </a:r>
                <a:r>
                  <a:rPr lang="zh-CN" altLang="en-US" sz="1800" dirty="0" smtClean="0"/>
                  <a:t>共同确定一个文件块</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ea typeface="Cambria Math" panose="02040503050406030204" pitchFamily="18" charset="0"/>
                          </a:rPr>
                          <m:t>ℬ</m:t>
                        </m:r>
                      </m:e>
                      <m:sub>
                        <m:r>
                          <a:rPr lang="en-US" altLang="zh-CN" sz="1800" i="1">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i="1">
                        <a:latin typeface="Cambria Math" panose="02040503050406030204" pitchFamily="18" charset="0"/>
                      </a:rPr>
                      <m:t>𝑖</m:t>
                    </m:r>
                    <m:r>
                      <a:rPr lang="zh-CN" altLang="en-US" sz="1800" i="1">
                        <a:latin typeface="Cambria Math" panose="02040503050406030204" pitchFamily="18" charset="0"/>
                      </a:rPr>
                      <m:t>∈</m:t>
                    </m:r>
                    <m:r>
                      <a:rPr lang="en-US" altLang="zh-CN" sz="1800">
                        <a:latin typeface="Cambria Math" panose="02040503050406030204" pitchFamily="18" charset="0"/>
                      </a:rPr>
                      <m:t>{1,2,…,</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𝑑</m:t>
                        </m:r>
                      </m:sup>
                    </m:sSup>
                    <m:r>
                      <a:rPr lang="en-US" altLang="zh-CN" sz="1800">
                        <a:latin typeface="Cambria Math" panose="02040503050406030204" pitchFamily="18" charset="0"/>
                      </a:rPr>
                      <m:t>}</m:t>
                    </m:r>
                  </m:oMath>
                </a14:m>
                <a:endParaRPr lang="en-US" altLang="zh-CN" sz="1800" dirty="0" smtClean="0"/>
              </a:p>
              <a:p>
                <a:pPr marL="342900" indent="-342900">
                  <a:buFont typeface="+mj-ea"/>
                  <a:buAutoNum type="circleNumDbPlain"/>
                </a:pPr>
                <a:r>
                  <a:rPr lang="zh-CN" altLang="en-US" sz="1800" dirty="0" smtClean="0"/>
                  <a:t>每个并行组里选一个用户出来</a:t>
                </a:r>
                <a:r>
                  <a:rPr lang="en-US" altLang="zh-CN" sz="1800" dirty="0"/>
                  <a:t>(d</a:t>
                </a:r>
                <a:r>
                  <a:rPr lang="zh-CN" altLang="en-US" sz="1800" dirty="0"/>
                  <a:t>个用户</a:t>
                </a:r>
                <a:r>
                  <a:rPr lang="en-US" altLang="zh-CN" sz="1800" dirty="0"/>
                  <a:t>)</a:t>
                </a:r>
                <a:r>
                  <a:rPr lang="zh-CN" altLang="en-US" sz="1800" dirty="0" smtClean="0"/>
                  <a:t>组成的一个广播组</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 </m:t>
                        </m:r>
                        <m:r>
                          <a:rPr lang="zh-CN" altLang="en-US" sz="1800" i="1">
                            <a:latin typeface="Cambria Math" panose="02040503050406030204" pitchFamily="18" charset="0"/>
                          </a:rPr>
                          <m:t>𝒯</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zh-CN" altLang="en-US" sz="1800" i="1">
                        <a:latin typeface="Cambria Math" panose="02040503050406030204" pitchFamily="18" charset="0"/>
                      </a:rPr>
                      <m:t>∈</m:t>
                    </m:r>
                    <m:r>
                      <a:rPr lang="en-US" altLang="zh-CN" sz="1800" b="0" i="0" smtClean="0">
                        <a:latin typeface="Cambria Math" panose="02040503050406030204" pitchFamily="18" charset="0"/>
                      </a:rPr>
                      <m:t>{1,2,…,</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𝑑</m:t>
                        </m:r>
                      </m:sup>
                    </m:sSup>
                    <m:r>
                      <a:rPr lang="en-US" altLang="zh-CN" sz="1800" b="0" i="0" smtClean="0">
                        <a:latin typeface="Cambria Math" panose="02040503050406030204" pitchFamily="18" charset="0"/>
                      </a:rPr>
                      <m:t>} </m:t>
                    </m:r>
                  </m:oMath>
                </a14:m>
                <a:endParaRPr lang="en-US" altLang="zh-CN" sz="1800" dirty="0"/>
              </a:p>
              <a:p>
                <a:pPr marL="342900" indent="-342900">
                  <a:buFont typeface="+mj-ea"/>
                  <a:buAutoNum type="circleNumDbPlain"/>
                </a:pPr>
                <a:r>
                  <a:rPr lang="zh-CN" altLang="en-US" sz="1800" dirty="0" smtClean="0"/>
                  <a:t>每个广播组里考虑任意</a:t>
                </a:r>
                <a:r>
                  <a:rPr lang="en-US" altLang="zh-CN" sz="1800" dirty="0" smtClean="0"/>
                  <a:t>d-1</a:t>
                </a:r>
                <a:r>
                  <a:rPr lang="zh-CN" altLang="en-US" sz="1800" dirty="0" smtClean="0"/>
                  <a:t>个用户形成发送组，发送组共同确定的但是接收节点没有的中间值个数为</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 </m:t>
                    </m:r>
                  </m:oMath>
                </a14:m>
                <a:r>
                  <a:rPr lang="en-US" altLang="zh-CN" sz="1800" dirty="0" smtClean="0"/>
                  <a:t>(x-1)</a:t>
                </a:r>
                <a:r>
                  <a:rPr lang="zh-CN" altLang="en-US" sz="1800" dirty="0" smtClean="0"/>
                  <a:t>分给</a:t>
                </a:r>
                <a:r>
                  <a:rPr lang="en-US" altLang="zh-CN" sz="1800" dirty="0" smtClean="0"/>
                  <a:t>d-1</a:t>
                </a:r>
                <a:r>
                  <a:rPr lang="zh-CN" altLang="en-US" sz="1800" dirty="0" smtClean="0"/>
                  <a:t>个用户发。</a:t>
                </a: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835270"/>
                <a:ext cx="11462238" cy="5341694"/>
              </a:xfrm>
              <a:blipFill>
                <a:blip r:embed="rId2"/>
                <a:stretch>
                  <a:fillRect l="-426" t="-1027" r="-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1562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1. A New Combinatorial Design of Coded </a:t>
            </a:r>
            <a:r>
              <a:rPr lang="en-US" altLang="zh-CN" sz="2400" dirty="0" smtClean="0"/>
              <a:t>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pPr marL="0" indent="0">
              <a:buNone/>
            </a:pPr>
            <a:r>
              <a:rPr lang="en-US" altLang="zh-CN" sz="1800" b="1" dirty="0"/>
              <a:t> General Scheme for s = 1</a:t>
            </a:r>
          </a:p>
          <a:p>
            <a:r>
              <a:rPr lang="en-US" altLang="zh-CN" sz="2400" dirty="0" err="1"/>
              <a:t>x^d</a:t>
            </a:r>
            <a:r>
              <a:rPr lang="zh-CN" altLang="en-US" sz="2400" dirty="0"/>
              <a:t>个广播组</a:t>
            </a:r>
          </a:p>
          <a:p>
            <a:r>
              <a:rPr lang="zh-CN" altLang="en-US" sz="2400" dirty="0"/>
              <a:t>每个节点涉及到的分组个数为</a:t>
            </a:r>
            <a:r>
              <a:rPr lang="en-US" altLang="zh-CN" sz="2400" dirty="0"/>
              <a:t>x^(d-1)</a:t>
            </a:r>
            <a:endParaRPr lang="zh-CN" altLang="en-US" sz="2400" dirty="0"/>
          </a:p>
          <a:p>
            <a:r>
              <a:rPr lang="zh-CN" altLang="en-US" sz="2400" dirty="0"/>
              <a:t>每个节点的文件数为</a:t>
            </a:r>
            <a:r>
              <a:rPr lang="en-US" altLang="zh-CN" sz="2400" dirty="0"/>
              <a:t>x^(d-1)</a:t>
            </a:r>
            <a:endParaRPr lang="zh-CN" altLang="en-US" sz="2400" dirty="0"/>
          </a:p>
          <a:p>
            <a:r>
              <a:rPr lang="zh-CN" altLang="en-US" sz="2400" dirty="0" smtClean="0"/>
              <a:t>亦或</a:t>
            </a:r>
            <a:r>
              <a:rPr lang="zh-CN" altLang="en-US" sz="2400" dirty="0"/>
              <a:t>元素的个数为</a:t>
            </a:r>
            <a:r>
              <a:rPr lang="en-US" altLang="zh-CN" sz="2400" dirty="0"/>
              <a:t>d-1</a:t>
            </a:r>
            <a:endParaRPr lang="zh-CN" altLang="en-US" sz="2400" dirty="0"/>
          </a:p>
          <a:p>
            <a:r>
              <a:rPr lang="zh-CN" altLang="en-US" sz="2400" dirty="0" smtClean="0"/>
              <a:t>亦或</a:t>
            </a:r>
            <a:r>
              <a:rPr lang="zh-CN" altLang="en-US" sz="2400" dirty="0"/>
              <a:t>每个元素有</a:t>
            </a:r>
            <a:r>
              <a:rPr lang="en-US" altLang="zh-CN" sz="2400" dirty="0"/>
              <a:t>(x-1)/(d-1)</a:t>
            </a:r>
            <a:r>
              <a:rPr lang="zh-CN" altLang="en-US" sz="2400" dirty="0"/>
              <a:t>个文件</a:t>
            </a:r>
          </a:p>
          <a:p>
            <a:r>
              <a:rPr lang="zh-CN" altLang="en-US" sz="2400" dirty="0" smtClean="0"/>
              <a:t>任意</a:t>
            </a:r>
            <a:r>
              <a:rPr lang="en-US" altLang="zh-CN" sz="2400" dirty="0"/>
              <a:t>d-1</a:t>
            </a:r>
            <a:r>
              <a:rPr lang="zh-CN" altLang="en-US" sz="2400" dirty="0"/>
              <a:t>个平面确定目标平面没有的</a:t>
            </a:r>
            <a:r>
              <a:rPr lang="en-US" altLang="zh-CN" sz="2400" dirty="0"/>
              <a:t>x-1</a:t>
            </a:r>
            <a:r>
              <a:rPr lang="zh-CN" altLang="en-US" sz="2400" dirty="0"/>
              <a:t>个文件</a:t>
            </a:r>
          </a:p>
          <a:p>
            <a:r>
              <a:rPr lang="zh-CN" altLang="en-US" sz="2400" dirty="0" smtClean="0"/>
              <a:t>广播</a:t>
            </a:r>
            <a:r>
              <a:rPr lang="zh-CN" altLang="en-US" sz="2400" dirty="0"/>
              <a:t>组内的个数为</a:t>
            </a:r>
            <a:r>
              <a:rPr lang="en-US" altLang="zh-CN" sz="2400" dirty="0"/>
              <a:t>d</a:t>
            </a:r>
            <a:endParaRPr lang="zh-CN" altLang="en-US" sz="2400" dirty="0"/>
          </a:p>
          <a:p>
            <a:r>
              <a:rPr lang="zh-CN" altLang="en-US" sz="2400" dirty="0" smtClean="0"/>
              <a:t>广播</a:t>
            </a:r>
            <a:r>
              <a:rPr lang="zh-CN" altLang="en-US" sz="2400" dirty="0"/>
              <a:t>组内考虑的是</a:t>
            </a:r>
            <a:r>
              <a:rPr lang="en-US" altLang="zh-CN" sz="2400" dirty="0"/>
              <a:t>d-1</a:t>
            </a:r>
            <a:r>
              <a:rPr lang="zh-CN" altLang="en-US" sz="2400" dirty="0"/>
              <a:t>个用户共有的，目标用户没有的文件，是</a:t>
            </a:r>
            <a:r>
              <a:rPr lang="en-US" altLang="zh-CN" sz="2400" dirty="0" smtClean="0"/>
              <a:t>x-1</a:t>
            </a:r>
          </a:p>
          <a:p>
            <a:r>
              <a:rPr lang="zh-CN" altLang="en-US" sz="2400" dirty="0" smtClean="0"/>
              <a:t>一</a:t>
            </a:r>
            <a:r>
              <a:rPr lang="zh-CN" altLang="en-US" sz="2400" dirty="0"/>
              <a:t>个维度的</a:t>
            </a:r>
            <a:r>
              <a:rPr lang="en-US" altLang="zh-CN" sz="2400" dirty="0"/>
              <a:t>x</a:t>
            </a:r>
            <a:r>
              <a:rPr lang="zh-CN" altLang="en-US" sz="2400" dirty="0"/>
              <a:t>个节点要不重复的拥有所有的文件</a:t>
            </a:r>
            <a:r>
              <a:rPr lang="en-US" altLang="zh-CN" sz="2400" dirty="0"/>
              <a:t>N</a:t>
            </a:r>
            <a:endParaRPr lang="en-US" altLang="zh-CN" sz="2400" dirty="0" smtClean="0"/>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1050249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1. A New Combinatorial Design of Coded </a:t>
            </a:r>
            <a:r>
              <a:rPr lang="en-US" altLang="zh-CN" sz="2400" dirty="0" smtClean="0"/>
              <a:t>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pPr marL="0" indent="0">
              <a:buNone/>
            </a:pP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512884" y="856826"/>
            <a:ext cx="5913462" cy="2649291"/>
          </a:xfrm>
          <a:prstGeom prst="rect">
            <a:avLst/>
          </a:prstGeom>
        </p:spPr>
      </p:pic>
      <p:sp>
        <p:nvSpPr>
          <p:cNvPr id="5" name="文本框 4"/>
          <p:cNvSpPr txBox="1"/>
          <p:nvPr/>
        </p:nvSpPr>
        <p:spPr>
          <a:xfrm>
            <a:off x="7069015" y="1719806"/>
            <a:ext cx="4536831" cy="923330"/>
          </a:xfrm>
          <a:prstGeom prst="rect">
            <a:avLst/>
          </a:prstGeom>
          <a:noFill/>
        </p:spPr>
        <p:txBody>
          <a:bodyPr wrap="square" rtlCol="0">
            <a:spAutoFit/>
          </a:bodyPr>
          <a:lstStyle/>
          <a:p>
            <a:r>
              <a:rPr lang="zh-CN" altLang="en-US" dirty="0" smtClean="0"/>
              <a:t>本文的算法减少了文件数</a:t>
            </a:r>
            <a:endParaRPr lang="en-US" altLang="zh-CN" dirty="0" smtClean="0"/>
          </a:p>
          <a:p>
            <a:r>
              <a:rPr lang="en-US" altLang="zh-CN" dirty="0" smtClean="0"/>
              <a:t>(4)</a:t>
            </a:r>
            <a:r>
              <a:rPr lang="zh-CN" altLang="en-US" dirty="0" smtClean="0"/>
              <a:t>减少了</a:t>
            </a:r>
            <a:r>
              <a:rPr lang="en-US" altLang="zh-CN" dirty="0" smtClean="0"/>
              <a:t>map functions </a:t>
            </a:r>
            <a:r>
              <a:rPr lang="zh-CN" altLang="en-US" dirty="0" smtClean="0"/>
              <a:t>数量</a:t>
            </a:r>
            <a:r>
              <a:rPr lang="en-US" altLang="zh-CN" dirty="0" smtClean="0"/>
              <a:t>(</a:t>
            </a:r>
            <a:r>
              <a:rPr lang="zh-CN" altLang="en-US" dirty="0" smtClean="0"/>
              <a:t>本来等于</a:t>
            </a:r>
            <a:r>
              <a:rPr lang="en-US" altLang="zh-CN" dirty="0" smtClean="0"/>
              <a:t>d</a:t>
            </a:r>
            <a:r>
              <a:rPr lang="zh-CN" altLang="en-US" dirty="0" smtClean="0"/>
              <a:t>的</a:t>
            </a:r>
            <a:r>
              <a:rPr lang="en-US" altLang="zh-CN" dirty="0" smtClean="0"/>
              <a:t>)</a:t>
            </a:r>
          </a:p>
          <a:p>
            <a:r>
              <a:rPr lang="en-US" altLang="zh-CN" dirty="0" smtClean="0"/>
              <a:t>(5)</a:t>
            </a:r>
            <a:r>
              <a:rPr lang="zh-CN" altLang="en-US" dirty="0" smtClean="0"/>
              <a:t>减少了传输量</a:t>
            </a:r>
            <a:endParaRPr lang="zh-CN" altLang="en-US" dirty="0"/>
          </a:p>
        </p:txBody>
      </p:sp>
      <p:pic>
        <p:nvPicPr>
          <p:cNvPr id="8" name="图片 7"/>
          <p:cNvPicPr>
            <a:picLocks noChangeAspect="1"/>
          </p:cNvPicPr>
          <p:nvPr/>
        </p:nvPicPr>
        <p:blipFill>
          <a:blip r:embed="rId3"/>
          <a:stretch>
            <a:fillRect/>
          </a:stretch>
        </p:blipFill>
        <p:spPr>
          <a:xfrm>
            <a:off x="235887" y="3649229"/>
            <a:ext cx="7817865" cy="2988908"/>
          </a:xfrm>
          <a:prstGeom prst="rect">
            <a:avLst/>
          </a:prstGeom>
        </p:spPr>
      </p:pic>
      <p:sp>
        <p:nvSpPr>
          <p:cNvPr id="10" name="文本框 9"/>
          <p:cNvSpPr txBox="1"/>
          <p:nvPr/>
        </p:nvSpPr>
        <p:spPr>
          <a:xfrm>
            <a:off x="8911003" y="4479739"/>
            <a:ext cx="1960684" cy="369332"/>
          </a:xfrm>
          <a:prstGeom prst="rect">
            <a:avLst/>
          </a:prstGeom>
          <a:noFill/>
        </p:spPr>
        <p:txBody>
          <a:bodyPr wrap="square" rtlCol="0">
            <a:spAutoFit/>
          </a:bodyPr>
          <a:lstStyle/>
          <a:p>
            <a:r>
              <a:rPr lang="zh-CN" altLang="en-US" dirty="0" smtClean="0"/>
              <a:t>当</a:t>
            </a:r>
            <a:r>
              <a:rPr lang="en-US" altLang="zh-CN" dirty="0" smtClean="0"/>
              <a:t>x</a:t>
            </a:r>
            <a:r>
              <a:rPr lang="zh-CN" altLang="en-US" dirty="0" smtClean="0"/>
              <a:t>很大时</a:t>
            </a:r>
            <a:endParaRPr lang="zh-CN" altLang="en-US" dirty="0"/>
          </a:p>
        </p:txBody>
      </p:sp>
      <p:pic>
        <p:nvPicPr>
          <p:cNvPr id="11" name="图片 10"/>
          <p:cNvPicPr>
            <a:picLocks noChangeAspect="1"/>
          </p:cNvPicPr>
          <p:nvPr/>
        </p:nvPicPr>
        <p:blipFill>
          <a:blip r:embed="rId4"/>
          <a:stretch>
            <a:fillRect/>
          </a:stretch>
        </p:blipFill>
        <p:spPr>
          <a:xfrm>
            <a:off x="8932984" y="4910349"/>
            <a:ext cx="2036379" cy="431959"/>
          </a:xfrm>
          <a:prstGeom prst="rect">
            <a:avLst/>
          </a:prstGeom>
        </p:spPr>
      </p:pic>
    </p:spTree>
    <p:extLst>
      <p:ext uri="{BB962C8B-B14F-4D97-AF65-F5344CB8AC3E}">
        <p14:creationId xmlns:p14="http://schemas.microsoft.com/office/powerpoint/2010/main" val="3061055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1. A New Combinatorial Design of Coded </a:t>
            </a:r>
            <a:r>
              <a:rPr lang="en-US" altLang="zh-CN" sz="2400" dirty="0" smtClean="0"/>
              <a:t>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pPr marL="0" indent="0">
              <a:buNone/>
            </a:pPr>
            <a:endParaRPr lang="en-US" altLang="zh-CN" sz="1800" dirty="0"/>
          </a:p>
          <a:p>
            <a:pPr marL="0" indent="0">
              <a:buNone/>
            </a:pPr>
            <a:endParaRPr lang="en-US" altLang="zh-CN" sz="1800" dirty="0"/>
          </a:p>
        </p:txBody>
      </p:sp>
      <p:sp>
        <p:nvSpPr>
          <p:cNvPr id="5" name="文本框 4"/>
          <p:cNvSpPr txBox="1"/>
          <p:nvPr/>
        </p:nvSpPr>
        <p:spPr>
          <a:xfrm>
            <a:off x="756138" y="972460"/>
            <a:ext cx="8537331" cy="369332"/>
          </a:xfrm>
          <a:prstGeom prst="rect">
            <a:avLst/>
          </a:prstGeom>
          <a:noFill/>
        </p:spPr>
        <p:txBody>
          <a:bodyPr wrap="square" rtlCol="0">
            <a:spAutoFit/>
          </a:bodyPr>
          <a:lstStyle/>
          <a:p>
            <a:r>
              <a:rPr lang="zh-CN" altLang="en-US" dirty="0" smtClean="0"/>
              <a:t>本文用几何</a:t>
            </a:r>
            <a:r>
              <a:rPr lang="zh-CN" altLang="en-US" dirty="0"/>
              <a:t>来</a:t>
            </a:r>
            <a:r>
              <a:rPr lang="zh-CN" altLang="en-US" dirty="0" smtClean="0"/>
              <a:t>表示其实比较难理解，直接换成代数形式来举例子更容易理解</a:t>
            </a:r>
            <a:endParaRPr lang="en-US" altLang="zh-CN" dirty="0" smtClean="0"/>
          </a:p>
        </p:txBody>
      </p:sp>
      <p:pic>
        <p:nvPicPr>
          <p:cNvPr id="6" name="图片 5"/>
          <p:cNvPicPr>
            <a:picLocks noChangeAspect="1"/>
          </p:cNvPicPr>
          <p:nvPr/>
        </p:nvPicPr>
        <p:blipFill>
          <a:blip r:embed="rId2"/>
          <a:stretch>
            <a:fillRect/>
          </a:stretch>
        </p:blipFill>
        <p:spPr>
          <a:xfrm>
            <a:off x="756138" y="1548111"/>
            <a:ext cx="9714909" cy="4804700"/>
          </a:xfrm>
          <a:prstGeom prst="rect">
            <a:avLst/>
          </a:prstGeom>
        </p:spPr>
      </p:pic>
    </p:spTree>
    <p:extLst>
      <p:ext uri="{BB962C8B-B14F-4D97-AF65-F5344CB8AC3E}">
        <p14:creationId xmlns:p14="http://schemas.microsoft.com/office/powerpoint/2010/main" val="1206334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10213731" cy="373429"/>
          </a:xfrm>
        </p:spPr>
        <p:txBody>
          <a:bodyPr>
            <a:noAutofit/>
          </a:bodyPr>
          <a:lstStyle/>
          <a:p>
            <a:r>
              <a:rPr lang="en-US" altLang="zh-CN" sz="2400" dirty="0"/>
              <a:t>2. Leveraging Coding Techniques for Speeding </a:t>
            </a:r>
            <a:r>
              <a:rPr lang="en-US" altLang="zh-CN" sz="2400" dirty="0" smtClean="0"/>
              <a:t>up 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r>
              <a:rPr lang="en-US" altLang="zh-CN" sz="1800" dirty="0"/>
              <a:t>In this work we show that one can simultaneously obtain </a:t>
            </a:r>
            <a:r>
              <a:rPr lang="en-US" altLang="zh-CN" sz="1800" dirty="0" smtClean="0"/>
              <a:t>low communication </a:t>
            </a:r>
            <a:r>
              <a:rPr lang="en-US" altLang="zh-CN" sz="1800" dirty="0"/>
              <a:t>loads while ensuring that jobs do not need </a:t>
            </a:r>
            <a:r>
              <a:rPr lang="en-US" altLang="zh-CN" sz="1800" dirty="0" smtClean="0"/>
              <a:t>to be </a:t>
            </a:r>
            <a:r>
              <a:rPr lang="en-US" altLang="zh-CN" sz="1800" dirty="0"/>
              <a:t>split too finely.</a:t>
            </a:r>
          </a:p>
          <a:p>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512884" y="1732680"/>
            <a:ext cx="5641717" cy="2426082"/>
          </a:xfrm>
          <a:prstGeom prst="rect">
            <a:avLst/>
          </a:prstGeom>
        </p:spPr>
      </p:pic>
      <p:sp>
        <p:nvSpPr>
          <p:cNvPr id="5" name="文本框 4"/>
          <p:cNvSpPr txBox="1"/>
          <p:nvPr/>
        </p:nvSpPr>
        <p:spPr>
          <a:xfrm>
            <a:off x="380734" y="4669255"/>
            <a:ext cx="4821380" cy="646331"/>
          </a:xfrm>
          <a:prstGeom prst="rect">
            <a:avLst/>
          </a:prstGeom>
          <a:noFill/>
        </p:spPr>
        <p:txBody>
          <a:bodyPr wrap="square" rtlCol="0">
            <a:spAutoFit/>
          </a:bodyPr>
          <a:lstStyle/>
          <a:p>
            <a:r>
              <a:rPr lang="zh-CN" altLang="en-US" dirty="0" smtClean="0"/>
              <a:t>分成</a:t>
            </a:r>
            <a:r>
              <a:rPr lang="en-US" altLang="zh-CN" dirty="0" smtClean="0"/>
              <a:t>3</a:t>
            </a:r>
            <a:r>
              <a:rPr lang="zh-CN" altLang="en-US" dirty="0" smtClean="0"/>
              <a:t>个并行的组</a:t>
            </a:r>
            <a:r>
              <a:rPr lang="en-US" altLang="zh-CN" dirty="0" smtClean="0"/>
              <a:t>(r=3)</a:t>
            </a:r>
            <a:r>
              <a:rPr lang="zh-CN" altLang="en-US" dirty="0" smtClean="0"/>
              <a:t>，每个组内的节点不重复的包含所有</a:t>
            </a:r>
            <a:r>
              <a:rPr lang="en-US" altLang="zh-CN" dirty="0" smtClean="0"/>
              <a:t>N=4</a:t>
            </a:r>
            <a:r>
              <a:rPr lang="zh-CN" altLang="en-US" dirty="0" smtClean="0"/>
              <a:t>个文件</a:t>
            </a:r>
            <a:endParaRPr lang="en-US" altLang="zh-CN" dirty="0" smtClean="0"/>
          </a:p>
        </p:txBody>
      </p:sp>
      <p:pic>
        <p:nvPicPr>
          <p:cNvPr id="6" name="图片 5"/>
          <p:cNvPicPr>
            <a:picLocks noChangeAspect="1"/>
          </p:cNvPicPr>
          <p:nvPr/>
        </p:nvPicPr>
        <p:blipFill>
          <a:blip r:embed="rId3"/>
          <a:stretch>
            <a:fillRect/>
          </a:stretch>
        </p:blipFill>
        <p:spPr>
          <a:xfrm>
            <a:off x="6523072" y="1360202"/>
            <a:ext cx="5161905" cy="3704762"/>
          </a:xfrm>
          <a:prstGeom prst="rect">
            <a:avLst/>
          </a:prstGeom>
        </p:spPr>
      </p:pic>
      <p:sp>
        <p:nvSpPr>
          <p:cNvPr id="7" name="文本框 6"/>
          <p:cNvSpPr txBox="1"/>
          <p:nvPr/>
        </p:nvSpPr>
        <p:spPr>
          <a:xfrm>
            <a:off x="7886699" y="5066966"/>
            <a:ext cx="3393831" cy="369332"/>
          </a:xfrm>
          <a:prstGeom prst="rect">
            <a:avLst/>
          </a:prstGeom>
          <a:noFill/>
        </p:spPr>
        <p:txBody>
          <a:bodyPr wrap="square" rtlCol="0">
            <a:spAutoFit/>
          </a:bodyPr>
          <a:lstStyle/>
          <a:p>
            <a:r>
              <a:rPr lang="en-US" altLang="zh-CN" dirty="0" smtClean="0"/>
              <a:t>4</a:t>
            </a:r>
            <a:r>
              <a:rPr lang="zh-CN" altLang="en-US" dirty="0" smtClean="0"/>
              <a:t>个广播组</a:t>
            </a: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3924300" y="5648836"/>
                <a:ext cx="4120662" cy="703975"/>
              </a:xfrm>
              <a:prstGeom prst="rect">
                <a:avLst/>
              </a:prstGeom>
              <a:noFill/>
            </p:spPr>
            <p:txBody>
              <a:bodyPr wrap="square" rtlCol="0">
                <a:spAutoFit/>
              </a:bodyPr>
              <a:lstStyle/>
              <a:p>
                <a:r>
                  <a:rPr lang="en-US" altLang="zh-CN" dirty="0" smtClean="0">
                    <a:solidFill>
                      <a:srgbClr val="FF0000"/>
                    </a:solidFill>
                  </a:rPr>
                  <a:t>Li’s CDC </a:t>
                </a:r>
                <a:r>
                  <a:rPr lang="zh-CN" altLang="en-US" dirty="0" smtClean="0">
                    <a:solidFill>
                      <a:srgbClr val="FF0000"/>
                    </a:solidFill>
                  </a:rPr>
                  <a:t>本来需要</a:t>
                </a:r>
                <a14:m>
                  <m:oMath xmlns:m="http://schemas.openxmlformats.org/officeDocument/2006/math">
                    <m:r>
                      <a:rPr lang="en-US" altLang="zh-CN" b="0" i="1" dirty="0" smtClean="0">
                        <a:solidFill>
                          <a:srgbClr val="FF0000"/>
                        </a:solidFill>
                        <a:latin typeface="Cambria Math" panose="02040503050406030204" pitchFamily="18" charset="0"/>
                      </a:rPr>
                      <m:t>𝑁</m:t>
                    </m:r>
                    <m:r>
                      <a:rPr lang="en-US" altLang="zh-CN" b="0" i="0" smtClean="0">
                        <a:solidFill>
                          <a:srgbClr val="FF0000"/>
                        </a:solidFill>
                        <a:latin typeface="Cambria Math" panose="02040503050406030204" pitchFamily="18" charset="0"/>
                      </a:rPr>
                      <m:t>=</m:t>
                    </m:r>
                    <m:d>
                      <m:dPr>
                        <m:ctrlPr>
                          <a:rPr lang="en-US" altLang="zh-CN" i="1">
                            <a:solidFill>
                              <a:srgbClr val="FF0000"/>
                            </a:solidFill>
                            <a:latin typeface="Cambria Math" panose="02040503050406030204" pitchFamily="18" charset="0"/>
                          </a:rPr>
                        </m:ctrlPr>
                      </m:dPr>
                      <m:e>
                        <m:f>
                          <m:fPr>
                            <m:type m:val="noBa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𝐾</m:t>
                            </m:r>
                          </m:num>
                          <m:den>
                            <m:r>
                              <a:rPr lang="en-US" altLang="zh-CN" i="1">
                                <a:solidFill>
                                  <a:srgbClr val="FF0000"/>
                                </a:solidFill>
                                <a:latin typeface="Cambria Math" panose="02040503050406030204" pitchFamily="18" charset="0"/>
                              </a:rPr>
                              <m:t>𝑟</m:t>
                            </m:r>
                          </m:den>
                        </m:f>
                      </m:e>
                    </m:d>
                    <m:r>
                      <a:rPr lang="en-US" altLang="zh-CN" b="0" i="0" smtClean="0">
                        <a:solidFill>
                          <a:srgbClr val="FF0000"/>
                        </a:solidFill>
                        <a:latin typeface="Cambria Math" panose="02040503050406030204" pitchFamily="18" charset="0"/>
                      </a:rPr>
                      <m:t>=</m:t>
                    </m:r>
                    <m:d>
                      <m:dPr>
                        <m:ctrlPr>
                          <a:rPr lang="en-US" altLang="zh-CN" i="1">
                            <a:solidFill>
                              <a:srgbClr val="FF0000"/>
                            </a:solidFill>
                            <a:latin typeface="Cambria Math" panose="02040503050406030204" pitchFamily="18" charset="0"/>
                          </a:rPr>
                        </m:ctrlPr>
                      </m:dPr>
                      <m:e>
                        <m:f>
                          <m:fPr>
                            <m:type m:val="noBar"/>
                            <m:ctrlPr>
                              <a:rPr lang="en-US" altLang="zh-CN" i="1">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6</m:t>
                            </m:r>
                          </m:num>
                          <m:den>
                            <m:r>
                              <a:rPr lang="en-US" altLang="zh-CN" b="0" i="1" smtClean="0">
                                <a:solidFill>
                                  <a:srgbClr val="FF0000"/>
                                </a:solidFill>
                                <a:latin typeface="Cambria Math" panose="02040503050406030204" pitchFamily="18" charset="0"/>
                              </a:rPr>
                              <m:t>3</m:t>
                            </m:r>
                          </m:den>
                        </m:f>
                      </m:e>
                    </m:d>
                    <m:r>
                      <a:rPr lang="en-US" altLang="zh-CN" b="0" i="1" smtClean="0">
                        <a:solidFill>
                          <a:srgbClr val="FF0000"/>
                        </a:solidFill>
                        <a:latin typeface="Cambria Math" panose="02040503050406030204" pitchFamily="18" charset="0"/>
                      </a:rPr>
                      <m:t>=20</m:t>
                    </m:r>
                  </m:oMath>
                </a14:m>
                <a:endParaRPr lang="en-US" altLang="zh-CN" dirty="0" smtClean="0">
                  <a:solidFill>
                    <a:srgbClr val="FF0000"/>
                  </a:solidFill>
                </a:endParaRPr>
              </a:p>
              <a:p>
                <a:r>
                  <a:rPr lang="zh-CN" altLang="en-US" dirty="0" smtClean="0">
                    <a:solidFill>
                      <a:srgbClr val="FF0000"/>
                    </a:solidFill>
                  </a:rPr>
                  <a:t>本文的算法 </a:t>
                </a:r>
                <a14:m>
                  <m:oMath xmlns:m="http://schemas.openxmlformats.org/officeDocument/2006/math">
                    <m:r>
                      <a:rPr lang="en-US" altLang="zh-CN" i="1" dirty="0">
                        <a:solidFill>
                          <a:srgbClr val="FF0000"/>
                        </a:solidFill>
                        <a:latin typeface="Cambria Math" panose="02040503050406030204" pitchFamily="18" charset="0"/>
                      </a:rPr>
                      <m:t>𝑁</m:t>
                    </m:r>
                    <m:r>
                      <a:rPr lang="en-US" altLang="zh-CN" i="1" dirty="0" smtClean="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4</m:t>
                    </m:r>
                    <m:r>
                      <a:rPr lang="en-US" altLang="zh-CN" b="0" i="1" dirty="0" smtClean="0">
                        <a:solidFill>
                          <a:srgbClr val="FF0000"/>
                        </a:solidFill>
                        <a:latin typeface="Cambria Math" panose="02040503050406030204" pitchFamily="18" charset="0"/>
                      </a:rPr>
                      <m:t> </m:t>
                    </m:r>
                  </m:oMath>
                </a14:m>
                <a:endParaRPr lang="zh-CN" altLang="en-US" dirty="0">
                  <a:solidFill>
                    <a:srgbClr val="FF0000"/>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3924300" y="5648836"/>
                <a:ext cx="4120662" cy="703975"/>
              </a:xfrm>
              <a:prstGeom prst="rect">
                <a:avLst/>
              </a:prstGeom>
              <a:blipFill>
                <a:blip r:embed="rId4"/>
                <a:stretch>
                  <a:fillRect l="-1331" t="-4348" b="-113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5283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10213731" cy="373429"/>
          </a:xfrm>
        </p:spPr>
        <p:txBody>
          <a:bodyPr>
            <a:noAutofit/>
          </a:bodyPr>
          <a:lstStyle/>
          <a:p>
            <a:r>
              <a:rPr lang="en-US" altLang="zh-CN" sz="2400" dirty="0"/>
              <a:t>2. Leveraging Coding Techniques for Speeding </a:t>
            </a:r>
            <a:r>
              <a:rPr lang="en-US" altLang="zh-CN" sz="2400" dirty="0" smtClean="0"/>
              <a:t>up Distributed Computing</a:t>
            </a:r>
            <a:endParaRPr lang="zh-CN" altLang="en-US" sz="2400" dirty="0"/>
          </a:p>
        </p:txBody>
      </p:sp>
      <mc:AlternateContent xmlns:mc="http://schemas.openxmlformats.org/markup-compatibility/2006" xmlns:a14="http://schemas.microsoft.com/office/drawing/2010/main">
        <mc:Choice Requires="a14">
          <p:sp>
            <p:nvSpPr>
              <p:cNvPr id="10" name="文本框 9"/>
              <p:cNvSpPr txBox="1"/>
              <p:nvPr/>
            </p:nvSpPr>
            <p:spPr>
              <a:xfrm>
                <a:off x="424962" y="870438"/>
                <a:ext cx="10855569" cy="3547894"/>
              </a:xfrm>
              <a:prstGeom prst="rect">
                <a:avLst/>
              </a:prstGeom>
              <a:noFill/>
            </p:spPr>
            <p:txBody>
              <a:bodyPr wrap="square" rtlCol="0">
                <a:spAutoFit/>
              </a:bodyPr>
              <a:lstStyle/>
              <a:p>
                <a:r>
                  <a:rPr lang="en-US" altLang="zh-CN" b="1" dirty="0" smtClean="0"/>
                  <a:t> General Scheme</a:t>
                </a:r>
              </a:p>
              <a:p>
                <a:r>
                  <a:rPr lang="en-US" altLang="zh-CN" dirty="0" smtClean="0"/>
                  <a:t>K=</a:t>
                </a:r>
                <a:r>
                  <a:rPr lang="en-US" altLang="zh-CN" dirty="0" err="1" smtClean="0"/>
                  <a:t>q</a:t>
                </a:r>
                <a:r>
                  <a:rPr lang="en-US" altLang="zh-CN" dirty="0" err="1"/>
                  <a:t>k</a:t>
                </a:r>
                <a:r>
                  <a:rPr lang="en-US" altLang="zh-CN" dirty="0" smtClean="0"/>
                  <a:t>,  </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i="1">
                        <a:latin typeface="Cambria Math" panose="02040503050406030204" pitchFamily="18" charset="0"/>
                      </a:rPr>
                      <m:t>,  </m:t>
                    </m:r>
                    <m:r>
                      <a:rPr lang="en-US" altLang="zh-CN" i="1">
                        <a:latin typeface="Cambria Math" panose="02040503050406030204" pitchFamily="18" charset="0"/>
                      </a:rPr>
                      <m:t>𝑄</m:t>
                    </m:r>
                  </m:oMath>
                </a14:m>
                <a:endParaRPr lang="en-US" altLang="zh-CN" b="1" dirty="0"/>
              </a:p>
              <a:p>
                <a:endParaRPr lang="en-US" altLang="zh-CN" b="1" dirty="0"/>
              </a:p>
              <a:p>
                <a:endParaRPr lang="en-US" altLang="zh-CN" b="1" dirty="0" smtClean="0"/>
              </a:p>
              <a:p>
                <a:pPr marL="342900" indent="-342900">
                  <a:buFont typeface="+mj-ea"/>
                  <a:buAutoNum type="circleNumDbPlain"/>
                </a:pPr>
                <a:r>
                  <a:rPr lang="zh-CN" altLang="en-US" dirty="0" smtClean="0"/>
                  <a:t>选</a:t>
                </a:r>
                <a:r>
                  <a:rPr lang="en-US" altLang="zh-CN" dirty="0" smtClean="0">
                    <a:solidFill>
                      <a:srgbClr val="FF0000"/>
                    </a:solidFill>
                  </a:rPr>
                  <a:t>q</a:t>
                </a:r>
                <a:r>
                  <a:rPr lang="en-US" altLang="zh-CN" dirty="0" smtClean="0"/>
                  <a:t>(</a:t>
                </a:r>
                <a:r>
                  <a:rPr lang="zh-CN" altLang="en-US" dirty="0"/>
                  <a:t>每个并行组的用户数</a:t>
                </a:r>
                <a:r>
                  <a:rPr lang="en-US" altLang="zh-CN" dirty="0"/>
                  <a:t>)</a:t>
                </a:r>
                <a:r>
                  <a:rPr lang="zh-CN" altLang="en-US" dirty="0" smtClean="0"/>
                  <a:t>和</a:t>
                </a:r>
                <a:r>
                  <a:rPr lang="en-US" altLang="zh-CN" dirty="0" smtClean="0">
                    <a:solidFill>
                      <a:srgbClr val="FF0000"/>
                    </a:solidFill>
                  </a:rPr>
                  <a:t>k</a:t>
                </a:r>
                <a:r>
                  <a:rPr lang="en-US" altLang="zh-CN" dirty="0" smtClean="0"/>
                  <a:t>(</a:t>
                </a:r>
                <a:r>
                  <a:rPr lang="zh-CN" altLang="en-US" dirty="0"/>
                  <a:t>维度</a:t>
                </a:r>
                <a:r>
                  <a:rPr lang="en-US" altLang="zh-CN" dirty="0"/>
                  <a:t>=</a:t>
                </a:r>
                <a:r>
                  <a:rPr lang="zh-CN" altLang="en-US" dirty="0"/>
                  <a:t>并行组的个数</a:t>
                </a:r>
                <a:r>
                  <a:rPr lang="en-US" altLang="zh-CN" dirty="0"/>
                  <a:t>)</a:t>
                </a:r>
                <a:r>
                  <a:rPr lang="zh-CN" altLang="en-US" dirty="0" smtClean="0"/>
                  <a:t>满足</a:t>
                </a:r>
                <a:r>
                  <a:rPr lang="en-US" altLang="zh-CN" dirty="0" err="1" smtClean="0"/>
                  <a:t>q</a:t>
                </a:r>
                <a:r>
                  <a:rPr lang="en-US" altLang="zh-CN" dirty="0" err="1"/>
                  <a:t>k</a:t>
                </a:r>
                <a:r>
                  <a:rPr lang="en-US" altLang="zh-CN" dirty="0" smtClean="0"/>
                  <a:t>=K</a:t>
                </a:r>
                <a:r>
                  <a:rPr lang="zh-CN" altLang="en-US" dirty="0"/>
                  <a:t>，并确定</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a14:m>
                <a:endParaRPr lang="en-US" altLang="zh-CN" b="1" dirty="0"/>
              </a:p>
              <a:p>
                <a:pPr marL="342900" indent="-342900">
                  <a:buFont typeface="+mj-ea"/>
                  <a:buAutoNum type="circleNumDbPlain"/>
                </a:pPr>
                <a:r>
                  <a:rPr lang="zh-CN" altLang="en-US" dirty="0"/>
                  <a:t>确定文件</a:t>
                </a:r>
                <a:r>
                  <a:rPr lang="zh-CN" altLang="en-US" dirty="0" smtClean="0"/>
                  <a:t>分配。用</a:t>
                </a:r>
                <a:r>
                  <a:rPr lang="en-US" altLang="zh-CN" dirty="0" smtClean="0"/>
                  <a:t>SPC</a:t>
                </a:r>
                <a:r>
                  <a:rPr lang="zh-CN" altLang="en-US" dirty="0" smtClean="0"/>
                  <a:t>奇偶校验矩阵来设置，较复杂。</a:t>
                </a:r>
                <a:endParaRPr lang="en-US" altLang="zh-CN" dirty="0" smtClean="0"/>
              </a:p>
              <a:p>
                <a:pPr marL="342900" indent="-342900">
                  <a:buFont typeface="+mj-ea"/>
                  <a:buAutoNum type="circleNumDbPlain"/>
                </a:pPr>
                <a:r>
                  <a:rPr lang="zh-CN" altLang="en-US" dirty="0"/>
                  <a:t>每个并行组里选一个用户出来</a:t>
                </a:r>
                <a:r>
                  <a:rPr lang="en-US" altLang="zh-CN" dirty="0" smtClean="0"/>
                  <a:t>(k</a:t>
                </a:r>
                <a:r>
                  <a:rPr lang="zh-CN" altLang="en-US" dirty="0" smtClean="0"/>
                  <a:t>个</a:t>
                </a:r>
                <a:r>
                  <a:rPr lang="zh-CN" altLang="en-US" dirty="0"/>
                  <a:t>用户</a:t>
                </a:r>
                <a:r>
                  <a:rPr lang="en-US" altLang="zh-CN" dirty="0" smtClean="0"/>
                  <a:t>)</a:t>
                </a:r>
                <a:r>
                  <a:rPr lang="zh-CN" altLang="en-US" dirty="0" smtClean="0"/>
                  <a:t>并且这</a:t>
                </a:r>
                <a:r>
                  <a:rPr lang="en-US" altLang="zh-CN" dirty="0"/>
                  <a:t>k</a:t>
                </a:r>
                <a:r>
                  <a:rPr lang="zh-CN" altLang="en-US" dirty="0" smtClean="0"/>
                  <a:t>个用户不能唯一确定一个文件，形成一</a:t>
                </a:r>
                <a:r>
                  <a:rPr lang="zh-CN" altLang="en-US" dirty="0"/>
                  <a:t>个广播组</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zh-CN" altLang="en-US" i="1">
                            <a:latin typeface="Cambria Math" panose="02040503050406030204" pitchFamily="18" charset="0"/>
                          </a:rPr>
                          <m:t>𝒯</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𝑖</m:t>
                    </m:r>
                    <m:r>
                      <a:rPr lang="zh-CN" altLang="en-US" i="1">
                        <a:latin typeface="Cambria Math" panose="02040503050406030204" pitchFamily="18" charset="0"/>
                      </a:rPr>
                      <m:t>∈</m:t>
                    </m:r>
                    <m:r>
                      <a:rPr lang="en-US" altLang="zh-CN">
                        <a:latin typeface="Cambria Math" panose="02040503050406030204" pitchFamily="18" charset="0"/>
                      </a:rPr>
                      <m:t>{1,2,…,</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b="0" i="1" smtClean="0">
                            <a:latin typeface="Cambria Math" panose="02040503050406030204" pitchFamily="18" charset="0"/>
                          </a:rPr>
                          <m:t>−1</m:t>
                        </m:r>
                      </m:sup>
                    </m:sSup>
                    <m:r>
                      <a:rPr lang="en-US" altLang="zh-CN">
                        <a:latin typeface="Cambria Math" panose="02040503050406030204" pitchFamily="18" charset="0"/>
                      </a:rPr>
                      <m:t>} </m:t>
                    </m:r>
                  </m:oMath>
                </a14:m>
                <a:endParaRPr lang="en-US" altLang="zh-CN" dirty="0" smtClean="0"/>
              </a:p>
              <a:p>
                <a:pPr marL="342900" indent="-342900">
                  <a:buFont typeface="+mj-ea"/>
                  <a:buAutoNum type="circleNumDbPlain"/>
                </a:pPr>
                <a:r>
                  <a:rPr lang="zh-CN" altLang="en-US" dirty="0"/>
                  <a:t>每个广播组里考虑</a:t>
                </a:r>
                <a:r>
                  <a:rPr lang="zh-CN" altLang="en-US" dirty="0" smtClean="0"/>
                  <a:t>任意</a:t>
                </a:r>
                <a:r>
                  <a:rPr lang="en-US" altLang="zh-CN" dirty="0" smtClean="0"/>
                  <a:t>k-1</a:t>
                </a:r>
                <a:r>
                  <a:rPr lang="zh-CN" altLang="en-US" dirty="0"/>
                  <a:t>个用户形成发送组，发送组共同确定的但是接收节点没有的中间值个数</a:t>
                </a:r>
                <a:r>
                  <a:rPr lang="zh-CN" altLang="en-US" dirty="0" smtClean="0"/>
                  <a:t>为</a:t>
                </a:r>
                <a14:m>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𝑄</m:t>
                        </m:r>
                      </m:num>
                      <m:den>
                        <m:r>
                          <a:rPr lang="en-US" altLang="zh-CN" b="0" i="1" smtClean="0">
                            <a:latin typeface="Cambria Math" panose="02040503050406030204" pitchFamily="18" charset="0"/>
                          </a:rPr>
                          <m:t>𝐾</m:t>
                        </m:r>
                      </m:den>
                    </m:f>
                    <m:r>
                      <a:rPr lang="en-US" altLang="zh-CN" b="0" i="1" smtClean="0">
                        <a:latin typeface="Cambria Math" panose="02040503050406030204" pitchFamily="18" charset="0"/>
                      </a:rPr>
                      <m:t> </m:t>
                    </m:r>
                  </m:oMath>
                </a14:m>
                <a:r>
                  <a:rPr lang="en-US" altLang="zh-CN" dirty="0" smtClean="0"/>
                  <a:t>,</a:t>
                </a:r>
                <a:r>
                  <a:rPr lang="zh-CN" altLang="en-US" dirty="0" smtClean="0"/>
                  <a:t>再分给</a:t>
                </a:r>
                <a:r>
                  <a:rPr lang="en-US" altLang="zh-CN" dirty="0" smtClean="0"/>
                  <a:t>k-1</a:t>
                </a:r>
                <a:r>
                  <a:rPr lang="zh-CN" altLang="en-US" dirty="0"/>
                  <a:t>个用户发</a:t>
                </a:r>
                <a:r>
                  <a:rPr lang="zh-CN" altLang="en-US" dirty="0" smtClean="0"/>
                  <a:t>。</a:t>
                </a:r>
                <a:endParaRPr lang="en-US" altLang="zh-CN" dirty="0" smtClean="0"/>
              </a:p>
              <a:p>
                <a:endParaRPr lang="en-US" altLang="zh-CN" dirty="0"/>
              </a:p>
              <a:p>
                <a:endParaRPr lang="en-US" altLang="zh-CN"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424962" y="870438"/>
                <a:ext cx="10855569" cy="3547894"/>
              </a:xfrm>
              <a:prstGeom prst="rect">
                <a:avLst/>
              </a:prstGeom>
              <a:blipFill>
                <a:blip r:embed="rId2"/>
                <a:stretch>
                  <a:fillRect l="-506" t="-10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0660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547</Words>
  <Application>Microsoft Office PowerPoint</Application>
  <PresentationFormat>宽屏</PresentationFormat>
  <Paragraphs>117</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Cambria Math</vt:lpstr>
      <vt:lpstr>Times New Roman</vt:lpstr>
      <vt:lpstr>Office 主题​​</vt:lpstr>
      <vt:lpstr>A New Combinatorial Design of Coded Distributed Computing</vt:lpstr>
      <vt:lpstr>PowerPoint 演示文稿</vt:lpstr>
      <vt:lpstr>1. A New Combinatorial Design of Coded Distributed Computing</vt:lpstr>
      <vt:lpstr>1. A New Combinatorial Design of Coded Distributed Computing</vt:lpstr>
      <vt:lpstr>1. A New Combinatorial Design of Coded Distributed Computing</vt:lpstr>
      <vt:lpstr>1. A New Combinatorial Design of Coded Distributed Computing</vt:lpstr>
      <vt:lpstr>1. A New Combinatorial Design of Coded Distributed Computing</vt:lpstr>
      <vt:lpstr>2. Leveraging Coding Techniques for Speeding up Distributed Computing</vt:lpstr>
      <vt:lpstr>2. Leveraging Coding Techniques for Speeding up Distributed Computing</vt:lpstr>
      <vt:lpstr>2. Leveraging Coding Techniques for Speeding up Distributed Computing</vt:lpstr>
      <vt:lpstr>2. Leveraging Coding Techniques for Speeding up Distributed Computing</vt:lpstr>
      <vt:lpstr>2. Leveraging Coding Techniques for Speeding up Distributed Computing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Coding Techniques for Speeding up Distributed Computing</dc:title>
  <dc:creator>MSI</dc:creator>
  <cp:lastModifiedBy>MSI</cp:lastModifiedBy>
  <cp:revision>207</cp:revision>
  <dcterms:created xsi:type="dcterms:W3CDTF">2019-09-03T00:53:02Z</dcterms:created>
  <dcterms:modified xsi:type="dcterms:W3CDTF">2019-12-01T08:50:55Z</dcterms:modified>
</cp:coreProperties>
</file>