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8"/>
  </p:notesMasterIdLst>
  <p:sldIdLst>
    <p:sldId id="350" r:id="rId2"/>
    <p:sldId id="351" r:id="rId3"/>
    <p:sldId id="352" r:id="rId4"/>
    <p:sldId id="353" r:id="rId5"/>
    <p:sldId id="369" r:id="rId6"/>
    <p:sldId id="370" r:id="rId7"/>
    <p:sldId id="354" r:id="rId8"/>
    <p:sldId id="358" r:id="rId9"/>
    <p:sldId id="371" r:id="rId10"/>
    <p:sldId id="359" r:id="rId11"/>
    <p:sldId id="366" r:id="rId12"/>
    <p:sldId id="372" r:id="rId13"/>
    <p:sldId id="373" r:id="rId14"/>
    <p:sldId id="374" r:id="rId15"/>
    <p:sldId id="375" r:id="rId16"/>
    <p:sldId id="367" r:id="rId17"/>
    <p:sldId id="376" r:id="rId18"/>
    <p:sldId id="377" r:id="rId19"/>
    <p:sldId id="378" r:id="rId20"/>
    <p:sldId id="379" r:id="rId21"/>
    <p:sldId id="380" r:id="rId22"/>
    <p:sldId id="381" r:id="rId23"/>
    <p:sldId id="382" r:id="rId24"/>
    <p:sldId id="368" r:id="rId25"/>
    <p:sldId id="383" r:id="rId26"/>
    <p:sldId id="384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赵 家毅" initials="赵" lastIdx="1" clrIdx="0">
    <p:extLst>
      <p:ext uri="{19B8F6BF-5375-455C-9EA6-DF929625EA0E}">
        <p15:presenceInfo xmlns:p15="http://schemas.microsoft.com/office/powerpoint/2012/main" userId="46428aeac386049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E4A27D-8F84-4640-89D9-D1F193818ED4}" type="datetimeFigureOut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815923-BD55-47EE-B5F7-EBFC8AB6E9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77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5E88A-0C04-4D9B-8B96-610A5A967938}" type="datetimeFigureOut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5EA80-F692-46D2-AFCC-CA48803B46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375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5E88A-0C04-4D9B-8B96-610A5A967938}" type="datetimeFigureOut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5EA80-F692-46D2-AFCC-CA48803B46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689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5E88A-0C04-4D9B-8B96-610A5A967938}" type="datetimeFigureOut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5EA80-F692-46D2-AFCC-CA48803B46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5840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5E88A-0C04-4D9B-8B96-610A5A967938}" type="datetimeFigureOut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5EA80-F692-46D2-AFCC-CA48803B46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119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5E88A-0C04-4D9B-8B96-610A5A967938}" type="datetimeFigureOut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5EA80-F692-46D2-AFCC-CA48803B46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898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5E88A-0C04-4D9B-8B96-610A5A967938}" type="datetimeFigureOut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5EA80-F692-46D2-AFCC-CA48803B46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735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5E88A-0C04-4D9B-8B96-610A5A967938}" type="datetimeFigureOut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5EA80-F692-46D2-AFCC-CA48803B46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0282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5E88A-0C04-4D9B-8B96-610A5A967938}" type="datetimeFigureOut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5EA80-F692-46D2-AFCC-CA48803B46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095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5E88A-0C04-4D9B-8B96-610A5A967938}" type="datetimeFigureOut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5EA80-F692-46D2-AFCC-CA48803B46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9548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5E88A-0C04-4D9B-8B96-610A5A967938}" type="datetimeFigureOut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5EA80-F692-46D2-AFCC-CA48803B46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2740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5E88A-0C04-4D9B-8B96-610A5A967938}" type="datetimeFigureOut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5EA80-F692-46D2-AFCC-CA48803B46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4503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5E88A-0C04-4D9B-8B96-610A5A967938}" type="datetimeFigureOut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5EA80-F692-46D2-AFCC-CA48803B46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360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8D2B8C-5F4B-4F53-9772-57647BCD59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8012" y="234784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A Fundamental Tradeoff between Computation and</a:t>
            </a:r>
            <a:br>
              <a:rPr lang="en-US" altLang="zh-CN" dirty="0"/>
            </a:br>
            <a:r>
              <a:rPr lang="en-US" altLang="zh-CN" dirty="0"/>
              <a:t>Communication in Distributed Computing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86486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7880550-3662-4C68-B05A-DBD16E338256}"/>
              </a:ext>
            </a:extLst>
          </p:cNvPr>
          <p:cNvSpPr txBox="1"/>
          <p:nvPr/>
        </p:nvSpPr>
        <p:spPr>
          <a:xfrm>
            <a:off x="282804" y="126889"/>
            <a:ext cx="7173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altLang="zh-CN" sz="2800" dirty="0"/>
              <a:t>Main results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46338CC-A942-41DA-9517-7E8788067B2A}"/>
              </a:ext>
            </a:extLst>
          </p:cNvPr>
          <p:cNvSpPr txBox="1"/>
          <p:nvPr/>
        </p:nvSpPr>
        <p:spPr>
          <a:xfrm>
            <a:off x="227847" y="2728929"/>
            <a:ext cx="62703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r</a:t>
            </a:r>
            <a:r>
              <a:rPr lang="zh-CN" altLang="en-US" sz="2000" dirty="0"/>
              <a:t>增加意味着</a:t>
            </a:r>
            <a:r>
              <a:rPr lang="en-US" altLang="zh-CN" sz="2000" dirty="0"/>
              <a:t>map phase</a:t>
            </a:r>
            <a:r>
              <a:rPr lang="zh-CN" altLang="en-US" sz="2000" dirty="0"/>
              <a:t>的时间增加，所以本质上是牺牲</a:t>
            </a:r>
            <a:r>
              <a:rPr lang="en-US" altLang="zh-CN" sz="2000" dirty="0"/>
              <a:t>map</a:t>
            </a:r>
            <a:r>
              <a:rPr lang="zh-CN" altLang="en-US" sz="2000" dirty="0"/>
              <a:t>时间来减少</a:t>
            </a:r>
            <a:r>
              <a:rPr lang="en-US" altLang="zh-CN" sz="2000" dirty="0"/>
              <a:t>shuffle</a:t>
            </a:r>
            <a:r>
              <a:rPr lang="zh-CN" altLang="en-US" sz="2000" dirty="0"/>
              <a:t>时间</a:t>
            </a:r>
            <a:endParaRPr lang="en-US" altLang="zh-CN" sz="2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CE480B9-166F-4F10-AE15-9C9C6FD48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537" y="588144"/>
            <a:ext cx="5936494" cy="212616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006D19C-243B-4EC5-8BA0-DE194F7BF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847" y="3565001"/>
            <a:ext cx="6043184" cy="289585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A541A3B-9758-4E1B-A369-DB26276850AD}"/>
              </a:ext>
            </a:extLst>
          </p:cNvPr>
          <p:cNvSpPr txBox="1"/>
          <p:nvPr/>
        </p:nvSpPr>
        <p:spPr>
          <a:xfrm>
            <a:off x="282804" y="6384568"/>
            <a:ext cx="10479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s=1</a:t>
            </a:r>
            <a:r>
              <a:rPr lang="zh-CN" altLang="en-US" sz="2000" dirty="0"/>
              <a:t>是定理</a:t>
            </a:r>
            <a:r>
              <a:rPr lang="en-US" altLang="zh-CN" sz="2000" dirty="0"/>
              <a:t>1</a:t>
            </a:r>
            <a:r>
              <a:rPr lang="zh-CN" altLang="en-US" sz="2000" dirty="0"/>
              <a:t>的特殊情况</a:t>
            </a:r>
            <a:endParaRPr lang="en-US" altLang="zh-CN" sz="20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150E284-5E82-493F-A6B6-1DB01B6969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1031" y="778295"/>
            <a:ext cx="5875529" cy="5105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941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7880550-3662-4C68-B05A-DBD16E338256}"/>
              </a:ext>
            </a:extLst>
          </p:cNvPr>
          <p:cNvSpPr txBox="1"/>
          <p:nvPr/>
        </p:nvSpPr>
        <p:spPr>
          <a:xfrm>
            <a:off x="282804" y="273377"/>
            <a:ext cx="7173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altLang="zh-CN" sz="2800" dirty="0"/>
              <a:t>General achievable scheme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A0DBDEC-0D13-433A-8C96-94B4B448E8F1}"/>
                  </a:ext>
                </a:extLst>
              </p:cNvPr>
              <p:cNvSpPr txBox="1"/>
              <p:nvPr/>
            </p:nvSpPr>
            <p:spPr>
              <a:xfrm>
                <a:off x="162004" y="1097865"/>
                <a:ext cx="11612073" cy="40389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对于</a:t>
                </a:r>
                <a:r>
                  <a:rPr lang="en-US" altLang="zh-CN" sz="2000" dirty="0"/>
                  <a:t>file</a:t>
                </a:r>
                <a:r>
                  <a:rPr lang="zh-CN" altLang="en-US" sz="2000" dirty="0"/>
                  <a:t>的重复处理</a:t>
                </a:r>
                <a:r>
                  <a:rPr lang="en-US" altLang="zh-CN" sz="2000" dirty="0"/>
                  <a:t>(r)</a:t>
                </a:r>
                <a:r>
                  <a:rPr lang="zh-CN" altLang="en-US" sz="2000" dirty="0"/>
                  <a:t>：</a:t>
                </a:r>
                <a:endParaRPr lang="en-US" altLang="zh-CN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2000" dirty="0"/>
                  <a:t>把</a:t>
                </a:r>
                <a:r>
                  <a:rPr lang="en-US" altLang="zh-CN" sz="2000" dirty="0"/>
                  <a:t>N</a:t>
                </a:r>
                <a:r>
                  <a:rPr lang="zh-CN" altLang="en-US" sz="2000" dirty="0"/>
                  <a:t>分成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num>
                          <m:den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</m:e>
                    </m:d>
                    <m:r>
                      <a:rPr lang="zh-CN" altLang="en-US" sz="2000" i="1">
                        <a:latin typeface="Cambria Math" panose="02040503050406030204" pitchFamily="18" charset="0"/>
                      </a:rPr>
                      <m:t>个</m:t>
                    </m:r>
                  </m:oMath>
                </a14:m>
                <a:r>
                  <a:rPr lang="zh-CN" altLang="en-US" sz="2000" dirty="0"/>
                  <a:t>块，每个块的文件数为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η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000" dirty="0"/>
                  <a:t>，满足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num>
                          <m:den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</m:e>
                    </m:d>
                    <m:r>
                      <a:rPr lang="zh-CN" altLang="en-US" sz="2000" i="1" smtClean="0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η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000" dirty="0"/>
                  <a:t>=N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2000" dirty="0"/>
                  <a:t>每个节点有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</m:e>
                    </m:d>
                  </m:oMath>
                </a14:m>
                <a:r>
                  <a:rPr lang="zh-CN" altLang="en-US" sz="2000" dirty="0"/>
                  <a:t>个块，每个块文件数为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η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000" dirty="0"/>
                  <a:t>，满足每个</a:t>
                </a:r>
                <a14:m>
                  <m:oMath xmlns:m="http://schemas.openxmlformats.org/officeDocument/2006/math">
                    <m:r>
                      <a:rPr lang="zh-CN" altLang="en-US" sz="2000" i="1" dirty="0" smtClean="0">
                        <a:latin typeface="Cambria Math" panose="02040503050406030204" pitchFamily="18" charset="0"/>
                      </a:rPr>
                      <m:t>节点</m:t>
                    </m:r>
                    <m:r>
                      <m:rPr>
                        <m:sty m:val="p"/>
                      </m:rPr>
                      <a:rPr lang="en-US" altLang="zh-CN" sz="2000" i="1" dirty="0">
                        <a:latin typeface="Cambria Math" panose="02040503050406030204" pitchFamily="18" charset="0"/>
                      </a:rPr>
                      <m:t>k</m:t>
                    </m:r>
                    <m:r>
                      <a:rPr lang="zh-CN" altLang="en-US" sz="2000" i="1" dirty="0" smtClean="0">
                        <a:latin typeface="Cambria Math" panose="02040503050406030204" pitchFamily="18" charset="0"/>
                      </a:rPr>
                      <m:t>的</m:t>
                    </m:r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文件数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k</m:t>
                            </m:r>
                          </m:sub>
                        </m:sSub>
                      </m:e>
                    </m:d>
                    <m:r>
                      <a:rPr lang="zh-CN" altLang="en-US" sz="2000" i="1" dirty="0" smtClean="0">
                        <a:latin typeface="Cambria Math" panose="02040503050406030204" pitchFamily="18" charset="0"/>
                      </a:rPr>
                      <m:t>为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r>
                      <a:rPr lang="zh-CN" altLang="en-US" sz="2000" i="1" dirty="0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η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000" dirty="0"/>
                  <a:t>=</a:t>
                </a:r>
                <a:r>
                  <a:rPr lang="en-US" altLang="zh-CN" sz="2000" dirty="0" err="1"/>
                  <a:t>rN</a:t>
                </a:r>
                <a:r>
                  <a:rPr lang="en-US" altLang="zh-CN" sz="2000" dirty="0"/>
                  <a:t>/K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2000" dirty="0"/>
                  <a:t>任意</a:t>
                </a:r>
                <a:r>
                  <a:rPr lang="en-US" altLang="zh-CN" sz="2000" dirty="0"/>
                  <a:t>r</a:t>
                </a:r>
                <a:r>
                  <a:rPr lang="zh-CN" altLang="en-US" sz="2000" dirty="0"/>
                  <a:t>个节点可以唯一确定一个块</a:t>
                </a:r>
                <a:r>
                  <a:rPr lang="en-US" altLang="zh-CN" sz="20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η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000" dirty="0"/>
                  <a:t>个文件</a:t>
                </a:r>
                <a:r>
                  <a:rPr lang="en-US" altLang="zh-CN" sz="2000" dirty="0"/>
                  <a:t>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zh-CN" sz="2000" dirty="0"/>
              </a:p>
              <a:p>
                <a:r>
                  <a:rPr lang="zh-CN" altLang="en-US" sz="2000" dirty="0"/>
                  <a:t>对</a:t>
                </a:r>
                <a:r>
                  <a:rPr lang="en-US" altLang="zh-CN" sz="2000" dirty="0"/>
                  <a:t>output function</a:t>
                </a:r>
                <a:r>
                  <a:rPr lang="zh-CN" altLang="en-US" sz="2000" dirty="0"/>
                  <a:t>的重复处理</a:t>
                </a:r>
                <a:r>
                  <a:rPr lang="en-US" altLang="zh-CN" sz="2000" dirty="0"/>
                  <a:t>(s)</a:t>
                </a:r>
                <a:r>
                  <a:rPr lang="zh-CN" altLang="en-US" sz="2000" dirty="0"/>
                  <a:t>：</a:t>
                </a:r>
                <a:endParaRPr lang="en-US" altLang="zh-CN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2000" dirty="0"/>
                  <a:t>把</a:t>
                </a:r>
                <a:r>
                  <a:rPr lang="en-US" altLang="zh-CN" sz="2000" dirty="0"/>
                  <a:t>Q</a:t>
                </a:r>
                <a:r>
                  <a:rPr lang="zh-CN" altLang="en-US" sz="2000" dirty="0"/>
                  <a:t>分成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num>
                          <m:den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</m:e>
                    </m:d>
                  </m:oMath>
                </a14:m>
                <a:r>
                  <a:rPr lang="zh-CN" altLang="en-US" sz="2000" dirty="0"/>
                  <a:t>个块，每个块的</a:t>
                </a:r>
                <a:r>
                  <a:rPr lang="en-US" altLang="zh-CN" sz="2000" dirty="0"/>
                  <a:t>function</a:t>
                </a:r>
                <a:r>
                  <a:rPr lang="zh-CN" altLang="en-US" sz="2000" dirty="0"/>
                  <a:t>数为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η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000" dirty="0"/>
                  <a:t>，满足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s</m:t>
                            </m:r>
                          </m:den>
                        </m:f>
                      </m:e>
                    </m:d>
                    <m:r>
                      <a:rPr lang="zh-CN" altLang="en-US" sz="2000" i="1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η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000" dirty="0"/>
                  <a:t>=	Q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2000" dirty="0"/>
                  <a:t>每个节点有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d>
                  </m:oMath>
                </a14:m>
                <a:r>
                  <a:rPr lang="zh-CN" altLang="en-US" sz="2000" dirty="0"/>
                  <a:t>个块，每个块</a:t>
                </a:r>
                <a:r>
                  <a:rPr lang="en-US" altLang="zh-CN" sz="2000" dirty="0"/>
                  <a:t>function</a:t>
                </a:r>
                <a:r>
                  <a:rPr lang="zh-CN" altLang="en-US" sz="2000" dirty="0"/>
                  <a:t>数为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η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000" dirty="0"/>
                  <a:t>，满足</a:t>
                </a:r>
                <a14:m>
                  <m:oMath xmlns:m="http://schemas.openxmlformats.org/officeDocument/2006/math"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节点</m:t>
                    </m:r>
                    <m:r>
                      <m:rPr>
                        <m:sty m:val="p"/>
                      </m:rPr>
                      <a:rPr lang="en-US" altLang="zh-CN" sz="2000" i="1" dirty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的</m:t>
                    </m:r>
                    <m:r>
                      <m:rPr>
                        <m:sty m:val="p"/>
                      </m:rPr>
                      <a:rPr lang="en-US" altLang="zh-CN" sz="2000" i="1" dirty="0" smtClean="0">
                        <a:latin typeface="Cambria Math" panose="02040503050406030204" pitchFamily="18" charset="0"/>
                      </a:rPr>
                      <m:t>function</m:t>
                    </m:r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数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k</m:t>
                            </m:r>
                          </m:sub>
                        </m:sSub>
                      </m:e>
                    </m:d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为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s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η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000" dirty="0"/>
                  <a:t>=</a:t>
                </a:r>
                <a:r>
                  <a:rPr lang="en-US" altLang="zh-CN" sz="2000" dirty="0" err="1"/>
                  <a:t>sQ</a:t>
                </a:r>
                <a:r>
                  <a:rPr lang="en-US" altLang="zh-CN" sz="2000" dirty="0"/>
                  <a:t>/K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2000" dirty="0"/>
                  <a:t>任意</a:t>
                </a:r>
                <a:r>
                  <a:rPr lang="en-US" altLang="zh-CN" sz="2000" dirty="0"/>
                  <a:t>s</a:t>
                </a:r>
                <a:r>
                  <a:rPr lang="zh-CN" altLang="en-US" sz="2000" dirty="0"/>
                  <a:t>个节点可以唯一确定一个块</a:t>
                </a:r>
                <a:r>
                  <a:rPr lang="en-US" altLang="zh-CN" sz="20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η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2000" i="1">
                        <a:latin typeface="Cambria Math" panose="02040503050406030204" pitchFamily="18" charset="0"/>
                      </a:rPr>
                      <m:t>个</m:t>
                    </m:r>
                  </m:oMath>
                </a14:m>
                <a:r>
                  <a:rPr lang="en-US" altLang="zh-CN" sz="2000" dirty="0"/>
                  <a:t>function)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zh-CN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zh-CN" sz="2000" dirty="0"/>
              </a:p>
              <a:p>
                <a:endParaRPr lang="zh-CN" altLang="en-US" sz="20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A0DBDEC-0D13-433A-8C96-94B4B448E8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004" y="1097865"/>
                <a:ext cx="11612073" cy="4038926"/>
              </a:xfrm>
              <a:prstGeom prst="rect">
                <a:avLst/>
              </a:prstGeom>
              <a:blipFill>
                <a:blip r:embed="rId2"/>
                <a:stretch>
                  <a:fillRect l="-578" t="-12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4666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7880550-3662-4C68-B05A-DBD16E338256}"/>
              </a:ext>
            </a:extLst>
          </p:cNvPr>
          <p:cNvSpPr txBox="1"/>
          <p:nvPr/>
        </p:nvSpPr>
        <p:spPr>
          <a:xfrm>
            <a:off x="282804" y="273377"/>
            <a:ext cx="7173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altLang="zh-CN" sz="2800" dirty="0"/>
              <a:t>General achievable scheme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A0DBDEC-0D13-433A-8C96-94B4B448E8F1}"/>
                  </a:ext>
                </a:extLst>
              </p:cNvPr>
              <p:cNvSpPr txBox="1"/>
              <p:nvPr/>
            </p:nvSpPr>
            <p:spPr>
              <a:xfrm>
                <a:off x="289963" y="3120630"/>
                <a:ext cx="11612073" cy="447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\</m:t>
                        </m:r>
                        <m:r>
                          <m:rPr>
                            <m:sty m:val="p"/>
                          </m:r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zh-CN" altLang="en-US" sz="2000" i="1">
                        <a:latin typeface="Cambria Math" panose="02040503050406030204" pitchFamily="18" charset="0"/>
                      </a:rPr>
                      <m:t>中间值</m:t>
                    </m:r>
                    <m:r>
                      <a:rPr lang="zh-CN" altLang="en-US" sz="2000" i="1" smtClean="0">
                        <a:latin typeface="Cambria Math" panose="02040503050406030204" pitchFamily="18" charset="0"/>
                      </a:rPr>
                      <m:t>集合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同时</m:t>
                    </m:r>
                  </m:oMath>
                </a14:m>
                <a:r>
                  <a:rPr lang="zh-CN" altLang="en-US" sz="2000" dirty="0"/>
                  <a:t>满足以下几个要求</a:t>
                </a:r>
                <a:endParaRPr lang="en-US" altLang="zh-CN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zh-CN" altLang="en-US" sz="2000" dirty="0"/>
                  <a:t>是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\</m:t>
                    </m:r>
                    <m:r>
                      <m:rPr>
                        <m:sty m:val="p"/>
                      </m:rPr>
                      <a:rPr lang="en-US" altLang="zh-CN" sz="2000" i="1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sz="2000" dirty="0"/>
                  <a:t>的所有节点都需要的</a:t>
                </a:r>
                <a:endParaRPr lang="en-US" altLang="zh-CN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zh-CN" altLang="en-US" sz="2000" dirty="0"/>
                  <a:t>是</a:t>
                </a:r>
                <a:r>
                  <a:rPr lang="en-US" altLang="zh-CN" sz="2000" dirty="0"/>
                  <a:t>S</a:t>
                </a:r>
                <a:r>
                  <a:rPr lang="zh-CN" altLang="en-US" sz="2000" dirty="0"/>
                  <a:t>以外</a:t>
                </a:r>
                <a:r>
                  <a:rPr lang="en-US" altLang="zh-CN" sz="2000" dirty="0"/>
                  <a:t>K</a:t>
                </a:r>
                <a:r>
                  <a:rPr lang="zh-CN" altLang="en-US" sz="2000" dirty="0"/>
                  <a:t>以内的任意节点不需要的</a:t>
                </a:r>
                <a:endParaRPr lang="en-US" altLang="zh-CN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zh-CN" altLang="en-US" sz="2000" dirty="0"/>
                  <a:t>是</a:t>
                </a:r>
                <a:r>
                  <a:rPr lang="en-US" altLang="zh-CN" sz="2000" dirty="0"/>
                  <a:t>S1</a:t>
                </a:r>
                <a:r>
                  <a:rPr lang="zh-CN" altLang="en-US" sz="2000" dirty="0"/>
                  <a:t>里所有节点都已经拥有的</a:t>
                </a:r>
                <a:endParaRPr lang="en-US" altLang="zh-CN" sz="2000" dirty="0"/>
              </a:p>
              <a:p>
                <a:pPr marL="457200" indent="-457200">
                  <a:buFont typeface="+mj-lt"/>
                  <a:buAutoNum type="arabicPeriod"/>
                </a:pPr>
                <a:endParaRPr lang="en-US" altLang="zh-CN" sz="2000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\</m:t>
                        </m:r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zh-CN" altLang="en-US" sz="2000" dirty="0"/>
                  <a:t>包含了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d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η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2000" i="1">
                        <a:latin typeface="Cambria Math" panose="02040503050406030204" pitchFamily="18" charset="0"/>
                      </a:rPr>
                      <m:t>个</m:t>
                    </m:r>
                  </m:oMath>
                </a14:m>
                <a:r>
                  <a:rPr lang="zh-CN" altLang="en-US" sz="2000" dirty="0"/>
                  <a:t>方程的中间值，又</a:t>
                </a:r>
                <a:r>
                  <a:rPr lang="en-US" altLang="zh-CN" sz="2000" dirty="0"/>
                  <a:t>S1(r</a:t>
                </a:r>
                <a:r>
                  <a:rPr lang="zh-CN" altLang="en-US" sz="2000" dirty="0"/>
                  <a:t>个节点</a:t>
                </a:r>
                <a:r>
                  <a:rPr lang="en-US" altLang="zh-CN" sz="2000" dirty="0"/>
                  <a:t>)</a:t>
                </a:r>
                <a:r>
                  <a:rPr lang="zh-CN" altLang="en-US" sz="2000" dirty="0"/>
                  <a:t>可以唯一确定一个块</a:t>
                </a:r>
                <a:r>
                  <a:rPr lang="en-US" altLang="zh-CN" sz="20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η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000" dirty="0"/>
                  <a:t>个文件</a:t>
                </a:r>
                <a:r>
                  <a:rPr lang="en-US" altLang="zh-CN" sz="2000" dirty="0"/>
                  <a:t>)</a:t>
                </a:r>
                <a:r>
                  <a:rPr lang="zh-CN" altLang="en-US" sz="2000" dirty="0"/>
                  <a:t>，所以一共包含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\</m:t>
                            </m:r>
                            <m:r>
                              <m:rPr>
                                <m:sty m:val="p"/>
                              </m:r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S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altLang="zh-CN" sz="2000" dirty="0"/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d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s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η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η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2000" i="1">
                        <a:latin typeface="Cambria Math" panose="02040503050406030204" pitchFamily="18" charset="0"/>
                      </a:rPr>
                      <m:t>个</m:t>
                    </m:r>
                  </m:oMath>
                </a14:m>
                <a:r>
                  <a:rPr lang="zh-CN" altLang="en-US" sz="2000" dirty="0"/>
                  <a:t>中间值</a:t>
                </a:r>
                <a:endParaRPr lang="en-US" altLang="zh-CN" sz="2000" dirty="0"/>
              </a:p>
              <a:p>
                <a:pPr marL="457200" indent="-457200">
                  <a:buFont typeface="+mj-lt"/>
                  <a:buAutoNum type="arabicPeriod"/>
                </a:pPr>
                <a:endParaRPr lang="en-US" altLang="zh-CN" sz="2000" dirty="0"/>
              </a:p>
              <a:p>
                <a:endParaRPr lang="en-US" altLang="zh-CN" sz="2000" dirty="0"/>
              </a:p>
              <a:p>
                <a:pPr marL="457200" indent="-457200">
                  <a:buFont typeface="+mj-lt"/>
                  <a:buAutoNum type="arabicPeriod"/>
                </a:pPr>
                <a:endParaRPr lang="en-US" altLang="zh-CN" sz="2000" dirty="0"/>
              </a:p>
              <a:p>
                <a:endParaRPr lang="en-US" altLang="zh-CN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zh-CN" sz="2000" dirty="0"/>
              </a:p>
              <a:p>
                <a:endParaRPr lang="zh-CN" altLang="en-US" sz="20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A0DBDEC-0D13-433A-8C96-94B4B448E8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963" y="3120630"/>
                <a:ext cx="11612073" cy="4472443"/>
              </a:xfrm>
              <a:prstGeom prst="rect">
                <a:avLst/>
              </a:prstGeom>
              <a:blipFill>
                <a:blip r:embed="rId2"/>
                <a:stretch>
                  <a:fillRect l="-5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>
            <a:extLst>
              <a:ext uri="{FF2B5EF4-FFF2-40B4-BE49-F238E27FC236}">
                <a16:creationId xmlns:a16="http://schemas.microsoft.com/office/drawing/2014/main" id="{AB7D477A-FEFA-4BDB-BD4D-5418FB0AE9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0366" y="864915"/>
            <a:ext cx="5898391" cy="225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288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7880550-3662-4C68-B05A-DBD16E338256}"/>
              </a:ext>
            </a:extLst>
          </p:cNvPr>
          <p:cNvSpPr txBox="1"/>
          <p:nvPr/>
        </p:nvSpPr>
        <p:spPr>
          <a:xfrm>
            <a:off x="282804" y="273377"/>
            <a:ext cx="7173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altLang="zh-CN" sz="2800" dirty="0"/>
              <a:t>General achievable scheme(Encoding)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A0DBDEC-0D13-433A-8C96-94B4B448E8F1}"/>
                  </a:ext>
                </a:extLst>
              </p:cNvPr>
              <p:cNvSpPr txBox="1"/>
              <p:nvPr/>
            </p:nvSpPr>
            <p:spPr>
              <a:xfrm>
                <a:off x="355951" y="919400"/>
                <a:ext cx="11612073" cy="48728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2000" dirty="0"/>
                  <a:t>把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\</m:t>
                        </m:r>
                        <m:r>
                          <m:rPr>
                            <m:sty m:val="p"/>
                          </m:r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zh-CN" altLang="en-US" sz="2000" dirty="0"/>
                  <a:t>的所有中间值拼接成一个二进制序列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\</m:t>
                        </m:r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zh-CN" altLang="en-US" sz="2000" dirty="0"/>
                  <a:t>，长度为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d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s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η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η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000" dirty="0"/>
                  <a:t>T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2000" dirty="0"/>
                  <a:t>把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\</m:t>
                        </m:r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zh-CN" altLang="en-US" sz="2000" dirty="0"/>
                  <a:t>分成</a:t>
                </a:r>
                <a:r>
                  <a:rPr lang="en-US" altLang="zh-CN" sz="2000" dirty="0"/>
                  <a:t>r</a:t>
                </a:r>
                <a:r>
                  <a:rPr lang="zh-CN" altLang="en-US" sz="2000" dirty="0"/>
                  <a:t>份，每份长度为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d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s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η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η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000" dirty="0"/>
                  <a:t>T/r</a:t>
                </a:r>
              </a:p>
              <a:p>
                <a:endParaRPr lang="en-US" altLang="zh-CN" sz="2000" dirty="0"/>
              </a:p>
              <a:p>
                <a:r>
                  <a:rPr lang="en-US" altLang="zh-CN" sz="2000" dirty="0"/>
                  <a:t>                                                                                               </a:t>
                </a:r>
                <a:r>
                  <a:rPr lang="zh-CN" altLang="en-US" sz="2000" dirty="0"/>
                  <a:t>由于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000" dirty="0"/>
                  <a:t>=r</a:t>
                </a:r>
                <a:r>
                  <a:rPr lang="zh-CN" altLang="en-US" sz="2000" dirty="0"/>
                  <a:t>，</a:t>
                </a:r>
                <a:r>
                  <a:rPr lang="en-US" altLang="zh-CN" sz="2000" dirty="0"/>
                  <a:t>r</a:t>
                </a:r>
                <a:r>
                  <a:rPr lang="zh-CN" altLang="en-US" sz="2000" dirty="0"/>
                  <a:t>个子分组与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000" dirty="0"/>
                  <a:t>中的</a:t>
                </a:r>
                <a:r>
                  <a:rPr lang="en-US" altLang="zh-CN" sz="2000" dirty="0"/>
                  <a:t>r</a:t>
                </a:r>
                <a:r>
                  <a:rPr lang="zh-CN" altLang="en-US" sz="2000" dirty="0"/>
                  <a:t>个节点分别相关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2000" dirty="0"/>
                  <a:t>考虑某一个节点</a:t>
                </a:r>
                <a:r>
                  <a:rPr lang="en-US" altLang="zh-CN" sz="2000" dirty="0"/>
                  <a:t>k</a:t>
                </a:r>
                <a:r>
                  <a:rPr lang="zh-CN" altLang="en-US" sz="2000" dirty="0"/>
                  <a:t>，</a:t>
                </a:r>
                <a:r>
                  <a:rPr lang="en-US" altLang="zh-CN" sz="2000" dirty="0"/>
                  <a:t>S</a:t>
                </a:r>
                <a:r>
                  <a:rPr lang="zh-CN" altLang="en-US" sz="2000" dirty="0"/>
                  <a:t>中子集长度为</a:t>
                </a:r>
                <a:r>
                  <a:rPr lang="en-US" altLang="zh-CN" sz="2000" dirty="0"/>
                  <a:t>r</a:t>
                </a:r>
                <a:r>
                  <a:rPr lang="zh-CN" altLang="en-US" sz="2000" dirty="0"/>
                  <a:t>的集合，包含</a:t>
                </a:r>
                <a:r>
                  <a:rPr lang="en-US" altLang="zh-CN" sz="2000" dirty="0"/>
                  <a:t>k</a:t>
                </a:r>
                <a:r>
                  <a:rPr lang="zh-CN" altLang="en-US" sz="2000" dirty="0"/>
                  <a:t>的有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d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d>
                  </m:oMath>
                </a14:m>
                <a:r>
                  <a:rPr lang="zh-CN" altLang="en-US" sz="2000" dirty="0"/>
                  <a:t>个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en-US" altLang="zh-CN" sz="2000" b="1" dirty="0"/>
                  <a:t>Encoding</a:t>
                </a:r>
                <a:r>
                  <a:rPr lang="zh-CN" altLang="en-US" sz="2000" b="1" dirty="0"/>
                  <a:t>：</a:t>
                </a:r>
                <a:endParaRPr lang="en-US" altLang="zh-CN" sz="2000" b="1" dirty="0"/>
              </a:p>
              <a:p>
                <a:r>
                  <a:rPr lang="zh-CN" altLang="en-US" sz="2000" dirty="0"/>
                  <a:t>对于节点</a:t>
                </a:r>
                <a:r>
                  <a:rPr lang="en-US" altLang="zh-CN" sz="2000" dirty="0"/>
                  <a:t>k</a:t>
                </a:r>
                <a:r>
                  <a:rPr lang="zh-CN" altLang="en-US" sz="2000" dirty="0"/>
                  <a:t>，对于任意</a:t>
                </a:r>
                <a:r>
                  <a:rPr lang="en-US" altLang="zh-CN" sz="2000" dirty="0"/>
                  <a:t>S</a:t>
                </a:r>
                <a14:m>
                  <m:oMath xmlns:m="http://schemas.openxmlformats.org/officeDocument/2006/math">
                    <m:r>
                      <a:rPr lang="zh-CN" altLang="en-US" sz="2000" i="1" smtClean="0">
                        <a:latin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lang="en-US" altLang="zh-CN" sz="2000" dirty="0"/>
                  <a:t>{1,2,…,K}, max⁡{</a:t>
                </a:r>
                <a:r>
                  <a:rPr lang="zh-CN" altLang="en-US" sz="2000" dirty="0"/>
                  <a:t>𝑟</a:t>
                </a:r>
                <a:r>
                  <a:rPr lang="en-US" altLang="zh-CN" sz="2000" dirty="0"/>
                  <a:t>+1,</a:t>
                </a:r>
                <a:r>
                  <a:rPr lang="zh-CN" altLang="en-US" sz="2000" dirty="0"/>
                  <a:t>𝑠</a:t>
                </a:r>
                <a:r>
                  <a:rPr lang="en-US" altLang="zh-CN" sz="2000" dirty="0"/>
                  <a:t>} </a:t>
                </a:r>
                <a14:m>
                  <m:oMath xmlns:m="http://schemas.openxmlformats.org/officeDocument/2006/math">
                    <m:r>
                      <a:rPr lang="zh-CN" altLang="en-US" sz="2000" i="1" dirty="0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zh-CN" altLang="en-US" sz="2000" i="1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zh-CN" sz="2000" dirty="0"/>
                  <a:t>min{</a:t>
                </a:r>
                <a:r>
                  <a:rPr lang="en-US" altLang="zh-CN" sz="2000" dirty="0" err="1"/>
                  <a:t>r+s,k</a:t>
                </a:r>
                <a:r>
                  <a:rPr lang="en-US" altLang="zh-CN" sz="2000" dirty="0"/>
                  <a:t>},</a:t>
                </a:r>
                <a:r>
                  <a:rPr lang="zh-CN" altLang="en-US" sz="2000" dirty="0"/>
                  <a:t>计算</a:t>
                </a:r>
                <a:endParaRPr lang="en-US" altLang="zh-CN" sz="2000" dirty="0"/>
              </a:p>
              <a:p>
                <a:pPr marL="457200" indent="-457200">
                  <a:buFont typeface="+mj-lt"/>
                  <a:buAutoNum type="arabicPeriod"/>
                </a:pPr>
                <a:endParaRPr lang="en-US" altLang="zh-CN" sz="2000" dirty="0"/>
              </a:p>
              <a:p>
                <a:r>
                  <a:rPr lang="en-US" altLang="zh-CN" sz="2000" dirty="0"/>
                  <a:t>                                        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p>
                    </m:sSup>
                    <m:r>
                      <a:rPr lang="zh-CN" altLang="en-US" sz="2000" i="1">
                        <a:latin typeface="Cambria Math" panose="02040503050406030204" pitchFamily="18" charset="0"/>
                      </a:rPr>
                      <m:t>矩阵</m:t>
                    </m:r>
                    <m:r>
                      <a:rPr lang="zh-CN" altLang="en-US" sz="2000" i="1" smtClean="0">
                        <a:latin typeface="Cambria Math" panose="02040503050406030204" pitchFamily="18" charset="0"/>
                      </a:rPr>
                      <m:t>是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000" dirty="0"/>
                  <a:t>的，其中</a:t>
                </a:r>
                <a:endParaRPr lang="en-US" altLang="zh-CN" sz="2000" dirty="0"/>
              </a:p>
              <a:p>
                <a:r>
                  <a:rPr lang="en-US" altLang="zh-CN" sz="2000" dirty="0"/>
                  <a:t>									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000" dirty="0"/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d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2000" dirty="0"/>
                  <a:t>,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d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d>
                  </m:oMath>
                </a14:m>
                <a:endParaRPr lang="en-US" altLang="zh-CN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zh-CN" sz="2000" dirty="0"/>
              </a:p>
              <a:p>
                <a:endParaRPr lang="zh-CN" altLang="en-US" sz="20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A0DBDEC-0D13-433A-8C96-94B4B448E8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951" y="919400"/>
                <a:ext cx="11612073" cy="4872872"/>
              </a:xfrm>
              <a:prstGeom prst="rect">
                <a:avLst/>
              </a:prstGeom>
              <a:blipFill>
                <a:blip r:embed="rId2"/>
                <a:stretch>
                  <a:fillRect l="-5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E6A07470-AEF9-4AA7-AD37-DA97D05687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7953" y="2025657"/>
            <a:ext cx="4107536" cy="64775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10DF8F7-BF1E-4276-B75F-2770D09ECF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976" y="4125670"/>
            <a:ext cx="6020322" cy="19661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29793FF-E1CD-44C8-9D9F-A7C171C28E9D}"/>
                  </a:ext>
                </a:extLst>
              </p:cNvPr>
              <p:cNvSpPr txBox="1"/>
              <p:nvPr/>
            </p:nvSpPr>
            <p:spPr>
              <a:xfrm>
                <a:off x="241954" y="5938600"/>
                <a:ext cx="11840066" cy="7755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/>
                  <a:t>当</a:t>
                </a:r>
                <a:r>
                  <a:rPr lang="en-US" altLang="zh-CN" b="1" dirty="0"/>
                  <a:t>s=1</a:t>
                </a:r>
                <a:r>
                  <a:rPr lang="zh-CN" altLang="en-US" b="1" dirty="0"/>
                  <a:t>时，</a:t>
                </a:r>
                <a:r>
                  <a:rPr lang="en-US" altLang="zh-CN" b="1" dirty="0"/>
                  <a:t> r+1</a:t>
                </a:r>
                <a14:m>
                  <m:oMath xmlns:m="http://schemas.openxmlformats.org/officeDocument/2006/math">
                    <m:r>
                      <a:rPr lang="zh-CN" altLang="en-US" b="1" i="1" dirty="0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</m:d>
                    <m:r>
                      <a:rPr lang="zh-CN" altLang="en-US" b="1" i="1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zh-CN" b="1" dirty="0" err="1"/>
                  <a:t>r+s</a:t>
                </a:r>
                <a:r>
                  <a:rPr lang="en-US" altLang="zh-CN" b="1" dirty="0"/>
                  <a:t>=r+1</a:t>
                </a:r>
                <a:r>
                  <a:rPr lang="zh-CN" altLang="en-US" b="1" dirty="0"/>
                  <a:t>，因此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</m:d>
                    <m:r>
                      <a:rPr lang="zh-CN" altLang="en-US" b="1" i="1">
                        <a:latin typeface="Cambria Math" panose="02040503050406030204" pitchFamily="18" charset="0"/>
                      </a:rPr>
                      <m:t>只有</m:t>
                    </m:r>
                  </m:oMath>
                </a14:m>
                <a:r>
                  <a:rPr lang="zh-CN" altLang="en-US" b="1" dirty="0"/>
                  <a:t>一种情况且等于</a:t>
                </a:r>
                <a:r>
                  <a:rPr lang="en-US" altLang="zh-CN" b="1" dirty="0"/>
                  <a:t>r+1</a:t>
                </a:r>
                <a:r>
                  <a:rPr lang="zh-CN" altLang="en-US" b="1" dirty="0"/>
                  <a:t>，此时矩阵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𝑺</m:t>
                        </m:r>
                      </m:sup>
                    </m:sSup>
                  </m:oMath>
                </a14:m>
                <a:r>
                  <a:rPr lang="zh-CN" altLang="en-US" b="1" dirty="0"/>
                  <a:t>是</a:t>
                </a:r>
                <a:r>
                  <a:rPr lang="en-US" altLang="zh-CN" b="1" dirty="0"/>
                  <a:t>1×r</a:t>
                </a:r>
                <a:r>
                  <a:rPr lang="zh-CN" altLang="en-US" b="1" dirty="0"/>
                  <a:t>的，也就是说不存在</a:t>
                </a:r>
                <a:r>
                  <a:rPr lang="en-US" altLang="zh-CN" b="1" dirty="0"/>
                  <a:t>α</a:t>
                </a:r>
                <a:r>
                  <a:rPr lang="zh-CN" altLang="en-US" b="1" dirty="0"/>
                  <a:t>，只需</a:t>
                </a:r>
                <a14:m>
                  <m:oMath xmlns:m="http://schemas.openxmlformats.org/officeDocument/2006/math">
                    <m:r>
                      <a:rPr lang="zh-CN" altLang="en-US" b="1" i="1" smtClean="0">
                        <a:latin typeface="Cambria Math" panose="02040503050406030204" pitchFamily="18" charset="0"/>
                      </a:rPr>
                      <m:t>⊕</m:t>
                    </m:r>
                  </m:oMath>
                </a14:m>
                <a:endParaRPr lang="en-US" altLang="zh-CN" b="1" dirty="0"/>
              </a:p>
              <a:p>
                <a:r>
                  <a:rPr lang="zh-CN" altLang="en-US" b="1" dirty="0"/>
                  <a:t>此时，需要传输的中间值为</a:t>
                </a:r>
                <a:r>
                  <a:rPr lang="en-US" altLang="zh-CN" b="1" dirty="0" err="1"/>
                  <a:t>uncoded</a:t>
                </a:r>
                <a:r>
                  <a:rPr lang="zh-CN" altLang="en-US" b="1" dirty="0"/>
                  <a:t>的</a:t>
                </a:r>
                <a:r>
                  <a:rPr lang="en-US" altLang="zh-CN" b="1" dirty="0"/>
                  <a:t>1/r,</a:t>
                </a:r>
                <a:r>
                  <a:rPr lang="zh-CN" altLang="en-US" b="1" dirty="0"/>
                  <a:t>也就是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𝒓</m:t>
                        </m:r>
                      </m:den>
                    </m:f>
                    <m:r>
                      <a:rPr lang="en-US" altLang="zh-CN" b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𝒓</m:t>
                        </m:r>
                      </m:num>
                      <m:den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𝒌</m:t>
                        </m:r>
                      </m:den>
                    </m:f>
                    <m:r>
                      <a:rPr lang="en-US" altLang="zh-CN" b="1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b="1" i="1" smtClean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b="0" i="1">
                        <a:latin typeface="Cambria Math" panose="02040503050406030204" pitchFamily="18" charset="0"/>
                      </a:rPr>
                      <m:t>利用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定理</m:t>
                    </m:r>
                  </m:oMath>
                </a14:m>
                <a:r>
                  <a:rPr lang="en-US" altLang="zh-CN" b="1" dirty="0"/>
                  <a:t>2</a:t>
                </a:r>
                <a:r>
                  <a:rPr lang="zh-CN" altLang="en-US" b="1" dirty="0"/>
                  <a:t>的特殊情况同样可得。</a:t>
                </a:r>
                <a:endParaRPr lang="en-US" altLang="zh-CN" b="1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29793FF-E1CD-44C8-9D9F-A7C171C28E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954" y="5938600"/>
                <a:ext cx="11840066" cy="775597"/>
              </a:xfrm>
              <a:prstGeom prst="rect">
                <a:avLst/>
              </a:prstGeom>
              <a:blipFill>
                <a:blip r:embed="rId5"/>
                <a:stretch>
                  <a:fillRect l="-463" t="-5512" b="-47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94868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7880550-3662-4C68-B05A-DBD16E338256}"/>
              </a:ext>
            </a:extLst>
          </p:cNvPr>
          <p:cNvSpPr txBox="1"/>
          <p:nvPr/>
        </p:nvSpPr>
        <p:spPr>
          <a:xfrm>
            <a:off x="282804" y="273377"/>
            <a:ext cx="8418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altLang="zh-CN" sz="2800" dirty="0"/>
              <a:t>General achievable scheme(Communication Load)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A0DBDEC-0D13-433A-8C96-94B4B448E8F1}"/>
                  </a:ext>
                </a:extLst>
              </p:cNvPr>
              <p:cNvSpPr txBox="1"/>
              <p:nvPr/>
            </p:nvSpPr>
            <p:spPr>
              <a:xfrm>
                <a:off x="484784" y="2103013"/>
                <a:ext cx="5369261" cy="29427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2000" dirty="0"/>
                  <a:t>节点</a:t>
                </a:r>
                <a:r>
                  <a:rPr lang="en-US" altLang="zh-CN" sz="2000" dirty="0"/>
                  <a:t>k</a:t>
                </a:r>
                <a:r>
                  <a:rPr lang="zh-CN" altLang="en-US" sz="2000" dirty="0"/>
                  <a:t>传输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d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num>
                          <m:den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d>
                    <m:r>
                      <a:rPr lang="zh-CN" altLang="en-US" sz="2000" i="1">
                        <a:latin typeface="Cambria Math" panose="02040503050406030204" pitchFamily="18" charset="0"/>
                      </a:rPr>
                      <m:t>个二进制</m:t>
                    </m:r>
                  </m:oMath>
                </a14:m>
                <a:r>
                  <a:rPr lang="zh-CN" altLang="en-US" sz="2000" dirty="0"/>
                  <a:t>序列</a:t>
                </a:r>
                <a:endParaRPr lang="en-US" altLang="zh-CN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2000" dirty="0"/>
                  <a:t>每个二进制序列包含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d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s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η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η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000" dirty="0"/>
                  <a:t>T</a:t>
                </a:r>
                <a:r>
                  <a:rPr lang="zh-CN" altLang="en-US" sz="2000" dirty="0"/>
                  <a:t>个</a:t>
                </a:r>
                <a:r>
                  <a:rPr lang="en-US" altLang="zh-CN" sz="2000" dirty="0"/>
                  <a:t>bit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S</a:t>
                </a:r>
                <a:r>
                  <a:rPr lang="zh-CN" altLang="en-US" sz="2000" dirty="0"/>
                  <a:t>里面有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zh-CN" altLang="en-US" sz="2000" dirty="0"/>
                  <a:t>个节点</a:t>
                </a:r>
                <a:endParaRPr lang="en-US" altLang="zh-CN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2000" dirty="0"/>
                  <a:t>在</a:t>
                </a:r>
                <a:r>
                  <a:rPr lang="en-US" altLang="zh-CN" sz="2000" dirty="0"/>
                  <a:t>K</a:t>
                </a:r>
                <a:r>
                  <a:rPr lang="zh-CN" altLang="en-US" sz="2000" dirty="0"/>
                  <a:t>中选</a:t>
                </a:r>
                <a:r>
                  <a:rPr lang="en-US" altLang="zh-CN" sz="2000" dirty="0"/>
                  <a:t>S</a:t>
                </a:r>
                <a:r>
                  <a:rPr lang="zh-CN" altLang="en-US" sz="2000" dirty="0"/>
                  <a:t>有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d>
                          </m:den>
                        </m:f>
                      </m:e>
                    </m:d>
                  </m:oMath>
                </a14:m>
                <a:r>
                  <a:rPr lang="zh-CN" altLang="en-US" sz="2000" dirty="0"/>
                  <a:t>种可能</a:t>
                </a:r>
                <a:endParaRPr lang="en-US" altLang="zh-CN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2000" dirty="0"/>
                  <a:t>对所有的</a:t>
                </a:r>
                <a:r>
                  <a:rPr lang="en-US" altLang="zh-CN" sz="2000" dirty="0"/>
                  <a:t> max⁡{</a:t>
                </a:r>
                <a:r>
                  <a:rPr lang="zh-CN" altLang="en-US" sz="2000" dirty="0"/>
                  <a:t>𝑟</a:t>
                </a:r>
                <a:r>
                  <a:rPr lang="en-US" altLang="zh-CN" sz="2000" dirty="0"/>
                  <a:t>+1,</a:t>
                </a:r>
                <a:r>
                  <a:rPr lang="zh-CN" altLang="en-US" sz="2000" dirty="0"/>
                  <a:t>𝑠</a:t>
                </a:r>
                <a:r>
                  <a:rPr lang="en-US" altLang="zh-CN" sz="2000" dirty="0"/>
                  <a:t>} </a:t>
                </a:r>
                <a14:m>
                  <m:oMath xmlns:m="http://schemas.openxmlformats.org/officeDocument/2006/math"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zh-CN" altLang="en-US" sz="2000" i="1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zh-CN" sz="2000" dirty="0"/>
                  <a:t>min{</a:t>
                </a:r>
                <a:r>
                  <a:rPr lang="en-US" altLang="zh-CN" sz="2000" dirty="0" err="1"/>
                  <a:t>r+s,k</a:t>
                </a:r>
                <a:r>
                  <a:rPr lang="en-US" altLang="zh-CN" sz="2000" dirty="0"/>
                  <a:t>}</a:t>
                </a:r>
                <a:r>
                  <a:rPr lang="zh-CN" altLang="en-US" sz="2000" dirty="0"/>
                  <a:t>求和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zh-CN" sz="2000" dirty="0"/>
              </a:p>
              <a:p>
                <a:endParaRPr lang="zh-CN" altLang="en-US" sz="20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A0DBDEC-0D13-433A-8C96-94B4B448E8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784" y="2103013"/>
                <a:ext cx="5369261" cy="2942729"/>
              </a:xfrm>
              <a:prstGeom prst="rect">
                <a:avLst/>
              </a:prstGeom>
              <a:blipFill>
                <a:blip r:embed="rId2"/>
                <a:stretch>
                  <a:fillRect l="-1023" t="-2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>
            <a:extLst>
              <a:ext uri="{FF2B5EF4-FFF2-40B4-BE49-F238E27FC236}">
                <a16:creationId xmlns:a16="http://schemas.microsoft.com/office/drawing/2014/main" id="{141CB59A-E0FA-4393-A859-B1FD2C5138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7168" y="899785"/>
            <a:ext cx="6287045" cy="516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8084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7880550-3662-4C68-B05A-DBD16E338256}"/>
              </a:ext>
            </a:extLst>
          </p:cNvPr>
          <p:cNvSpPr txBox="1"/>
          <p:nvPr/>
        </p:nvSpPr>
        <p:spPr>
          <a:xfrm>
            <a:off x="282804" y="273377"/>
            <a:ext cx="7173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altLang="zh-CN" sz="2800" dirty="0"/>
              <a:t>General achievable scheme(Decoding)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A0DBDEC-0D13-433A-8C96-94B4B448E8F1}"/>
                  </a:ext>
                </a:extLst>
              </p:cNvPr>
              <p:cNvSpPr txBox="1"/>
              <p:nvPr/>
            </p:nvSpPr>
            <p:spPr>
              <a:xfrm>
                <a:off x="355951" y="919400"/>
                <a:ext cx="11612073" cy="38077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2000" dirty="0"/>
                  <a:t>对于节点</a:t>
                </a:r>
                <a:r>
                  <a:rPr lang="en-US" altLang="zh-CN" sz="2000" dirty="0"/>
                  <a:t>k</a:t>
                </a:r>
                <a:r>
                  <a:rPr lang="zh-CN" altLang="en-US" sz="2000" dirty="0"/>
                  <a:t>，</a:t>
                </a:r>
                <a:r>
                  <a:rPr lang="en-US" altLang="zh-CN" sz="2000" dirty="0"/>
                  <a:t>S</a:t>
                </a:r>
                <a:r>
                  <a:rPr lang="zh-CN" altLang="en-US" sz="2000" dirty="0"/>
                  <a:t>中子集长度为</a:t>
                </a:r>
                <a:r>
                  <a:rPr lang="en-US" altLang="zh-CN" sz="2000" dirty="0"/>
                  <a:t>r</a:t>
                </a:r>
                <a:r>
                  <a:rPr lang="zh-CN" altLang="en-US" sz="2000" dirty="0"/>
                  <a:t>的集合，包含</a:t>
                </a:r>
                <a:r>
                  <a:rPr lang="en-US" altLang="zh-CN" sz="2000" dirty="0"/>
                  <a:t>k</a:t>
                </a:r>
                <a:r>
                  <a:rPr lang="zh-CN" altLang="en-US" sz="2000" dirty="0"/>
                  <a:t>的有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d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d>
                  </m:oMath>
                </a14:m>
                <a:r>
                  <a:rPr lang="zh-CN" altLang="en-US" sz="2000" dirty="0"/>
                  <a:t>个</a:t>
                </a:r>
                <a:endParaRPr lang="en-US" altLang="zh-CN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2000" dirty="0"/>
                  <a:t>再考虑节点</a:t>
                </a:r>
                <a:r>
                  <a:rPr lang="en-US" altLang="zh-CN" sz="2000" dirty="0" err="1"/>
                  <a:t>j,S</a:t>
                </a:r>
                <a:r>
                  <a:rPr lang="zh-CN" altLang="en-US" sz="2000" dirty="0"/>
                  <a:t>中子集长度为</a:t>
                </a:r>
                <a:r>
                  <a:rPr lang="en-US" altLang="zh-CN" sz="2000" dirty="0"/>
                  <a:t>r</a:t>
                </a:r>
                <a:r>
                  <a:rPr lang="zh-CN" altLang="en-US" sz="2000" dirty="0"/>
                  <a:t>的集合，包含</a:t>
                </a:r>
                <a:r>
                  <a:rPr lang="en-US" altLang="zh-CN" sz="2000" dirty="0"/>
                  <a:t>k</a:t>
                </a:r>
                <a:r>
                  <a:rPr lang="zh-CN" altLang="en-US" sz="2000" dirty="0"/>
                  <a:t>和</a:t>
                </a:r>
                <a:r>
                  <a:rPr lang="en-US" altLang="zh-CN" sz="2000" dirty="0"/>
                  <a:t>j</a:t>
                </a:r>
                <a:r>
                  <a:rPr lang="zh-CN" altLang="en-US" sz="2000" dirty="0"/>
                  <a:t>的有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d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num>
                          <m:den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den>
                        </m:f>
                      </m:e>
                    </m:d>
                  </m:oMath>
                </a14:m>
                <a:r>
                  <a:rPr lang="zh-CN" altLang="en-US" sz="2000" dirty="0"/>
                  <a:t>个</a:t>
                </a:r>
                <a:endParaRPr lang="en-US" altLang="zh-CN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2000" dirty="0"/>
                  <a:t>意味着节点</a:t>
                </a:r>
                <a:r>
                  <a:rPr lang="en-US" altLang="zh-CN" sz="2000" dirty="0"/>
                  <a:t>k</a:t>
                </a:r>
                <a:r>
                  <a:rPr lang="zh-CN" altLang="en-US" sz="2000" dirty="0"/>
                  <a:t>向</a:t>
                </a:r>
                <a:r>
                  <a:rPr lang="en-US" altLang="zh-CN" sz="2000" dirty="0"/>
                  <a:t>S</a:t>
                </a:r>
                <a:r>
                  <a:rPr lang="zh-CN" altLang="en-US" sz="2000" dirty="0"/>
                  <a:t>中其他节点广播的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000" dirty="0"/>
                  <a:t>个中间值块，有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d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num>
                          <m:den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den>
                        </m:f>
                      </m:e>
                    </m:d>
                  </m:oMath>
                </a14:m>
                <a:r>
                  <a:rPr lang="zh-CN" altLang="en-US" sz="2000" dirty="0"/>
                  <a:t>个中间值块已经存在于节点</a:t>
                </a:r>
                <a:r>
                  <a:rPr lang="en-US" altLang="zh-CN" sz="2000" dirty="0"/>
                  <a:t>j</a:t>
                </a:r>
                <a:r>
                  <a:rPr lang="zh-CN" altLang="en-US" sz="2000" dirty="0"/>
                  <a:t>中，剩下的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 dirty="0"/>
                  <a:t>-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d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num>
                          <m:den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2000" dirty="0"/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d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num>
                          <m:den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2000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个中间值</m:t>
                    </m:r>
                  </m:oMath>
                </a14:m>
                <a:r>
                  <a:rPr lang="zh-CN" altLang="en-US" sz="2000" dirty="0"/>
                  <a:t>块是不在本地的。</a:t>
                </a:r>
                <a:endParaRPr lang="en-US" altLang="zh-CN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zh-CN" sz="2000" dirty="0"/>
              </a:p>
              <a:p>
                <a:endParaRPr lang="en-US" altLang="zh-CN" sz="2000" dirty="0"/>
              </a:p>
              <a:p>
                <a:endParaRPr lang="en-US" altLang="zh-CN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zh-CN" sz="2000" dirty="0"/>
              </a:p>
              <a:p>
                <a:endParaRPr lang="en-US" altLang="zh-CN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zh-CN" sz="2000" dirty="0"/>
              </a:p>
              <a:p>
                <a:endParaRPr lang="zh-CN" altLang="en-US" sz="20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A0DBDEC-0D13-433A-8C96-94B4B448E8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951" y="919400"/>
                <a:ext cx="11612073" cy="3807709"/>
              </a:xfrm>
              <a:prstGeom prst="rect">
                <a:avLst/>
              </a:prstGeom>
              <a:blipFill>
                <a:blip r:embed="rId2"/>
                <a:stretch>
                  <a:fillRect l="-472" t="-1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46CE7C77-6FDA-4377-8144-E344AEF37A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6516" y="2553657"/>
            <a:ext cx="5103044" cy="41173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01232DD8-1CE2-4D4C-9F23-DD8525FE1D9B}"/>
                  </a:ext>
                </a:extLst>
              </p:cNvPr>
              <p:cNvSpPr txBox="1"/>
              <p:nvPr/>
            </p:nvSpPr>
            <p:spPr>
              <a:xfrm>
                <a:off x="786003" y="4203581"/>
                <a:ext cx="495177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方阵为范德蒙德矩阵，可逆</a:t>
                </a:r>
                <a:endParaRPr lang="en-US" altLang="zh-CN" dirty="0"/>
              </a:p>
              <a:p>
                <a:r>
                  <a:rPr lang="zh-CN" altLang="en-US" dirty="0"/>
                  <a:t>可求得节点</a:t>
                </a:r>
                <a:r>
                  <a:rPr lang="en-US" altLang="zh-CN" dirty="0"/>
                  <a:t>j</a:t>
                </a:r>
                <a:r>
                  <a:rPr lang="zh-CN" altLang="en-US" dirty="0"/>
                  <a:t>需要的且不存在的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个中间值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01232DD8-1CE2-4D4C-9F23-DD8525FE1D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003" y="4203581"/>
                <a:ext cx="4951778" cy="646331"/>
              </a:xfrm>
              <a:prstGeom prst="rect">
                <a:avLst/>
              </a:prstGeom>
              <a:blipFill>
                <a:blip r:embed="rId4"/>
                <a:stretch>
                  <a:fillRect l="-1108" t="-8491" b="-150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97489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7880550-3662-4C68-B05A-DBD16E338256}"/>
              </a:ext>
            </a:extLst>
          </p:cNvPr>
          <p:cNvSpPr txBox="1"/>
          <p:nvPr/>
        </p:nvSpPr>
        <p:spPr>
          <a:xfrm>
            <a:off x="282804" y="273377"/>
            <a:ext cx="7173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US" altLang="zh-CN" sz="2800" dirty="0"/>
              <a:t>Examples(</a:t>
            </a:r>
            <a:r>
              <a:rPr lang="en-US" altLang="zh-CN" sz="2800" dirty="0" err="1"/>
              <a:t>uncoded</a:t>
            </a:r>
            <a:r>
              <a:rPr lang="en-US" altLang="zh-CN" sz="2800" dirty="0"/>
              <a:t> for r=1 and s=1)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95386E9-D7FC-4E9C-924A-8A6650651811}"/>
                  </a:ext>
                </a:extLst>
              </p:cNvPr>
              <p:cNvSpPr txBox="1"/>
              <p:nvPr/>
            </p:nvSpPr>
            <p:spPr>
              <a:xfrm>
                <a:off x="1743959" y="2281287"/>
                <a:ext cx="2224726" cy="26913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/>
                  <a:t>N=6</a:t>
                </a:r>
              </a:p>
              <a:p>
                <a:r>
                  <a:rPr lang="en-US" altLang="zh-CN" sz="2000" dirty="0"/>
                  <a:t>Q=3</a:t>
                </a:r>
              </a:p>
              <a:p>
                <a:r>
                  <a:rPr lang="en-US" altLang="zh-CN" sz="2000" dirty="0"/>
                  <a:t>K=3</a:t>
                </a:r>
              </a:p>
              <a:p>
                <a:r>
                  <a:rPr lang="en-US" altLang="zh-CN" sz="2000" dirty="0"/>
                  <a:t>r=1</a:t>
                </a:r>
              </a:p>
              <a:p>
                <a:r>
                  <a:rPr lang="en-US" altLang="zh-CN" sz="2000" dirty="0"/>
                  <a:t>s=1</a:t>
                </a:r>
              </a:p>
              <a:p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en-US" altLang="zh-CN" sz="2000" dirty="0"/>
                  <a:t>L=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4∗3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6∗3</m:t>
                        </m:r>
                      </m:den>
                    </m:f>
                  </m:oMath>
                </a14:m>
                <a:r>
                  <a:rPr lang="en-US" altLang="zh-CN" sz="2000" dirty="0"/>
                  <a:t>=2/3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95386E9-D7FC-4E9C-924A-8A66506518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3959" y="2281287"/>
                <a:ext cx="2224726" cy="2691378"/>
              </a:xfrm>
              <a:prstGeom prst="rect">
                <a:avLst/>
              </a:prstGeom>
              <a:blipFill>
                <a:blip r:embed="rId2"/>
                <a:stretch>
                  <a:fillRect l="-2740" t="-1131" b="-4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>
            <a:extLst>
              <a:ext uri="{FF2B5EF4-FFF2-40B4-BE49-F238E27FC236}">
                <a16:creationId xmlns:a16="http://schemas.microsoft.com/office/drawing/2014/main" id="{50E91ECD-721A-42BE-8C40-013FDABCB7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2776" y="1246025"/>
            <a:ext cx="5707875" cy="4823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0675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7880550-3662-4C68-B05A-DBD16E338256}"/>
              </a:ext>
            </a:extLst>
          </p:cNvPr>
          <p:cNvSpPr txBox="1"/>
          <p:nvPr/>
        </p:nvSpPr>
        <p:spPr>
          <a:xfrm>
            <a:off x="282803" y="273377"/>
            <a:ext cx="88234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US" altLang="zh-CN" sz="2800" dirty="0"/>
              <a:t>Examples(</a:t>
            </a:r>
            <a:r>
              <a:rPr lang="en-US" altLang="zh-CN" sz="2800" dirty="0" err="1"/>
              <a:t>uncoded</a:t>
            </a:r>
            <a:r>
              <a:rPr lang="en-US" altLang="zh-CN" sz="2800" dirty="0"/>
              <a:t> and coded for r=2 and s=1)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95386E9-D7FC-4E9C-924A-8A6650651811}"/>
                  </a:ext>
                </a:extLst>
              </p:cNvPr>
              <p:cNvSpPr txBox="1"/>
              <p:nvPr/>
            </p:nvSpPr>
            <p:spPr>
              <a:xfrm>
                <a:off x="465211" y="664622"/>
                <a:ext cx="4722829" cy="84278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N=6</a:t>
                </a:r>
              </a:p>
              <a:p>
                <a:r>
                  <a:rPr lang="en-US" altLang="zh-CN" dirty="0"/>
                  <a:t>Q=3</a:t>
                </a:r>
              </a:p>
              <a:p>
                <a:r>
                  <a:rPr lang="en-US" altLang="zh-CN" dirty="0"/>
                  <a:t>K=3</a:t>
                </a:r>
              </a:p>
              <a:p>
                <a:r>
                  <a:rPr lang="en-US" altLang="zh-CN" dirty="0"/>
                  <a:t>r=2</a:t>
                </a:r>
              </a:p>
              <a:p>
                <a:r>
                  <a:rPr lang="en-US" altLang="zh-CN" dirty="0"/>
                  <a:t>s=1</a:t>
                </a:r>
              </a:p>
              <a:p>
                <a:r>
                  <a:rPr lang="zh-CN" altLang="en-US" dirty="0"/>
                  <a:t>把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分成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个</m:t>
                    </m:r>
                  </m:oMath>
                </a14:m>
                <a:r>
                  <a:rPr lang="zh-CN" altLang="en-US" dirty="0"/>
                  <a:t>块，每个块的文件数为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η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，其中每个节点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d>
                  </m:oMath>
                </a14:m>
                <a:r>
                  <a:rPr lang="zh-CN" altLang="en-US" dirty="0"/>
                  <a:t>个块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把</a:t>
                </a:r>
                <a:r>
                  <a:rPr lang="en-US" altLang="zh-CN" dirty="0"/>
                  <a:t>N=6</a:t>
                </a:r>
                <a:r>
                  <a:rPr lang="zh-CN" altLang="en-US" dirty="0"/>
                  <a:t>分成</a:t>
                </a:r>
                <a:r>
                  <a:rPr lang="en-US" altLang="zh-CN" dirty="0"/>
                  <a:t>3</a:t>
                </a:r>
                <a:r>
                  <a:rPr lang="zh-CN" altLang="en-US" dirty="0"/>
                  <a:t>个块，每个块的文件数为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，其中每个节点有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个块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当</a:t>
                </a:r>
                <a:r>
                  <a:rPr lang="en-US" altLang="zh-CN" dirty="0"/>
                  <a:t>s=1</a:t>
                </a:r>
                <a:r>
                  <a:rPr lang="zh-CN" altLang="en-US" dirty="0"/>
                  <a:t>时，</a:t>
                </a:r>
                <a:r>
                  <a:rPr lang="en-US" altLang="zh-CN" dirty="0"/>
                  <a:t> r+1</a:t>
                </a:r>
                <a14:m>
                  <m:oMath xmlns:m="http://schemas.openxmlformats.org/officeDocument/2006/math">
                    <m:r>
                      <a:rPr lang="zh-CN" altLang="en-US" b="0" i="1" dirty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zh-CN" altLang="en-US" b="0" i="1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zh-CN" dirty="0" err="1"/>
                  <a:t>r+s</a:t>
                </a:r>
                <a:r>
                  <a:rPr lang="en-US" altLang="zh-CN" dirty="0"/>
                  <a:t>=r+1</a:t>
                </a:r>
                <a:r>
                  <a:rPr lang="zh-CN" altLang="en-US" dirty="0"/>
                  <a:t>，因此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zh-CN" altLang="en-US" b="0" i="1">
                        <a:latin typeface="Cambria Math" panose="02040503050406030204" pitchFamily="18" charset="0"/>
                      </a:rPr>
                      <m:t>只有</m:t>
                    </m:r>
                  </m:oMath>
                </a14:m>
                <a:r>
                  <a:rPr lang="zh-CN" altLang="en-US" dirty="0"/>
                  <a:t>一种情况且等于</a:t>
                </a:r>
                <a:r>
                  <a:rPr lang="en-US" altLang="zh-CN" dirty="0"/>
                  <a:t>r+1=3</a:t>
                </a:r>
              </a:p>
              <a:p>
                <a:endParaRPr lang="en-US" altLang="zh-CN" b="1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dirty="0"/>
                  <a:t>=1,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dirty="0"/>
                  <a:t>=2</a:t>
                </a:r>
              </a:p>
              <a:p>
                <a:r>
                  <a:rPr lang="zh-CN" altLang="en-US" dirty="0"/>
                  <a:t>因此之前的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𝑺</m:t>
                        </m:r>
                      </m:sup>
                    </m:sSup>
                  </m:oMath>
                </a14:m>
                <a:r>
                  <a:rPr lang="zh-CN" altLang="en-US" dirty="0"/>
                  <a:t>是一个</a:t>
                </a:r>
                <a:r>
                  <a:rPr lang="en-US" altLang="zh-CN" dirty="0"/>
                  <a:t>1×2</a:t>
                </a:r>
                <a:r>
                  <a:rPr lang="zh-CN" altLang="en-US" dirty="0"/>
                  <a:t>的矩阵，只需</a:t>
                </a:r>
                <a:r>
                  <a:rPr lang="en-US" altLang="zh-CN" dirty="0"/>
                  <a:t>XOR,</a:t>
                </a:r>
                <a:r>
                  <a:rPr lang="zh-CN" altLang="en-US" dirty="0"/>
                  <a:t>不包含</a:t>
                </a:r>
                <a:r>
                  <a:rPr lang="en-US" altLang="zh-CN" dirty="0"/>
                  <a:t>α</a:t>
                </a:r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𝑢𝑛𝑐𝑜𝑑𝑒𝑑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∗3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6∗3</m:t>
                        </m:r>
                      </m:den>
                    </m:f>
                  </m:oMath>
                </a14:m>
                <a:r>
                  <a:rPr lang="en-US" altLang="zh-CN" dirty="0"/>
                  <a:t>=1/3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𝑐𝑜𝑑𝑒𝑑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∗3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6∗3</m:t>
                        </m:r>
                      </m:den>
                    </m:f>
                  </m:oMath>
                </a14:m>
                <a:r>
                  <a:rPr lang="en-US" altLang="zh-CN" dirty="0"/>
                  <a:t>=1/6</a:t>
                </a:r>
              </a:p>
              <a:p>
                <a:endParaRPr lang="zh-CN" altLang="en-US" dirty="0"/>
              </a:p>
              <a:p>
                <a:endParaRPr lang="en-US" altLang="zh-CN" dirty="0"/>
              </a:p>
              <a:p>
                <a:endParaRPr lang="en-US" altLang="zh-CN" sz="2000" dirty="0"/>
              </a:p>
              <a:p>
                <a:endParaRPr lang="en-US" altLang="zh-CN" sz="2000" dirty="0"/>
              </a:p>
              <a:p>
                <a:endParaRPr lang="en-US" altLang="zh-CN" sz="2000" dirty="0"/>
              </a:p>
              <a:p>
                <a:endParaRPr lang="en-US" altLang="zh-CN" sz="2000" dirty="0"/>
              </a:p>
              <a:p>
                <a:endParaRPr lang="en-US" altLang="zh-CN" sz="20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95386E9-D7FC-4E9C-924A-8A66506518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211" y="664622"/>
                <a:ext cx="4722829" cy="8427820"/>
              </a:xfrm>
              <a:prstGeom prst="rect">
                <a:avLst/>
              </a:prstGeom>
              <a:blipFill>
                <a:blip r:embed="rId2"/>
                <a:stretch>
                  <a:fillRect l="-1032" t="-362" r="-5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D1B195B6-F786-4042-8DF5-B2D087A530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0271" y="1424605"/>
            <a:ext cx="6378493" cy="440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3751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7880550-3662-4C68-B05A-DBD16E338256}"/>
              </a:ext>
            </a:extLst>
          </p:cNvPr>
          <p:cNvSpPr txBox="1"/>
          <p:nvPr/>
        </p:nvSpPr>
        <p:spPr>
          <a:xfrm>
            <a:off x="282803" y="273377"/>
            <a:ext cx="88234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US" altLang="zh-CN" sz="2800" dirty="0"/>
              <a:t>Examples(CDC for s</a:t>
            </a:r>
            <a:r>
              <a:rPr lang="zh-CN" altLang="en-US" sz="2800" dirty="0"/>
              <a:t>＞</a:t>
            </a:r>
            <a:r>
              <a:rPr lang="en-US" altLang="zh-CN" sz="2800" dirty="0"/>
              <a:t>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95386E9-D7FC-4E9C-924A-8A6650651811}"/>
                  </a:ext>
                </a:extLst>
              </p:cNvPr>
              <p:cNvSpPr txBox="1"/>
              <p:nvPr/>
            </p:nvSpPr>
            <p:spPr>
              <a:xfrm>
                <a:off x="507349" y="796597"/>
                <a:ext cx="5916735" cy="73236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N=6</a:t>
                </a:r>
              </a:p>
              <a:p>
                <a:r>
                  <a:rPr lang="en-US" altLang="zh-CN" dirty="0"/>
                  <a:t>Q=3</a:t>
                </a:r>
              </a:p>
              <a:p>
                <a:r>
                  <a:rPr lang="en-US" altLang="zh-CN" dirty="0"/>
                  <a:t>K=4</a:t>
                </a:r>
              </a:p>
              <a:p>
                <a:r>
                  <a:rPr lang="en-US" altLang="zh-CN" dirty="0"/>
                  <a:t>r=2</a:t>
                </a:r>
              </a:p>
              <a:p>
                <a:r>
                  <a:rPr lang="en-US" altLang="zh-CN" dirty="0"/>
                  <a:t>s=2</a:t>
                </a:r>
              </a:p>
              <a:p>
                <a:endParaRPr lang="en-US" altLang="zh-CN" dirty="0"/>
              </a:p>
              <a:p>
                <a:r>
                  <a:rPr lang="zh-CN" altLang="en-US" dirty="0"/>
                  <a:t>把</a:t>
                </a:r>
                <a:r>
                  <a:rPr lang="en-US" altLang="zh-CN" dirty="0"/>
                  <a:t>N=6</a:t>
                </a:r>
                <a:r>
                  <a:rPr lang="zh-CN" altLang="en-US" dirty="0"/>
                  <a:t>分成</a:t>
                </a:r>
                <a:r>
                  <a:rPr lang="en-US" altLang="zh-CN" dirty="0"/>
                  <a:t>6</a:t>
                </a:r>
                <a:r>
                  <a:rPr lang="zh-CN" altLang="en-US" dirty="0"/>
                  <a:t>个块，每个块的文件数为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，其中每个节点有</a:t>
                </a:r>
                <a:r>
                  <a:rPr lang="en-US" altLang="zh-CN" dirty="0"/>
                  <a:t>3</a:t>
                </a:r>
                <a:r>
                  <a:rPr lang="zh-CN" altLang="en-US" dirty="0"/>
                  <a:t>个块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当</a:t>
                </a:r>
                <a:r>
                  <a:rPr lang="en-US" altLang="zh-CN" dirty="0"/>
                  <a:t>s=2</a:t>
                </a:r>
                <a:r>
                  <a:rPr lang="zh-CN" altLang="en-US" dirty="0"/>
                  <a:t>时，</a:t>
                </a:r>
                <a:r>
                  <a:rPr lang="en-US" altLang="zh-CN" dirty="0"/>
                  <a:t> 3</a:t>
                </a:r>
                <a14:m>
                  <m:oMath xmlns:m="http://schemas.openxmlformats.org/officeDocument/2006/math">
                    <m:r>
                      <a:rPr lang="zh-CN" altLang="en-US" b="0" i="1" dirty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zh-CN" altLang="en-US" b="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zh-CN" altLang="en-US" dirty="0"/>
                  <a:t>，因此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zh-CN" altLang="en-US" b="0" i="1">
                        <a:latin typeface="Cambria Math" panose="02040503050406030204" pitchFamily="18" charset="0"/>
                      </a:rPr>
                      <m:t>有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两</m:t>
                    </m:r>
                  </m:oMath>
                </a14:m>
                <a:r>
                  <a:rPr lang="zh-CN" altLang="en-US" dirty="0"/>
                  <a:t>种情况</a:t>
                </a:r>
                <a:endParaRPr lang="en-US" altLang="zh-CN" dirty="0"/>
              </a:p>
              <a:p>
                <a:pPr marL="342900" indent="-342900">
                  <a:buFont typeface="+mj-ea"/>
                  <a:buAutoNum type="circleNumDbPlain"/>
                </a:pP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altLang="zh-CN" dirty="0"/>
                  <a:t>=3</a:t>
                </a:r>
                <a:r>
                  <a:rPr lang="zh-CN" altLang="en-US" dirty="0"/>
                  <a:t>，每个节点被包含的</a:t>
                </a:r>
                <a:r>
                  <a:rPr lang="en-US" altLang="zh-CN" dirty="0"/>
                  <a:t>S</a:t>
                </a:r>
                <a:r>
                  <a:rPr lang="zh-CN" altLang="en-US" dirty="0"/>
                  <a:t>有有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dirty="0"/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dirty="0"/>
                  <a:t>= 3</a:t>
                </a:r>
                <a:r>
                  <a:rPr lang="zh-CN" altLang="en-US" dirty="0"/>
                  <a:t>种可能</a:t>
                </a:r>
                <a:endParaRPr lang="en-US" altLang="zh-CN" dirty="0"/>
              </a:p>
              <a:p>
                <a:pPr marL="342900" indent="-342900">
                  <a:buFont typeface="+mj-ea"/>
                  <a:buAutoNum type="circleNumDbPlain"/>
                </a:pPr>
                <a:r>
                  <a:rPr lang="en-US" altLang="zh-CN" dirty="0"/>
                  <a:t> </a:t>
                </a:r>
                <a:r>
                  <a:rPr lang="zh-CN" altLang="en-US" dirty="0"/>
                  <a:t>对于每一个</a:t>
                </a:r>
                <a:r>
                  <a:rPr lang="en-US" altLang="zh-CN" dirty="0"/>
                  <a:t>S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dirty="0"/>
                  <a:t>=1,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dirty="0"/>
                  <a:t>=2</a:t>
                </a:r>
                <a:r>
                  <a:rPr lang="en-US" altLang="zh-CN" b="1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𝑺</m:t>
                        </m:r>
                      </m:sup>
                    </m:sSup>
                  </m:oMath>
                </a14:m>
                <a:r>
                  <a:rPr lang="zh-CN" altLang="en-US" dirty="0"/>
                  <a:t>是一个</a:t>
                </a:r>
                <a:r>
                  <a:rPr lang="en-US" altLang="zh-CN" dirty="0"/>
                  <a:t>1×2</a:t>
                </a:r>
                <a:r>
                  <a:rPr lang="zh-CN" altLang="en-US" dirty="0"/>
                  <a:t>的矩阵</a:t>
                </a:r>
                <a:endParaRPr lang="en-US" altLang="zh-CN" dirty="0"/>
              </a:p>
              <a:p>
                <a:pPr marL="342900" indent="-342900">
                  <a:buFont typeface="+mj-ea"/>
                  <a:buAutoNum type="circleNumDbPlain"/>
                </a:pP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altLang="zh-CN" dirty="0"/>
                  <a:t>=4</a:t>
                </a:r>
                <a:r>
                  <a:rPr lang="zh-CN" altLang="en-US" dirty="0"/>
                  <a:t>，每个节点被包含的</a:t>
                </a:r>
                <a:r>
                  <a:rPr lang="en-US" altLang="zh-CN" dirty="0"/>
                  <a:t>S</a:t>
                </a:r>
                <a:r>
                  <a:rPr lang="zh-CN" altLang="en-US" dirty="0"/>
                  <a:t>有有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dirty="0"/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dirty="0"/>
                  <a:t>= 1</a:t>
                </a:r>
                <a:r>
                  <a:rPr lang="zh-CN" altLang="en-US" dirty="0"/>
                  <a:t>种可能</a:t>
                </a:r>
                <a:endParaRPr lang="en-US" altLang="zh-CN" dirty="0"/>
              </a:p>
              <a:p>
                <a:pPr marL="342900" indent="-342900">
                  <a:buFont typeface="+mj-ea"/>
                  <a:buAutoNum type="circleNumDbPlain"/>
                </a:pP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dirty="0"/>
                  <a:t>=2,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dirty="0"/>
                  <a:t>=3</a:t>
                </a:r>
              </a:p>
              <a:p>
                <a:r>
                  <a:rPr lang="zh-CN" altLang="en-US" dirty="0"/>
                  <a:t>因此之前的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𝑺</m:t>
                        </m:r>
                      </m:sup>
                    </m:sSup>
                  </m:oMath>
                </a14:m>
                <a:r>
                  <a:rPr lang="zh-CN" altLang="en-US" dirty="0"/>
                  <a:t>是一个</a:t>
                </a:r>
                <a:r>
                  <a:rPr lang="en-US" altLang="zh-CN" dirty="0"/>
                  <a:t>2×3</a:t>
                </a:r>
                <a:r>
                  <a:rPr lang="zh-CN" altLang="en-US" dirty="0"/>
                  <a:t>的矩阵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  <a:p>
                <a:endParaRPr lang="en-US" altLang="zh-CN" dirty="0"/>
              </a:p>
              <a:p>
                <a:endParaRPr lang="en-US" altLang="zh-CN" sz="2000" dirty="0"/>
              </a:p>
              <a:p>
                <a:endParaRPr lang="en-US" altLang="zh-CN" sz="2000" dirty="0"/>
              </a:p>
              <a:p>
                <a:endParaRPr lang="en-US" altLang="zh-CN" sz="2000" dirty="0"/>
              </a:p>
              <a:p>
                <a:endParaRPr lang="en-US" altLang="zh-CN" sz="2000" dirty="0"/>
              </a:p>
              <a:p>
                <a:endParaRPr lang="en-US" altLang="zh-CN" sz="20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95386E9-D7FC-4E9C-924A-8A66506518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349" y="796597"/>
                <a:ext cx="5916735" cy="7323608"/>
              </a:xfrm>
              <a:prstGeom prst="rect">
                <a:avLst/>
              </a:prstGeom>
              <a:blipFill>
                <a:blip r:embed="rId2"/>
                <a:stretch>
                  <a:fillRect l="-824" t="-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>
            <a:extLst>
              <a:ext uri="{FF2B5EF4-FFF2-40B4-BE49-F238E27FC236}">
                <a16:creationId xmlns:a16="http://schemas.microsoft.com/office/drawing/2014/main" id="{83636961-27AE-49A9-A978-6D162672AF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8629" y="419509"/>
            <a:ext cx="4915326" cy="616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5590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7880550-3662-4C68-B05A-DBD16E338256}"/>
              </a:ext>
            </a:extLst>
          </p:cNvPr>
          <p:cNvSpPr txBox="1"/>
          <p:nvPr/>
        </p:nvSpPr>
        <p:spPr>
          <a:xfrm>
            <a:off x="282803" y="273377"/>
            <a:ext cx="88234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US" altLang="zh-CN" sz="2800" dirty="0"/>
              <a:t>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95386E9-D7FC-4E9C-924A-8A6650651811}"/>
                  </a:ext>
                </a:extLst>
              </p:cNvPr>
              <p:cNvSpPr txBox="1"/>
              <p:nvPr/>
            </p:nvSpPr>
            <p:spPr>
              <a:xfrm>
                <a:off x="507349" y="796597"/>
                <a:ext cx="5657781" cy="53553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K=4 r=2 N=6 Q=4 s=1</a:t>
                </a:r>
              </a:p>
              <a:p>
                <a:r>
                  <a:rPr lang="zh-CN" altLang="en-US" dirty="0"/>
                  <a:t>分成</a:t>
                </a:r>
                <a:r>
                  <a:rPr lang="en-US" altLang="zh-CN" dirty="0"/>
                  <a:t>6</a:t>
                </a:r>
                <a:r>
                  <a:rPr lang="zh-CN" altLang="en-US" dirty="0"/>
                  <a:t>个块，每个块的大小为</a:t>
                </a:r>
                <a:r>
                  <a:rPr lang="en-US" altLang="zh-CN" dirty="0"/>
                  <a:t>1</a:t>
                </a:r>
              </a:p>
              <a:p>
                <a:r>
                  <a:rPr lang="zh-CN" altLang="en-US" dirty="0"/>
                  <a:t>每个节点</a:t>
                </a:r>
                <a:r>
                  <a:rPr lang="en-US" altLang="zh-CN" dirty="0"/>
                  <a:t>3</a:t>
                </a:r>
                <a:r>
                  <a:rPr lang="zh-CN" altLang="en-US" dirty="0"/>
                  <a:t>个块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zh-CN" altLang="en-US" dirty="0"/>
                  <a:t>选的是</a:t>
                </a:r>
                <a:r>
                  <a:rPr lang="en-US" altLang="zh-CN" dirty="0"/>
                  <a:t>3</a:t>
                </a:r>
                <a:r>
                  <a:rPr lang="zh-CN" altLang="en-US" dirty="0"/>
                  <a:t>，每个节点有三种可能 </a:t>
                </a:r>
                <a:r>
                  <a:rPr lang="zh-CN" altLang="en-US" b="1" dirty="0"/>
                  <a:t>中间值要分成</a:t>
                </a:r>
                <a:r>
                  <a:rPr lang="en-US" altLang="zh-CN" b="1" dirty="0"/>
                  <a:t>r=2</a:t>
                </a:r>
                <a:r>
                  <a:rPr lang="zh-CN" altLang="en-US" b="1" dirty="0"/>
                  <a:t>份</a:t>
                </a:r>
              </a:p>
              <a:p>
                <a:r>
                  <a:rPr lang="en-US" altLang="zh-CN" dirty="0"/>
                  <a:t>1 2 3 </a:t>
                </a:r>
                <a:r>
                  <a:rPr lang="zh-CN" altLang="en-US" dirty="0"/>
                  <a:t>缺少  </a:t>
                </a:r>
                <a:r>
                  <a:rPr lang="en-US" altLang="zh-CN" dirty="0"/>
                  <a:t>A   4 5 6   </a:t>
                </a:r>
                <a:r>
                  <a:rPr lang="zh-CN" altLang="en-US" dirty="0"/>
                  <a:t>发送 </a:t>
                </a:r>
                <a:r>
                  <a:rPr lang="en-US" altLang="zh-CN" dirty="0"/>
                  <a:t>C1,B2   D1,B3   D2,C3</a:t>
                </a:r>
              </a:p>
              <a:p>
                <a:r>
                  <a:rPr lang="en-US" altLang="zh-CN" dirty="0"/>
                  <a:t>1 4 5 </a:t>
                </a:r>
                <a:r>
                  <a:rPr lang="zh-CN" altLang="en-US" dirty="0"/>
                  <a:t>缺少  </a:t>
                </a:r>
                <a:r>
                  <a:rPr lang="en-US" altLang="zh-CN" dirty="0"/>
                  <a:t>B   2 3 6   </a:t>
                </a:r>
                <a:r>
                  <a:rPr lang="zh-CN" altLang="en-US" dirty="0"/>
                  <a:t>发送 </a:t>
                </a:r>
                <a:r>
                  <a:rPr lang="en-US" altLang="zh-CN" dirty="0"/>
                  <a:t>C1',A4   D1',A5  D4,C5</a:t>
                </a:r>
              </a:p>
              <a:p>
                <a:r>
                  <a:rPr lang="en-US" altLang="zh-CN" dirty="0"/>
                  <a:t>2 4 6 </a:t>
                </a:r>
                <a:r>
                  <a:rPr lang="zh-CN" altLang="en-US" dirty="0"/>
                  <a:t>缺少  </a:t>
                </a:r>
                <a:r>
                  <a:rPr lang="en-US" altLang="zh-CN" dirty="0"/>
                  <a:t>C   1 3 5   </a:t>
                </a:r>
                <a:r>
                  <a:rPr lang="zh-CN" altLang="en-US" dirty="0"/>
                  <a:t>发送 </a:t>
                </a:r>
                <a:r>
                  <a:rPr lang="en-US" altLang="zh-CN" dirty="0"/>
                  <a:t>B2',A4'  D2',A6   D4',B6</a:t>
                </a:r>
              </a:p>
              <a:p>
                <a:r>
                  <a:rPr lang="en-US" altLang="zh-CN" dirty="0"/>
                  <a:t>3 5 6 </a:t>
                </a:r>
                <a:r>
                  <a:rPr lang="zh-CN" altLang="en-US" dirty="0"/>
                  <a:t>缺少  </a:t>
                </a:r>
                <a:r>
                  <a:rPr lang="en-US" altLang="zh-CN" dirty="0"/>
                  <a:t>D   1 2 4   </a:t>
                </a:r>
                <a:r>
                  <a:rPr lang="zh-CN" altLang="en-US" dirty="0"/>
                  <a:t>发送 </a:t>
                </a:r>
                <a:r>
                  <a:rPr lang="en-US" altLang="zh-CN" dirty="0"/>
                  <a:t>A5',B3'  C3',A6'  C5',B6'</a:t>
                </a:r>
                <a:endParaRPr lang="zh-CN" altLang="en-US" dirty="0"/>
              </a:p>
              <a:p>
                <a:endParaRPr lang="zh-CN" altLang="en-US" dirty="0"/>
              </a:p>
              <a:p>
                <a:r>
                  <a:rPr lang="en-US" altLang="zh-CN" dirty="0"/>
                  <a:t>K=4 r=3 N=4,Q</a:t>
                </a:r>
                <a:r>
                  <a:rPr lang="en-US" altLang="zh-CN"/>
                  <a:t>=4 s=1</a:t>
                </a:r>
                <a:endParaRPr lang="en-US" altLang="zh-CN" dirty="0"/>
              </a:p>
              <a:p>
                <a:r>
                  <a:rPr lang="zh-CN" altLang="en-US" dirty="0"/>
                  <a:t>分成</a:t>
                </a:r>
                <a:r>
                  <a:rPr lang="en-US" altLang="zh-CN" dirty="0"/>
                  <a:t>4</a:t>
                </a:r>
                <a:r>
                  <a:rPr lang="zh-CN" altLang="en-US" dirty="0"/>
                  <a:t>个块 每个块大小为</a:t>
                </a:r>
                <a:r>
                  <a:rPr lang="en-US" altLang="zh-CN" dirty="0"/>
                  <a:t>1</a:t>
                </a:r>
              </a:p>
              <a:p>
                <a:r>
                  <a:rPr lang="zh-CN" altLang="en-US" dirty="0"/>
                  <a:t>每个节点</a:t>
                </a:r>
                <a:r>
                  <a:rPr lang="en-US" altLang="zh-CN" dirty="0"/>
                  <a:t>3</a:t>
                </a:r>
                <a:r>
                  <a:rPr lang="zh-CN" altLang="en-US" dirty="0"/>
                  <a:t>个块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zh-CN" altLang="en-US" dirty="0"/>
                  <a:t>选的是</a:t>
                </a:r>
                <a:r>
                  <a:rPr lang="en-US" altLang="zh-CN" dirty="0"/>
                  <a:t>4</a:t>
                </a:r>
                <a:r>
                  <a:rPr lang="zh-CN" altLang="en-US" b="1" dirty="0"/>
                  <a:t>，中间值要分成</a:t>
                </a:r>
                <a:r>
                  <a:rPr lang="en-US" altLang="zh-CN" b="1" dirty="0"/>
                  <a:t>r=3</a:t>
                </a:r>
                <a:r>
                  <a:rPr lang="zh-CN" altLang="en-US" b="1" dirty="0"/>
                  <a:t>份</a:t>
                </a:r>
                <a:endParaRPr lang="en-US" altLang="zh-CN" b="1" dirty="0"/>
              </a:p>
              <a:p>
                <a:r>
                  <a:rPr lang="en-US" altLang="zh-CN" dirty="0"/>
                  <a:t>1 2 3 </a:t>
                </a:r>
                <a:r>
                  <a:rPr lang="zh-CN" altLang="en-US" dirty="0"/>
                  <a:t>缺少 </a:t>
                </a:r>
                <a:r>
                  <a:rPr lang="en-US" altLang="zh-CN" dirty="0"/>
                  <a:t>A 4  </a:t>
                </a:r>
                <a:r>
                  <a:rPr lang="zh-CN" altLang="en-US" dirty="0"/>
                  <a:t>发送</a:t>
                </a:r>
                <a:r>
                  <a:rPr lang="en-US" altLang="zh-CN" dirty="0"/>
                  <a:t>D1C2B3 </a:t>
                </a:r>
              </a:p>
              <a:p>
                <a:r>
                  <a:rPr lang="en-US" altLang="zh-CN" dirty="0"/>
                  <a:t>1 2 4 </a:t>
                </a:r>
                <a:r>
                  <a:rPr lang="zh-CN" altLang="en-US" dirty="0"/>
                  <a:t>缺少 </a:t>
                </a:r>
                <a:r>
                  <a:rPr lang="en-US" altLang="zh-CN" dirty="0"/>
                  <a:t>B 3  </a:t>
                </a:r>
                <a:r>
                  <a:rPr lang="zh-CN" altLang="en-US" dirty="0"/>
                  <a:t>发送</a:t>
                </a:r>
                <a:r>
                  <a:rPr lang="en-US" altLang="zh-CN" dirty="0"/>
                  <a:t>D1'C2'A4</a:t>
                </a:r>
              </a:p>
              <a:p>
                <a:r>
                  <a:rPr lang="en-US" altLang="zh-CN" dirty="0"/>
                  <a:t>1 3 4 </a:t>
                </a:r>
                <a:r>
                  <a:rPr lang="zh-CN" altLang="en-US" dirty="0"/>
                  <a:t>缺少 </a:t>
                </a:r>
                <a:r>
                  <a:rPr lang="en-US" altLang="zh-CN" dirty="0"/>
                  <a:t>C 2  </a:t>
                </a:r>
                <a:r>
                  <a:rPr lang="zh-CN" altLang="en-US" dirty="0"/>
                  <a:t>发送</a:t>
                </a:r>
                <a:r>
                  <a:rPr lang="en-US" altLang="zh-CN" dirty="0"/>
                  <a:t>D1''B3'A4'</a:t>
                </a:r>
              </a:p>
              <a:p>
                <a:r>
                  <a:rPr lang="en-US" altLang="zh-CN" dirty="0"/>
                  <a:t>2 3 4 </a:t>
                </a:r>
                <a:r>
                  <a:rPr lang="zh-CN" altLang="en-US" dirty="0"/>
                  <a:t>缺少 </a:t>
                </a:r>
                <a:r>
                  <a:rPr lang="en-US" altLang="zh-CN" dirty="0"/>
                  <a:t>D 1  </a:t>
                </a:r>
                <a:r>
                  <a:rPr lang="zh-CN" altLang="en-US" dirty="0"/>
                  <a:t>发送</a:t>
                </a:r>
                <a:r>
                  <a:rPr lang="en-US" altLang="zh-CN" dirty="0"/>
                  <a:t>C2''B3''A4''</a:t>
                </a:r>
              </a:p>
              <a:p>
                <a:endParaRPr lang="zh-CN" altLang="en-US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95386E9-D7FC-4E9C-924A-8A66506518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349" y="796597"/>
                <a:ext cx="5657781" cy="5355312"/>
              </a:xfrm>
              <a:prstGeom prst="rect">
                <a:avLst/>
              </a:prstGeom>
              <a:blipFill>
                <a:blip r:embed="rId2"/>
                <a:stretch>
                  <a:fillRect l="-862" t="-6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0077B60-5CEA-4DE1-B152-624FFE6BFC63}"/>
                  </a:ext>
                </a:extLst>
              </p:cNvPr>
              <p:cNvSpPr txBox="1"/>
              <p:nvPr/>
            </p:nvSpPr>
            <p:spPr>
              <a:xfrm>
                <a:off x="6631755" y="796597"/>
                <a:ext cx="4949073" cy="48013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K=5 r=2 s=3 N=10 Q=10</a:t>
                </a:r>
              </a:p>
              <a:p>
                <a:r>
                  <a:rPr lang="zh-CN" altLang="en-US" dirty="0"/>
                  <a:t>文件分成</a:t>
                </a:r>
                <a:r>
                  <a:rPr lang="en-US" altLang="zh-CN" dirty="0"/>
                  <a:t>10</a:t>
                </a:r>
                <a:r>
                  <a:rPr lang="zh-CN" altLang="en-US" dirty="0"/>
                  <a:t>个块，每个块的大小为</a:t>
                </a:r>
                <a:r>
                  <a:rPr lang="en-US" altLang="zh-CN" dirty="0"/>
                  <a:t>1</a:t>
                </a:r>
              </a:p>
              <a:p>
                <a:r>
                  <a:rPr lang="zh-CN" altLang="en-US" dirty="0"/>
                  <a:t>方程分成</a:t>
                </a:r>
                <a:r>
                  <a:rPr lang="en-US" altLang="zh-CN" dirty="0"/>
                  <a:t>10</a:t>
                </a:r>
                <a:r>
                  <a:rPr lang="zh-CN" altLang="en-US" dirty="0"/>
                  <a:t>个块，每个块的大小为</a:t>
                </a:r>
                <a:r>
                  <a:rPr lang="en-US" altLang="zh-CN" dirty="0"/>
                  <a:t>1</a:t>
                </a:r>
              </a:p>
              <a:p>
                <a:r>
                  <a:rPr lang="zh-CN" altLang="en-US" dirty="0"/>
                  <a:t>每个节点</a:t>
                </a:r>
                <a:r>
                  <a:rPr lang="en-US" altLang="zh-CN" dirty="0"/>
                  <a:t>4</a:t>
                </a:r>
                <a:r>
                  <a:rPr lang="zh-CN" altLang="en-US" dirty="0"/>
                  <a:t>个文件块，</a:t>
                </a:r>
                <a:r>
                  <a:rPr lang="en-US" altLang="zh-CN" dirty="0"/>
                  <a:t>6</a:t>
                </a:r>
                <a:r>
                  <a:rPr lang="zh-CN" altLang="en-US" dirty="0"/>
                  <a:t>个方程块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zh-CN" altLang="en-US" dirty="0"/>
                  <a:t>选</a:t>
                </a:r>
                <a:r>
                  <a:rPr lang="en-US" altLang="zh-CN" dirty="0"/>
                  <a:t>3 4 5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zh-CN" altLang="en-US" dirty="0"/>
                  <a:t>选</a:t>
                </a:r>
                <a:r>
                  <a:rPr lang="en-US" altLang="zh-CN" dirty="0"/>
                  <a:t>3 </a:t>
                </a:r>
                <a:r>
                  <a:rPr lang="zh-CN" altLang="en-US" dirty="0"/>
                  <a:t>有</a:t>
                </a:r>
                <a:r>
                  <a:rPr lang="en-US" altLang="zh-CN" dirty="0"/>
                  <a:t>(5,3)=</a:t>
                </a:r>
                <a:r>
                  <a:rPr lang="zh-CN" altLang="en-US" dirty="0"/>
                  <a:t>共</a:t>
                </a:r>
                <a:r>
                  <a:rPr lang="en-US" altLang="zh-CN" dirty="0"/>
                  <a:t>10</a:t>
                </a:r>
                <a:r>
                  <a:rPr lang="zh-CN" altLang="en-US" dirty="0"/>
                  <a:t>种可能，每个节点</a:t>
                </a:r>
                <a:r>
                  <a:rPr lang="en-US" altLang="zh-CN" dirty="0"/>
                  <a:t>6</a:t>
                </a:r>
                <a:r>
                  <a:rPr lang="zh-CN" altLang="en-US" dirty="0"/>
                  <a:t>种可能， 每种可能一个方程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个元素，有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个方程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zh-CN" altLang="en-US" dirty="0"/>
                  <a:t>选</a:t>
                </a:r>
                <a:r>
                  <a:rPr lang="en-US" altLang="zh-CN" dirty="0"/>
                  <a:t>4 </a:t>
                </a:r>
                <a:r>
                  <a:rPr lang="zh-CN" altLang="en-US" dirty="0"/>
                  <a:t>有</a:t>
                </a:r>
                <a:r>
                  <a:rPr lang="en-US" altLang="zh-CN" dirty="0"/>
                  <a:t>(5,4)=5</a:t>
                </a:r>
                <a:r>
                  <a:rPr lang="zh-CN" altLang="en-US" dirty="0"/>
                  <a:t>种可能，每个节点</a:t>
                </a:r>
                <a:r>
                  <a:rPr lang="en-US" altLang="zh-CN" dirty="0"/>
                  <a:t>4</a:t>
                </a:r>
                <a:r>
                  <a:rPr lang="zh-CN" altLang="en-US" dirty="0"/>
                  <a:t>种可能，每种可能一个方程</a:t>
                </a:r>
                <a:r>
                  <a:rPr lang="en-US" altLang="zh-CN" dirty="0"/>
                  <a:t>3</a:t>
                </a:r>
                <a:r>
                  <a:rPr lang="zh-CN" altLang="en-US" dirty="0"/>
                  <a:t>个元素，有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个方程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包含</a:t>
                </a:r>
                <a:r>
                  <a:rPr lang="el-GR" altLang="zh-CN" dirty="0"/>
                  <a:t>α)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zh-CN" altLang="en-US" dirty="0"/>
                  <a:t>选</a:t>
                </a:r>
                <a:r>
                  <a:rPr lang="en-US" altLang="zh-CN" dirty="0"/>
                  <a:t>5 </a:t>
                </a:r>
                <a:r>
                  <a:rPr lang="zh-CN" altLang="en-US" dirty="0"/>
                  <a:t>有</a:t>
                </a:r>
                <a:r>
                  <a:rPr lang="en-US" altLang="zh-CN" dirty="0"/>
                  <a:t>(5,5)=1</a:t>
                </a:r>
                <a:r>
                  <a:rPr lang="zh-CN" altLang="en-US" dirty="0"/>
                  <a:t>种可能，每种可能一个方程</a:t>
                </a:r>
                <a:r>
                  <a:rPr lang="en-US" altLang="zh-CN" dirty="0"/>
                  <a:t>4</a:t>
                </a:r>
                <a:r>
                  <a:rPr lang="zh-CN" altLang="en-US" dirty="0"/>
                  <a:t>个元素，有</a:t>
                </a:r>
                <a:r>
                  <a:rPr lang="en-US" altLang="zh-CN" dirty="0"/>
                  <a:t>3</a:t>
                </a:r>
                <a:r>
                  <a:rPr lang="zh-CN" altLang="en-US" dirty="0"/>
                  <a:t>个方程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包含</a:t>
                </a:r>
                <a:r>
                  <a:rPr lang="el-GR" altLang="zh-CN" dirty="0"/>
                  <a:t>α)</a:t>
                </a:r>
              </a:p>
              <a:p>
                <a:endParaRPr lang="el-GR" altLang="zh-CN" dirty="0"/>
              </a:p>
              <a:p>
                <a:r>
                  <a:rPr lang="el-GR" altLang="zh-CN" dirty="0"/>
                  <a:t>123</a:t>
                </a:r>
                <a:r>
                  <a:rPr lang="en-US" altLang="zh-CN" dirty="0"/>
                  <a:t>A 124B 125C 134D 135E 145F 234G 235H 245I 345J</a:t>
                </a:r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zh-CN" altLang="en-US" dirty="0"/>
                  <a:t>选</a:t>
                </a:r>
                <a:r>
                  <a:rPr lang="en-US" altLang="zh-CN" dirty="0"/>
                  <a:t>3</a:t>
                </a:r>
                <a:r>
                  <a:rPr lang="zh-CN" altLang="en-US" dirty="0"/>
                  <a:t>时节点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发送 </a:t>
                </a:r>
                <a:r>
                  <a:rPr lang="en-US" altLang="zh-CN" dirty="0"/>
                  <a:t>{123}A1A2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{124}B1B3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{125}C1C4 {134}D2D3 {135}E2E4 {145}F3F4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0077B60-5CEA-4DE1-B152-624FFE6BFC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1755" y="796597"/>
                <a:ext cx="4949073" cy="4801314"/>
              </a:xfrm>
              <a:prstGeom prst="rect">
                <a:avLst/>
              </a:prstGeom>
              <a:blipFill>
                <a:blip r:embed="rId3"/>
                <a:stretch>
                  <a:fillRect l="-1108" t="-762" r="-985" b="-11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6292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12D12E0B-8239-4A5A-8E33-79186D09C618}"/>
              </a:ext>
            </a:extLst>
          </p:cNvPr>
          <p:cNvSpPr txBox="1"/>
          <p:nvPr/>
        </p:nvSpPr>
        <p:spPr>
          <a:xfrm>
            <a:off x="1498862" y="1055802"/>
            <a:ext cx="8446416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sz="3200" dirty="0"/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3200" dirty="0"/>
              <a:t>Problem formulation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3200" dirty="0"/>
              <a:t>Main results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3200" dirty="0"/>
              <a:t>General achievable scheme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3200" dirty="0"/>
              <a:t>Examples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3200" dirty="0"/>
              <a:t>Converse of theorem 1 and theorem 2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3200" dirty="0"/>
              <a:t>Implementation and empirical evaluation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3200" dirty="0"/>
              <a:t>Concluding remarks and future directions</a:t>
            </a:r>
          </a:p>
          <a:p>
            <a:pPr marL="457200" indent="-457200">
              <a:buFont typeface="+mj-lt"/>
              <a:buAutoNum type="arabicPeriod"/>
            </a:pPr>
            <a:endParaRPr lang="en-US" altLang="zh-CN" sz="2000" dirty="0"/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067335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7880550-3662-4C68-B05A-DBD16E338256}"/>
              </a:ext>
            </a:extLst>
          </p:cNvPr>
          <p:cNvSpPr txBox="1"/>
          <p:nvPr/>
        </p:nvSpPr>
        <p:spPr>
          <a:xfrm>
            <a:off x="282803" y="273377"/>
            <a:ext cx="99829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7"/>
            </a:pPr>
            <a:r>
              <a:rPr lang="en-US" altLang="zh-CN" sz="2800" dirty="0"/>
              <a:t>Implementation and empirical evaluation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182066A-5EBE-4299-BA82-6541FB71A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9465" y="1244864"/>
            <a:ext cx="5402365" cy="4503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8534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7880550-3662-4C68-B05A-DBD16E338256}"/>
              </a:ext>
            </a:extLst>
          </p:cNvPr>
          <p:cNvSpPr txBox="1"/>
          <p:nvPr/>
        </p:nvSpPr>
        <p:spPr>
          <a:xfrm>
            <a:off x="282803" y="273377"/>
            <a:ext cx="99829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7"/>
            </a:pPr>
            <a:r>
              <a:rPr lang="en-US" altLang="zh-CN" sz="2800" dirty="0"/>
              <a:t>Implementation and empirical evaluation(</a:t>
            </a:r>
            <a:r>
              <a:rPr lang="en-US" altLang="zh-CN" sz="2800" dirty="0" err="1"/>
              <a:t>TeraSort</a:t>
            </a:r>
            <a:r>
              <a:rPr lang="en-US" altLang="zh-CN" sz="2800" dirty="0"/>
              <a:t>)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AA9CB23-DD39-4881-B0A4-35F74ACD3638}"/>
              </a:ext>
            </a:extLst>
          </p:cNvPr>
          <p:cNvSpPr txBox="1"/>
          <p:nvPr/>
        </p:nvSpPr>
        <p:spPr>
          <a:xfrm>
            <a:off x="810705" y="1112363"/>
            <a:ext cx="106994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Terasort</a:t>
            </a:r>
            <a:r>
              <a:rPr lang="zh-CN" altLang="en-US" dirty="0"/>
              <a:t>是一种对大数据进行排序的算法。输入数据的形式是</a:t>
            </a:r>
            <a:r>
              <a:rPr lang="en-US" altLang="zh-CN" dirty="0"/>
              <a:t>key-value(KV)pairs</a:t>
            </a:r>
            <a:r>
              <a:rPr lang="zh-CN" altLang="en-US" dirty="0"/>
              <a:t>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Key</a:t>
            </a:r>
            <a:r>
              <a:rPr lang="zh-CN" altLang="en-US" dirty="0"/>
              <a:t>是</a:t>
            </a:r>
            <a:r>
              <a:rPr lang="en-US" altLang="zh-CN" dirty="0"/>
              <a:t>10</a:t>
            </a:r>
            <a:r>
              <a:rPr lang="zh-CN" altLang="en-US" dirty="0"/>
              <a:t>字节整型变量，</a:t>
            </a:r>
            <a:r>
              <a:rPr lang="en-US" altLang="zh-CN" dirty="0"/>
              <a:t>value</a:t>
            </a:r>
            <a:r>
              <a:rPr lang="zh-CN" altLang="en-US" dirty="0"/>
              <a:t>是字符串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Input data</a:t>
            </a:r>
            <a:r>
              <a:rPr lang="zh-CN" altLang="en-US" dirty="0"/>
              <a:t>分组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每个节点对</a:t>
            </a:r>
            <a:r>
              <a:rPr lang="en-US" altLang="zh-CN" dirty="0"/>
              <a:t>input data</a:t>
            </a:r>
            <a:r>
              <a:rPr lang="zh-CN" altLang="en-US" dirty="0"/>
              <a:t>分类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shuffle</a:t>
            </a:r>
            <a:r>
              <a:rPr lang="zh-CN" altLang="en-US" dirty="0"/>
              <a:t>中间值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每个节点排序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11F3C82-7DF1-448E-80C6-0E1C0F590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7593" y="2074460"/>
            <a:ext cx="5105842" cy="399322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B9A593B-2E7E-4A04-A354-29724740B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440" y="3659172"/>
            <a:ext cx="4999153" cy="178323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834D5A6-0F45-4BDB-BB62-AEC70B597E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129" y="5391802"/>
            <a:ext cx="4892464" cy="48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0045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7880550-3662-4C68-B05A-DBD16E338256}"/>
              </a:ext>
            </a:extLst>
          </p:cNvPr>
          <p:cNvSpPr txBox="1"/>
          <p:nvPr/>
        </p:nvSpPr>
        <p:spPr>
          <a:xfrm>
            <a:off x="282803" y="273377"/>
            <a:ext cx="99829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7"/>
            </a:pPr>
            <a:r>
              <a:rPr lang="en-US" altLang="zh-CN" sz="2800" dirty="0"/>
              <a:t>Implementation and empirical evaluation(Coded </a:t>
            </a:r>
            <a:r>
              <a:rPr lang="en-US" altLang="zh-CN" sz="2800" dirty="0" err="1"/>
              <a:t>TeraSort</a:t>
            </a:r>
            <a:r>
              <a:rPr lang="en-US" altLang="zh-CN" sz="2800" dirty="0"/>
              <a:t>)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AA9CB23-DD39-4881-B0A4-35F74ACD3638}"/>
              </a:ext>
            </a:extLst>
          </p:cNvPr>
          <p:cNvSpPr txBox="1"/>
          <p:nvPr/>
        </p:nvSpPr>
        <p:spPr>
          <a:xfrm>
            <a:off x="810705" y="1112363"/>
            <a:ext cx="10699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将</a:t>
            </a:r>
            <a:r>
              <a:rPr lang="en-US" altLang="zh-CN" dirty="0"/>
              <a:t>CDC(s=1)</a:t>
            </a:r>
            <a:r>
              <a:rPr lang="zh-CN" altLang="en-US" dirty="0"/>
              <a:t>运用到</a:t>
            </a:r>
            <a:r>
              <a:rPr lang="en-US" altLang="zh-CN" dirty="0" err="1"/>
              <a:t>terasort</a:t>
            </a:r>
            <a:r>
              <a:rPr lang="en-US" altLang="zh-CN" dirty="0"/>
              <a:t>,</a:t>
            </a:r>
            <a:r>
              <a:rPr lang="zh-CN" altLang="en-US" dirty="0"/>
              <a:t>便是</a:t>
            </a:r>
            <a:r>
              <a:rPr lang="en-US" altLang="zh-CN" dirty="0"/>
              <a:t>coded </a:t>
            </a:r>
            <a:r>
              <a:rPr lang="en-US" altLang="zh-CN" dirty="0" err="1"/>
              <a:t>terasort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E4998AD-F290-43EE-89E7-27A04DF79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8831" y="1435528"/>
            <a:ext cx="4892464" cy="393988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F0D53AF-B336-4B13-90B8-5C058B19FD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511" y="1758694"/>
            <a:ext cx="4953429" cy="96020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68986CB-11DC-4183-964A-DB1AE1B1E2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511" y="2687544"/>
            <a:ext cx="4877223" cy="45724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7A44D92-9AD4-42AD-A1DF-C3D4940F40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4097" y="3405468"/>
            <a:ext cx="4884843" cy="2278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2975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7880550-3662-4C68-B05A-DBD16E338256}"/>
              </a:ext>
            </a:extLst>
          </p:cNvPr>
          <p:cNvSpPr txBox="1"/>
          <p:nvPr/>
        </p:nvSpPr>
        <p:spPr>
          <a:xfrm>
            <a:off x="282803" y="273377"/>
            <a:ext cx="99829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7"/>
            </a:pPr>
            <a:r>
              <a:rPr lang="en-US" altLang="zh-CN" sz="2800" dirty="0"/>
              <a:t>Implementation and empirical evaluation(Coded </a:t>
            </a:r>
            <a:r>
              <a:rPr lang="en-US" altLang="zh-CN" sz="2800" dirty="0" err="1"/>
              <a:t>TeraSort</a:t>
            </a:r>
            <a:r>
              <a:rPr lang="en-US" altLang="zh-CN" sz="2800" dirty="0"/>
              <a:t>)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A2138B2-62F3-4503-B995-8682A12C0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3778" y="777680"/>
            <a:ext cx="5098222" cy="580694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B25F3A0-830F-4005-BF6D-87FD9876BF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803" y="1029177"/>
            <a:ext cx="7462427" cy="219892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3B0C78D-8F8F-4D63-B0C4-A14D1AD6447A}"/>
                  </a:ext>
                </a:extLst>
              </p:cNvPr>
              <p:cNvSpPr txBox="1"/>
              <p:nvPr/>
            </p:nvSpPr>
            <p:spPr>
              <a:xfrm>
                <a:off x="558591" y="3529740"/>
                <a:ext cx="6681194" cy="24458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Remark: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r</a:t>
                </a:r>
                <a:r>
                  <a:rPr lang="zh-CN" altLang="en-US" dirty="0"/>
                  <a:t>不能过于大，否则会导致</a:t>
                </a:r>
                <a:r>
                  <a:rPr lang="en-US" altLang="zh-CN" dirty="0" err="1"/>
                  <a:t>codeGen</a:t>
                </a:r>
                <a:r>
                  <a:rPr lang="zh-CN" altLang="en-US" dirty="0"/>
                  <a:t>时间主导整个时间</a:t>
                </a:r>
                <a:endParaRPr lang="en-US" altLang="zh-CN" dirty="0"/>
              </a:p>
              <a:p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K</a:t>
                </a:r>
                <a:r>
                  <a:rPr lang="zh-CN" altLang="en-US" dirty="0"/>
                  <a:t>增加，</a:t>
                </a:r>
                <a:r>
                  <a:rPr lang="en-US" altLang="zh-CN" dirty="0"/>
                  <a:t>speedup</a:t>
                </a:r>
                <a:r>
                  <a:rPr lang="zh-CN" altLang="en-US" dirty="0"/>
                  <a:t>减少，原因有</a:t>
                </a:r>
                <a:r>
                  <a:rPr lang="en-US" altLang="zh-CN" dirty="0"/>
                  <a:t>2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zh-CN" altLang="en-US" dirty="0"/>
                  <a:t>分组的个数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d>
                          </m:den>
                        </m:f>
                      </m:e>
                    </m:d>
                  </m:oMath>
                </a14:m>
                <a:r>
                  <a:rPr lang="en-US" altLang="zh-CN" dirty="0"/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随</m:t>
                    </m:r>
                  </m:oMath>
                </a14:m>
                <a:r>
                  <a:rPr lang="en-US" altLang="zh-CN" dirty="0"/>
                  <a:t>K</a:t>
                </a:r>
                <a:r>
                  <a:rPr lang="zh-CN" altLang="en-US" dirty="0"/>
                  <a:t>指数增长，导致</a:t>
                </a:r>
                <a:r>
                  <a:rPr lang="en-US" altLang="zh-CN" dirty="0" err="1"/>
                  <a:t>CodeGen</a:t>
                </a:r>
                <a:r>
                  <a:rPr lang="zh-CN" altLang="en-US" dirty="0"/>
                  <a:t>时间增加</a:t>
                </a:r>
                <a:endParaRPr lang="en-US" altLang="zh-CN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zh-CN" altLang="en-US" dirty="0"/>
                  <a:t>固定</a:t>
                </a:r>
                <a:r>
                  <a:rPr lang="en-US" altLang="zh-CN" dirty="0"/>
                  <a:t>r</a:t>
                </a:r>
                <a:r>
                  <a:rPr lang="zh-CN" altLang="en-US" dirty="0"/>
                  <a:t>，更大的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导致更少的中间值被本地直接使用，从而导致</a:t>
                </a:r>
                <a:r>
                  <a:rPr lang="en-US" altLang="zh-CN" dirty="0"/>
                  <a:t>shuffle</a:t>
                </a:r>
                <a:r>
                  <a:rPr lang="zh-CN" altLang="en-US" dirty="0"/>
                  <a:t>传输量增加</a:t>
                </a:r>
                <a:endParaRPr lang="en-US" altLang="zh-CN" dirty="0"/>
              </a:p>
              <a:p>
                <a:pPr marL="342900" indent="-342900">
                  <a:buFont typeface="+mj-lt"/>
                  <a:buAutoNum type="arabicPeriod"/>
                </a:pPr>
                <a:endParaRPr lang="zh-CN" altLang="en-US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3B0C78D-8F8F-4D63-B0C4-A14D1AD644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591" y="3529740"/>
                <a:ext cx="6681194" cy="2445862"/>
              </a:xfrm>
              <a:prstGeom prst="rect">
                <a:avLst/>
              </a:prstGeom>
              <a:blipFill>
                <a:blip r:embed="rId4"/>
                <a:stretch>
                  <a:fillRect l="-821" t="-1247" r="-7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444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7880550-3662-4C68-B05A-DBD16E338256}"/>
              </a:ext>
            </a:extLst>
          </p:cNvPr>
          <p:cNvSpPr txBox="1"/>
          <p:nvPr/>
        </p:nvSpPr>
        <p:spPr>
          <a:xfrm>
            <a:off x="282804" y="273377"/>
            <a:ext cx="7173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8"/>
            </a:pPr>
            <a:r>
              <a:rPr lang="en-US" altLang="zh-CN" sz="2800" dirty="0"/>
              <a:t>Concluding remarks and future directions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46338CC-A942-41DA-9517-7E8788067B2A}"/>
                  </a:ext>
                </a:extLst>
              </p:cNvPr>
              <p:cNvSpPr txBox="1"/>
              <p:nvPr/>
            </p:nvSpPr>
            <p:spPr>
              <a:xfrm>
                <a:off x="856268" y="923827"/>
                <a:ext cx="10479464" cy="502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b="1" dirty="0"/>
                  <a:t>本文的工作：</a:t>
                </a:r>
                <a:endParaRPr lang="en-US" altLang="zh-CN" sz="2000" b="1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zh-CN" altLang="en-US" sz="2000" dirty="0"/>
                  <a:t>给出了</a:t>
                </a:r>
                <a:r>
                  <a:rPr lang="en-US" altLang="zh-CN" sz="2000" dirty="0"/>
                  <a:t>computation</a:t>
                </a:r>
                <a:r>
                  <a:rPr lang="zh-CN" altLang="en-US" sz="2000" dirty="0"/>
                  <a:t>和</a:t>
                </a:r>
                <a:r>
                  <a:rPr lang="en-US" altLang="zh-CN" sz="2000" dirty="0"/>
                  <a:t>communication</a:t>
                </a:r>
                <a:r>
                  <a:rPr lang="zh-CN" altLang="en-US" sz="2000" dirty="0"/>
                  <a:t>的</a:t>
                </a:r>
                <a:r>
                  <a:rPr lang="en-US" altLang="zh-CN" sz="2000" dirty="0"/>
                  <a:t>tradeoff</a:t>
                </a:r>
                <a:r>
                  <a:rPr lang="zh-CN" altLang="en-US" sz="2000" dirty="0"/>
                  <a:t>公式</a:t>
                </a:r>
                <a:endParaRPr lang="en-US" altLang="zh-CN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zh-CN" altLang="en-US" sz="2000" dirty="0"/>
                  <a:t>提出了</a:t>
                </a:r>
                <a:r>
                  <a:rPr lang="en-US" altLang="zh-CN" sz="2000" dirty="0"/>
                  <a:t>CDC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zh-CN" altLang="en-US" sz="2000" dirty="0"/>
                  <a:t>给出了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*</m:t>
                        </m:r>
                      </m:sup>
                    </m:sSup>
                  </m:oMath>
                </a14:m>
                <a:r>
                  <a:rPr lang="zh-CN" altLang="en-US" sz="2000" dirty="0"/>
                  <a:t>的下界正好等于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𝐶𝐷𝐶</m:t>
                        </m:r>
                      </m:sub>
                    </m:sSub>
                  </m:oMath>
                </a14:m>
                <a:endParaRPr lang="en-US" altLang="zh-CN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zh-CN" altLang="en-US" sz="2000" dirty="0"/>
                  <a:t>将</a:t>
                </a:r>
                <a:r>
                  <a:rPr lang="en-US" altLang="zh-CN" sz="2000" dirty="0"/>
                  <a:t>CDC</a:t>
                </a:r>
                <a:r>
                  <a:rPr lang="zh-CN" altLang="en-US" sz="2000" dirty="0"/>
                  <a:t>用在了</a:t>
                </a:r>
                <a:r>
                  <a:rPr lang="en-US" altLang="zh-CN" sz="2000" dirty="0" err="1"/>
                  <a:t>terasort</a:t>
                </a:r>
                <a:r>
                  <a:rPr lang="zh-CN" altLang="en-US" sz="2000" dirty="0"/>
                  <a:t>上并给出实证评估</a:t>
                </a:r>
                <a:endParaRPr lang="en-US" altLang="zh-CN" sz="2000" dirty="0"/>
              </a:p>
              <a:p>
                <a:pPr marL="457200" indent="-457200">
                  <a:buFont typeface="+mj-lt"/>
                  <a:buAutoNum type="arabicPeriod"/>
                </a:pP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b="1" dirty="0"/>
                  <a:t>以后的工作</a:t>
                </a:r>
                <a:endParaRPr lang="en-US" altLang="zh-CN" sz="2000" b="1" dirty="0"/>
              </a:p>
              <a:p>
                <a:pPr marL="457200" indent="-457200">
                  <a:buFont typeface="+mj-ea"/>
                  <a:buAutoNum type="circleNumDbPlain"/>
                </a:pPr>
                <a:r>
                  <a:rPr lang="en-US" altLang="zh-CN" sz="2000" b="1" dirty="0"/>
                  <a:t>Heterogeneous Networks with Asymmetric Tasks</a:t>
                </a:r>
              </a:p>
              <a:p>
                <a:r>
                  <a:rPr lang="zh-CN" altLang="en-US" sz="2000" dirty="0"/>
                  <a:t>节点的计算能力，存储大小，集群的通信能力的异构性。</a:t>
                </a:r>
                <a:endParaRPr lang="en-US" altLang="zh-CN" sz="2000" dirty="0"/>
              </a:p>
              <a:p>
                <a:r>
                  <a:rPr lang="zh-CN" altLang="en-US" sz="2000" dirty="0"/>
                  <a:t>一个解决办法是把高效率的节点分解成若干虚拟节点，使得所有节点同构，然后用</a:t>
                </a:r>
                <a:r>
                  <a:rPr lang="en-US" altLang="zh-CN" sz="2000" dirty="0"/>
                  <a:t>CDC</a:t>
                </a:r>
              </a:p>
              <a:p>
                <a:endParaRPr lang="en-US" altLang="zh-CN" sz="2000" dirty="0"/>
              </a:p>
              <a:p>
                <a:pPr marL="457200" indent="-457200">
                  <a:buFont typeface="+mj-ea"/>
                  <a:buAutoNum type="circleNumDbPlain" startAt="2"/>
                </a:pPr>
                <a:r>
                  <a:rPr lang="en-US" altLang="zh-CN" sz="2000" b="1" dirty="0"/>
                  <a:t>Straggling/Failing Computing Nodes</a:t>
                </a:r>
              </a:p>
              <a:p>
                <a:r>
                  <a:rPr lang="zh-CN" altLang="en-US" sz="2000" dirty="0"/>
                  <a:t>用纠删码解决</a:t>
                </a:r>
                <a:endParaRPr lang="en-US" altLang="zh-CN" sz="2000" dirty="0"/>
              </a:p>
              <a:p>
                <a:r>
                  <a:rPr lang="zh-CN" altLang="en-US" sz="2000" dirty="0"/>
                  <a:t>将</a:t>
                </a:r>
                <a:r>
                  <a:rPr lang="en-US" altLang="zh-CN" sz="2000" dirty="0"/>
                  <a:t>CDC</a:t>
                </a:r>
                <a:r>
                  <a:rPr lang="zh-CN" altLang="en-US" sz="2000" dirty="0"/>
                  <a:t>和纠删码结合解决</a:t>
                </a:r>
                <a:endParaRPr lang="en-US" altLang="zh-CN" sz="2000" dirty="0"/>
              </a:p>
              <a:p>
                <a:r>
                  <a:rPr lang="zh-CN" altLang="en-US" sz="2000" dirty="0"/>
                  <a:t>资源配置的策略是难点</a:t>
                </a:r>
                <a:endParaRPr lang="en-US" altLang="zh-CN" sz="2000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46338CC-A942-41DA-9517-7E8788067B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268" y="923827"/>
                <a:ext cx="10479464" cy="5028300"/>
              </a:xfrm>
              <a:prstGeom prst="rect">
                <a:avLst/>
              </a:prstGeom>
              <a:blipFill>
                <a:blip r:embed="rId2"/>
                <a:stretch>
                  <a:fillRect l="-640" t="-1092" b="-9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60307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7880550-3662-4C68-B05A-DBD16E338256}"/>
              </a:ext>
            </a:extLst>
          </p:cNvPr>
          <p:cNvSpPr txBox="1"/>
          <p:nvPr/>
        </p:nvSpPr>
        <p:spPr>
          <a:xfrm>
            <a:off x="282804" y="273377"/>
            <a:ext cx="7173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8"/>
            </a:pPr>
            <a:r>
              <a:rPr lang="en-US" altLang="zh-CN" sz="2800" dirty="0"/>
              <a:t>Concluding remarks and future directions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46338CC-A942-41DA-9517-7E8788067B2A}"/>
              </a:ext>
            </a:extLst>
          </p:cNvPr>
          <p:cNvSpPr txBox="1"/>
          <p:nvPr/>
        </p:nvSpPr>
        <p:spPr>
          <a:xfrm>
            <a:off x="856268" y="923827"/>
            <a:ext cx="1047946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ea"/>
              <a:buAutoNum type="circleNumDbPlain" startAt="3"/>
            </a:pPr>
            <a:r>
              <a:rPr lang="en-US" altLang="zh-CN" sz="2000" b="1" dirty="0"/>
              <a:t>Multi-Stage Computation Tasks</a:t>
            </a:r>
          </a:p>
          <a:p>
            <a:r>
              <a:rPr lang="zh-CN" altLang="en-US" sz="2000" dirty="0"/>
              <a:t>多级的</a:t>
            </a:r>
            <a:r>
              <a:rPr lang="en-US" altLang="zh-CN" sz="2000" dirty="0" err="1"/>
              <a:t>mapreduce</a:t>
            </a:r>
            <a:r>
              <a:rPr lang="zh-CN" altLang="en-US" sz="2000" dirty="0"/>
              <a:t>可以用在机器学习算法、</a:t>
            </a:r>
            <a:r>
              <a:rPr lang="en-US" altLang="zh-CN" sz="2000" dirty="0"/>
              <a:t>SQL</a:t>
            </a:r>
            <a:r>
              <a:rPr lang="zh-CN" altLang="en-US" sz="2000" dirty="0"/>
              <a:t>查询、科学分析</a:t>
            </a:r>
            <a:endParaRPr lang="en-US" altLang="zh-CN" sz="2000" dirty="0"/>
          </a:p>
          <a:p>
            <a:r>
              <a:rPr lang="zh-CN" altLang="en-US" sz="2000" dirty="0"/>
              <a:t>一种办法是用</a:t>
            </a:r>
            <a:r>
              <a:rPr lang="zh-CN" altLang="en-US" sz="2000" b="1" dirty="0"/>
              <a:t>定理</a:t>
            </a:r>
            <a:r>
              <a:rPr lang="en-US" altLang="zh-CN" sz="2000" b="1" dirty="0"/>
              <a:t>2</a:t>
            </a:r>
            <a:r>
              <a:rPr lang="zh-CN" altLang="en-US" sz="2000" dirty="0"/>
              <a:t>给出的扩展</a:t>
            </a:r>
            <a:r>
              <a:rPr lang="en-US" altLang="zh-CN" sz="2000" dirty="0"/>
              <a:t>CDC</a:t>
            </a:r>
            <a:r>
              <a:rPr lang="zh-CN" altLang="en-US" sz="2000" dirty="0"/>
              <a:t>来对每个</a:t>
            </a:r>
            <a:r>
              <a:rPr lang="en-US" altLang="zh-CN" sz="2000" dirty="0"/>
              <a:t>stage</a:t>
            </a:r>
            <a:r>
              <a:rPr lang="zh-CN" altLang="en-US" sz="2000" dirty="0"/>
              <a:t>进行计算</a:t>
            </a:r>
            <a:endParaRPr lang="en-US" altLang="zh-CN" sz="2000" b="1" dirty="0"/>
          </a:p>
          <a:p>
            <a:endParaRPr lang="en-US" altLang="zh-CN" sz="2000" b="1" dirty="0"/>
          </a:p>
          <a:p>
            <a:endParaRPr lang="en-US" altLang="zh-CN" sz="2000" b="1" dirty="0"/>
          </a:p>
          <a:p>
            <a:endParaRPr lang="en-US" altLang="zh-CN" sz="2000" b="1" dirty="0"/>
          </a:p>
          <a:p>
            <a:pPr marL="457200" indent="-457200">
              <a:buFont typeface="+mj-ea"/>
              <a:buAutoNum type="circleNumDbPlain" startAt="4"/>
            </a:pPr>
            <a:r>
              <a:rPr lang="en-US" altLang="zh-CN" sz="2000" b="1" dirty="0"/>
              <a:t>Multi-Layer Networks and Structured Topology</a:t>
            </a:r>
          </a:p>
          <a:p>
            <a:r>
              <a:rPr lang="zh-CN" altLang="en-US" sz="2000" dirty="0"/>
              <a:t>本文的</a:t>
            </a:r>
            <a:r>
              <a:rPr lang="en-US" altLang="zh-CN" sz="2000" dirty="0"/>
              <a:t>nodes</a:t>
            </a:r>
            <a:r>
              <a:rPr lang="zh-CN" altLang="en-US" sz="2000" dirty="0"/>
              <a:t>只有一层。涉及多层的结果</a:t>
            </a:r>
            <a:r>
              <a:rPr lang="en-US" altLang="zh-CN" sz="2000" dirty="0"/>
              <a:t>(fat tree</a:t>
            </a:r>
            <a:r>
              <a:rPr lang="zh-CN" altLang="en-US" sz="2000" dirty="0"/>
              <a:t>结构</a:t>
            </a:r>
            <a:r>
              <a:rPr lang="en-US" altLang="zh-CN" sz="2000" dirty="0"/>
              <a:t>)</a:t>
            </a:r>
            <a:r>
              <a:rPr lang="zh-CN" altLang="en-US" sz="2000" dirty="0"/>
              <a:t>。要考虑</a:t>
            </a:r>
            <a:r>
              <a:rPr lang="en-US" altLang="zh-CN" sz="2000" dirty="0"/>
              <a:t>shuffle data</a:t>
            </a:r>
            <a:r>
              <a:rPr lang="zh-CN" altLang="en-US" sz="2000" dirty="0"/>
              <a:t>的路径长度、更高的链路拥塞程度、不同的链路容量和不同层的广播开销。</a:t>
            </a:r>
            <a:endParaRPr lang="en-US" altLang="zh-CN" sz="2000" dirty="0"/>
          </a:p>
          <a:p>
            <a:pPr marL="457200" indent="-457200">
              <a:buFont typeface="+mj-ea"/>
              <a:buAutoNum type="circleNumDbPlain" startAt="3"/>
            </a:pP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pPr marL="457200" indent="-457200">
              <a:buFont typeface="+mj-ea"/>
              <a:buAutoNum type="circleNumDbPlain" startAt="5"/>
            </a:pPr>
            <a:r>
              <a:rPr lang="en-US" altLang="zh-CN" sz="2000" b="1" dirty="0"/>
              <a:t>Coded Edge/Fog Computing</a:t>
            </a:r>
          </a:p>
          <a:p>
            <a:r>
              <a:rPr lang="zh-CN" altLang="en-US" sz="2000" dirty="0"/>
              <a:t>在边缘计算中，大量的计算分散到了边缘节点</a:t>
            </a:r>
            <a:r>
              <a:rPr lang="en-US" altLang="zh-CN" sz="2000" dirty="0"/>
              <a:t>(</a:t>
            </a:r>
            <a:r>
              <a:rPr lang="zh-CN" altLang="en-US" sz="2000" dirty="0"/>
              <a:t>手机，笔记本，智能汽车</a:t>
            </a:r>
            <a:r>
              <a:rPr lang="en-US" altLang="zh-CN" sz="2000" dirty="0"/>
              <a:t>)</a:t>
            </a:r>
            <a:r>
              <a:rPr lang="zh-CN" altLang="en-US" sz="2000" dirty="0"/>
              <a:t>。在这种情景下，这些边缘节点将产生</a:t>
            </a:r>
            <a:r>
              <a:rPr lang="en-US" altLang="zh-CN" sz="2000" dirty="0"/>
              <a:t>coded simultaneous opportunities</a:t>
            </a:r>
            <a:r>
              <a:rPr lang="zh-CN" altLang="en-US" sz="2000" dirty="0"/>
              <a:t>，可以用</a:t>
            </a:r>
            <a:r>
              <a:rPr lang="en-US" altLang="zh-CN" sz="2000" dirty="0"/>
              <a:t>code</a:t>
            </a:r>
            <a:r>
              <a:rPr lang="zh-CN" altLang="en-US" sz="2000" dirty="0"/>
              <a:t>思想来减少传输量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5839871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7880550-3662-4C68-B05A-DBD16E338256}"/>
              </a:ext>
            </a:extLst>
          </p:cNvPr>
          <p:cNvSpPr txBox="1"/>
          <p:nvPr/>
        </p:nvSpPr>
        <p:spPr>
          <a:xfrm>
            <a:off x="282804" y="273377"/>
            <a:ext cx="7173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8"/>
            </a:pPr>
            <a:r>
              <a:rPr lang="en-US" altLang="zh-CN" sz="2800" dirty="0"/>
              <a:t>Concluding remarks and future directions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46338CC-A942-41DA-9517-7E8788067B2A}"/>
              </a:ext>
            </a:extLst>
          </p:cNvPr>
          <p:cNvSpPr txBox="1"/>
          <p:nvPr/>
        </p:nvSpPr>
        <p:spPr>
          <a:xfrm>
            <a:off x="856268" y="923827"/>
            <a:ext cx="1047946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ea"/>
              <a:buAutoNum type="circleNumDbPlain" startAt="6"/>
            </a:pPr>
            <a:r>
              <a:rPr lang="en-US" altLang="zh-CN" sz="2000" b="1" dirty="0"/>
              <a:t>Joint Storage and Computation Optimization</a:t>
            </a:r>
          </a:p>
          <a:p>
            <a:r>
              <a:rPr lang="en-US" altLang="zh-CN" sz="2000" dirty="0"/>
              <a:t>Placement</a:t>
            </a:r>
            <a:r>
              <a:rPr lang="zh-CN" altLang="en-US" sz="2000" dirty="0"/>
              <a:t>阶段是实现设计好的。实际运用中，</a:t>
            </a:r>
            <a:r>
              <a:rPr lang="en-US" altLang="zh-CN" sz="2000" dirty="0"/>
              <a:t>data block</a:t>
            </a:r>
            <a:r>
              <a:rPr lang="zh-CN" altLang="en-US" sz="2000" dirty="0"/>
              <a:t>不知道是否会被节点使用，</a:t>
            </a:r>
            <a:r>
              <a:rPr lang="en-US" altLang="zh-CN" sz="2000" dirty="0"/>
              <a:t>shuffle</a:t>
            </a:r>
            <a:r>
              <a:rPr lang="zh-CN" altLang="en-US" sz="2000" dirty="0"/>
              <a:t>需要的</a:t>
            </a:r>
            <a:r>
              <a:rPr lang="en-US" altLang="zh-CN" sz="2000" dirty="0"/>
              <a:t>data block</a:t>
            </a:r>
            <a:r>
              <a:rPr lang="zh-CN" altLang="en-US" sz="2000" dirty="0"/>
              <a:t>开销大。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实际上，</a:t>
            </a:r>
            <a:r>
              <a:rPr lang="en-US" altLang="zh-CN" sz="2000" dirty="0"/>
              <a:t>Decentralized scheme</a:t>
            </a:r>
            <a:r>
              <a:rPr lang="zh-CN" altLang="en-US" sz="2000" dirty="0"/>
              <a:t>依然可以减少传输量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7346D84-E0A5-485F-AB55-544878FEDF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8547" y="1946413"/>
            <a:ext cx="4915326" cy="437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352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7880550-3662-4C68-B05A-DBD16E338256}"/>
              </a:ext>
            </a:extLst>
          </p:cNvPr>
          <p:cNvSpPr txBox="1"/>
          <p:nvPr/>
        </p:nvSpPr>
        <p:spPr>
          <a:xfrm>
            <a:off x="282804" y="273377"/>
            <a:ext cx="29128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sz="2800" dirty="0"/>
              <a:t>Introduction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46338CC-A942-41DA-9517-7E8788067B2A}"/>
              </a:ext>
            </a:extLst>
          </p:cNvPr>
          <p:cNvSpPr txBox="1"/>
          <p:nvPr/>
        </p:nvSpPr>
        <p:spPr>
          <a:xfrm>
            <a:off x="856268" y="923827"/>
            <a:ext cx="1047946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MapReduce</a:t>
            </a:r>
            <a:r>
              <a:rPr lang="zh-CN" altLang="en-US" sz="2000" dirty="0"/>
              <a:t>是一个并行计算框架用于传输连续的任务到并行的节点上。</a:t>
            </a:r>
          </a:p>
          <a:p>
            <a:endParaRPr lang="en-US" altLang="zh-CN" sz="2000" dirty="0"/>
          </a:p>
          <a:p>
            <a:r>
              <a:rPr lang="zh-CN" altLang="en-US" sz="2000" dirty="0"/>
              <a:t>分为三个阶段</a:t>
            </a:r>
            <a:endParaRPr lang="en-US" altLang="zh-CN" sz="2000" dirty="0"/>
          </a:p>
          <a:p>
            <a:pPr marL="457200" indent="-457200">
              <a:buFont typeface="+mj-lt"/>
              <a:buAutoNum type="alphaLcParenR"/>
            </a:pPr>
            <a:r>
              <a:rPr lang="en-US" altLang="zh-CN" sz="2000" dirty="0"/>
              <a:t>Mapping</a:t>
            </a:r>
          </a:p>
          <a:p>
            <a:pPr marL="457200" indent="-457200">
              <a:buFont typeface="+mj-lt"/>
              <a:buAutoNum type="alphaLcParenR"/>
            </a:pPr>
            <a:r>
              <a:rPr lang="en-US" altLang="zh-CN" sz="2000" dirty="0"/>
              <a:t>Shuffling</a:t>
            </a:r>
          </a:p>
          <a:p>
            <a:pPr marL="457200" indent="-457200">
              <a:buFont typeface="+mj-lt"/>
              <a:buAutoNum type="alphaLcParenR"/>
            </a:pPr>
            <a:r>
              <a:rPr lang="en-US" altLang="zh-CN" sz="2000" dirty="0"/>
              <a:t>Reduce</a:t>
            </a:r>
          </a:p>
          <a:p>
            <a:endParaRPr lang="en-US" altLang="zh-CN" sz="2000" dirty="0"/>
          </a:p>
          <a:p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经验证，在</a:t>
            </a:r>
            <a:r>
              <a:rPr lang="en-US" altLang="zh-CN" sz="2000" dirty="0" err="1"/>
              <a:t>mapreduce</a:t>
            </a:r>
            <a:r>
              <a:rPr lang="zh-CN" altLang="en-US" sz="2000" dirty="0"/>
              <a:t>框架下，所有任务运行时间的</a:t>
            </a:r>
            <a:r>
              <a:rPr lang="en-US" altLang="zh-CN" sz="2000" dirty="0"/>
              <a:t>70%</a:t>
            </a:r>
            <a:r>
              <a:rPr lang="zh-CN" altLang="en-US" sz="2000" dirty="0"/>
              <a:t>的时间都花在的</a:t>
            </a:r>
            <a:r>
              <a:rPr lang="en-US" altLang="zh-CN" sz="2000" dirty="0"/>
              <a:t>shuffling</a:t>
            </a:r>
            <a:r>
              <a:rPr lang="zh-CN" altLang="en-US" sz="2000" dirty="0"/>
              <a:t>阶段</a:t>
            </a: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b="1" dirty="0"/>
              <a:t>本文提出了一种用编码来减少</a:t>
            </a:r>
            <a:r>
              <a:rPr lang="en-US" altLang="zh-CN" sz="2000" b="1" dirty="0"/>
              <a:t>shuffling</a:t>
            </a:r>
            <a:r>
              <a:rPr lang="zh-CN" altLang="en-US" sz="2000" b="1" dirty="0"/>
              <a:t>阶段的通信负载，从而加速整个运算过程的方法</a:t>
            </a:r>
            <a:endParaRPr lang="en-US" altLang="zh-CN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3574008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7880550-3662-4C68-B05A-DBD16E338256}"/>
              </a:ext>
            </a:extLst>
          </p:cNvPr>
          <p:cNvSpPr txBox="1"/>
          <p:nvPr/>
        </p:nvSpPr>
        <p:spPr>
          <a:xfrm>
            <a:off x="282804" y="273377"/>
            <a:ext cx="5813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sz="2800" dirty="0"/>
              <a:t>Introduction(MapReduce)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46338CC-A942-41DA-9517-7E8788067B2A}"/>
              </a:ext>
            </a:extLst>
          </p:cNvPr>
          <p:cNvSpPr txBox="1"/>
          <p:nvPr/>
        </p:nvSpPr>
        <p:spPr>
          <a:xfrm>
            <a:off x="856268" y="923827"/>
            <a:ext cx="104794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Q</a:t>
            </a:r>
            <a:r>
              <a:rPr lang="zh-CN" altLang="en-US" sz="2000" dirty="0"/>
              <a:t>个</a:t>
            </a:r>
            <a:r>
              <a:rPr lang="en-US" altLang="zh-CN" sz="2000" dirty="0"/>
              <a:t>output functions</a:t>
            </a:r>
            <a:r>
              <a:rPr lang="zh-CN" altLang="en-US" sz="2000" dirty="0"/>
              <a:t>，</a:t>
            </a:r>
            <a:r>
              <a:rPr lang="en-US" altLang="zh-CN" sz="2000" dirty="0"/>
              <a:t>N</a:t>
            </a:r>
            <a:r>
              <a:rPr lang="zh-CN" altLang="en-US" sz="2000" dirty="0"/>
              <a:t>个输入文件，</a:t>
            </a:r>
            <a:r>
              <a:rPr lang="en-US" altLang="zh-CN" sz="2000" dirty="0"/>
              <a:t>K</a:t>
            </a:r>
            <a:r>
              <a:rPr lang="zh-CN" altLang="en-US" sz="2000" dirty="0"/>
              <a:t>个节点</a:t>
            </a:r>
            <a:endParaRPr lang="en-US" altLang="zh-CN" sz="2000" dirty="0"/>
          </a:p>
          <a:p>
            <a:r>
              <a:rPr lang="zh-CN" altLang="en-US" sz="2000" dirty="0"/>
              <a:t>每个节点</a:t>
            </a:r>
            <a:r>
              <a:rPr lang="en-US" altLang="zh-CN" sz="2000" dirty="0"/>
              <a:t>N/K</a:t>
            </a:r>
            <a:r>
              <a:rPr lang="zh-CN" altLang="en-US" sz="2000" dirty="0"/>
              <a:t>个输入文件，</a:t>
            </a:r>
            <a:r>
              <a:rPr lang="en-US" altLang="zh-CN" sz="2000" dirty="0"/>
              <a:t>Q/K</a:t>
            </a:r>
            <a:r>
              <a:rPr lang="zh-CN" altLang="en-US" sz="2000" dirty="0"/>
              <a:t>个</a:t>
            </a:r>
            <a:r>
              <a:rPr lang="en-US" altLang="zh-CN" sz="2000" dirty="0"/>
              <a:t>output functions</a:t>
            </a:r>
          </a:p>
          <a:p>
            <a:endParaRPr lang="en-US" altLang="zh-CN" sz="2000" dirty="0"/>
          </a:p>
          <a:p>
            <a:r>
              <a:rPr lang="zh-CN" altLang="en-US" sz="2000" dirty="0"/>
              <a:t>传统的</a:t>
            </a:r>
            <a:r>
              <a:rPr lang="en-US" altLang="zh-CN" sz="2000" dirty="0"/>
              <a:t>MapReduce</a:t>
            </a:r>
            <a:r>
              <a:rPr lang="zh-CN" altLang="en-US" sz="2000" dirty="0"/>
              <a:t>工作流程如下：</a:t>
            </a:r>
            <a:endParaRPr lang="en-US" altLang="zh-CN" sz="2000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/>
              <a:t>Map</a:t>
            </a:r>
            <a:r>
              <a:rPr lang="zh-CN" altLang="en-US" sz="2000" dirty="0"/>
              <a:t>阶段，每个输入文件将被分配到</a:t>
            </a:r>
            <a:r>
              <a:rPr lang="zh-CN" altLang="en-US" sz="2000" b="1" dirty="0"/>
              <a:t>唯一的一个节点，</a:t>
            </a:r>
            <a:r>
              <a:rPr lang="zh-CN" altLang="en-US" sz="2000" dirty="0"/>
              <a:t>每个输入文件都将生产</a:t>
            </a:r>
            <a:r>
              <a:rPr lang="en-US" altLang="zh-CN" sz="2000" dirty="0"/>
              <a:t>Q</a:t>
            </a:r>
            <a:r>
              <a:rPr lang="zh-CN" altLang="en-US" sz="2000" dirty="0"/>
              <a:t>个中间值，每个中间值都将对应一个</a:t>
            </a:r>
            <a:r>
              <a:rPr lang="en-US" altLang="zh-CN" sz="2000" dirty="0"/>
              <a:t>output function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pPr marL="457200" indent="-457200">
              <a:buFont typeface="+mj-lt"/>
              <a:buAutoNum type="arabicPeriod" startAt="2"/>
            </a:pPr>
            <a:r>
              <a:rPr lang="en-US" altLang="zh-CN" sz="2000" dirty="0"/>
              <a:t>Shuffle</a:t>
            </a:r>
            <a:r>
              <a:rPr lang="zh-CN" altLang="en-US" sz="2000" dirty="0"/>
              <a:t>阶段，</a:t>
            </a:r>
            <a:r>
              <a:rPr lang="en-US" altLang="zh-CN" sz="2000" dirty="0"/>
              <a:t>QN</a:t>
            </a:r>
            <a:r>
              <a:rPr lang="zh-CN" altLang="en-US" sz="2000" dirty="0"/>
              <a:t>个中间值，可以被</a:t>
            </a:r>
            <a:r>
              <a:rPr lang="en-US" altLang="zh-CN" sz="2000" dirty="0"/>
              <a:t>Q</a:t>
            </a:r>
            <a:r>
              <a:rPr lang="zh-CN" altLang="en-US" sz="2000" dirty="0"/>
              <a:t>个</a:t>
            </a:r>
            <a:r>
              <a:rPr lang="en-US" altLang="zh-CN" sz="2000" dirty="0"/>
              <a:t>output functions</a:t>
            </a:r>
            <a:r>
              <a:rPr lang="zh-CN" altLang="en-US" sz="2000" dirty="0"/>
              <a:t>分成</a:t>
            </a:r>
            <a:r>
              <a:rPr lang="en-US" altLang="zh-CN" sz="2000" dirty="0"/>
              <a:t>Q</a:t>
            </a:r>
            <a:r>
              <a:rPr lang="zh-CN" altLang="en-US" sz="2000" dirty="0"/>
              <a:t>组，每个</a:t>
            </a:r>
            <a:r>
              <a:rPr lang="en-US" altLang="zh-CN" sz="2000" dirty="0"/>
              <a:t>output function</a:t>
            </a:r>
            <a:r>
              <a:rPr lang="zh-CN" altLang="en-US" sz="2000" dirty="0"/>
              <a:t>需要</a:t>
            </a:r>
            <a:r>
              <a:rPr lang="en-US" altLang="zh-CN" sz="2000" dirty="0"/>
              <a:t>N</a:t>
            </a:r>
            <a:r>
              <a:rPr lang="zh-CN" altLang="en-US" sz="2000" dirty="0"/>
              <a:t>个中间值。每个节点把目标</a:t>
            </a:r>
            <a:r>
              <a:rPr lang="en-US" altLang="zh-CN" sz="2000" dirty="0"/>
              <a:t>function</a:t>
            </a:r>
            <a:r>
              <a:rPr lang="zh-CN" altLang="en-US" sz="2000" dirty="0"/>
              <a:t>所需要的中间值发送到目标</a:t>
            </a:r>
            <a:r>
              <a:rPr lang="en-US" altLang="zh-CN" sz="2000" dirty="0"/>
              <a:t>function</a:t>
            </a:r>
            <a:r>
              <a:rPr lang="zh-CN" altLang="en-US" sz="2000" dirty="0"/>
              <a:t>所在的节点。</a:t>
            </a:r>
            <a:r>
              <a:rPr lang="en-US" altLang="zh-CN" sz="2000" dirty="0"/>
              <a:t>(</a:t>
            </a:r>
            <a:r>
              <a:rPr lang="zh-CN" altLang="en-US" sz="2000" dirty="0"/>
              <a:t>一部分中间值和目标</a:t>
            </a:r>
            <a:r>
              <a:rPr lang="en-US" altLang="zh-CN" sz="2000" dirty="0"/>
              <a:t>function</a:t>
            </a:r>
            <a:r>
              <a:rPr lang="zh-CN" altLang="en-US" sz="2000" dirty="0"/>
              <a:t>在同一个节点，此时不需要传输</a:t>
            </a:r>
            <a:r>
              <a:rPr lang="en-US" altLang="zh-CN" sz="2000" dirty="0"/>
              <a:t>)</a:t>
            </a:r>
          </a:p>
          <a:p>
            <a:endParaRPr lang="en-US" altLang="zh-CN" sz="2000" dirty="0"/>
          </a:p>
          <a:p>
            <a:endParaRPr lang="en-US" altLang="zh-CN" sz="2000" dirty="0"/>
          </a:p>
          <a:p>
            <a:pPr marL="457200" indent="-457200">
              <a:buFont typeface="+mj-lt"/>
              <a:buAutoNum type="arabicPeriod" startAt="3"/>
            </a:pPr>
            <a:r>
              <a:rPr lang="en-US" altLang="zh-CN" sz="2000" dirty="0"/>
              <a:t>Reduce</a:t>
            </a:r>
            <a:r>
              <a:rPr lang="zh-CN" altLang="en-US" sz="2000" dirty="0"/>
              <a:t>阶段，每个节点完成所有</a:t>
            </a:r>
            <a:r>
              <a:rPr lang="en-US" altLang="zh-CN" sz="2000" dirty="0"/>
              <a:t>output functions</a:t>
            </a:r>
          </a:p>
        </p:txBody>
      </p:sp>
    </p:spTree>
    <p:extLst>
      <p:ext uri="{BB962C8B-B14F-4D97-AF65-F5344CB8AC3E}">
        <p14:creationId xmlns:p14="http://schemas.microsoft.com/office/powerpoint/2010/main" val="360795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7880550-3662-4C68-B05A-DBD16E338256}"/>
              </a:ext>
            </a:extLst>
          </p:cNvPr>
          <p:cNvSpPr txBox="1"/>
          <p:nvPr/>
        </p:nvSpPr>
        <p:spPr>
          <a:xfrm>
            <a:off x="282804" y="273377"/>
            <a:ext cx="5813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sz="2800" dirty="0"/>
              <a:t>Introduction(Coded MapReduce)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46338CC-A942-41DA-9517-7E8788067B2A}"/>
                  </a:ext>
                </a:extLst>
              </p:cNvPr>
              <p:cNvSpPr txBox="1"/>
              <p:nvPr/>
            </p:nvSpPr>
            <p:spPr>
              <a:xfrm>
                <a:off x="518474" y="923827"/>
                <a:ext cx="11019934" cy="55929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/>
                  <a:t>r  :  computation load(1</a:t>
                </a:r>
                <a:r>
                  <a:rPr lang="zh-CN" altLang="en-US" sz="2000" dirty="0"/>
                  <a:t>≤</a:t>
                </a:r>
                <a:r>
                  <a:rPr lang="en-US" altLang="zh-CN" sz="2000" dirty="0"/>
                  <a:t>r</a:t>
                </a:r>
                <a:r>
                  <a:rPr lang="zh-CN" altLang="en-US" sz="2000" dirty="0"/>
                  <a:t>≤</a:t>
                </a:r>
                <a:r>
                  <a:rPr lang="en-US" altLang="zh-CN" sz="2000" dirty="0"/>
                  <a:t>K) </a:t>
                </a:r>
                <a:r>
                  <a:rPr lang="zh-CN" altLang="en-US" sz="2000" dirty="0"/>
                  <a:t>表示按照给定规则将一个</a:t>
                </a:r>
                <a:r>
                  <a:rPr lang="en-US" altLang="zh-CN" sz="2000" dirty="0"/>
                  <a:t>map function</a:t>
                </a:r>
                <a:r>
                  <a:rPr lang="zh-CN" altLang="en-US" sz="2000" dirty="0"/>
                  <a:t>映射到</a:t>
                </a:r>
                <a:r>
                  <a:rPr lang="en-US" altLang="zh-CN" sz="2000" dirty="0"/>
                  <a:t>r</a:t>
                </a:r>
                <a:r>
                  <a:rPr lang="zh-CN" altLang="en-US" sz="2000" dirty="0"/>
                  <a:t>个节点。</a:t>
                </a:r>
                <a:r>
                  <a:rPr lang="en-US" altLang="zh-CN" sz="2000" dirty="0"/>
                  <a:t>(normalized by N)</a:t>
                </a:r>
              </a:p>
              <a:p>
                <a:r>
                  <a:rPr lang="en-US" altLang="zh-CN" sz="2000" dirty="0"/>
                  <a:t>s  :  function load(1</a:t>
                </a:r>
                <a:r>
                  <a:rPr lang="zh-CN" altLang="en-US" sz="2000" dirty="0"/>
                  <a:t>≤</a:t>
                </a:r>
                <a:r>
                  <a:rPr lang="en-US" altLang="zh-CN" sz="2000" dirty="0"/>
                  <a:t>r</a:t>
                </a:r>
                <a:r>
                  <a:rPr lang="zh-CN" altLang="en-US" sz="2000" dirty="0"/>
                  <a:t>≤</a:t>
                </a:r>
                <a:r>
                  <a:rPr lang="en-US" altLang="zh-CN" sz="2000" dirty="0"/>
                  <a:t>K) </a:t>
                </a:r>
                <a:r>
                  <a:rPr lang="zh-CN" altLang="en-US" sz="2000" dirty="0"/>
                  <a:t>表示按照给定规则将一个</a:t>
                </a:r>
                <a:r>
                  <a:rPr lang="en-US" altLang="zh-CN" sz="2000" dirty="0"/>
                  <a:t>output function</a:t>
                </a:r>
                <a:r>
                  <a:rPr lang="zh-CN" altLang="en-US" sz="2000" dirty="0"/>
                  <a:t>映射到</a:t>
                </a:r>
                <a:r>
                  <a:rPr lang="en-US" altLang="zh-CN" sz="2000" dirty="0"/>
                  <a:t>s</a:t>
                </a:r>
                <a:r>
                  <a:rPr lang="zh-CN" altLang="en-US" sz="2000" dirty="0"/>
                  <a:t>个节点。</a:t>
                </a:r>
                <a:r>
                  <a:rPr lang="en-US" altLang="zh-CN" sz="2000" dirty="0"/>
                  <a:t>(normalized by K)</a:t>
                </a:r>
              </a:p>
              <a:p>
                <a:r>
                  <a:rPr lang="en-US" altLang="zh-CN" sz="2000" dirty="0"/>
                  <a:t>L  :  communication load </a:t>
                </a:r>
                <a:r>
                  <a:rPr lang="zh-CN" altLang="en-US" sz="2000" dirty="0"/>
                  <a:t>表示</a:t>
                </a:r>
                <a:r>
                  <a:rPr lang="en-US" altLang="zh-CN" sz="2000" dirty="0"/>
                  <a:t>shuffle</a:t>
                </a:r>
                <a:r>
                  <a:rPr lang="zh-CN" altLang="en-US" sz="2000" dirty="0"/>
                  <a:t>阶段的传输量</a:t>
                </a:r>
                <a:r>
                  <a:rPr lang="en-US" altLang="zh-CN" sz="2000" dirty="0"/>
                  <a:t>(normalized by QN)</a:t>
                </a:r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本文主要就是在这两方面引入重复量，提出了</a:t>
                </a:r>
                <a:r>
                  <a:rPr lang="en-US" altLang="zh-CN" sz="2000" dirty="0"/>
                  <a:t>CDC(coded distributed computing)</a:t>
                </a:r>
              </a:p>
              <a:p>
                <a:endParaRPr lang="en-US" altLang="zh-CN" sz="2000" dirty="0"/>
              </a:p>
              <a:p>
                <a:r>
                  <a:rPr lang="zh-CN" altLang="en-US" sz="2000" b="1" dirty="0"/>
                  <a:t>关于</a:t>
                </a:r>
                <a:r>
                  <a:rPr lang="en-US" altLang="zh-CN" sz="2000" b="1" dirty="0"/>
                  <a:t>r</a:t>
                </a:r>
                <a:r>
                  <a:rPr lang="zh-CN" altLang="en-US" sz="2000" b="1" dirty="0"/>
                  <a:t>，有以下</a:t>
                </a:r>
                <a:r>
                  <a:rPr lang="en-US" altLang="zh-CN" sz="2000" b="1" dirty="0"/>
                  <a:t>remark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zh-CN" sz="2000" dirty="0"/>
                  <a:t>r</a:t>
                </a:r>
                <a:r>
                  <a:rPr lang="zh-CN" altLang="en-US" sz="2000" dirty="0"/>
                  <a:t>表示一个</a:t>
                </a:r>
                <a:r>
                  <a:rPr lang="en-US" altLang="zh-CN" sz="2000" dirty="0"/>
                  <a:t>file</a:t>
                </a:r>
                <a:r>
                  <a:rPr lang="zh-CN" altLang="en-US" sz="2000" dirty="0"/>
                  <a:t>映射到</a:t>
                </a:r>
                <a:r>
                  <a:rPr lang="en-US" altLang="zh-CN" sz="2000" dirty="0"/>
                  <a:t>r</a:t>
                </a:r>
                <a:r>
                  <a:rPr lang="zh-CN" altLang="en-US" sz="2000" dirty="0"/>
                  <a:t>个节点，也可表示整个节点包含了文件数</a:t>
                </a:r>
                <a:r>
                  <a:rPr lang="en-US" altLang="zh-CN" sz="2000" dirty="0"/>
                  <a:t>N</a:t>
                </a:r>
                <a:r>
                  <a:rPr lang="zh-CN" altLang="en-US" sz="2000" dirty="0"/>
                  <a:t>的</a:t>
                </a:r>
                <a:r>
                  <a:rPr lang="en-US" altLang="zh-CN" sz="2000" dirty="0"/>
                  <a:t>r</a:t>
                </a:r>
                <a:r>
                  <a:rPr lang="zh-CN" altLang="en-US" sz="2000" dirty="0"/>
                  <a:t>倍</a:t>
                </a:r>
                <a:endParaRPr lang="en-US" altLang="zh-CN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zh-CN" sz="2000" dirty="0"/>
                  <a:t>r=1</a:t>
                </a:r>
                <a:r>
                  <a:rPr lang="zh-CN" altLang="en-US" sz="2000" dirty="0"/>
                  <a:t>表示每个</a:t>
                </a:r>
                <a:r>
                  <a:rPr lang="en-US" altLang="zh-CN" sz="2000" dirty="0"/>
                  <a:t>map function</a:t>
                </a:r>
                <a:r>
                  <a:rPr lang="zh-CN" altLang="en-US" sz="2000" dirty="0"/>
                  <a:t>在不同节点没有重复的</a:t>
                </a:r>
                <a:endParaRPr lang="en-US" altLang="zh-CN" sz="2000" dirty="0"/>
              </a:p>
              <a:p>
                <a:pPr marL="457200" indent="-457200">
                  <a:buFont typeface="+mj-lt"/>
                  <a:buAutoNum type="arabicPeriod"/>
                </a:pPr>
                <a:endParaRPr lang="en-US" altLang="zh-CN" sz="2000" dirty="0"/>
              </a:p>
              <a:p>
                <a:r>
                  <a:rPr lang="zh-CN" altLang="en-US" sz="2000" dirty="0"/>
                  <a:t>可以验证，在</a:t>
                </a:r>
                <a:r>
                  <a:rPr lang="en-US" altLang="zh-CN" sz="2000" dirty="0"/>
                  <a:t>s=1</a:t>
                </a:r>
                <a:r>
                  <a:rPr lang="zh-CN" altLang="en-US" sz="2000" dirty="0"/>
                  <a:t>这种情况下</a:t>
                </a:r>
                <a:endParaRPr lang="en-US" altLang="zh-CN" sz="2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unc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𝑜𝑑𝑒𝑑</m:t>
                        </m:r>
                      </m:sub>
                    </m:sSub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</m:d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</a:rPr>
                      <m:t>k</m:t>
                    </m:r>
                  </m:oMath>
                </a14:m>
                <a:r>
                  <a:rPr lang="en-US" altLang="zh-CN" sz="2000" dirty="0"/>
                  <a:t>  </a:t>
                </a:r>
                <a:r>
                  <a:rPr lang="zh-CN" altLang="en-US" sz="2000" dirty="0"/>
                  <a:t>（</a:t>
                </a:r>
                <a:r>
                  <a:rPr lang="en-US" altLang="zh-CN" sz="2000" dirty="0"/>
                  <a:t>QN</a:t>
                </a:r>
                <a:r>
                  <a:rPr lang="zh-CN" altLang="en-US" sz="2000" dirty="0"/>
                  <a:t>个中间值，其中</a:t>
                </a:r>
                <a:r>
                  <a:rPr lang="en-US" altLang="zh-CN" sz="2000" dirty="0"/>
                  <a:t>(</a:t>
                </a:r>
                <a:r>
                  <a:rPr lang="en-US" altLang="zh-CN" sz="2000" dirty="0" err="1"/>
                  <a:t>rN</a:t>
                </a:r>
                <a:r>
                  <a:rPr lang="en-US" altLang="zh-CN" sz="2000" dirty="0"/>
                  <a:t>)*(Q/K)</a:t>
                </a:r>
                <a:r>
                  <a:rPr lang="zh-CN" altLang="en-US" sz="2000" dirty="0"/>
                  <a:t>个中间值已经被各个节点直接从本地获得，占</a:t>
                </a:r>
                <a:r>
                  <a:rPr lang="en-US" altLang="zh-CN" sz="2000" dirty="0"/>
                  <a:t>r/k</a:t>
                </a:r>
                <a:r>
                  <a:rPr lang="zh-CN" altLang="en-US" sz="2000" dirty="0"/>
                  <a:t>）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000" i="1"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𝑜𝑑𝑒𝑑</m:t>
                          </m:r>
                        </m:sub>
                      </m:sSub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200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</m:d>
                      <m:r>
                        <a:rPr lang="en-US" altLang="zh-CN" sz="20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>
                          <a:latin typeface="Cambria Math" panose="02040503050406030204" pitchFamily="18" charset="0"/>
                        </a:rPr>
                        <m:t>1−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2000">
                              <a:latin typeface="Cambria Math" panose="02040503050406030204" pitchFamily="18" charset="0"/>
                            </a:rPr>
                            <m:t>r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2000">
                              <a:latin typeface="Cambria Math" panose="02040503050406030204" pitchFamily="18" charset="0"/>
                            </a:rPr>
                            <m:t>k</m:t>
                          </m:r>
                        </m:den>
                      </m:f>
                      <m: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000" dirty="0"/>
              </a:p>
              <a:p>
                <a:endParaRPr lang="en-US" altLang="zh-CN" sz="2000" dirty="0"/>
              </a:p>
              <a:p>
                <a:pPr marL="457200" indent="-457200">
                  <a:buFont typeface="+mj-lt"/>
                  <a:buAutoNum type="arabicPeriod"/>
                </a:pPr>
                <a:endParaRPr lang="en-US" altLang="zh-CN" sz="20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46338CC-A942-41DA-9517-7E8788067B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474" y="923827"/>
                <a:ext cx="11019934" cy="5592941"/>
              </a:xfrm>
              <a:prstGeom prst="rect">
                <a:avLst/>
              </a:prstGeom>
              <a:blipFill>
                <a:blip r:embed="rId2"/>
                <a:stretch>
                  <a:fillRect l="-608" t="-981" r="-1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7315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7880550-3662-4C68-B05A-DBD16E338256}"/>
              </a:ext>
            </a:extLst>
          </p:cNvPr>
          <p:cNvSpPr txBox="1"/>
          <p:nvPr/>
        </p:nvSpPr>
        <p:spPr>
          <a:xfrm>
            <a:off x="282803" y="273377"/>
            <a:ext cx="67118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sz="2800" dirty="0"/>
              <a:t>Introduction(Coded MapReduce(s=1))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B7E6B85-39CA-403C-9C9E-9A6B4C645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4677" y="788441"/>
            <a:ext cx="5951736" cy="528111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7BC3269-E408-4F71-B4A6-ADA954FE5D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87" y="1992679"/>
            <a:ext cx="5989839" cy="2476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180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7880550-3662-4C68-B05A-DBD16E338256}"/>
              </a:ext>
            </a:extLst>
          </p:cNvPr>
          <p:cNvSpPr txBox="1"/>
          <p:nvPr/>
        </p:nvSpPr>
        <p:spPr>
          <a:xfrm>
            <a:off x="282804" y="273377"/>
            <a:ext cx="7173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sz="2800" dirty="0"/>
              <a:t>Introduction(related work)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46338CC-A942-41DA-9517-7E8788067B2A}"/>
              </a:ext>
            </a:extLst>
          </p:cNvPr>
          <p:cNvSpPr txBox="1"/>
          <p:nvPr/>
        </p:nvSpPr>
        <p:spPr>
          <a:xfrm>
            <a:off x="490194" y="923827"/>
            <a:ext cx="1084553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2000" dirty="0"/>
              <a:t>本文和一些其他相关文献的区别</a:t>
            </a:r>
            <a:endParaRPr lang="en-US" altLang="zh-CN" sz="2000" dirty="0"/>
          </a:p>
          <a:p>
            <a:pPr marL="457200" indent="-457200">
              <a:buFont typeface="+mj-lt"/>
              <a:buAutoNum type="alphaLcParenR"/>
            </a:pPr>
            <a:r>
              <a:rPr lang="zh-CN" altLang="en-US" sz="2000" dirty="0"/>
              <a:t>我们关注的是基于</a:t>
            </a:r>
            <a:r>
              <a:rPr lang="en-US" altLang="zh-CN" sz="2000" dirty="0" err="1"/>
              <a:t>mapreduce</a:t>
            </a:r>
            <a:r>
              <a:rPr lang="zh-CN" altLang="en-US" sz="2000" dirty="0"/>
              <a:t>的分布式计算框架的信息流，而不关注</a:t>
            </a:r>
            <a:r>
              <a:rPr lang="en-US" altLang="zh-CN" sz="2000" dirty="0"/>
              <a:t>function</a:t>
            </a:r>
            <a:r>
              <a:rPr lang="zh-CN" altLang="en-US" sz="2000" dirty="0"/>
              <a:t>或者</a:t>
            </a:r>
            <a:r>
              <a:rPr lang="en-US" altLang="zh-CN" sz="2000" dirty="0"/>
              <a:t>file</a:t>
            </a:r>
            <a:r>
              <a:rPr lang="zh-CN" altLang="en-US" sz="2000" dirty="0"/>
              <a:t>的分布</a:t>
            </a:r>
            <a:endParaRPr lang="en-US" altLang="zh-CN" sz="2000" dirty="0"/>
          </a:p>
          <a:p>
            <a:pPr marL="457200" indent="-457200">
              <a:buFont typeface="+mj-lt"/>
              <a:buAutoNum type="alphaLcParenR"/>
            </a:pPr>
            <a:r>
              <a:rPr lang="zh-CN" altLang="en-US" sz="2000" dirty="0"/>
              <a:t>不限制输入、输出、节点的数量</a:t>
            </a:r>
            <a:endParaRPr lang="en-US" altLang="zh-CN" sz="2000" dirty="0"/>
          </a:p>
          <a:p>
            <a:pPr marL="457200" indent="-457200">
              <a:buFont typeface="+mj-lt"/>
              <a:buAutoNum type="alphaLcParenR"/>
            </a:pPr>
            <a:r>
              <a:rPr lang="zh-CN" altLang="en-US" sz="2000" dirty="0"/>
              <a:t>不限制</a:t>
            </a:r>
            <a:r>
              <a:rPr lang="en-US" altLang="zh-CN" sz="2000" dirty="0"/>
              <a:t>function</a:t>
            </a:r>
            <a:r>
              <a:rPr lang="zh-CN" altLang="en-US" sz="2000" dirty="0"/>
              <a:t>的性质</a:t>
            </a:r>
            <a:r>
              <a:rPr lang="en-US" altLang="zh-CN" sz="2000" dirty="0"/>
              <a:t>(</a:t>
            </a:r>
            <a:r>
              <a:rPr lang="zh-CN" altLang="en-US" sz="2000" dirty="0"/>
              <a:t>线性非线性</a:t>
            </a:r>
            <a:r>
              <a:rPr lang="en-US" altLang="zh-CN" sz="2000" dirty="0"/>
              <a:t>)</a:t>
            </a:r>
          </a:p>
          <a:p>
            <a:endParaRPr lang="en-US" altLang="zh-CN" sz="2000" dirty="0"/>
          </a:p>
          <a:p>
            <a:endParaRPr lang="en-US" altLang="zh-CN" sz="2000" dirty="0"/>
          </a:p>
          <a:p>
            <a:pPr marL="457200" indent="-457200">
              <a:buFont typeface="+mj-lt"/>
              <a:buAutoNum type="arabicPeriod" startAt="2"/>
            </a:pPr>
            <a:r>
              <a:rPr lang="en-US" altLang="zh-CN" sz="2000" dirty="0"/>
              <a:t>Coded multicasting opportunities</a:t>
            </a:r>
            <a:r>
              <a:rPr lang="zh-CN" altLang="en-US" sz="2000" dirty="0"/>
              <a:t>存在于</a:t>
            </a:r>
            <a:r>
              <a:rPr lang="en-US" altLang="zh-CN" sz="2000" dirty="0"/>
              <a:t>shuffle</a:t>
            </a:r>
            <a:r>
              <a:rPr lang="zh-CN" altLang="en-US" sz="2000" dirty="0"/>
              <a:t>阶段，以此为基础提出了</a:t>
            </a:r>
            <a:r>
              <a:rPr lang="en-US" altLang="zh-CN" sz="2000" dirty="0"/>
              <a:t>CDC scheme</a:t>
            </a:r>
          </a:p>
          <a:p>
            <a:endParaRPr lang="en-US" altLang="zh-CN" sz="2000" dirty="0"/>
          </a:p>
          <a:p>
            <a:endParaRPr lang="en-US" altLang="zh-CN" sz="2000" dirty="0"/>
          </a:p>
          <a:p>
            <a:pPr marL="457200" indent="-457200">
              <a:buFont typeface="+mj-lt"/>
              <a:buAutoNum type="arabicPeriod" startAt="3"/>
            </a:pPr>
            <a:r>
              <a:rPr lang="zh-CN" altLang="en-US" sz="2000" dirty="0"/>
              <a:t>和</a:t>
            </a:r>
            <a:r>
              <a:rPr lang="en-US" altLang="zh-CN" sz="2000" dirty="0"/>
              <a:t>Speeding Up Distributed Machine Learning Using Codes</a:t>
            </a:r>
            <a:r>
              <a:rPr lang="zh-CN" altLang="en-US" sz="2000" dirty="0"/>
              <a:t>有如下区别：</a:t>
            </a:r>
            <a:endParaRPr lang="en-US" altLang="zh-CN" sz="2000" dirty="0"/>
          </a:p>
          <a:p>
            <a:pPr marL="457200" indent="-457200">
              <a:buFont typeface="+mj-lt"/>
              <a:buAutoNum type="alphaLcParenR"/>
            </a:pPr>
            <a:r>
              <a:rPr lang="zh-CN" altLang="en-US" sz="2000" dirty="0"/>
              <a:t>本文中，只要符合</a:t>
            </a:r>
            <a:r>
              <a:rPr lang="en-US" altLang="zh-CN" sz="2000" dirty="0" err="1"/>
              <a:t>mapreduce</a:t>
            </a:r>
            <a:r>
              <a:rPr lang="zh-CN" altLang="en-US" sz="2000" dirty="0"/>
              <a:t>的分布式计算框架都可以用到</a:t>
            </a:r>
            <a:r>
              <a:rPr lang="en-US" altLang="zh-CN" sz="2000" dirty="0"/>
              <a:t>CDC</a:t>
            </a:r>
            <a:r>
              <a:rPr lang="zh-CN" altLang="en-US" sz="2000" dirty="0"/>
              <a:t>，而不用收到特定的分布式机器学习算法的限制</a:t>
            </a:r>
            <a:endParaRPr lang="en-US" altLang="zh-CN" sz="2000" dirty="0"/>
          </a:p>
          <a:p>
            <a:pPr marL="457200" indent="-457200">
              <a:buFont typeface="+mj-lt"/>
              <a:buAutoNum type="alphaLcParenR"/>
            </a:pPr>
            <a:r>
              <a:rPr lang="zh-CN" altLang="en-US" sz="2000" dirty="0"/>
              <a:t>给出了具体的关于</a:t>
            </a:r>
            <a:r>
              <a:rPr lang="en-US" altLang="zh-CN" sz="2000" dirty="0"/>
              <a:t>computation</a:t>
            </a:r>
            <a:r>
              <a:rPr lang="zh-CN" altLang="en-US" sz="2000" dirty="0"/>
              <a:t>和</a:t>
            </a:r>
            <a:r>
              <a:rPr lang="en-US" altLang="zh-CN" sz="2000" dirty="0"/>
              <a:t>communication</a:t>
            </a:r>
            <a:r>
              <a:rPr lang="zh-CN" altLang="en-US" sz="2000" dirty="0"/>
              <a:t>的函数关系</a:t>
            </a:r>
            <a:endParaRPr lang="en-US" altLang="zh-CN" sz="2000" dirty="0"/>
          </a:p>
          <a:p>
            <a:pPr marL="457200" indent="-457200">
              <a:buFont typeface="+mj-lt"/>
              <a:buAutoNum type="alphaLcParenR"/>
            </a:pPr>
            <a:r>
              <a:rPr lang="zh-CN" altLang="en-US" sz="2000" dirty="0"/>
              <a:t>本文的算法基于物理层，而不是应用层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62522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7880550-3662-4C68-B05A-DBD16E338256}"/>
              </a:ext>
            </a:extLst>
          </p:cNvPr>
          <p:cNvSpPr txBox="1"/>
          <p:nvPr/>
        </p:nvSpPr>
        <p:spPr>
          <a:xfrm>
            <a:off x="282804" y="273377"/>
            <a:ext cx="7173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altLang="zh-CN" sz="2800" dirty="0"/>
              <a:t>Problem formulation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C0062DF-C9E6-40F4-9A66-4B5197AF5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5574" y="796597"/>
            <a:ext cx="5974598" cy="243861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CCFB968-C493-4FB7-9825-D6652707ED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8353" y="3833176"/>
            <a:ext cx="5966977" cy="233192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4DA6B85-D783-43B2-B971-0E88A3EAF444}"/>
              </a:ext>
            </a:extLst>
          </p:cNvPr>
          <p:cNvSpPr txBox="1"/>
          <p:nvPr/>
        </p:nvSpPr>
        <p:spPr>
          <a:xfrm>
            <a:off x="548991" y="796597"/>
            <a:ext cx="483595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最终目的：求</a:t>
            </a:r>
            <a:r>
              <a:rPr lang="en-US" altLang="zh-CN" dirty="0"/>
              <a:t>Q</a:t>
            </a:r>
            <a:r>
              <a:rPr lang="zh-CN" altLang="en-US" dirty="0"/>
              <a:t>个</a:t>
            </a:r>
            <a:r>
              <a:rPr lang="en-US" altLang="zh-CN" dirty="0"/>
              <a:t>output functions</a:t>
            </a:r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关注一个</a:t>
            </a:r>
            <a:r>
              <a:rPr lang="en-US" altLang="zh-CN" dirty="0"/>
              <a:t>output function</a:t>
            </a:r>
            <a:r>
              <a:rPr lang="zh-CN" altLang="en-US" dirty="0"/>
              <a:t>，可以看成先执行</a:t>
            </a:r>
            <a:r>
              <a:rPr lang="en-US" altLang="zh-CN" dirty="0"/>
              <a:t>N</a:t>
            </a:r>
            <a:r>
              <a:rPr lang="zh-CN" altLang="en-US" dirty="0"/>
              <a:t>个</a:t>
            </a:r>
            <a:r>
              <a:rPr lang="en-US" altLang="zh-CN" dirty="0"/>
              <a:t>map functions,</a:t>
            </a:r>
            <a:r>
              <a:rPr lang="zh-CN" altLang="en-US" dirty="0"/>
              <a:t>再执行一个</a:t>
            </a:r>
            <a:r>
              <a:rPr lang="en-US" altLang="zh-CN" dirty="0"/>
              <a:t>reduce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关注一个</a:t>
            </a:r>
            <a:r>
              <a:rPr lang="en-US" altLang="zh-CN" dirty="0"/>
              <a:t>map function</a:t>
            </a:r>
            <a:r>
              <a:rPr lang="zh-CN" altLang="en-US" dirty="0"/>
              <a:t>，一个</a:t>
            </a:r>
            <a:r>
              <a:rPr lang="en-US" altLang="zh-CN" dirty="0"/>
              <a:t>map function</a:t>
            </a:r>
            <a:r>
              <a:rPr lang="zh-CN" altLang="en-US" dirty="0"/>
              <a:t>对应一个</a:t>
            </a:r>
            <a:r>
              <a:rPr lang="en-US" altLang="zh-CN" dirty="0"/>
              <a:t>file</a:t>
            </a:r>
            <a:r>
              <a:rPr lang="zh-CN" altLang="en-US" dirty="0"/>
              <a:t>，有</a:t>
            </a:r>
            <a:r>
              <a:rPr lang="en-US" altLang="zh-CN" dirty="0"/>
              <a:t>Q</a:t>
            </a:r>
            <a:r>
              <a:rPr lang="zh-CN" altLang="en-US" dirty="0"/>
              <a:t>个中间值产生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关注一个</a:t>
            </a:r>
            <a:r>
              <a:rPr lang="en-US" altLang="zh-CN" dirty="0"/>
              <a:t>reduce function</a:t>
            </a:r>
            <a:r>
              <a:rPr lang="zh-CN" altLang="en-US" dirty="0"/>
              <a:t>，将</a:t>
            </a:r>
            <a:r>
              <a:rPr lang="en-US" altLang="zh-CN" dirty="0"/>
              <a:t>n</a:t>
            </a:r>
            <a:r>
              <a:rPr lang="zh-CN" altLang="en-US" dirty="0"/>
              <a:t>个所需的中间值作为输入，输出结果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1AE8A59-9931-4C6C-9E17-074C41B54A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362154"/>
            <a:ext cx="5395428" cy="39627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6B21001-1B62-4CB9-AC46-3ACAF06CEC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118" y="3560291"/>
            <a:ext cx="5178989" cy="3362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963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7880550-3662-4C68-B05A-DBD16E338256}"/>
              </a:ext>
            </a:extLst>
          </p:cNvPr>
          <p:cNvSpPr txBox="1"/>
          <p:nvPr/>
        </p:nvSpPr>
        <p:spPr>
          <a:xfrm>
            <a:off x="282804" y="273377"/>
            <a:ext cx="7173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altLang="zh-CN" sz="2800" dirty="0"/>
              <a:t>Problem formulation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4DA6B85-D783-43B2-B971-0E88A3EAF444}"/>
                  </a:ext>
                </a:extLst>
              </p:cNvPr>
              <p:cNvSpPr txBox="1"/>
              <p:nvPr/>
            </p:nvSpPr>
            <p:spPr>
              <a:xfrm>
                <a:off x="556181" y="1187777"/>
                <a:ext cx="5034567" cy="48013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b="0" dirty="0">
                    <a:latin typeface="Cambria Math" panose="02040503050406030204" pitchFamily="18" charset="0"/>
                  </a:rPr>
                  <a:t>表示节点</a:t>
                </a:r>
                <a:r>
                  <a:rPr lang="en-US" altLang="zh-CN" b="0" dirty="0">
                    <a:latin typeface="Cambria Math" panose="02040503050406030204" pitchFamily="18" charset="0"/>
                  </a:rPr>
                  <a:t>k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包含的文件集合</a:t>
                </a:r>
                <a:endParaRPr lang="en-US" altLang="zh-CN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表示节点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包含的</a:t>
                </a:r>
                <a:r>
                  <a:rPr lang="en-US" altLang="zh-CN" dirty="0"/>
                  <a:t>output function</a:t>
                </a:r>
                <a:r>
                  <a:rPr lang="zh-CN" altLang="en-US" dirty="0"/>
                  <a:t>集合</a:t>
                </a: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r</a:t>
                </a:r>
                <a:r>
                  <a:rPr lang="zh-CN" altLang="en-US" dirty="0"/>
                  <a:t>表示一个</a:t>
                </a:r>
                <a:r>
                  <a:rPr lang="en-US" altLang="zh-CN" dirty="0"/>
                  <a:t>file</a:t>
                </a:r>
                <a:r>
                  <a:rPr lang="zh-CN" altLang="en-US" dirty="0"/>
                  <a:t>映射到</a:t>
                </a:r>
                <a:r>
                  <a:rPr lang="en-US" altLang="zh-CN" dirty="0"/>
                  <a:t>r</a:t>
                </a:r>
                <a:r>
                  <a:rPr lang="zh-CN" altLang="en-US" dirty="0"/>
                  <a:t>个节点，也可表示整个节点包含的文件总数是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的</a:t>
                </a:r>
                <a:r>
                  <a:rPr lang="en-US" altLang="zh-CN" dirty="0"/>
                  <a:t>r</a:t>
                </a:r>
                <a:r>
                  <a:rPr lang="zh-CN" altLang="en-US" dirty="0"/>
                  <a:t>倍</a:t>
                </a: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smtClean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表示</m:t>
                    </m:r>
                  </m:oMath>
                </a14:m>
                <a:r>
                  <a:rPr lang="zh-CN" altLang="en-US" dirty="0"/>
                  <a:t>每个节点发送的中间值序列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</m:oMath>
                </a14:m>
                <a:r>
                  <a:rPr lang="zh-CN" altLang="en-US" dirty="0"/>
                  <a:t>的长度</a:t>
                </a: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引入</a:t>
                </a:r>
                <a:r>
                  <a:rPr lang="en-US" altLang="zh-CN" dirty="0"/>
                  <a:t>s&gt;1</a:t>
                </a:r>
                <a:r>
                  <a:rPr lang="zh-CN" altLang="en-US" dirty="0"/>
                  <a:t>是为了提高系统的容错率和减少下一次</a:t>
                </a:r>
                <a:r>
                  <a:rPr lang="en-US" altLang="zh-CN" dirty="0"/>
                  <a:t>shuffle</a:t>
                </a:r>
                <a:r>
                  <a:rPr lang="zh-CN" altLang="en-US" dirty="0"/>
                  <a:t>的传输量</a:t>
                </a: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i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i="1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4DA6B85-D783-43B2-B971-0E88A3EAF4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181" y="1187777"/>
                <a:ext cx="5034567" cy="4801314"/>
              </a:xfrm>
              <a:prstGeom prst="rect">
                <a:avLst/>
              </a:prstGeom>
              <a:blipFill>
                <a:blip r:embed="rId2"/>
                <a:stretch>
                  <a:fillRect l="-726" t="-1017" r="-10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2D3ADD29-6607-4A63-B577-7F967D3C3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2162" y="273377"/>
            <a:ext cx="5936494" cy="167654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100B9ED-AB19-4CF3-88D8-CDD0E54177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7869" y="1962576"/>
            <a:ext cx="6005080" cy="128027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16E6BF1-428C-4CC3-9150-EB0B69A831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0748" y="3115901"/>
            <a:ext cx="5867908" cy="177561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C1B3D18-554F-4B53-93DC-F3A5349B4E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87869" y="5022388"/>
            <a:ext cx="5951736" cy="156223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E4DEDBB-F56A-4B6B-A8CF-1AEE4D59EAA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2111" y="3447499"/>
            <a:ext cx="4808637" cy="33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346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1268</TotalTime>
  <Words>2501</Words>
  <Application>Microsoft Office PowerPoint</Application>
  <PresentationFormat>宽屏</PresentationFormat>
  <Paragraphs>286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2" baseType="lpstr">
      <vt:lpstr>等线</vt:lpstr>
      <vt:lpstr>Arial</vt:lpstr>
      <vt:lpstr>Calibri</vt:lpstr>
      <vt:lpstr>Cambria</vt:lpstr>
      <vt:lpstr>Cambria Math</vt:lpstr>
      <vt:lpstr>Office Theme</vt:lpstr>
      <vt:lpstr>A Fundamental Tradeoff between Computation and Communication in Distributed Computing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赵 家毅</dc:creator>
  <cp:lastModifiedBy>赵 家毅</cp:lastModifiedBy>
  <cp:revision>92</cp:revision>
  <dcterms:created xsi:type="dcterms:W3CDTF">2019-08-01T11:36:26Z</dcterms:created>
  <dcterms:modified xsi:type="dcterms:W3CDTF">2019-08-08T12:38:16Z</dcterms:modified>
</cp:coreProperties>
</file>