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8"/>
  </p:notesMasterIdLst>
  <p:handoutMasterIdLst>
    <p:handoutMasterId r:id="rId29"/>
  </p:handoutMasterIdLst>
  <p:sldIdLst>
    <p:sldId id="256" r:id="rId3"/>
    <p:sldId id="296" r:id="rId4"/>
    <p:sldId id="297" r:id="rId5"/>
    <p:sldId id="260" r:id="rId6"/>
    <p:sldId id="313" r:id="rId7"/>
    <p:sldId id="300" r:id="rId8"/>
    <p:sldId id="298" r:id="rId9"/>
    <p:sldId id="301" r:id="rId10"/>
    <p:sldId id="271" r:id="rId11"/>
    <p:sldId id="277" r:id="rId12"/>
    <p:sldId id="305" r:id="rId13"/>
    <p:sldId id="314" r:id="rId14"/>
    <p:sldId id="315" r:id="rId15"/>
    <p:sldId id="316" r:id="rId16"/>
    <p:sldId id="306" r:id="rId17"/>
    <p:sldId id="317" r:id="rId18"/>
    <p:sldId id="308" r:id="rId19"/>
    <p:sldId id="289" r:id="rId20"/>
    <p:sldId id="309" r:id="rId21"/>
    <p:sldId id="319" r:id="rId22"/>
    <p:sldId id="294" r:id="rId23"/>
    <p:sldId id="292" r:id="rId24"/>
    <p:sldId id="320" r:id="rId25"/>
    <p:sldId id="321" r:id="rId26"/>
    <p:sldId id="32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 家毅" initials="赵" lastIdx="1" clrIdx="0">
    <p:extLst>
      <p:ext uri="{19B8F6BF-5375-455C-9EA6-DF929625EA0E}">
        <p15:presenceInfo xmlns:p15="http://schemas.microsoft.com/office/powerpoint/2012/main" userId="46428aeac38604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270" autoAdjust="0"/>
  </p:normalViewPr>
  <p:slideViewPr>
    <p:cSldViewPr snapToGrid="0">
      <p:cViewPr varScale="1">
        <p:scale>
          <a:sx n="68" d="100"/>
          <a:sy n="68" d="100"/>
        </p:scale>
        <p:origin x="750" y="66"/>
      </p:cViewPr>
      <p:guideLst/>
    </p:cSldViewPr>
  </p:slideViewPr>
  <p:outlineViewPr>
    <p:cViewPr>
      <p:scale>
        <a:sx n="33" d="100"/>
        <a:sy n="33" d="100"/>
      </p:scale>
      <p:origin x="0" y="-102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BB8A8FD-75FC-46A1-A82B-B827308273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introduction</a:t>
            </a:r>
            <a:endParaRPr lang="zh-CN" altLang="en-US"/>
          </a:p>
        </p:txBody>
      </p:sp>
      <p:sp>
        <p:nvSpPr>
          <p:cNvPr id="3" name="日期占位符 2">
            <a:extLst>
              <a:ext uri="{FF2B5EF4-FFF2-40B4-BE49-F238E27FC236}">
                <a16:creationId xmlns:a16="http://schemas.microsoft.com/office/drawing/2014/main" id="{9F6855A9-1FD1-4B24-9BBE-D58B2CBB9E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D5959-F2DF-4BE2-A33E-EB6DFA206F64}" type="datetimeFigureOut">
              <a:rPr lang="zh-CN" altLang="en-US" smtClean="0"/>
              <a:t>2019/5/31</a:t>
            </a:fld>
            <a:endParaRPr lang="zh-CN" altLang="en-US"/>
          </a:p>
        </p:txBody>
      </p:sp>
      <p:sp>
        <p:nvSpPr>
          <p:cNvPr id="4" name="页脚占位符 3">
            <a:extLst>
              <a:ext uri="{FF2B5EF4-FFF2-40B4-BE49-F238E27FC236}">
                <a16:creationId xmlns:a16="http://schemas.microsoft.com/office/drawing/2014/main" id="{CF2ED82F-4B75-4830-B483-D6F4421EC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5C01734-F3D4-4200-B751-205D1F5CE4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6D3053-7A04-4F8D-AAB6-82FDC9B95B1E}" type="slidenum">
              <a:rPr lang="zh-CN" altLang="en-US" smtClean="0"/>
              <a:t>‹#›</a:t>
            </a:fld>
            <a:endParaRPr lang="zh-CN" altLang="en-US"/>
          </a:p>
        </p:txBody>
      </p:sp>
    </p:spTree>
    <p:extLst>
      <p:ext uri="{BB962C8B-B14F-4D97-AF65-F5344CB8AC3E}">
        <p14:creationId xmlns:p14="http://schemas.microsoft.com/office/powerpoint/2010/main" val="15307288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introduction</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060A7-92A3-4E1A-BCC5-525FEDC6007E}" type="datetimeFigureOut">
              <a:rPr lang="zh-CN" altLang="en-US" smtClean="0"/>
              <a:t>2019/5/31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BA3DC-A27E-4FE1-B625-5879F902E82E}" type="slidenum">
              <a:rPr lang="zh-CN" altLang="en-US" smtClean="0"/>
              <a:t>‹#›</a:t>
            </a:fld>
            <a:endParaRPr lang="zh-CN" altLang="en-US"/>
          </a:p>
        </p:txBody>
      </p:sp>
    </p:spTree>
    <p:extLst>
      <p:ext uri="{BB962C8B-B14F-4D97-AF65-F5344CB8AC3E}">
        <p14:creationId xmlns:p14="http://schemas.microsoft.com/office/powerpoint/2010/main" val="39260653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633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33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043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294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61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294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8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510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807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267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96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619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538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98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89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97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77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幻灯片图像占位符 1"/>
          <p:cNvSpPr>
            <a:spLocks noGrp="1" noRot="1" noChangeAspect="1"/>
          </p:cNvSpPr>
          <p:nvPr>
            <p:ph type="sldImg"/>
          </p:nvPr>
        </p:nvSpPr>
        <p:spPr/>
      </p:sp>
      <p:sp>
        <p:nvSpPr>
          <p:cNvPr id="1048618" name="备注占位符 2"/>
          <p:cNvSpPr>
            <a:spLocks noGrp="1"/>
          </p:cNvSpPr>
          <p:nvPr>
            <p:ph type="body" idx="1"/>
          </p:nvPr>
        </p:nvSpPr>
        <p:spPr/>
        <p:txBody>
          <a:bodyPr/>
          <a:lstStyle/>
          <a:p>
            <a:endParaRPr lang="zh-CN" altLang="en-US" dirty="0"/>
          </a:p>
        </p:txBody>
      </p:sp>
      <p:sp>
        <p:nvSpPr>
          <p:cNvPr id="1048619"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BBA3DC-A27E-4FE1-B625-5879F902E8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425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8</a:t>
            </a:fld>
            <a:endParaRPr lang="zh-CN" altLang="en-US"/>
          </a:p>
        </p:txBody>
      </p:sp>
    </p:spTree>
    <p:extLst>
      <p:ext uri="{BB962C8B-B14F-4D97-AF65-F5344CB8AC3E}">
        <p14:creationId xmlns:p14="http://schemas.microsoft.com/office/powerpoint/2010/main" val="395517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45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10</a:t>
            </a:fld>
            <a:endParaRPr lang="zh-CN" altLang="en-US"/>
          </a:p>
        </p:txBody>
      </p:sp>
    </p:spTree>
    <p:extLst>
      <p:ext uri="{BB962C8B-B14F-4D97-AF65-F5344CB8AC3E}">
        <p14:creationId xmlns:p14="http://schemas.microsoft.com/office/powerpoint/2010/main" val="2688876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11</a:t>
            </a:fld>
            <a:endParaRPr lang="zh-CN" altLang="en-US"/>
          </a:p>
        </p:txBody>
      </p:sp>
    </p:spTree>
    <p:extLst>
      <p:ext uri="{BB962C8B-B14F-4D97-AF65-F5344CB8AC3E}">
        <p14:creationId xmlns:p14="http://schemas.microsoft.com/office/powerpoint/2010/main" val="364833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85721-6134-4427-85DA-99858182EA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FCFB16-9F42-4E56-96EE-D5FE4262D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FE2E78-9AF6-4F45-8167-DF9750E76157}"/>
              </a:ext>
            </a:extLst>
          </p:cNvPr>
          <p:cNvSpPr>
            <a:spLocks noGrp="1"/>
          </p:cNvSpPr>
          <p:nvPr>
            <p:ph type="dt" sz="half" idx="10"/>
          </p:nvPr>
        </p:nvSpPr>
        <p:spPr/>
        <p:txBody>
          <a:bodyPr/>
          <a:lstStyle/>
          <a:p>
            <a:fld id="{372EE8CB-3A77-4C6A-AFF0-59F69825E20F}" type="datetime1">
              <a:rPr lang="zh-CN" altLang="en-US" smtClean="0"/>
              <a:t>2019/5/31</a:t>
            </a:fld>
            <a:endParaRPr lang="zh-CN" altLang="en-US"/>
          </a:p>
        </p:txBody>
      </p:sp>
      <p:sp>
        <p:nvSpPr>
          <p:cNvPr id="5" name="页脚占位符 4">
            <a:extLst>
              <a:ext uri="{FF2B5EF4-FFF2-40B4-BE49-F238E27FC236}">
                <a16:creationId xmlns:a16="http://schemas.microsoft.com/office/drawing/2014/main" id="{F393D171-9F87-49B4-9235-8D5C218028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00555F-E141-4B61-9991-4C06B62F805E}"/>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08624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1CD3B-8C24-4181-B943-543E59F3DE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235562-B441-47E0-AD91-CBB7A41B4A1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4E0563-AAB0-4C36-A341-98CEA43460F5}"/>
              </a:ext>
            </a:extLst>
          </p:cNvPr>
          <p:cNvSpPr>
            <a:spLocks noGrp="1"/>
          </p:cNvSpPr>
          <p:nvPr>
            <p:ph type="dt" sz="half" idx="10"/>
          </p:nvPr>
        </p:nvSpPr>
        <p:spPr/>
        <p:txBody>
          <a:bodyPr/>
          <a:lstStyle/>
          <a:p>
            <a:fld id="{FC8CE0EB-E12B-4EB5-9F47-8E68AF1B5F68}" type="datetime1">
              <a:rPr lang="zh-CN" altLang="en-US" smtClean="0"/>
              <a:t>2019/5/31</a:t>
            </a:fld>
            <a:endParaRPr lang="zh-CN" altLang="en-US"/>
          </a:p>
        </p:txBody>
      </p:sp>
      <p:sp>
        <p:nvSpPr>
          <p:cNvPr id="5" name="页脚占位符 4">
            <a:extLst>
              <a:ext uri="{FF2B5EF4-FFF2-40B4-BE49-F238E27FC236}">
                <a16:creationId xmlns:a16="http://schemas.microsoft.com/office/drawing/2014/main" id="{DB442D9F-4807-4942-B401-A479174C88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B07E67-B118-470F-8B90-659EADA0C907}"/>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46501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7744C1-4509-4FA6-BC87-B2DE081410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1E1DCE-B8AE-4EB1-A9FC-27400098549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5D1F3B-3B9E-4E55-A4E4-34E13213AEE2}"/>
              </a:ext>
            </a:extLst>
          </p:cNvPr>
          <p:cNvSpPr>
            <a:spLocks noGrp="1"/>
          </p:cNvSpPr>
          <p:nvPr>
            <p:ph type="dt" sz="half" idx="10"/>
          </p:nvPr>
        </p:nvSpPr>
        <p:spPr/>
        <p:txBody>
          <a:bodyPr/>
          <a:lstStyle/>
          <a:p>
            <a:fld id="{1283AB80-D84D-4B43-918D-C0FD0C03CF4F}" type="datetime1">
              <a:rPr lang="zh-CN" altLang="en-US" smtClean="0"/>
              <a:t>2019/5/31</a:t>
            </a:fld>
            <a:endParaRPr lang="zh-CN" altLang="en-US"/>
          </a:p>
        </p:txBody>
      </p:sp>
      <p:sp>
        <p:nvSpPr>
          <p:cNvPr id="5" name="页脚占位符 4">
            <a:extLst>
              <a:ext uri="{FF2B5EF4-FFF2-40B4-BE49-F238E27FC236}">
                <a16:creationId xmlns:a16="http://schemas.microsoft.com/office/drawing/2014/main" id="{92CDEBAB-7A32-4791-80F3-86B349447D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25389-0F9B-45C8-9968-1A352606BF53}"/>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830599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83" name="日期占位符 3"/>
          <p:cNvSpPr>
            <a:spLocks noGrp="1"/>
          </p:cNvSpPr>
          <p:nvPr>
            <p:ph type="dt" sz="half" idx="10"/>
          </p:nvPr>
        </p:nvSpPr>
        <p:spPr/>
        <p:txBody>
          <a:bodyPr/>
          <a:lstStyle/>
          <a:p>
            <a:fld id="{372EE8CB-3A77-4C6A-AFF0-59F69825E20F}" type="datetime1">
              <a:rPr lang="zh-CN" altLang="en-US" smtClean="0"/>
              <a:t>2019/5/31</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37877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7" name="标题 1"/>
          <p:cNvSpPr>
            <a:spLocks noGrp="1"/>
          </p:cNvSpPr>
          <p:nvPr>
            <p:ph type="title"/>
          </p:nvPr>
        </p:nvSpPr>
        <p:spPr/>
        <p:txBody>
          <a:bodyPr/>
          <a:lstStyle/>
          <a:p>
            <a:r>
              <a:rPr lang="zh-CN" altLang="en-US"/>
              <a:t>单击此处编辑母版标题样式</a:t>
            </a:r>
          </a:p>
        </p:txBody>
      </p:sp>
      <p:sp>
        <p:nvSpPr>
          <p:cNvPr id="1048588"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9" name="日期占位符 3"/>
          <p:cNvSpPr>
            <a:spLocks noGrp="1"/>
          </p:cNvSpPr>
          <p:nvPr>
            <p:ph type="dt" sz="half" idx="10"/>
          </p:nvPr>
        </p:nvSpPr>
        <p:spPr/>
        <p:txBody>
          <a:bodyPr/>
          <a:lstStyle/>
          <a:p>
            <a:fld id="{9512E572-114F-4A47-B264-2ACA932D1A92}" type="datetime1">
              <a:rPr lang="zh-CN" altLang="en-US" smtClean="0"/>
              <a:t>2019/5/31</a:t>
            </a:fld>
            <a:endParaRPr lang="zh-CN" altLang="en-US"/>
          </a:p>
        </p:txBody>
      </p:sp>
      <p:sp>
        <p:nvSpPr>
          <p:cNvPr id="1048590" name="页脚占位符 4"/>
          <p:cNvSpPr>
            <a:spLocks noGrp="1"/>
          </p:cNvSpPr>
          <p:nvPr>
            <p:ph type="ftr" sz="quarter" idx="11"/>
          </p:nvPr>
        </p:nvSpPr>
        <p:spPr/>
        <p:txBody>
          <a:bodyPr/>
          <a:lstStyle/>
          <a:p>
            <a:endParaRPr lang="zh-CN" altLang="en-US"/>
          </a:p>
        </p:txBody>
      </p:sp>
      <p:sp>
        <p:nvSpPr>
          <p:cNvPr id="1048591"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6917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09"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10"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711" name="日期占位符 3"/>
          <p:cNvSpPr>
            <a:spLocks noGrp="1"/>
          </p:cNvSpPr>
          <p:nvPr>
            <p:ph type="dt" sz="half" idx="10"/>
          </p:nvPr>
        </p:nvSpPr>
        <p:spPr/>
        <p:txBody>
          <a:bodyPr/>
          <a:lstStyle/>
          <a:p>
            <a:fld id="{0B8804B4-6ADC-48C0-A704-5ED7C7E4C338}" type="datetime1">
              <a:rPr lang="zh-CN" altLang="en-US" smtClean="0"/>
              <a:t>2019/5/31</a:t>
            </a:fld>
            <a:endParaRPr lang="zh-CN" altLang="en-US"/>
          </a:p>
        </p:txBody>
      </p:sp>
      <p:sp>
        <p:nvSpPr>
          <p:cNvPr id="1048712" name="页脚占位符 4"/>
          <p:cNvSpPr>
            <a:spLocks noGrp="1"/>
          </p:cNvSpPr>
          <p:nvPr>
            <p:ph type="ftr" sz="quarter" idx="11"/>
          </p:nvPr>
        </p:nvSpPr>
        <p:spPr/>
        <p:txBody>
          <a:bodyPr/>
          <a:lstStyle/>
          <a:p>
            <a:endParaRPr lang="zh-CN" altLang="en-US"/>
          </a:p>
        </p:txBody>
      </p:sp>
      <p:sp>
        <p:nvSpPr>
          <p:cNvPr id="1048713"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49667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14" name="标题 1"/>
          <p:cNvSpPr>
            <a:spLocks noGrp="1"/>
          </p:cNvSpPr>
          <p:nvPr>
            <p:ph type="title"/>
          </p:nvPr>
        </p:nvSpPr>
        <p:spPr/>
        <p:txBody>
          <a:bodyPr/>
          <a:lstStyle/>
          <a:p>
            <a:r>
              <a:rPr lang="zh-CN" altLang="en-US"/>
              <a:t>单击此处编辑母版标题样式</a:t>
            </a:r>
          </a:p>
        </p:txBody>
      </p:sp>
      <p:sp>
        <p:nvSpPr>
          <p:cNvPr id="1048715"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16"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17" name="日期占位符 4"/>
          <p:cNvSpPr>
            <a:spLocks noGrp="1"/>
          </p:cNvSpPr>
          <p:nvPr>
            <p:ph type="dt" sz="half" idx="10"/>
          </p:nvPr>
        </p:nvSpPr>
        <p:spPr/>
        <p:txBody>
          <a:bodyPr/>
          <a:lstStyle/>
          <a:p>
            <a:fld id="{B94F5617-45E2-4251-BD76-D65923D5C7E0}" type="datetime1">
              <a:rPr lang="zh-CN" altLang="en-US" smtClean="0"/>
              <a:t>2019/5/31</a:t>
            </a:fld>
            <a:endParaRPr lang="zh-CN" altLang="en-US"/>
          </a:p>
        </p:txBody>
      </p:sp>
      <p:sp>
        <p:nvSpPr>
          <p:cNvPr id="1048718" name="页脚占位符 5"/>
          <p:cNvSpPr>
            <a:spLocks noGrp="1"/>
          </p:cNvSpPr>
          <p:nvPr>
            <p:ph type="ftr" sz="quarter" idx="11"/>
          </p:nvPr>
        </p:nvSpPr>
        <p:spPr/>
        <p:txBody>
          <a:bodyPr/>
          <a:lstStyle/>
          <a:p>
            <a:endParaRPr lang="zh-CN" altLang="en-US"/>
          </a:p>
        </p:txBody>
      </p:sp>
      <p:sp>
        <p:nvSpPr>
          <p:cNvPr id="1048719"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780834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20"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21"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722"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3"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724"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5" name="日期占位符 6"/>
          <p:cNvSpPr>
            <a:spLocks noGrp="1"/>
          </p:cNvSpPr>
          <p:nvPr>
            <p:ph type="dt" sz="half" idx="10"/>
          </p:nvPr>
        </p:nvSpPr>
        <p:spPr/>
        <p:txBody>
          <a:bodyPr/>
          <a:lstStyle/>
          <a:p>
            <a:fld id="{287D40E3-FEFF-4690-BCA5-A5A8E0C48902}" type="datetime1">
              <a:rPr lang="zh-CN" altLang="en-US" smtClean="0"/>
              <a:t>2019/5/31</a:t>
            </a:fld>
            <a:endParaRPr lang="zh-CN" altLang="en-US"/>
          </a:p>
        </p:txBody>
      </p:sp>
      <p:sp>
        <p:nvSpPr>
          <p:cNvPr id="1048726" name="页脚占位符 7"/>
          <p:cNvSpPr>
            <a:spLocks noGrp="1"/>
          </p:cNvSpPr>
          <p:nvPr>
            <p:ph type="ftr" sz="quarter" idx="11"/>
          </p:nvPr>
        </p:nvSpPr>
        <p:spPr/>
        <p:txBody>
          <a:bodyPr/>
          <a:lstStyle/>
          <a:p>
            <a:endParaRPr lang="zh-CN" altLang="en-US"/>
          </a:p>
        </p:txBody>
      </p:sp>
      <p:sp>
        <p:nvSpPr>
          <p:cNvPr id="1048727" name="灯片编号占位符 8"/>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947464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89" name="标题 1"/>
          <p:cNvSpPr>
            <a:spLocks noGrp="1"/>
          </p:cNvSpPr>
          <p:nvPr>
            <p:ph type="title"/>
          </p:nvPr>
        </p:nvSpPr>
        <p:spPr/>
        <p:txBody>
          <a:bodyPr/>
          <a:lstStyle/>
          <a:p>
            <a:r>
              <a:rPr lang="zh-CN" altLang="en-US"/>
              <a:t>单击此处编辑母版标题样式</a:t>
            </a:r>
          </a:p>
        </p:txBody>
      </p:sp>
      <p:sp>
        <p:nvSpPr>
          <p:cNvPr id="1048690" name="日期占位符 2"/>
          <p:cNvSpPr>
            <a:spLocks noGrp="1"/>
          </p:cNvSpPr>
          <p:nvPr>
            <p:ph type="dt" sz="half" idx="10"/>
          </p:nvPr>
        </p:nvSpPr>
        <p:spPr/>
        <p:txBody>
          <a:bodyPr/>
          <a:lstStyle/>
          <a:p>
            <a:fld id="{7BFDC8B7-EC3D-47C7-B969-F2D961EB4801}" type="datetime1">
              <a:rPr lang="zh-CN" altLang="en-US" smtClean="0"/>
              <a:t>2019/5/31</a:t>
            </a:fld>
            <a:endParaRPr lang="zh-CN" altLang="en-US"/>
          </a:p>
        </p:txBody>
      </p:sp>
      <p:sp>
        <p:nvSpPr>
          <p:cNvPr id="1048691" name="页脚占位符 3"/>
          <p:cNvSpPr>
            <a:spLocks noGrp="1"/>
          </p:cNvSpPr>
          <p:nvPr>
            <p:ph type="ftr" sz="quarter" idx="11"/>
          </p:nvPr>
        </p:nvSpPr>
        <p:spPr/>
        <p:txBody>
          <a:bodyPr/>
          <a:lstStyle/>
          <a:p>
            <a:endParaRPr lang="zh-CN" altLang="en-US"/>
          </a:p>
        </p:txBody>
      </p:sp>
      <p:sp>
        <p:nvSpPr>
          <p:cNvPr id="1048692" name="灯片编号占位符 4"/>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095414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28" name="日期占位符 1"/>
          <p:cNvSpPr>
            <a:spLocks noGrp="1"/>
          </p:cNvSpPr>
          <p:nvPr>
            <p:ph type="dt" sz="half" idx="10"/>
          </p:nvPr>
        </p:nvSpPr>
        <p:spPr/>
        <p:txBody>
          <a:bodyPr/>
          <a:lstStyle/>
          <a:p>
            <a:fld id="{2F1D7D7D-9584-4C41-9615-75162AC1D72A}" type="datetime1">
              <a:rPr lang="zh-CN" altLang="en-US" smtClean="0"/>
              <a:t>2019/5/31</a:t>
            </a:fld>
            <a:endParaRPr lang="zh-CN" altLang="en-US"/>
          </a:p>
        </p:txBody>
      </p:sp>
      <p:sp>
        <p:nvSpPr>
          <p:cNvPr id="1048729" name="页脚占位符 2"/>
          <p:cNvSpPr>
            <a:spLocks noGrp="1"/>
          </p:cNvSpPr>
          <p:nvPr>
            <p:ph type="ftr" sz="quarter" idx="11"/>
          </p:nvPr>
        </p:nvSpPr>
        <p:spPr/>
        <p:txBody>
          <a:bodyPr/>
          <a:lstStyle/>
          <a:p>
            <a:endParaRPr lang="zh-CN" altLang="en-US"/>
          </a:p>
        </p:txBody>
      </p:sp>
      <p:sp>
        <p:nvSpPr>
          <p:cNvPr id="1048730" name="灯片编号占位符 3"/>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51724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3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3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3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734" name="日期占位符 4"/>
          <p:cNvSpPr>
            <a:spLocks noGrp="1"/>
          </p:cNvSpPr>
          <p:nvPr>
            <p:ph type="dt" sz="half" idx="10"/>
          </p:nvPr>
        </p:nvSpPr>
        <p:spPr/>
        <p:txBody>
          <a:bodyPr/>
          <a:lstStyle/>
          <a:p>
            <a:fld id="{EFBFB2C7-CF7D-4C61-8BD7-EF6C5EBDB12D}" type="datetime1">
              <a:rPr lang="zh-CN" altLang="en-US" smtClean="0"/>
              <a:t>2019/5/31</a:t>
            </a:fld>
            <a:endParaRPr lang="zh-CN" altLang="en-US"/>
          </a:p>
        </p:txBody>
      </p:sp>
      <p:sp>
        <p:nvSpPr>
          <p:cNvPr id="1048735" name="页脚占位符 5"/>
          <p:cNvSpPr>
            <a:spLocks noGrp="1"/>
          </p:cNvSpPr>
          <p:nvPr>
            <p:ph type="ftr" sz="quarter" idx="11"/>
          </p:nvPr>
        </p:nvSpPr>
        <p:spPr/>
        <p:txBody>
          <a:bodyPr/>
          <a:lstStyle/>
          <a:p>
            <a:endParaRPr lang="zh-CN" altLang="en-US"/>
          </a:p>
        </p:txBody>
      </p:sp>
      <p:sp>
        <p:nvSpPr>
          <p:cNvPr id="1048736"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44017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B3D2-9947-4D64-A826-D6979C491C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F7AA39-B69F-4BAB-B927-13FC0A8B1AF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1E4F5A-F0D4-4B72-99F9-6CEBC9FAFC1B}"/>
              </a:ext>
            </a:extLst>
          </p:cNvPr>
          <p:cNvSpPr>
            <a:spLocks noGrp="1"/>
          </p:cNvSpPr>
          <p:nvPr>
            <p:ph type="dt" sz="half" idx="10"/>
          </p:nvPr>
        </p:nvSpPr>
        <p:spPr/>
        <p:txBody>
          <a:bodyPr/>
          <a:lstStyle/>
          <a:p>
            <a:fld id="{9512E572-114F-4A47-B264-2ACA932D1A92}" type="datetime1">
              <a:rPr lang="zh-CN" altLang="en-US" smtClean="0"/>
              <a:t>2019/5/31</a:t>
            </a:fld>
            <a:endParaRPr lang="zh-CN" altLang="en-US"/>
          </a:p>
        </p:txBody>
      </p:sp>
      <p:sp>
        <p:nvSpPr>
          <p:cNvPr id="5" name="页脚占位符 4">
            <a:extLst>
              <a:ext uri="{FF2B5EF4-FFF2-40B4-BE49-F238E27FC236}">
                <a16:creationId xmlns:a16="http://schemas.microsoft.com/office/drawing/2014/main" id="{999301FC-5AC1-4598-87C1-60A7365CE9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657D2A-591B-46C3-8E90-2ACAA1D5B84D}"/>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251727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9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9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701" name="日期占位符 4"/>
          <p:cNvSpPr>
            <a:spLocks noGrp="1"/>
          </p:cNvSpPr>
          <p:nvPr>
            <p:ph type="dt" sz="half" idx="10"/>
          </p:nvPr>
        </p:nvSpPr>
        <p:spPr/>
        <p:txBody>
          <a:bodyPr/>
          <a:lstStyle/>
          <a:p>
            <a:fld id="{C6302770-08E6-4814-AC98-232EEA05B83F}" type="datetime1">
              <a:rPr lang="zh-CN" altLang="en-US" smtClean="0"/>
              <a:t>2019/5/31</a:t>
            </a:fld>
            <a:endParaRPr lang="zh-CN" altLang="en-US"/>
          </a:p>
        </p:txBody>
      </p:sp>
      <p:sp>
        <p:nvSpPr>
          <p:cNvPr id="1048702" name="页脚占位符 5"/>
          <p:cNvSpPr>
            <a:spLocks noGrp="1"/>
          </p:cNvSpPr>
          <p:nvPr>
            <p:ph type="ftr" sz="quarter" idx="11"/>
          </p:nvPr>
        </p:nvSpPr>
        <p:spPr/>
        <p:txBody>
          <a:bodyPr/>
          <a:lstStyle/>
          <a:p>
            <a:endParaRPr lang="zh-CN" altLang="en-US"/>
          </a:p>
        </p:txBody>
      </p:sp>
      <p:sp>
        <p:nvSpPr>
          <p:cNvPr id="1048703"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98537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4" name="标题 1"/>
          <p:cNvSpPr>
            <a:spLocks noGrp="1"/>
          </p:cNvSpPr>
          <p:nvPr>
            <p:ph type="title"/>
          </p:nvPr>
        </p:nvSpPr>
        <p:spPr/>
        <p:txBody>
          <a:bodyPr/>
          <a:lstStyle/>
          <a:p>
            <a:r>
              <a:rPr lang="zh-CN" altLang="en-US"/>
              <a:t>单击此处编辑母版标题样式</a:t>
            </a:r>
          </a:p>
        </p:txBody>
      </p:sp>
      <p:sp>
        <p:nvSpPr>
          <p:cNvPr id="1048705"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06" name="日期占位符 3"/>
          <p:cNvSpPr>
            <a:spLocks noGrp="1"/>
          </p:cNvSpPr>
          <p:nvPr>
            <p:ph type="dt" sz="half" idx="10"/>
          </p:nvPr>
        </p:nvSpPr>
        <p:spPr/>
        <p:txBody>
          <a:bodyPr/>
          <a:lstStyle/>
          <a:p>
            <a:fld id="{FC8CE0EB-E12B-4EB5-9F47-8E68AF1B5F68}" type="datetime1">
              <a:rPr lang="zh-CN" altLang="en-US" smtClean="0"/>
              <a:t>2019/5/31</a:t>
            </a:fld>
            <a:endParaRPr lang="zh-CN" altLang="en-US"/>
          </a:p>
        </p:txBody>
      </p:sp>
      <p:sp>
        <p:nvSpPr>
          <p:cNvPr id="1048707" name="页脚占位符 4"/>
          <p:cNvSpPr>
            <a:spLocks noGrp="1"/>
          </p:cNvSpPr>
          <p:nvPr>
            <p:ph type="ftr" sz="quarter" idx="11"/>
          </p:nvPr>
        </p:nvSpPr>
        <p:spPr/>
        <p:txBody>
          <a:bodyPr/>
          <a:lstStyle/>
          <a:p>
            <a:endParaRPr lang="zh-CN" altLang="en-US"/>
          </a:p>
        </p:txBody>
      </p:sp>
      <p:sp>
        <p:nvSpPr>
          <p:cNvPr id="1048708"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818161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69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694"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95" name="日期占位符 3"/>
          <p:cNvSpPr>
            <a:spLocks noGrp="1"/>
          </p:cNvSpPr>
          <p:nvPr>
            <p:ph type="dt" sz="half" idx="10"/>
          </p:nvPr>
        </p:nvSpPr>
        <p:spPr/>
        <p:txBody>
          <a:bodyPr/>
          <a:lstStyle/>
          <a:p>
            <a:fld id="{1283AB80-D84D-4B43-918D-C0FD0C03CF4F}" type="datetime1">
              <a:rPr lang="zh-CN" altLang="en-US" smtClean="0"/>
              <a:t>2019/5/31</a:t>
            </a:fld>
            <a:endParaRPr lang="zh-CN" altLang="en-US"/>
          </a:p>
        </p:txBody>
      </p:sp>
      <p:sp>
        <p:nvSpPr>
          <p:cNvPr id="1048696" name="页脚占位符 4"/>
          <p:cNvSpPr>
            <a:spLocks noGrp="1"/>
          </p:cNvSpPr>
          <p:nvPr>
            <p:ph type="ftr" sz="quarter" idx="11"/>
          </p:nvPr>
        </p:nvSpPr>
        <p:spPr/>
        <p:txBody>
          <a:bodyPr/>
          <a:lstStyle/>
          <a:p>
            <a:endParaRPr lang="zh-CN" altLang="en-US"/>
          </a:p>
        </p:txBody>
      </p:sp>
      <p:sp>
        <p:nvSpPr>
          <p:cNvPr id="1048697"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25967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D0028-8D2F-4BA5-825C-92BEDBA0CA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527D95-D94A-4C1D-A6CD-D5A0B7579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3E75F32-3D0F-463B-9492-A197D35946F8}"/>
              </a:ext>
            </a:extLst>
          </p:cNvPr>
          <p:cNvSpPr>
            <a:spLocks noGrp="1"/>
          </p:cNvSpPr>
          <p:nvPr>
            <p:ph type="dt" sz="half" idx="10"/>
          </p:nvPr>
        </p:nvSpPr>
        <p:spPr/>
        <p:txBody>
          <a:bodyPr/>
          <a:lstStyle/>
          <a:p>
            <a:fld id="{0B8804B4-6ADC-48C0-A704-5ED7C7E4C338}" type="datetime1">
              <a:rPr lang="zh-CN" altLang="en-US" smtClean="0"/>
              <a:t>2019/5/31</a:t>
            </a:fld>
            <a:endParaRPr lang="zh-CN" altLang="en-US"/>
          </a:p>
        </p:txBody>
      </p:sp>
      <p:sp>
        <p:nvSpPr>
          <p:cNvPr id="5" name="页脚占位符 4">
            <a:extLst>
              <a:ext uri="{FF2B5EF4-FFF2-40B4-BE49-F238E27FC236}">
                <a16:creationId xmlns:a16="http://schemas.microsoft.com/office/drawing/2014/main" id="{71ECD352-94F6-495D-AC73-7FF0D052F7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665E31-12B7-4608-AAF4-1BFBE44E1756}"/>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01267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41810-4962-454D-A317-50E4F7C2CE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05BE95-24A0-41AB-A776-960409ADA0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C8A515-05B4-49FB-9C9A-11CF9C41672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BA23E5A-450E-47CE-9E86-B247246BF32C}"/>
              </a:ext>
            </a:extLst>
          </p:cNvPr>
          <p:cNvSpPr>
            <a:spLocks noGrp="1"/>
          </p:cNvSpPr>
          <p:nvPr>
            <p:ph type="dt" sz="half" idx="10"/>
          </p:nvPr>
        </p:nvSpPr>
        <p:spPr/>
        <p:txBody>
          <a:bodyPr/>
          <a:lstStyle/>
          <a:p>
            <a:fld id="{B94F5617-45E2-4251-BD76-D65923D5C7E0}" type="datetime1">
              <a:rPr lang="zh-CN" altLang="en-US" smtClean="0"/>
              <a:t>2019/5/31</a:t>
            </a:fld>
            <a:endParaRPr lang="zh-CN" altLang="en-US"/>
          </a:p>
        </p:txBody>
      </p:sp>
      <p:sp>
        <p:nvSpPr>
          <p:cNvPr id="6" name="页脚占位符 5">
            <a:extLst>
              <a:ext uri="{FF2B5EF4-FFF2-40B4-BE49-F238E27FC236}">
                <a16:creationId xmlns:a16="http://schemas.microsoft.com/office/drawing/2014/main" id="{87EC9F30-0BCE-47FB-A505-927C64A11A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368EC3-5697-466E-BFDB-11CC5BBD92FB}"/>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57033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17DCE-50F0-489F-911A-ACCE969EA5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52B85C-2BEC-4BE6-87D7-2E3B23CEA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717092C-F358-497C-A247-4973CC0B00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CE65CB1-D4E3-4456-AFEE-B1BB04B6A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1045FDA-9DBB-4B68-9D10-89B6DD73B9A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42E5AA4-B140-42FA-9611-DBC8D307CCBA}"/>
              </a:ext>
            </a:extLst>
          </p:cNvPr>
          <p:cNvSpPr>
            <a:spLocks noGrp="1"/>
          </p:cNvSpPr>
          <p:nvPr>
            <p:ph type="dt" sz="half" idx="10"/>
          </p:nvPr>
        </p:nvSpPr>
        <p:spPr/>
        <p:txBody>
          <a:bodyPr/>
          <a:lstStyle/>
          <a:p>
            <a:fld id="{287D40E3-FEFF-4690-BCA5-A5A8E0C48902}" type="datetime1">
              <a:rPr lang="zh-CN" altLang="en-US" smtClean="0"/>
              <a:t>2019/5/31</a:t>
            </a:fld>
            <a:endParaRPr lang="zh-CN" altLang="en-US"/>
          </a:p>
        </p:txBody>
      </p:sp>
      <p:sp>
        <p:nvSpPr>
          <p:cNvPr id="8" name="页脚占位符 7">
            <a:extLst>
              <a:ext uri="{FF2B5EF4-FFF2-40B4-BE49-F238E27FC236}">
                <a16:creationId xmlns:a16="http://schemas.microsoft.com/office/drawing/2014/main" id="{B1C97A75-9AB2-4114-8AAE-47A5189F66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37E0D6-37B1-4F0C-9477-47F517C1AF10}"/>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87584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BE8A9-286D-4BA7-B1B2-B31654936B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F552BE-26FC-4975-AB68-D434AD022AD9}"/>
              </a:ext>
            </a:extLst>
          </p:cNvPr>
          <p:cNvSpPr>
            <a:spLocks noGrp="1"/>
          </p:cNvSpPr>
          <p:nvPr>
            <p:ph type="dt" sz="half" idx="10"/>
          </p:nvPr>
        </p:nvSpPr>
        <p:spPr/>
        <p:txBody>
          <a:bodyPr/>
          <a:lstStyle/>
          <a:p>
            <a:fld id="{7BFDC8B7-EC3D-47C7-B969-F2D961EB4801}" type="datetime1">
              <a:rPr lang="zh-CN" altLang="en-US" smtClean="0"/>
              <a:t>2019/5/31</a:t>
            </a:fld>
            <a:endParaRPr lang="zh-CN" altLang="en-US"/>
          </a:p>
        </p:txBody>
      </p:sp>
      <p:sp>
        <p:nvSpPr>
          <p:cNvPr id="4" name="页脚占位符 3">
            <a:extLst>
              <a:ext uri="{FF2B5EF4-FFF2-40B4-BE49-F238E27FC236}">
                <a16:creationId xmlns:a16="http://schemas.microsoft.com/office/drawing/2014/main" id="{C30FEA05-BA57-421D-B4EF-66C6396FFF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230C60-9407-42F1-A54A-F54A754F1E8F}"/>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22801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0D2A37-58B1-4E3C-AFD7-9B856154551F}"/>
              </a:ext>
            </a:extLst>
          </p:cNvPr>
          <p:cNvSpPr>
            <a:spLocks noGrp="1"/>
          </p:cNvSpPr>
          <p:nvPr>
            <p:ph type="dt" sz="half" idx="10"/>
          </p:nvPr>
        </p:nvSpPr>
        <p:spPr/>
        <p:txBody>
          <a:bodyPr/>
          <a:lstStyle/>
          <a:p>
            <a:fld id="{2F1D7D7D-9584-4C41-9615-75162AC1D72A}" type="datetime1">
              <a:rPr lang="zh-CN" altLang="en-US" smtClean="0"/>
              <a:t>2019/5/31</a:t>
            </a:fld>
            <a:endParaRPr lang="zh-CN" altLang="en-US"/>
          </a:p>
        </p:txBody>
      </p:sp>
      <p:sp>
        <p:nvSpPr>
          <p:cNvPr id="3" name="页脚占位符 2">
            <a:extLst>
              <a:ext uri="{FF2B5EF4-FFF2-40B4-BE49-F238E27FC236}">
                <a16:creationId xmlns:a16="http://schemas.microsoft.com/office/drawing/2014/main" id="{477E23CB-0AB2-440B-B0AB-1761F96378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D9CF56F-F3DA-4AE2-B3D7-E3EB0290CD26}"/>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52921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2958-9570-40B4-B34B-3D667926D2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666250-7B28-44AF-A762-9D5871AFB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1C54BA-6D2E-443E-82E6-37288E281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EF504C-7516-47F7-8F69-64882BEA1F08}"/>
              </a:ext>
            </a:extLst>
          </p:cNvPr>
          <p:cNvSpPr>
            <a:spLocks noGrp="1"/>
          </p:cNvSpPr>
          <p:nvPr>
            <p:ph type="dt" sz="half" idx="10"/>
          </p:nvPr>
        </p:nvSpPr>
        <p:spPr/>
        <p:txBody>
          <a:bodyPr/>
          <a:lstStyle/>
          <a:p>
            <a:fld id="{EFBFB2C7-CF7D-4C61-8BD7-EF6C5EBDB12D}" type="datetime1">
              <a:rPr lang="zh-CN" altLang="en-US" smtClean="0"/>
              <a:t>2019/5/31</a:t>
            </a:fld>
            <a:endParaRPr lang="zh-CN" altLang="en-US"/>
          </a:p>
        </p:txBody>
      </p:sp>
      <p:sp>
        <p:nvSpPr>
          <p:cNvPr id="6" name="页脚占位符 5">
            <a:extLst>
              <a:ext uri="{FF2B5EF4-FFF2-40B4-BE49-F238E27FC236}">
                <a16:creationId xmlns:a16="http://schemas.microsoft.com/office/drawing/2014/main" id="{DA0B3B62-1C1A-46CF-A978-887458FCE4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EF5116-2995-45CC-9155-54F7B7B02469}"/>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4423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FEC38-827D-47BE-B50E-7DC0A2E2A8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C4CC64-8855-4A98-8DC2-C2EAE5FBA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58FCE7-C739-4265-ADEC-909DB0A08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928F1A0-318C-4A01-B120-1B120C900759}"/>
              </a:ext>
            </a:extLst>
          </p:cNvPr>
          <p:cNvSpPr>
            <a:spLocks noGrp="1"/>
          </p:cNvSpPr>
          <p:nvPr>
            <p:ph type="dt" sz="half" idx="10"/>
          </p:nvPr>
        </p:nvSpPr>
        <p:spPr/>
        <p:txBody>
          <a:bodyPr/>
          <a:lstStyle/>
          <a:p>
            <a:fld id="{C6302770-08E6-4814-AC98-232EEA05B83F}" type="datetime1">
              <a:rPr lang="zh-CN" altLang="en-US" smtClean="0"/>
              <a:t>2019/5/31</a:t>
            </a:fld>
            <a:endParaRPr lang="zh-CN" altLang="en-US"/>
          </a:p>
        </p:txBody>
      </p:sp>
      <p:sp>
        <p:nvSpPr>
          <p:cNvPr id="6" name="页脚占位符 5">
            <a:extLst>
              <a:ext uri="{FF2B5EF4-FFF2-40B4-BE49-F238E27FC236}">
                <a16:creationId xmlns:a16="http://schemas.microsoft.com/office/drawing/2014/main" id="{D48D15E2-297F-4844-8D90-27FC757F83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51F207-E675-45BB-AE5E-E2D1C4DE5EA1}"/>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9451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AFEA6F-6707-4E5C-89F0-B703B9BBB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69673D-5989-4D10-AAFB-CA2D7C359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0FF3DF-C531-497B-9F32-4CD2876FF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1934-877F-4582-B851-7425E20F4D51}" type="datetime1">
              <a:rPr lang="zh-CN" altLang="en-US" smtClean="0"/>
              <a:t>2019/5/31</a:t>
            </a:fld>
            <a:endParaRPr lang="zh-CN" altLang="en-US"/>
          </a:p>
        </p:txBody>
      </p:sp>
      <p:sp>
        <p:nvSpPr>
          <p:cNvPr id="5" name="页脚占位符 4">
            <a:extLst>
              <a:ext uri="{FF2B5EF4-FFF2-40B4-BE49-F238E27FC236}">
                <a16:creationId xmlns:a16="http://schemas.microsoft.com/office/drawing/2014/main" id="{52EF2673-6D92-4B07-BB7C-9CE9EA68D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1353D9A-6270-448A-976C-DAB261009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5968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1934-877F-4582-B851-7425E20F4D51}" type="datetime1">
              <a:rPr lang="zh-CN" altLang="en-US" smtClean="0"/>
              <a:t>2019/5/31</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549013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020E6-37FC-48E0-B773-2F96ED5562AC}"/>
              </a:ext>
            </a:extLst>
          </p:cNvPr>
          <p:cNvSpPr>
            <a:spLocks noGrp="1"/>
          </p:cNvSpPr>
          <p:nvPr>
            <p:ph type="ctrTitle"/>
          </p:nvPr>
        </p:nvSpPr>
        <p:spPr>
          <a:xfrm>
            <a:off x="398585" y="855076"/>
            <a:ext cx="11394830" cy="2387600"/>
          </a:xfrm>
        </p:spPr>
        <p:txBody>
          <a:bodyPr>
            <a:normAutofit/>
          </a:bodyPr>
          <a:lstStyle/>
          <a:p>
            <a:r>
              <a:rPr lang="en-US" altLang="zh-CN" dirty="0"/>
              <a:t>Coded Caching with Nonuniform Demands</a:t>
            </a:r>
            <a:endParaRPr lang="zh-CN" altLang="en-US" dirty="0"/>
          </a:p>
        </p:txBody>
      </p:sp>
    </p:spTree>
    <p:extLst>
      <p:ext uri="{BB962C8B-B14F-4D97-AF65-F5344CB8AC3E}">
        <p14:creationId xmlns:p14="http://schemas.microsoft.com/office/powerpoint/2010/main" val="255764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normAutofit/>
          </a:bodyPr>
          <a:lstStyle/>
          <a:p>
            <a:pPr algn="ctr"/>
            <a:r>
              <a:rPr lang="en-US" altLang="zh-CN" dirty="0"/>
              <a:t>3. Theoretical Results</a:t>
            </a:r>
            <a:br>
              <a:rPr lang="en-US" altLang="zh-CN" dirty="0"/>
            </a:b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p:spTree>
    <p:extLst>
      <p:ext uri="{BB962C8B-B14F-4D97-AF65-F5344CB8AC3E}">
        <p14:creationId xmlns:p14="http://schemas.microsoft.com/office/powerpoint/2010/main" val="51488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normAutofit/>
          </a:bodyPr>
          <a:lstStyle/>
          <a:p>
            <a:pPr algn="ctr"/>
            <a:r>
              <a:rPr lang="en-US" altLang="zh-CN" dirty="0"/>
              <a:t>3. Theoretical Results</a:t>
            </a:r>
            <a:br>
              <a:rPr lang="en-US" altLang="zh-CN" dirty="0"/>
            </a:b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r>
              <a:rPr lang="en-US" altLang="zh-CN" sz="2000" dirty="0"/>
              <a:t>Algorithm</a:t>
            </a:r>
            <a:r>
              <a:rPr lang="zh-CN" altLang="en-US" sz="2000" dirty="0"/>
              <a:t>的两个重要特征</a:t>
            </a:r>
            <a:endParaRPr lang="en-US" altLang="zh-CN" sz="2000" dirty="0"/>
          </a:p>
          <a:p>
            <a:pPr marL="457200" indent="-457200">
              <a:buFont typeface="+mj-ea"/>
              <a:buAutoNum type="circleNumDbPlain"/>
            </a:pPr>
            <a:r>
              <a:rPr lang="zh-CN" altLang="en-US" sz="2000" dirty="0"/>
              <a:t>为每个用户的请求提供了</a:t>
            </a:r>
            <a:r>
              <a:rPr lang="en-US" altLang="zh-CN" sz="2000" dirty="0"/>
              <a:t>coded multicasting opportunities</a:t>
            </a:r>
            <a:r>
              <a:rPr lang="zh-CN" altLang="en-US" sz="2000" dirty="0"/>
              <a:t>。</a:t>
            </a:r>
            <a:r>
              <a:rPr lang="en-US" altLang="zh-CN" sz="2000" dirty="0"/>
              <a:t>(</a:t>
            </a:r>
            <a:r>
              <a:rPr lang="zh-CN" altLang="en-US" sz="2000" dirty="0"/>
              <a:t>同步处理</a:t>
            </a:r>
            <a:r>
              <a:rPr lang="en-US" altLang="zh-CN" sz="2000" dirty="0"/>
              <a:t>)</a:t>
            </a:r>
          </a:p>
          <a:p>
            <a:pPr marL="457200" indent="-457200">
              <a:buFont typeface="+mj-ea"/>
              <a:buAutoNum type="circleNumDbPlain"/>
            </a:pPr>
            <a:r>
              <a:rPr lang="en-US" altLang="zh-CN" sz="2000" dirty="0"/>
              <a:t>Placement phase</a:t>
            </a:r>
            <a:r>
              <a:rPr lang="zh-CN" altLang="en-US" sz="2000" dirty="0"/>
              <a:t>对</a:t>
            </a:r>
            <a:r>
              <a:rPr lang="en-US" altLang="zh-CN" sz="2000" dirty="0"/>
              <a:t>cache</a:t>
            </a:r>
            <a:r>
              <a:rPr lang="zh-CN" altLang="en-US" sz="2000" dirty="0"/>
              <a:t>的放置是对称的</a:t>
            </a:r>
            <a:endParaRPr lang="en-US" altLang="zh-CN" sz="2000" dirty="0"/>
          </a:p>
          <a:p>
            <a:pPr marL="0" indent="0">
              <a:buNone/>
            </a:pPr>
            <a:endParaRPr lang="en-US" altLang="zh-CN" sz="2000" dirty="0"/>
          </a:p>
          <a:p>
            <a:pPr marL="0" indent="0">
              <a:buNone/>
            </a:pPr>
            <a:r>
              <a:rPr lang="zh-CN" altLang="en-US" sz="2000" dirty="0"/>
              <a:t>不同的文件其请求概率</a:t>
            </a:r>
            <a:r>
              <a:rPr lang="en-US" altLang="zh-CN" sz="2000" dirty="0"/>
              <a:t>p</a:t>
            </a:r>
            <a:r>
              <a:rPr lang="zh-CN" altLang="en-US" sz="2000" dirty="0"/>
              <a:t>不相同，如果延续算法的第二个特点，让每个用户的</a:t>
            </a:r>
            <a:r>
              <a:rPr lang="en-US" altLang="zh-CN" sz="2000" dirty="0"/>
              <a:t>cache</a:t>
            </a:r>
            <a:r>
              <a:rPr lang="zh-CN" altLang="en-US" sz="2000" dirty="0"/>
              <a:t>内容是对称的，显然是没有考虑到不同的概率</a:t>
            </a:r>
            <a:r>
              <a:rPr lang="en-US" altLang="zh-CN" sz="2000" dirty="0"/>
              <a:t>p</a:t>
            </a:r>
            <a:r>
              <a:rPr lang="zh-CN" altLang="en-US" sz="2000" dirty="0"/>
              <a:t>，这种方法的性能不是最好的。</a:t>
            </a:r>
            <a:endParaRPr lang="en-US" altLang="zh-CN" sz="2000" dirty="0"/>
          </a:p>
          <a:p>
            <a:pPr marL="0" indent="0">
              <a:buNone/>
            </a:pPr>
            <a:endParaRPr lang="en-US" altLang="zh-CN" sz="2000" dirty="0"/>
          </a:p>
          <a:p>
            <a:pPr marL="0" indent="0">
              <a:buNone/>
            </a:pPr>
            <a:r>
              <a:rPr lang="zh-CN" altLang="en-US" sz="2000" dirty="0"/>
              <a:t>本文提出了</a:t>
            </a:r>
            <a:r>
              <a:rPr lang="en-US" altLang="zh-CN" sz="2000" dirty="0"/>
              <a:t>grouped coded caching scheme</a:t>
            </a:r>
          </a:p>
          <a:p>
            <a:pPr marL="0" indent="0">
              <a:buNone/>
            </a:pPr>
            <a:endParaRPr lang="en-US" altLang="zh-CN" b="1" dirty="0"/>
          </a:p>
          <a:p>
            <a:endParaRPr lang="en-US" altLang="zh-CN" dirty="0"/>
          </a:p>
          <a:p>
            <a:pPr marL="0" indent="0">
              <a:buNone/>
            </a:pPr>
            <a:endParaRPr lang="zh-CN" altLang="en-US" dirty="0"/>
          </a:p>
        </p:txBody>
      </p:sp>
    </p:spTree>
    <p:extLst>
      <p:ext uri="{BB962C8B-B14F-4D97-AF65-F5344CB8AC3E}">
        <p14:creationId xmlns:p14="http://schemas.microsoft.com/office/powerpoint/2010/main" val="239777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Theoretical Results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b="1" dirty="0"/>
              <a:t>Grouped coded caching scheme </a:t>
            </a:r>
          </a:p>
          <a:p>
            <a:pPr marL="0" indent="0">
              <a:buNone/>
            </a:pPr>
            <a:r>
              <a:rPr lang="zh-CN" altLang="en-US" sz="2000" dirty="0"/>
              <a:t>把文件集合</a:t>
            </a:r>
            <a:r>
              <a:rPr lang="en-US" altLang="zh-CN" sz="2000" dirty="0"/>
              <a:t>N</a:t>
            </a:r>
            <a:r>
              <a:rPr lang="zh-CN" altLang="en-US" sz="2000" dirty="0"/>
              <a:t>按照概率</a:t>
            </a:r>
            <a:r>
              <a:rPr lang="en-US" altLang="zh-CN" sz="2000" dirty="0"/>
              <a:t>p</a:t>
            </a:r>
            <a:r>
              <a:rPr lang="zh-CN" altLang="en-US" sz="2000" dirty="0"/>
              <a:t>重新排序，然后分成若干组。在每个组里，每个文件的概率是近似的。</a:t>
            </a:r>
            <a:endParaRPr lang="en-US" altLang="zh-CN" sz="2000" dirty="0"/>
          </a:p>
          <a:p>
            <a:pPr marL="457200" indent="-457200">
              <a:buFont typeface="+mj-ea"/>
              <a:buAutoNum type="circleNumDbPlain"/>
            </a:pPr>
            <a:r>
              <a:rPr lang="zh-CN" altLang="en-US" sz="2000" dirty="0"/>
              <a:t>在</a:t>
            </a:r>
            <a:r>
              <a:rPr lang="en-US" altLang="zh-CN" sz="2000" dirty="0"/>
              <a:t>placement phase</a:t>
            </a:r>
            <a:r>
              <a:rPr lang="zh-CN" altLang="en-US" sz="2000" dirty="0"/>
              <a:t>，</a:t>
            </a:r>
            <a:endParaRPr lang="en-US" altLang="zh-CN" sz="2000" dirty="0"/>
          </a:p>
          <a:p>
            <a:r>
              <a:rPr lang="zh-CN" altLang="en-US" sz="2000" dirty="0"/>
              <a:t>在每个组内，忽略文件概率</a:t>
            </a:r>
            <a:r>
              <a:rPr lang="en-US" altLang="zh-CN" sz="2000" dirty="0"/>
              <a:t>p</a:t>
            </a:r>
            <a:r>
              <a:rPr lang="zh-CN" altLang="en-US" sz="2000" dirty="0"/>
              <a:t>的差别</a:t>
            </a:r>
            <a:r>
              <a:rPr lang="en-US" altLang="zh-CN" sz="2000" dirty="0"/>
              <a:t>(</a:t>
            </a:r>
            <a:r>
              <a:rPr lang="zh-CN" altLang="en-US" sz="2000" dirty="0"/>
              <a:t>看成均匀分布的</a:t>
            </a:r>
            <a:r>
              <a:rPr lang="en-US" altLang="zh-CN" sz="2000" dirty="0"/>
              <a:t>)</a:t>
            </a:r>
            <a:r>
              <a:rPr lang="zh-CN" altLang="en-US" sz="2000" dirty="0"/>
              <a:t>。因此，在每个组内，</a:t>
            </a:r>
            <a:r>
              <a:rPr lang="en-US" altLang="zh-CN" sz="2000" dirty="0"/>
              <a:t>placement</a:t>
            </a:r>
            <a:r>
              <a:rPr lang="zh-CN" altLang="en-US" sz="2000" dirty="0"/>
              <a:t>的对称性依然保留，可以运用算法对</a:t>
            </a:r>
            <a:r>
              <a:rPr lang="en-US" altLang="zh-CN" sz="2000" dirty="0"/>
              <a:t>cache</a:t>
            </a:r>
            <a:r>
              <a:rPr lang="zh-CN" altLang="en-US" sz="2000" dirty="0"/>
              <a:t>的特定的一部分进行随机分配。而忽略每个组之间的</a:t>
            </a:r>
            <a:r>
              <a:rPr lang="en-US" altLang="zh-CN" sz="2000" dirty="0"/>
              <a:t>coding opportunities</a:t>
            </a:r>
            <a:r>
              <a:rPr lang="zh-CN" altLang="en-US" sz="2000" dirty="0"/>
              <a:t>。</a:t>
            </a:r>
            <a:endParaRPr lang="en-US" altLang="zh-CN" sz="2000" dirty="0"/>
          </a:p>
          <a:p>
            <a:r>
              <a:rPr lang="zh-CN" altLang="en-US" sz="2000" dirty="0"/>
              <a:t>不同的组有每个用户对应</a:t>
            </a:r>
            <a:r>
              <a:rPr lang="en-US" altLang="zh-CN" sz="2000" dirty="0"/>
              <a:t>cache</a:t>
            </a:r>
            <a:r>
              <a:rPr lang="zh-CN" altLang="en-US" sz="2000" dirty="0"/>
              <a:t>里的不同的空间，因此对于概率</a:t>
            </a:r>
            <a:r>
              <a:rPr lang="en-US" altLang="zh-CN" sz="2000" dirty="0"/>
              <a:t>p</a:t>
            </a:r>
            <a:r>
              <a:rPr lang="zh-CN" altLang="en-US" sz="2000" dirty="0"/>
              <a:t>高的组，可以对其分配更多的子空间</a:t>
            </a:r>
            <a:endParaRPr lang="en-US" altLang="zh-CN" sz="2000" dirty="0"/>
          </a:p>
          <a:p>
            <a:r>
              <a:rPr lang="zh-CN" altLang="en-US" sz="2000" dirty="0"/>
              <a:t>可以调整</a:t>
            </a:r>
            <a:r>
              <a:rPr lang="zh-CN" altLang="en-US" sz="2000" b="1" dirty="0"/>
              <a:t>每个组的文件个数</a:t>
            </a:r>
            <a:r>
              <a:rPr lang="zh-CN" altLang="en-US" sz="2000" dirty="0"/>
              <a:t>和</a:t>
            </a:r>
            <a:r>
              <a:rPr lang="zh-CN" altLang="en-US" sz="2000" b="1" dirty="0"/>
              <a:t>每个用户对于每个组开辟的</a:t>
            </a:r>
            <a:r>
              <a:rPr lang="en-US" altLang="zh-CN" sz="2000" b="1" dirty="0"/>
              <a:t>cache</a:t>
            </a:r>
            <a:r>
              <a:rPr lang="zh-CN" altLang="en-US" sz="2000" b="1" dirty="0"/>
              <a:t>子空间大小</a:t>
            </a:r>
            <a:r>
              <a:rPr lang="zh-CN" altLang="en-US" sz="2000" dirty="0"/>
              <a:t>这两个变量使得</a:t>
            </a:r>
            <a:r>
              <a:rPr lang="en-US" altLang="zh-CN" sz="2000" dirty="0"/>
              <a:t>expected rate</a:t>
            </a:r>
            <a:r>
              <a:rPr lang="zh-CN" altLang="en-US" sz="2000" dirty="0"/>
              <a:t>最小</a:t>
            </a:r>
            <a:endParaRPr lang="en-US" altLang="zh-CN" sz="2000" dirty="0"/>
          </a:p>
          <a:p>
            <a:pPr marL="0" indent="0">
              <a:buNone/>
            </a:pPr>
            <a:r>
              <a:rPr lang="zh-CN" altLang="en-US" sz="2000" dirty="0"/>
              <a:t>公式约束：</a:t>
            </a:r>
            <a:endParaRPr lang="en-US" altLang="zh-CN" sz="2000" dirty="0"/>
          </a:p>
          <a:p>
            <a:pPr marL="457200" indent="-457200">
              <a:buFont typeface="+mj-lt"/>
              <a:buAutoNum type="circleNumDbPlain"/>
            </a:pPr>
            <a:r>
              <a:rPr lang="zh-CN" altLang="en-US" sz="2000" dirty="0"/>
              <a:t>                                                    其中每个组对应一个</a:t>
            </a:r>
            <a:r>
              <a:rPr lang="en-US" altLang="zh-CN" sz="2000" dirty="0"/>
              <a:t>cache</a:t>
            </a:r>
            <a:r>
              <a:rPr lang="zh-CN" altLang="en-US" sz="2000" dirty="0"/>
              <a:t>子空间，每个子空间存储对应分组                                                组内每个文件的</a:t>
            </a:r>
          </a:p>
        </p:txBody>
      </p:sp>
      <p:pic>
        <p:nvPicPr>
          <p:cNvPr id="4" name="图片 3">
            <a:extLst>
              <a:ext uri="{FF2B5EF4-FFF2-40B4-BE49-F238E27FC236}">
                <a16:creationId xmlns:a16="http://schemas.microsoft.com/office/drawing/2014/main" id="{9B9F24CB-5D85-46C6-97C5-3F5286143EDA}"/>
              </a:ext>
            </a:extLst>
          </p:cNvPr>
          <p:cNvPicPr>
            <a:picLocks noChangeAspect="1"/>
          </p:cNvPicPr>
          <p:nvPr/>
        </p:nvPicPr>
        <p:blipFill>
          <a:blip r:embed="rId3"/>
          <a:stretch>
            <a:fillRect/>
          </a:stretch>
        </p:blipFill>
        <p:spPr>
          <a:xfrm>
            <a:off x="700627" y="4829446"/>
            <a:ext cx="1590476" cy="828571"/>
          </a:xfrm>
          <a:prstGeom prst="rect">
            <a:avLst/>
          </a:prstGeom>
        </p:spPr>
      </p:pic>
      <p:pic>
        <p:nvPicPr>
          <p:cNvPr id="5" name="图片 4">
            <a:extLst>
              <a:ext uri="{FF2B5EF4-FFF2-40B4-BE49-F238E27FC236}">
                <a16:creationId xmlns:a16="http://schemas.microsoft.com/office/drawing/2014/main" id="{01EF1359-593D-4727-B679-199852A7ECF7}"/>
              </a:ext>
            </a:extLst>
          </p:cNvPr>
          <p:cNvPicPr>
            <a:picLocks noChangeAspect="1"/>
          </p:cNvPicPr>
          <p:nvPr/>
        </p:nvPicPr>
        <p:blipFill>
          <a:blip r:embed="rId4"/>
          <a:stretch>
            <a:fillRect/>
          </a:stretch>
        </p:blipFill>
        <p:spPr>
          <a:xfrm>
            <a:off x="2268954" y="4687179"/>
            <a:ext cx="2266667" cy="1009524"/>
          </a:xfrm>
          <a:prstGeom prst="rect">
            <a:avLst/>
          </a:prstGeom>
        </p:spPr>
      </p:pic>
      <p:pic>
        <p:nvPicPr>
          <p:cNvPr id="6" name="图片 5">
            <a:extLst>
              <a:ext uri="{FF2B5EF4-FFF2-40B4-BE49-F238E27FC236}">
                <a16:creationId xmlns:a16="http://schemas.microsoft.com/office/drawing/2014/main" id="{FB10F364-0ADC-4562-939E-BB97658DC441}"/>
              </a:ext>
            </a:extLst>
          </p:cNvPr>
          <p:cNvPicPr>
            <a:picLocks noChangeAspect="1"/>
          </p:cNvPicPr>
          <p:nvPr/>
        </p:nvPicPr>
        <p:blipFill>
          <a:blip r:embed="rId5"/>
          <a:stretch>
            <a:fillRect/>
          </a:stretch>
        </p:blipFill>
        <p:spPr>
          <a:xfrm>
            <a:off x="6444989" y="5160289"/>
            <a:ext cx="1342857" cy="342857"/>
          </a:xfrm>
          <a:prstGeom prst="rect">
            <a:avLst/>
          </a:prstGeom>
        </p:spPr>
      </p:pic>
    </p:spTree>
    <p:extLst>
      <p:ext uri="{BB962C8B-B14F-4D97-AF65-F5344CB8AC3E}">
        <p14:creationId xmlns:p14="http://schemas.microsoft.com/office/powerpoint/2010/main" val="256733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Theoretical Results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b="1" dirty="0"/>
              <a:t>Grouped coded caching scheme </a:t>
            </a:r>
          </a:p>
        </p:txBody>
      </p:sp>
      <p:pic>
        <p:nvPicPr>
          <p:cNvPr id="12" name="图片 11">
            <a:extLst>
              <a:ext uri="{FF2B5EF4-FFF2-40B4-BE49-F238E27FC236}">
                <a16:creationId xmlns:a16="http://schemas.microsoft.com/office/drawing/2014/main" id="{F8239E05-BF8F-4C0B-8C39-0C9EC28E9FD5}"/>
              </a:ext>
            </a:extLst>
          </p:cNvPr>
          <p:cNvPicPr>
            <a:picLocks noChangeAspect="1"/>
          </p:cNvPicPr>
          <p:nvPr/>
        </p:nvPicPr>
        <p:blipFill>
          <a:blip r:embed="rId3"/>
          <a:stretch>
            <a:fillRect/>
          </a:stretch>
        </p:blipFill>
        <p:spPr>
          <a:xfrm>
            <a:off x="478270" y="1329743"/>
            <a:ext cx="11235460" cy="4198514"/>
          </a:xfrm>
          <a:prstGeom prst="rect">
            <a:avLst/>
          </a:prstGeom>
        </p:spPr>
      </p:pic>
    </p:spTree>
    <p:extLst>
      <p:ext uri="{BB962C8B-B14F-4D97-AF65-F5344CB8AC3E}">
        <p14:creationId xmlns:p14="http://schemas.microsoft.com/office/powerpoint/2010/main" val="2287505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Theoretical Results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b="1" dirty="0"/>
                  <a:t>Grouped coded caching scheme </a:t>
                </a:r>
              </a:p>
              <a:p>
                <a:pPr marL="457200" indent="-457200">
                  <a:buFont typeface="+mj-ea"/>
                  <a:buAutoNum type="circleNumDbPlain" startAt="2"/>
                </a:pPr>
                <a:r>
                  <a:rPr lang="zh-CN" altLang="en-US" sz="2000" dirty="0"/>
                  <a:t>在</a:t>
                </a:r>
                <a:r>
                  <a:rPr lang="en-US" altLang="zh-CN" sz="2000" dirty="0"/>
                  <a:t>delivery phase</a:t>
                </a:r>
                <a:r>
                  <a:rPr lang="zh-CN" altLang="en-US" sz="2000" dirty="0"/>
                  <a:t>，</a:t>
                </a:r>
                <a:endParaRPr lang="en-US" altLang="zh-CN" sz="2000" dirty="0"/>
              </a:p>
              <a:p>
                <a:r>
                  <a:rPr lang="zh-CN" altLang="en-US" sz="2000" dirty="0"/>
                  <a:t>每个用户根据概率</a:t>
                </a:r>
                <a:r>
                  <a:rPr lang="en-US" altLang="zh-CN" sz="2000" dirty="0"/>
                  <a:t>p</a:t>
                </a:r>
                <a:r>
                  <a:rPr lang="zh-CN" altLang="en-US" sz="2000" dirty="0"/>
                  <a:t>随机请求一个文件</a:t>
                </a:r>
                <a:r>
                  <a:rPr lang="en-US" altLang="zh-CN" sz="2000" dirty="0"/>
                  <a:t>(</a:t>
                </a:r>
                <a:r>
                  <a:rPr lang="zh-CN" altLang="en-US" sz="2000" dirty="0"/>
                  <a:t>由于请求的随机性</a:t>
                </a:r>
                <a:r>
                  <a:rPr lang="en-US" altLang="zh-CN" sz="2000" dirty="0"/>
                  <a:t>)</a:t>
                </a:r>
              </a:p>
              <a:p>
                <a:r>
                  <a:rPr lang="zh-CN" altLang="en-US" sz="2000" dirty="0"/>
                  <a:t>用户分成</a:t>
                </a:r>
                <a:r>
                  <a:rPr lang="en-US" altLang="zh-CN" sz="2000" dirty="0"/>
                  <a:t>L</a:t>
                </a:r>
                <a:r>
                  <a:rPr lang="zh-CN" altLang="en-US" sz="2000" dirty="0"/>
                  <a:t>个组，每个组内的用户对应请求相应的文件组内的文件</a:t>
                </a:r>
                <a:endParaRPr lang="en-US" altLang="zh-CN" sz="2000" dirty="0"/>
              </a:p>
              <a:p>
                <a:endParaRPr lang="en-US" altLang="zh-CN" sz="2000" dirty="0"/>
              </a:p>
              <a:p>
                <a:r>
                  <a:rPr lang="zh-CN" altLang="en-US" sz="2000" dirty="0"/>
                  <a:t>用户每个组的人数</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𝐾</m:t>
                        </m:r>
                      </m:e>
                      <m:sub>
                        <m:r>
                          <m:rPr>
                            <m:sty m:val="p"/>
                          </m:rPr>
                          <a:rPr lang="en-US" altLang="zh-CN" sz="2000" i="1">
                            <a:latin typeface="Cambria Math" panose="02040503050406030204" pitchFamily="18" charset="0"/>
                          </a:rPr>
                          <m:t>l</m:t>
                        </m:r>
                      </m:sub>
                    </m:sSub>
                  </m:oMath>
                </a14:m>
                <a:r>
                  <a:rPr lang="zh-CN" altLang="en-US" sz="2000" dirty="0"/>
                  <a:t>取决于</a:t>
                </a:r>
                <a:r>
                  <a:rPr lang="en-US" altLang="zh-CN" sz="2000" dirty="0"/>
                  <a:t>N</a:t>
                </a:r>
                <a:r>
                  <a:rPr lang="zh-CN" altLang="en-US" sz="2000" dirty="0"/>
                  <a:t>和</a:t>
                </a:r>
                <a:endParaRPr lang="en-US" altLang="zh-CN" sz="2000" dirty="0"/>
              </a:p>
              <a:p>
                <a:r>
                  <a:rPr lang="en-US" altLang="zh-CN" sz="2000" dirty="0"/>
                  <a:t>Server</a:t>
                </a:r>
                <a:r>
                  <a:rPr lang="zh-CN" altLang="en-US" sz="2000" dirty="0"/>
                  <a:t>运用算法中同样的</a:t>
                </a:r>
                <a:r>
                  <a:rPr lang="en-US" altLang="zh-CN" sz="2000" dirty="0"/>
                  <a:t>delivery procedure</a:t>
                </a:r>
                <a:r>
                  <a:rPr lang="zh-CN" altLang="en-US" sz="2000" dirty="0"/>
                  <a:t>对每个用户分组     进行计算，共运用</a:t>
                </a:r>
                <a:r>
                  <a:rPr lang="en-US" altLang="zh-CN" sz="2000" dirty="0"/>
                  <a:t>L</a:t>
                </a:r>
                <a:r>
                  <a:rPr lang="zh-CN" altLang="en-US" sz="2000" dirty="0"/>
                  <a:t>次</a:t>
                </a:r>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1217" t="-214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4BC9C85-EA4C-4EC1-9CD9-E3A01C590127}"/>
              </a:ext>
            </a:extLst>
          </p:cNvPr>
          <p:cNvPicPr>
            <a:picLocks noChangeAspect="1"/>
          </p:cNvPicPr>
          <p:nvPr/>
        </p:nvPicPr>
        <p:blipFill>
          <a:blip r:embed="rId4"/>
          <a:stretch>
            <a:fillRect/>
          </a:stretch>
        </p:blipFill>
        <p:spPr>
          <a:xfrm>
            <a:off x="984217" y="2667382"/>
            <a:ext cx="8057143" cy="257143"/>
          </a:xfrm>
          <a:prstGeom prst="rect">
            <a:avLst/>
          </a:prstGeom>
        </p:spPr>
      </p:pic>
      <p:pic>
        <p:nvPicPr>
          <p:cNvPr id="10" name="图片 9">
            <a:extLst>
              <a:ext uri="{FF2B5EF4-FFF2-40B4-BE49-F238E27FC236}">
                <a16:creationId xmlns:a16="http://schemas.microsoft.com/office/drawing/2014/main" id="{FA1A208A-A815-4A76-AE20-6CB905493BC2}"/>
              </a:ext>
            </a:extLst>
          </p:cNvPr>
          <p:cNvPicPr>
            <a:picLocks noChangeAspect="1"/>
          </p:cNvPicPr>
          <p:nvPr/>
        </p:nvPicPr>
        <p:blipFill>
          <a:blip r:embed="rId5"/>
          <a:stretch>
            <a:fillRect/>
          </a:stretch>
        </p:blipFill>
        <p:spPr>
          <a:xfrm>
            <a:off x="4686579" y="3024721"/>
            <a:ext cx="961905" cy="304762"/>
          </a:xfrm>
          <a:prstGeom prst="rect">
            <a:avLst/>
          </a:prstGeom>
        </p:spPr>
      </p:pic>
      <p:pic>
        <p:nvPicPr>
          <p:cNvPr id="11" name="图片 10">
            <a:extLst>
              <a:ext uri="{FF2B5EF4-FFF2-40B4-BE49-F238E27FC236}">
                <a16:creationId xmlns:a16="http://schemas.microsoft.com/office/drawing/2014/main" id="{99DACF1E-58FA-49FB-AEB7-1F91F6E1ACE1}"/>
              </a:ext>
            </a:extLst>
          </p:cNvPr>
          <p:cNvPicPr>
            <a:picLocks noChangeAspect="1"/>
          </p:cNvPicPr>
          <p:nvPr/>
        </p:nvPicPr>
        <p:blipFill>
          <a:blip r:embed="rId6"/>
          <a:stretch>
            <a:fillRect/>
          </a:stretch>
        </p:blipFill>
        <p:spPr>
          <a:xfrm>
            <a:off x="7543445" y="3429000"/>
            <a:ext cx="278191" cy="264944"/>
          </a:xfrm>
          <a:prstGeom prst="rect">
            <a:avLst/>
          </a:prstGeom>
        </p:spPr>
      </p:pic>
    </p:spTree>
    <p:extLst>
      <p:ext uri="{BB962C8B-B14F-4D97-AF65-F5344CB8AC3E}">
        <p14:creationId xmlns:p14="http://schemas.microsoft.com/office/powerpoint/2010/main" val="225932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Performance Analysis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需要注意的是，第二个不等式，虽然每个组对应的</a:t>
            </a:r>
            <a:r>
              <a:rPr lang="en-US" altLang="zh-CN" sz="2000" dirty="0"/>
              <a:t>cache</a:t>
            </a:r>
            <a:r>
              <a:rPr lang="zh-CN" altLang="en-US" sz="2000" dirty="0"/>
              <a:t>子空间都一样，为</a:t>
            </a:r>
            <a:r>
              <a:rPr lang="en-US" altLang="zh-CN" sz="2000" dirty="0"/>
              <a:t>M/L</a:t>
            </a:r>
            <a:r>
              <a:rPr lang="zh-CN" altLang="en-US" sz="2000" dirty="0"/>
              <a:t>，但是每个文件在子空间的比例为                  ，这个是随</a:t>
            </a:r>
            <a:r>
              <a:rPr lang="en-US" altLang="zh-CN" sz="2000" dirty="0"/>
              <a:t>l</a:t>
            </a:r>
            <a:r>
              <a:rPr lang="zh-CN" altLang="en-US" sz="2000" dirty="0"/>
              <a:t>变化的。</a:t>
            </a:r>
            <a:endParaRPr lang="en-US" altLang="zh-CN" sz="2000" dirty="0"/>
          </a:p>
        </p:txBody>
      </p:sp>
      <p:pic>
        <p:nvPicPr>
          <p:cNvPr id="4" name="图片 3">
            <a:extLst>
              <a:ext uri="{FF2B5EF4-FFF2-40B4-BE49-F238E27FC236}">
                <a16:creationId xmlns:a16="http://schemas.microsoft.com/office/drawing/2014/main" id="{3C7D3A11-E674-46A6-9F53-36CAE5ECF542}"/>
              </a:ext>
            </a:extLst>
          </p:cNvPr>
          <p:cNvPicPr>
            <a:picLocks noChangeAspect="1"/>
          </p:cNvPicPr>
          <p:nvPr/>
        </p:nvPicPr>
        <p:blipFill>
          <a:blip r:embed="rId3"/>
          <a:stretch>
            <a:fillRect/>
          </a:stretch>
        </p:blipFill>
        <p:spPr>
          <a:xfrm>
            <a:off x="757905" y="1217400"/>
            <a:ext cx="10676190" cy="2847619"/>
          </a:xfrm>
          <a:prstGeom prst="rect">
            <a:avLst/>
          </a:prstGeom>
        </p:spPr>
      </p:pic>
      <p:pic>
        <p:nvPicPr>
          <p:cNvPr id="5" name="图片 4">
            <a:extLst>
              <a:ext uri="{FF2B5EF4-FFF2-40B4-BE49-F238E27FC236}">
                <a16:creationId xmlns:a16="http://schemas.microsoft.com/office/drawing/2014/main" id="{8CBB5CFA-688C-494C-AD6F-E8A72E1BE018}"/>
              </a:ext>
            </a:extLst>
          </p:cNvPr>
          <p:cNvPicPr>
            <a:picLocks noChangeAspect="1"/>
          </p:cNvPicPr>
          <p:nvPr/>
        </p:nvPicPr>
        <p:blipFill>
          <a:blip r:embed="rId4"/>
          <a:stretch>
            <a:fillRect/>
          </a:stretch>
        </p:blipFill>
        <p:spPr>
          <a:xfrm>
            <a:off x="3303184" y="4417329"/>
            <a:ext cx="971429" cy="276190"/>
          </a:xfrm>
          <a:prstGeom prst="rect">
            <a:avLst/>
          </a:prstGeom>
        </p:spPr>
      </p:pic>
    </p:spTree>
    <p:extLst>
      <p:ext uri="{BB962C8B-B14F-4D97-AF65-F5344CB8AC3E}">
        <p14:creationId xmlns:p14="http://schemas.microsoft.com/office/powerpoint/2010/main" val="200869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Performance Analysis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zh-CN" altLang="en-US" sz="2400" b="1" dirty="0"/>
                  <a:t>一种文件分组的方法</a:t>
                </a:r>
                <a:endParaRPr lang="en-US" altLang="zh-CN" sz="2400" b="1" dirty="0"/>
              </a:p>
              <a:p>
                <a:pPr marL="0" indent="0">
                  <a:buNone/>
                </a:pPr>
                <a:r>
                  <a:rPr lang="zh-CN" altLang="en-US" sz="2000" dirty="0"/>
                  <a:t>把每个文件按概率从大到小重新排序，重新标签。则有</a:t>
                </a:r>
                <a:r>
                  <a:rPr lang="en-US" altLang="zh-CN" sz="2000" dirty="0"/>
                  <a:t>p1&gt;p2&gt;p3…&gt;</a:t>
                </a:r>
                <a:r>
                  <a:rPr lang="en-US" altLang="zh-CN" sz="2000" dirty="0" err="1"/>
                  <a:t>pn</a:t>
                </a:r>
                <a:endParaRPr lang="en-US" altLang="zh-CN" sz="2000" dirty="0"/>
              </a:p>
              <a:p>
                <a:pPr marL="0" indent="0">
                  <a:buNone/>
                </a:pPr>
                <a:r>
                  <a:rPr lang="zh-CN" altLang="en-US" sz="2000" dirty="0"/>
                  <a:t>分组的方法为：</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比如第一组文件为</a:t>
                </a:r>
                <a:r>
                  <a:rPr lang="en-US" altLang="zh-CN" sz="2000" dirty="0"/>
                  <a:t>{1,2,3…N1},</a:t>
                </a:r>
                <a:r>
                  <a:rPr lang="zh-CN" altLang="en-US" sz="2000" dirty="0"/>
                  <a:t>那么必须满足</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smtClean="0">
                            <a:latin typeface="Cambria Math" panose="02040503050406030204" pitchFamily="18" charset="0"/>
                          </a:rPr>
                          <m:t>p</m:t>
                        </m:r>
                      </m:e>
                      <m:sub>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m:t>
                        </m:r>
                      </m:sub>
                    </m:sSub>
                    <m:r>
                      <a:rPr lang="zh-CN" altLang="en-US"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oMath>
                </a14:m>
                <a:r>
                  <a:rPr lang="en-US" altLang="zh-CN" sz="2000" dirty="0"/>
                  <a:t>/2</a:t>
                </a:r>
                <a:r>
                  <a:rPr lang="zh-CN" altLang="en-US" sz="2000" dirty="0"/>
                  <a:t>，且</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p</m:t>
                        </m:r>
                      </m:e>
                      <m:sub>
                        <m:r>
                          <a:rPr lang="en-US" altLang="zh-CN" sz="2000" i="1">
                            <a:latin typeface="Cambria Math" panose="02040503050406030204" pitchFamily="18" charset="0"/>
                          </a:rPr>
                          <m:t>𝑁</m:t>
                        </m:r>
                        <m:r>
                          <a:rPr lang="en-US" altLang="zh-CN" sz="2000" i="1">
                            <a:latin typeface="Cambria Math" panose="02040503050406030204" pitchFamily="18" charset="0"/>
                          </a:rPr>
                          <m:t>1+1</m:t>
                        </m:r>
                      </m:sub>
                    </m:sSub>
                    <m:r>
                      <a:rPr lang="en-US" altLang="zh-CN" sz="2000" b="0" i="1" smtClean="0">
                        <a:latin typeface="Cambria Math" panose="02040503050406030204" pitchFamily="18" charset="0"/>
                      </a:rPr>
                      <m:t>&lt;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oMath>
                </a14:m>
                <a:r>
                  <a:rPr lang="en-US" altLang="zh-CN" sz="2000" dirty="0"/>
                  <a:t>/2</a:t>
                </a:r>
              </a:p>
              <a:p>
                <a:pPr marL="0" indent="0">
                  <a:buNone/>
                </a:pPr>
                <a:r>
                  <a:rPr lang="zh-CN" altLang="en-US" sz="2000" dirty="0"/>
                  <a:t>这样保证每个组内的文件概率相近</a:t>
                </a:r>
                <a:endParaRPr lang="en-US" altLang="zh-CN" sz="2000" dirty="0"/>
              </a:p>
              <a:p>
                <a:pPr marL="0" indent="0">
                  <a:buNone/>
                </a:pPr>
                <a:r>
                  <a:rPr lang="zh-CN" altLang="en-US" sz="2000" dirty="0"/>
                  <a:t>这样的分组被定义为</a:t>
                </a:r>
                <a:endParaRPr lang="en-US" altLang="zh-CN" sz="2000" dirty="0"/>
              </a:p>
              <a:p>
                <a:pPr marL="0" indent="0">
                  <a:buNone/>
                </a:pPr>
                <a:r>
                  <a:rPr lang="zh-CN" altLang="en-US" sz="2000" dirty="0"/>
                  <a:t>*以概率因子</a:t>
                </a:r>
                <a:r>
                  <a:rPr lang="en-US" altLang="zh-CN" sz="2000" dirty="0"/>
                  <a:t>2</a:t>
                </a:r>
                <a:r>
                  <a:rPr lang="zh-CN" altLang="en-US" sz="2000" dirty="0"/>
                  <a:t>把文件分成了</a:t>
                </a:r>
                <a:r>
                  <a:rPr lang="en-US" altLang="zh-CN" sz="2000" dirty="0"/>
                  <a:t>L</a:t>
                </a:r>
                <a:r>
                  <a:rPr lang="zh-CN" altLang="en-US" sz="2000" dirty="0"/>
                  <a:t>组</a:t>
                </a:r>
                <a:endParaRPr lang="en-US" altLang="zh-CN" sz="2000" dirty="0"/>
              </a:p>
              <a:p>
                <a:pPr marL="457200" indent="-457200">
                  <a:buFont typeface="+mj-ea"/>
                  <a:buAutoNum type="circleNumDbPlain"/>
                </a:pPr>
                <a:r>
                  <a:rPr lang="zh-CN" altLang="en-US" sz="2000" dirty="0"/>
                  <a:t>每个组的概率相近，减少了每个组里每个不同概率文件却有相同的存储大小这种情况的损失</a:t>
                </a:r>
                <a:endParaRPr lang="en-US" altLang="zh-CN" sz="2000" dirty="0"/>
              </a:p>
              <a:p>
                <a:pPr marL="457200" indent="-457200">
                  <a:buFont typeface="+mj-ea"/>
                  <a:buAutoNum type="circleNumDbPlain"/>
                </a:pPr>
                <a:r>
                  <a:rPr lang="zh-CN" altLang="en-US" sz="2000" dirty="0"/>
                  <a:t>分组数量</a:t>
                </a:r>
                <a:r>
                  <a:rPr lang="en-US" altLang="zh-CN" sz="2000" dirty="0"/>
                  <a:t>L</a:t>
                </a:r>
                <a:r>
                  <a:rPr lang="zh-CN" altLang="en-US" sz="2000" dirty="0"/>
                  <a:t>足够小限制了不同组之间无法进行同步编码传输这种情况的损失</a:t>
                </a: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928" t="-2024" b="-202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FB1125F-548B-4D68-9F7C-6C028E771A40}"/>
              </a:ext>
            </a:extLst>
          </p:cNvPr>
          <p:cNvPicPr>
            <a:picLocks noChangeAspect="1"/>
          </p:cNvPicPr>
          <p:nvPr/>
        </p:nvPicPr>
        <p:blipFill>
          <a:blip r:embed="rId4"/>
          <a:stretch>
            <a:fillRect/>
          </a:stretch>
        </p:blipFill>
        <p:spPr>
          <a:xfrm>
            <a:off x="2594715" y="2135357"/>
            <a:ext cx="3032362" cy="1218989"/>
          </a:xfrm>
          <a:prstGeom prst="rect">
            <a:avLst/>
          </a:prstGeom>
        </p:spPr>
      </p:pic>
      <p:pic>
        <p:nvPicPr>
          <p:cNvPr id="5" name="图片 4">
            <a:extLst>
              <a:ext uri="{FF2B5EF4-FFF2-40B4-BE49-F238E27FC236}">
                <a16:creationId xmlns:a16="http://schemas.microsoft.com/office/drawing/2014/main" id="{FEBF1E91-C655-4BC2-A171-E7D3E8EEE75E}"/>
              </a:ext>
            </a:extLst>
          </p:cNvPr>
          <p:cNvPicPr>
            <a:picLocks noChangeAspect="1"/>
          </p:cNvPicPr>
          <p:nvPr/>
        </p:nvPicPr>
        <p:blipFill>
          <a:blip r:embed="rId5"/>
          <a:stretch>
            <a:fillRect/>
          </a:stretch>
        </p:blipFill>
        <p:spPr>
          <a:xfrm>
            <a:off x="3350675" y="4090222"/>
            <a:ext cx="7038095" cy="390476"/>
          </a:xfrm>
          <a:prstGeom prst="rect">
            <a:avLst/>
          </a:prstGeom>
        </p:spPr>
      </p:pic>
    </p:spTree>
    <p:extLst>
      <p:ext uri="{BB962C8B-B14F-4D97-AF65-F5344CB8AC3E}">
        <p14:creationId xmlns:p14="http://schemas.microsoft.com/office/powerpoint/2010/main" val="109745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Performance Analysis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endParaRPr lang="en-US" altLang="zh-CN" sz="2000" dirty="0"/>
          </a:p>
          <a:p>
            <a:pPr marL="457200" indent="-457200">
              <a:buFont typeface="+mj-lt"/>
              <a:buAutoNum type="arabicPeriod" startAt="2"/>
            </a:pPr>
            <a:endParaRPr lang="zh-CN" altLang="en-US" sz="2000" dirty="0"/>
          </a:p>
        </p:txBody>
      </p:sp>
      <p:pic>
        <p:nvPicPr>
          <p:cNvPr id="6" name="图片 5">
            <a:extLst>
              <a:ext uri="{FF2B5EF4-FFF2-40B4-BE49-F238E27FC236}">
                <a16:creationId xmlns:a16="http://schemas.microsoft.com/office/drawing/2014/main" id="{67A811B7-5E4A-4F60-A2EB-BC5D8A09823B}"/>
              </a:ext>
            </a:extLst>
          </p:cNvPr>
          <p:cNvPicPr>
            <a:picLocks noChangeAspect="1"/>
          </p:cNvPicPr>
          <p:nvPr/>
        </p:nvPicPr>
        <p:blipFill>
          <a:blip r:embed="rId3"/>
          <a:stretch>
            <a:fillRect/>
          </a:stretch>
        </p:blipFill>
        <p:spPr>
          <a:xfrm>
            <a:off x="776952" y="1145788"/>
            <a:ext cx="10638095" cy="2400000"/>
          </a:xfrm>
          <a:prstGeom prst="rect">
            <a:avLst/>
          </a:prstGeom>
        </p:spPr>
      </p:pic>
    </p:spTree>
    <p:extLst>
      <p:ext uri="{BB962C8B-B14F-4D97-AF65-F5344CB8AC3E}">
        <p14:creationId xmlns:p14="http://schemas.microsoft.com/office/powerpoint/2010/main" val="245594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标题 1"/>
          <p:cNvSpPr>
            <a:spLocks noGrp="1"/>
          </p:cNvSpPr>
          <p:nvPr>
            <p:ph type="title"/>
          </p:nvPr>
        </p:nvSpPr>
        <p:spPr/>
        <p:txBody>
          <a:bodyPr/>
          <a:lstStyle/>
          <a:p>
            <a:pPr algn="ctr"/>
            <a:r>
              <a:rPr lang="en-US" altLang="zh-CN" dirty="0"/>
              <a:t>4. Empirical Results</a:t>
            </a:r>
            <a:endParaRPr lang="zh-CN" altLang="en-US" dirty="0"/>
          </a:p>
        </p:txBody>
      </p:sp>
      <p:sp>
        <p:nvSpPr>
          <p:cNvPr id="1048677" name="内容占位符 2"/>
          <p:cNvSpPr>
            <a:spLocks noGrp="1"/>
          </p:cNvSpPr>
          <p:nvPr>
            <p:ph idx="1"/>
          </p:nvPr>
        </p:nvSpPr>
        <p:spPr>
          <a:xfrm>
            <a:off x="838200" y="1253331"/>
            <a:ext cx="10515600" cy="4351338"/>
          </a:xfrm>
        </p:spPr>
        <p:txBody>
          <a:bodyPr/>
          <a:lstStyle/>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p:spTree>
    <p:extLst>
      <p:ext uri="{BB962C8B-B14F-4D97-AF65-F5344CB8AC3E}">
        <p14:creationId xmlns:p14="http://schemas.microsoft.com/office/powerpoint/2010/main" val="142595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标题 1"/>
          <p:cNvSpPr>
            <a:spLocks noGrp="1"/>
          </p:cNvSpPr>
          <p:nvPr>
            <p:ph type="title"/>
          </p:nvPr>
        </p:nvSpPr>
        <p:spPr>
          <a:xfrm>
            <a:off x="216000" y="216168"/>
            <a:ext cx="6900418" cy="464869"/>
          </a:xfrm>
        </p:spPr>
        <p:txBody>
          <a:bodyPr>
            <a:normAutofit fontScale="90000"/>
          </a:bodyPr>
          <a:lstStyle/>
          <a:p>
            <a:r>
              <a:rPr lang="en-US" altLang="zh-CN" dirty="0"/>
              <a:t>4. Empirical Results</a:t>
            </a:r>
            <a:endParaRPr lang="zh-CN" altLang="en-US" dirty="0"/>
          </a:p>
        </p:txBody>
      </p:sp>
      <p:sp>
        <p:nvSpPr>
          <p:cNvPr id="1048681" name="内容占位符 2"/>
          <p:cNvSpPr>
            <a:spLocks noGrp="1"/>
          </p:cNvSpPr>
          <p:nvPr>
            <p:ph idx="1"/>
          </p:nvPr>
        </p:nvSpPr>
        <p:spPr>
          <a:xfrm>
            <a:off x="838200" y="875641"/>
            <a:ext cx="10515600" cy="5121886"/>
          </a:xfrm>
        </p:spPr>
        <p:txBody>
          <a:bodyPr/>
          <a:lstStyle/>
          <a:p>
            <a:pPr marL="0" indent="0">
              <a:buNone/>
            </a:pPr>
            <a:r>
              <a:rPr lang="zh-CN" altLang="en-US" sz="2000" dirty="0"/>
              <a:t>本文从</a:t>
            </a:r>
            <a:r>
              <a:rPr lang="en-US" altLang="zh-CN" sz="2000" dirty="0"/>
              <a:t>Netflix catalog</a:t>
            </a:r>
            <a:r>
              <a:rPr lang="zh-CN" altLang="en-US" sz="2000" dirty="0"/>
              <a:t>中选取了</a:t>
            </a:r>
            <a:r>
              <a:rPr lang="en-US" altLang="zh-CN" sz="2000" dirty="0"/>
              <a:t>10000</a:t>
            </a:r>
            <a:r>
              <a:rPr lang="zh-CN" altLang="en-US" sz="2000" dirty="0"/>
              <a:t>个流行的电影，计算每一个电影的概率</a:t>
            </a:r>
            <a:r>
              <a:rPr lang="en-US" altLang="zh-CN" sz="2000" dirty="0"/>
              <a:t>p</a:t>
            </a:r>
            <a:r>
              <a:rPr lang="zh-CN" altLang="en-US" sz="2000" dirty="0"/>
              <a:t>。重新排序和标签文件后，经过对数变换，得到如下概率密度函数，近似服从</a:t>
            </a:r>
            <a:r>
              <a:rPr lang="en-US" altLang="zh-CN" sz="2000" dirty="0" err="1"/>
              <a:t>zipf</a:t>
            </a:r>
            <a:r>
              <a:rPr lang="zh-CN" altLang="en-US" sz="2000" dirty="0"/>
              <a:t>分布</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7A014784-92E1-46E9-9A69-35E86D86C63A}"/>
              </a:ext>
            </a:extLst>
          </p:cNvPr>
          <p:cNvPicPr>
            <a:picLocks noChangeAspect="1"/>
          </p:cNvPicPr>
          <p:nvPr/>
        </p:nvPicPr>
        <p:blipFill>
          <a:blip r:embed="rId3"/>
          <a:stretch>
            <a:fillRect/>
          </a:stretch>
        </p:blipFill>
        <p:spPr>
          <a:xfrm>
            <a:off x="3157905" y="1544810"/>
            <a:ext cx="5876190" cy="3571429"/>
          </a:xfrm>
          <a:prstGeom prst="rect">
            <a:avLst/>
          </a:prstGeom>
        </p:spPr>
      </p:pic>
    </p:spTree>
    <p:extLst>
      <p:ext uri="{BB962C8B-B14F-4D97-AF65-F5344CB8AC3E}">
        <p14:creationId xmlns:p14="http://schemas.microsoft.com/office/powerpoint/2010/main" val="247383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标题 1"/>
          <p:cNvSpPr>
            <a:spLocks noGrp="1"/>
          </p:cNvSpPr>
          <p:nvPr>
            <p:ph type="title"/>
          </p:nvPr>
        </p:nvSpPr>
        <p:spPr/>
        <p:txBody>
          <a:bodyPr/>
          <a:lstStyle/>
          <a:p>
            <a:r>
              <a:rPr lang="zh-CN" altLang="en-US" dirty="0"/>
              <a:t>目录</a:t>
            </a:r>
          </a:p>
        </p:txBody>
      </p:sp>
      <p:sp>
        <p:nvSpPr>
          <p:cNvPr id="1048593" name="内容占位符 2"/>
          <p:cNvSpPr>
            <a:spLocks noGrp="1"/>
          </p:cNvSpPr>
          <p:nvPr>
            <p:ph idx="1"/>
          </p:nvPr>
        </p:nvSpPr>
        <p:spPr/>
        <p:txBody>
          <a:bodyPr/>
          <a:lstStyle/>
          <a:p>
            <a:pPr marL="514350" indent="-514350">
              <a:buFont typeface="+mj-lt"/>
              <a:buAutoNum type="arabicPeriod"/>
            </a:pPr>
            <a:r>
              <a:rPr lang="en-US" altLang="zh-CN" dirty="0"/>
              <a:t>Introduction</a:t>
            </a:r>
          </a:p>
          <a:p>
            <a:pPr marL="514350" indent="-514350">
              <a:buFont typeface="+mj-lt"/>
              <a:buAutoNum type="arabicPeriod"/>
            </a:pPr>
            <a:r>
              <a:rPr lang="en-US" altLang="zh-CN" dirty="0"/>
              <a:t>Background </a:t>
            </a:r>
          </a:p>
          <a:p>
            <a:pPr marL="514350" indent="-514350">
              <a:buFont typeface="+mj-lt"/>
              <a:buAutoNum type="arabicPeriod"/>
            </a:pPr>
            <a:r>
              <a:rPr lang="en-US" altLang="zh-CN" dirty="0"/>
              <a:t>Theoretical Results</a:t>
            </a:r>
          </a:p>
          <a:p>
            <a:pPr marL="514350" indent="-514350">
              <a:buFont typeface="+mj-lt"/>
              <a:buAutoNum type="arabicPeriod"/>
            </a:pPr>
            <a:r>
              <a:rPr lang="en-US" altLang="zh-CN" dirty="0"/>
              <a:t>Empirical Results</a:t>
            </a:r>
          </a:p>
          <a:p>
            <a:pPr marL="514350" indent="-514350">
              <a:buFont typeface="+mj-lt"/>
              <a:buAutoNum type="arabicPeriod"/>
            </a:pPr>
            <a:r>
              <a:rPr lang="en-US" altLang="zh-CN" dirty="0"/>
              <a:t>Concussions and Follow-up Results</a:t>
            </a:r>
          </a:p>
          <a:p>
            <a:pPr marL="0" indent="0">
              <a:buNone/>
            </a:pPr>
            <a:endParaRPr lang="en-US" altLang="zh-CN" dirty="0"/>
          </a:p>
        </p:txBody>
      </p:sp>
    </p:spTree>
    <p:extLst>
      <p:ext uri="{BB962C8B-B14F-4D97-AF65-F5344CB8AC3E}">
        <p14:creationId xmlns:p14="http://schemas.microsoft.com/office/powerpoint/2010/main" val="104184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标题 1"/>
          <p:cNvSpPr>
            <a:spLocks noGrp="1"/>
          </p:cNvSpPr>
          <p:nvPr>
            <p:ph type="title"/>
          </p:nvPr>
        </p:nvSpPr>
        <p:spPr>
          <a:xfrm>
            <a:off x="216000" y="216168"/>
            <a:ext cx="6900418" cy="464869"/>
          </a:xfrm>
        </p:spPr>
        <p:txBody>
          <a:bodyPr>
            <a:normAutofit fontScale="90000"/>
          </a:bodyPr>
          <a:lstStyle/>
          <a:p>
            <a:r>
              <a:rPr lang="en-US" altLang="zh-CN" dirty="0"/>
              <a:t>4. Empirical Results</a:t>
            </a:r>
            <a:endParaRPr lang="zh-CN" altLang="en-US" dirty="0"/>
          </a:p>
        </p:txBody>
      </p:sp>
      <mc:AlternateContent xmlns:mc="http://schemas.openxmlformats.org/markup-compatibility/2006" xmlns:a14="http://schemas.microsoft.com/office/drawing/2010/main">
        <mc:Choice Requires="a14">
          <p:sp>
            <p:nvSpPr>
              <p:cNvPr id="1048681" name="内容占位符 2"/>
              <p:cNvSpPr>
                <a:spLocks noGrp="1"/>
              </p:cNvSpPr>
              <p:nvPr>
                <p:ph idx="1"/>
              </p:nvPr>
            </p:nvSpPr>
            <p:spPr>
              <a:xfrm>
                <a:off x="838200" y="875641"/>
                <a:ext cx="10515600" cy="5121886"/>
              </a:xfrm>
            </p:spPr>
            <p:txBody>
              <a:bodyPr/>
              <a:lstStyle/>
              <a:p>
                <a:pPr marL="0" indent="0">
                  <a:buNone/>
                </a:pPr>
                <a:r>
                  <a:rPr lang="zh-CN" altLang="en-US" sz="2400" b="1" dirty="0"/>
                  <a:t>与</a:t>
                </a:r>
                <a:r>
                  <a:rPr lang="en-US" altLang="zh-CN" sz="2400" b="1" dirty="0"/>
                  <a:t>HPF scheme</a:t>
                </a:r>
                <a:r>
                  <a:rPr lang="zh-CN" altLang="en-US" sz="2400" b="1" dirty="0"/>
                  <a:t>比较</a:t>
                </a:r>
                <a:r>
                  <a:rPr lang="en-US" altLang="zh-CN" sz="2400" b="1" dirty="0"/>
                  <a:t>(K=300,N=10000)</a:t>
                </a:r>
                <a:endParaRPr lang="en-US" altLang="zh-CN" sz="2000" b="1" dirty="0"/>
              </a:p>
              <a:p>
                <a:pPr marL="457200" indent="-457200">
                  <a:buFont typeface="+mj-ea"/>
                  <a:buAutoNum type="circleNumDbPlain"/>
                </a:pPr>
                <a:r>
                  <a:rPr lang="en-US" altLang="zh-CN" sz="2000" dirty="0"/>
                  <a:t>HPF</a:t>
                </a:r>
                <a:r>
                  <a:rPr lang="zh-CN" altLang="en-US" sz="2000" dirty="0"/>
                  <a:t>的</a:t>
                </a:r>
                <a:r>
                  <a:rPr lang="en-US" altLang="zh-CN" sz="2000" dirty="0"/>
                  <a:t>rate</a:t>
                </a:r>
                <a:r>
                  <a:rPr lang="zh-CN" altLang="en-US" sz="2000" dirty="0"/>
                  <a:t>为</a:t>
                </a:r>
                <a:endParaRPr lang="en-US" altLang="zh-CN" sz="2000" dirty="0"/>
              </a:p>
              <a:p>
                <a:pPr marL="0" indent="0">
                  <a:buNone/>
                </a:pPr>
                <a:endParaRPr lang="en-US" altLang="zh-CN" sz="2000" dirty="0"/>
              </a:p>
              <a:p>
                <a:pPr marL="0" indent="0">
                  <a:buNone/>
                </a:pPr>
                <a:r>
                  <a:rPr lang="zh-CN" altLang="en-US" sz="2000" dirty="0"/>
                  <a:t>每当从</a:t>
                </a:r>
                <a:r>
                  <a:rPr lang="en-US" altLang="zh-CN" sz="2000" dirty="0"/>
                  <a:t>M</a:t>
                </a:r>
                <a:r>
                  <a:rPr lang="zh-CN" altLang="en-US" sz="2000" dirty="0"/>
                  <a:t>变为</a:t>
                </a:r>
                <a:r>
                  <a:rPr lang="en-US" altLang="zh-CN" sz="2000" dirty="0"/>
                  <a:t>M+1</a:t>
                </a:r>
                <a:r>
                  <a:rPr lang="zh-CN" altLang="en-US" sz="2000" dirty="0"/>
                  <a:t>时，</a:t>
                </a:r>
                <a:r>
                  <a:rPr lang="en-US" altLang="zh-CN" sz="2000" dirty="0"/>
                  <a:t>rate</a:t>
                </a:r>
                <a:r>
                  <a:rPr lang="zh-CN" altLang="en-US" sz="2000" dirty="0"/>
                  <a:t>就会减少</a:t>
                </a:r>
                <a:r>
                  <a:rPr lang="en-US" altLang="zh-CN" sz="2000" dirty="0"/>
                  <a:t>K</a:t>
                </a:r>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smtClean="0">
                            <a:latin typeface="Cambria Math" panose="02040503050406030204" pitchFamily="18" charset="0"/>
                          </a:rPr>
                          <m:t>p</m:t>
                        </m:r>
                      </m:e>
                      <m:sub>
                        <m:r>
                          <a:rPr lang="en-US" altLang="zh-CN" sz="2000" b="0" i="1" smtClean="0">
                            <a:latin typeface="Cambria Math" panose="02040503050406030204" pitchFamily="18" charset="0"/>
                          </a:rPr>
                          <m:t>𝑀</m:t>
                        </m:r>
                        <m:r>
                          <a:rPr lang="en-US" altLang="zh-CN" sz="2000" i="1">
                            <a:latin typeface="Cambria Math" panose="02040503050406030204" pitchFamily="18" charset="0"/>
                          </a:rPr>
                          <m:t>+</m:t>
                        </m:r>
                        <m:r>
                          <a:rPr lang="en-US" altLang="zh-CN" sz="2000" b="0" i="1" smtClean="0">
                            <a:latin typeface="Cambria Math" panose="02040503050406030204" pitchFamily="18" charset="0"/>
                          </a:rPr>
                          <m:t>1</m:t>
                        </m:r>
                      </m:sub>
                    </m:sSub>
                  </m:oMath>
                </a14:m>
                <a:endParaRPr lang="en-US" altLang="zh-CN" sz="2000" dirty="0"/>
              </a:p>
              <a:p>
                <a:pPr marL="0" indent="0">
                  <a:buNone/>
                </a:pPr>
                <a:endParaRPr lang="en-US" altLang="zh-CN" sz="2000" dirty="0"/>
              </a:p>
              <a:p>
                <a:pPr marL="457200" indent="-457200">
                  <a:buFont typeface="+mj-ea"/>
                  <a:buAutoNum type="circleNumDbPlain" startAt="2"/>
                </a:pPr>
                <a:r>
                  <a:rPr lang="en-US" altLang="zh-CN" sz="2000" dirty="0"/>
                  <a:t>Grouped scheme</a:t>
                </a:r>
                <a:r>
                  <a:rPr lang="zh-CN" altLang="en-US" sz="2000" dirty="0"/>
                  <a:t>的</a:t>
                </a:r>
                <a:r>
                  <a:rPr lang="en-US" altLang="zh-CN" sz="2000" dirty="0"/>
                  <a:t>rate</a:t>
                </a:r>
                <a:r>
                  <a:rPr lang="zh-CN" altLang="en-US" sz="2000" dirty="0"/>
                  <a:t>为</a:t>
                </a: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r</a:t>
                </a:r>
                <a:r>
                  <a:rPr lang="zh-CN" altLang="en-US" sz="2000" dirty="0"/>
                  <a:t>关于</a:t>
                </a:r>
                <a:r>
                  <a:rPr lang="en-US" altLang="zh-CN" sz="2000" dirty="0"/>
                  <a:t>K</a:t>
                </a:r>
                <a:r>
                  <a:rPr lang="zh-CN" altLang="en-US" sz="2000" dirty="0"/>
                  <a:t>是凹函数，根据</a:t>
                </a:r>
                <a:r>
                  <a:rPr lang="en-US" altLang="zh-CN" sz="2000" dirty="0"/>
                  <a:t>Jensen</a:t>
                </a:r>
                <a:r>
                  <a:rPr lang="zh-CN" altLang="en-US" sz="2000" dirty="0"/>
                  <a:t>不等式</a:t>
                </a:r>
                <a:r>
                  <a:rPr lang="en-US" altLang="zh-CN" sz="2000" dirty="0"/>
                  <a:t>E(r(K))&lt;=r(E(K))</a:t>
                </a:r>
                <a:r>
                  <a:rPr lang="zh-CN" altLang="en-US" sz="2000" dirty="0"/>
                  <a:t>，得到上界</a:t>
                </a:r>
                <a:endParaRPr lang="en-US" altLang="zh-CN" sz="2000" dirty="0"/>
              </a:p>
              <a:p>
                <a:pPr marL="0" indent="0">
                  <a:buNone/>
                </a:pPr>
                <a:endParaRPr lang="en-US" altLang="zh-CN" sz="2000" dirty="0"/>
              </a:p>
            </p:txBody>
          </p:sp>
        </mc:Choice>
        <mc:Fallback xmlns="">
          <p:sp>
            <p:nvSpPr>
              <p:cNvPr id="1048681" name="内容占位符 2"/>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928" t="-2024"/>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442A2DA-A386-4FAA-80D1-2574A3AB76F5}"/>
              </a:ext>
            </a:extLst>
          </p:cNvPr>
          <p:cNvPicPr>
            <a:picLocks noChangeAspect="1"/>
          </p:cNvPicPr>
          <p:nvPr/>
        </p:nvPicPr>
        <p:blipFill>
          <a:blip r:embed="rId4"/>
          <a:stretch>
            <a:fillRect/>
          </a:stretch>
        </p:blipFill>
        <p:spPr>
          <a:xfrm>
            <a:off x="2865244" y="1257082"/>
            <a:ext cx="1885714" cy="914286"/>
          </a:xfrm>
          <a:prstGeom prst="rect">
            <a:avLst/>
          </a:prstGeom>
        </p:spPr>
      </p:pic>
      <p:pic>
        <p:nvPicPr>
          <p:cNvPr id="3" name="图片 2">
            <a:extLst>
              <a:ext uri="{FF2B5EF4-FFF2-40B4-BE49-F238E27FC236}">
                <a16:creationId xmlns:a16="http://schemas.microsoft.com/office/drawing/2014/main" id="{39BDA38E-0AE5-4BC1-825B-57D6BB140629}"/>
              </a:ext>
            </a:extLst>
          </p:cNvPr>
          <p:cNvPicPr>
            <a:picLocks noChangeAspect="1"/>
          </p:cNvPicPr>
          <p:nvPr/>
        </p:nvPicPr>
        <p:blipFill>
          <a:blip r:embed="rId5"/>
          <a:stretch>
            <a:fillRect/>
          </a:stretch>
        </p:blipFill>
        <p:spPr>
          <a:xfrm>
            <a:off x="2780361" y="3295177"/>
            <a:ext cx="3733333" cy="838095"/>
          </a:xfrm>
          <a:prstGeom prst="rect">
            <a:avLst/>
          </a:prstGeom>
        </p:spPr>
      </p:pic>
      <p:pic>
        <p:nvPicPr>
          <p:cNvPr id="4" name="图片 3">
            <a:extLst>
              <a:ext uri="{FF2B5EF4-FFF2-40B4-BE49-F238E27FC236}">
                <a16:creationId xmlns:a16="http://schemas.microsoft.com/office/drawing/2014/main" id="{47874047-D195-4B1B-9F5D-7908EBD1355A}"/>
              </a:ext>
            </a:extLst>
          </p:cNvPr>
          <p:cNvPicPr>
            <a:picLocks noChangeAspect="1"/>
          </p:cNvPicPr>
          <p:nvPr/>
        </p:nvPicPr>
        <p:blipFill>
          <a:blip r:embed="rId6"/>
          <a:stretch>
            <a:fillRect/>
          </a:stretch>
        </p:blipFill>
        <p:spPr>
          <a:xfrm>
            <a:off x="1050959" y="4734461"/>
            <a:ext cx="3628571" cy="828571"/>
          </a:xfrm>
          <a:prstGeom prst="rect">
            <a:avLst/>
          </a:prstGeom>
        </p:spPr>
      </p:pic>
      <p:pic>
        <p:nvPicPr>
          <p:cNvPr id="5" name="图片 4">
            <a:extLst>
              <a:ext uri="{FF2B5EF4-FFF2-40B4-BE49-F238E27FC236}">
                <a16:creationId xmlns:a16="http://schemas.microsoft.com/office/drawing/2014/main" id="{0D46F33C-2133-46EA-8AB9-BFCE9B54631E}"/>
              </a:ext>
            </a:extLst>
          </p:cNvPr>
          <p:cNvPicPr>
            <a:picLocks noChangeAspect="1"/>
          </p:cNvPicPr>
          <p:nvPr/>
        </p:nvPicPr>
        <p:blipFill>
          <a:blip r:embed="rId7"/>
          <a:stretch>
            <a:fillRect/>
          </a:stretch>
        </p:blipFill>
        <p:spPr>
          <a:xfrm>
            <a:off x="5361313" y="4819437"/>
            <a:ext cx="2304762" cy="800000"/>
          </a:xfrm>
          <a:prstGeom prst="rect">
            <a:avLst/>
          </a:prstGeom>
        </p:spPr>
      </p:pic>
      <p:pic>
        <p:nvPicPr>
          <p:cNvPr id="6" name="图片 5">
            <a:extLst>
              <a:ext uri="{FF2B5EF4-FFF2-40B4-BE49-F238E27FC236}">
                <a16:creationId xmlns:a16="http://schemas.microsoft.com/office/drawing/2014/main" id="{DBFDC862-9DFC-43E6-8856-11A3C8448BDE}"/>
              </a:ext>
            </a:extLst>
          </p:cNvPr>
          <p:cNvPicPr>
            <a:picLocks noChangeAspect="1"/>
          </p:cNvPicPr>
          <p:nvPr/>
        </p:nvPicPr>
        <p:blipFill>
          <a:blip r:embed="rId8"/>
          <a:stretch>
            <a:fillRect/>
          </a:stretch>
        </p:blipFill>
        <p:spPr>
          <a:xfrm>
            <a:off x="6506286" y="1047558"/>
            <a:ext cx="5685714" cy="3085714"/>
          </a:xfrm>
          <a:prstGeom prst="rect">
            <a:avLst/>
          </a:prstGeom>
        </p:spPr>
      </p:pic>
    </p:spTree>
    <p:extLst>
      <p:ext uri="{BB962C8B-B14F-4D97-AF65-F5344CB8AC3E}">
        <p14:creationId xmlns:p14="http://schemas.microsoft.com/office/powerpoint/2010/main" val="2031994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标题 1"/>
          <p:cNvSpPr>
            <a:spLocks noGrp="1"/>
          </p:cNvSpPr>
          <p:nvPr>
            <p:ph type="title"/>
          </p:nvPr>
        </p:nvSpPr>
        <p:spPr/>
        <p:txBody>
          <a:bodyPr/>
          <a:lstStyle/>
          <a:p>
            <a:pPr algn="ctr"/>
            <a:r>
              <a:rPr lang="en-US" altLang="zh-CN" dirty="0"/>
              <a:t>5. Conclusions and Follow-up Results</a:t>
            </a:r>
            <a:endParaRPr lang="zh-CN" altLang="en-US" dirty="0"/>
          </a:p>
        </p:txBody>
      </p:sp>
    </p:spTree>
    <p:extLst>
      <p:ext uri="{BB962C8B-B14F-4D97-AF65-F5344CB8AC3E}">
        <p14:creationId xmlns:p14="http://schemas.microsoft.com/office/powerpoint/2010/main" val="100705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215999" y="216168"/>
            <a:ext cx="8970203" cy="464869"/>
          </a:xfrm>
        </p:spPr>
        <p:txBody>
          <a:bodyPr>
            <a:normAutofit fontScale="90000"/>
          </a:bodyPr>
          <a:lstStyle/>
          <a:p>
            <a:r>
              <a:rPr lang="en-US" altLang="zh-CN" dirty="0"/>
              <a:t>5. Conclusions and Follow-up Results</a:t>
            </a:r>
            <a:endParaRPr lang="zh-CN" altLang="en-US" dirty="0"/>
          </a:p>
        </p:txBody>
      </p:sp>
      <p:sp>
        <p:nvSpPr>
          <p:cNvPr id="1048683" name="内容占位符 2"/>
          <p:cNvSpPr>
            <a:spLocks noGrp="1"/>
          </p:cNvSpPr>
          <p:nvPr>
            <p:ph idx="1"/>
          </p:nvPr>
        </p:nvSpPr>
        <p:spPr>
          <a:xfrm>
            <a:off x="838200" y="875641"/>
            <a:ext cx="10515600" cy="5121886"/>
          </a:xfrm>
        </p:spPr>
        <p:txBody>
          <a:bodyPr/>
          <a:lstStyle/>
          <a:p>
            <a:pPr marL="0" indent="0">
              <a:buNone/>
            </a:pPr>
            <a:r>
              <a:rPr lang="zh-CN" altLang="en-US" sz="2000" b="1" dirty="0"/>
              <a:t>本文介绍了一种</a:t>
            </a:r>
            <a:r>
              <a:rPr lang="en-US" altLang="zh-CN" sz="2000" b="1" dirty="0"/>
              <a:t>grouped coded caching scheme</a:t>
            </a:r>
            <a:r>
              <a:rPr lang="zh-CN" altLang="en-US" sz="2000" b="1" dirty="0"/>
              <a:t>用于应对</a:t>
            </a:r>
            <a:r>
              <a:rPr lang="en-US" altLang="zh-CN" sz="2000" b="1" dirty="0"/>
              <a:t>nonuniform demands</a:t>
            </a:r>
          </a:p>
          <a:p>
            <a:pPr marL="0" indent="0">
              <a:buNone/>
            </a:pPr>
            <a:r>
              <a:rPr lang="en-US" altLang="zh-CN" sz="2000" b="1" dirty="0"/>
              <a:t>(</a:t>
            </a:r>
            <a:r>
              <a:rPr lang="en-US" altLang="zh-CN" sz="2000" b="1" dirty="0" err="1"/>
              <a:t>uncoded</a:t>
            </a:r>
            <a:r>
              <a:rPr lang="en-US" altLang="zh-CN" sz="2000" b="1" dirty="0"/>
              <a:t>)HDF</a:t>
            </a:r>
            <a:r>
              <a:rPr lang="zh-CN" altLang="en-US" sz="2000" b="1" dirty="0"/>
              <a:t>在</a:t>
            </a:r>
            <a:r>
              <a:rPr lang="en-US" altLang="zh-CN" sz="2000" b="1" dirty="0"/>
              <a:t>K=1</a:t>
            </a:r>
            <a:r>
              <a:rPr lang="zh-CN" altLang="en-US" sz="2000" b="1" dirty="0"/>
              <a:t>时最优，在</a:t>
            </a:r>
            <a:r>
              <a:rPr lang="en-US" altLang="zh-CN" sz="2000" b="1" dirty="0"/>
              <a:t>K&gt;1</a:t>
            </a:r>
            <a:r>
              <a:rPr lang="zh-CN" altLang="en-US" sz="2000" b="1" dirty="0"/>
              <a:t>是虽然有优化，但性能比不上本文提出的</a:t>
            </a:r>
            <a:r>
              <a:rPr lang="en-US" altLang="zh-CN" sz="2000" b="1" dirty="0"/>
              <a:t>scheme</a:t>
            </a:r>
          </a:p>
          <a:p>
            <a:pPr marL="457200" indent="-457200">
              <a:buFont typeface="+mj-ea"/>
              <a:buAutoNum type="circleNumDbPlain"/>
            </a:pPr>
            <a:r>
              <a:rPr lang="zh-CN" altLang="en-US" sz="2000" dirty="0"/>
              <a:t>某相关论文的思想，只考虑前</a:t>
            </a:r>
            <a:r>
              <a:rPr lang="en-US" altLang="zh-CN" sz="2000" dirty="0"/>
              <a:t>N1</a:t>
            </a:r>
            <a:r>
              <a:rPr lang="zh-CN" altLang="en-US" sz="2000" dirty="0"/>
              <a:t>个高概率文件，将</a:t>
            </a:r>
            <a:r>
              <a:rPr lang="en-US" altLang="zh-CN" sz="2000" dirty="0"/>
              <a:t>N1</a:t>
            </a:r>
            <a:r>
              <a:rPr lang="zh-CN" altLang="en-US" sz="2000" dirty="0"/>
              <a:t>个文件随机分配到整个</a:t>
            </a:r>
            <a:r>
              <a:rPr lang="en-US" altLang="zh-CN" sz="2000" dirty="0" err="1"/>
              <a:t>cacheM</a:t>
            </a:r>
            <a:r>
              <a:rPr lang="zh-CN" altLang="en-US" sz="2000" dirty="0"/>
              <a:t>中。对于其他的文件，直接传送。等价于本文的</a:t>
            </a:r>
            <a:r>
              <a:rPr lang="en-US" altLang="zh-CN" sz="2000" dirty="0"/>
              <a:t>grouped scheme</a:t>
            </a:r>
            <a:r>
              <a:rPr lang="zh-CN" altLang="en-US" sz="2000" dirty="0"/>
              <a:t>且</a:t>
            </a:r>
            <a:r>
              <a:rPr lang="en-US" altLang="zh-CN" sz="2000" dirty="0"/>
              <a:t>L=2</a:t>
            </a:r>
            <a:r>
              <a:rPr lang="zh-CN" altLang="en-US" sz="2000" dirty="0"/>
              <a:t>且</a:t>
            </a:r>
            <a:r>
              <a:rPr lang="en-US" altLang="zh-CN" sz="2000" dirty="0"/>
              <a:t>M1=M</a:t>
            </a:r>
            <a:r>
              <a:rPr lang="zh-CN" altLang="en-US" sz="2000" dirty="0"/>
              <a:t>，</a:t>
            </a:r>
            <a:r>
              <a:rPr lang="en-US" altLang="zh-CN" sz="2000" dirty="0"/>
              <a:t>M2=0</a:t>
            </a:r>
            <a:r>
              <a:rPr lang="zh-CN" altLang="en-US" sz="2000" dirty="0"/>
              <a:t>。结果表明当</a:t>
            </a:r>
            <a:r>
              <a:rPr lang="en-US" altLang="zh-CN" sz="2000" dirty="0"/>
              <a:t>K</a:t>
            </a:r>
            <a:r>
              <a:rPr lang="zh-CN" altLang="en-US" sz="2000" dirty="0"/>
              <a:t>和</a:t>
            </a:r>
            <a:r>
              <a:rPr lang="en-US" altLang="zh-CN" sz="2000" dirty="0"/>
              <a:t>N</a:t>
            </a:r>
            <a:r>
              <a:rPr lang="zh-CN" altLang="en-US" sz="2000" dirty="0"/>
              <a:t>趋于无穷时，该方法得到的</a:t>
            </a:r>
            <a:r>
              <a:rPr lang="en-US" altLang="zh-CN" sz="2000" dirty="0"/>
              <a:t>R</a:t>
            </a:r>
            <a:r>
              <a:rPr lang="zh-CN" altLang="en-US" sz="2000" dirty="0"/>
              <a:t>在常数因子的范围内，对于</a:t>
            </a:r>
            <a:r>
              <a:rPr lang="en-US" altLang="zh-CN" sz="2000" dirty="0" err="1"/>
              <a:t>zipf</a:t>
            </a:r>
            <a:r>
              <a:rPr lang="zh-CN" altLang="en-US" sz="2000" dirty="0"/>
              <a:t>分布是最优的</a:t>
            </a:r>
            <a:endParaRPr lang="en-US" altLang="zh-CN" sz="2000" dirty="0"/>
          </a:p>
          <a:p>
            <a:pPr marL="457200" indent="-457200">
              <a:buFont typeface="+mj-ea"/>
              <a:buAutoNum type="circleNumDbPlain"/>
            </a:pPr>
            <a:endParaRPr lang="en-US" altLang="zh-CN" sz="2000" dirty="0"/>
          </a:p>
          <a:p>
            <a:pPr marL="457200" indent="-457200">
              <a:buFont typeface="+mj-ea"/>
              <a:buAutoNum type="circleNumDbPlain"/>
            </a:pPr>
            <a:r>
              <a:rPr lang="zh-CN" altLang="en-US" sz="2000" dirty="0"/>
              <a:t>另一篇论文提出的</a:t>
            </a:r>
            <a:r>
              <a:rPr lang="en-US" altLang="zh-CN" sz="2000" dirty="0"/>
              <a:t>scheme</a:t>
            </a:r>
            <a:r>
              <a:rPr lang="zh-CN" altLang="en-US" sz="2000" dirty="0"/>
              <a:t>在乘性和加性的距离因子范围内，对于任意的分布是最优的。</a:t>
            </a:r>
            <a:endParaRPr lang="en-US" altLang="zh-CN" sz="2000" dirty="0"/>
          </a:p>
          <a:p>
            <a:pPr marL="457200" indent="-457200">
              <a:buFont typeface="+mj-ea"/>
              <a:buAutoNum type="circleNumDbPlain"/>
            </a:pPr>
            <a:endParaRPr lang="en-US" altLang="zh-CN" sz="2000" dirty="0"/>
          </a:p>
          <a:p>
            <a:pPr marL="457200" indent="-457200">
              <a:buFont typeface="+mj-ea"/>
              <a:buAutoNum type="circleNumDbPlain"/>
            </a:pPr>
            <a:r>
              <a:rPr lang="zh-CN" altLang="en-US" sz="2000" dirty="0"/>
              <a:t>还有两篇论文的思想是将文件分组后，假设每一组文件请求的用户数是给定的。当一人一个</a:t>
            </a:r>
            <a:r>
              <a:rPr lang="en-US" altLang="zh-CN" sz="2000" dirty="0"/>
              <a:t>cache</a:t>
            </a:r>
            <a:r>
              <a:rPr lang="zh-CN" altLang="en-US" sz="2000" dirty="0"/>
              <a:t>的时候，</a:t>
            </a:r>
            <a:r>
              <a:rPr lang="en-US" altLang="zh-CN" sz="2000" dirty="0"/>
              <a:t>L=2</a:t>
            </a:r>
            <a:r>
              <a:rPr lang="zh-CN" altLang="en-US" sz="2000" dirty="0"/>
              <a:t>时，整个</a:t>
            </a:r>
            <a:r>
              <a:rPr lang="en-US" altLang="zh-CN" sz="2000" dirty="0"/>
              <a:t>cache</a:t>
            </a:r>
            <a:r>
              <a:rPr lang="zh-CN" altLang="en-US" sz="2000" dirty="0"/>
              <a:t>分配给第一个组的文件，这种情况可以达到近似最优。当多人一个</a:t>
            </a:r>
            <a:r>
              <a:rPr lang="en-US" altLang="zh-CN" sz="2000" dirty="0"/>
              <a:t>cache</a:t>
            </a:r>
            <a:r>
              <a:rPr lang="zh-CN" altLang="en-US" sz="2000" dirty="0"/>
              <a:t>的时候，</a:t>
            </a:r>
            <a:r>
              <a:rPr lang="en-US" altLang="zh-CN" sz="2000" dirty="0"/>
              <a:t>L&gt;2</a:t>
            </a:r>
            <a:r>
              <a:rPr lang="zh-CN" altLang="en-US" sz="2000" dirty="0"/>
              <a:t>时能够达到常数范围内最优。</a:t>
            </a:r>
            <a:endParaRPr lang="en-US" altLang="zh-CN" sz="2000" dirty="0"/>
          </a:p>
          <a:p>
            <a:pPr marL="457200" indent="-457200">
              <a:buFont typeface="+mj-ea"/>
              <a:buAutoNum type="circleNumDbPlain"/>
            </a:pPr>
            <a:endParaRPr lang="en-US" altLang="zh-CN" sz="2000" dirty="0"/>
          </a:p>
        </p:txBody>
      </p:sp>
    </p:spTree>
    <p:extLst>
      <p:ext uri="{BB962C8B-B14F-4D97-AF65-F5344CB8AC3E}">
        <p14:creationId xmlns:p14="http://schemas.microsoft.com/office/powerpoint/2010/main" val="25394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a:extLst>
              <a:ext uri="{FF2B5EF4-FFF2-40B4-BE49-F238E27FC236}">
                <a16:creationId xmlns:a16="http://schemas.microsoft.com/office/drawing/2014/main" id="{13292897-5A09-45F2-B382-AD6BDE1036AA}"/>
              </a:ext>
            </a:extLst>
          </p:cNvPr>
          <p:cNvPicPr>
            <a:picLocks noGrp="1" noChangeAspect="1"/>
          </p:cNvPicPr>
          <p:nvPr>
            <p:ph idx="1"/>
          </p:nvPr>
        </p:nvPicPr>
        <p:blipFill>
          <a:blip r:embed="rId3"/>
          <a:stretch>
            <a:fillRect/>
          </a:stretch>
        </p:blipFill>
        <p:spPr>
          <a:xfrm>
            <a:off x="838200" y="878147"/>
            <a:ext cx="10515600" cy="2163365"/>
          </a:xfrm>
          <a:prstGeom prst="rect">
            <a:avLst/>
          </a:prstGeom>
        </p:spPr>
      </p:pic>
      <p:pic>
        <p:nvPicPr>
          <p:cNvPr id="3" name="图片 2">
            <a:extLst>
              <a:ext uri="{FF2B5EF4-FFF2-40B4-BE49-F238E27FC236}">
                <a16:creationId xmlns:a16="http://schemas.microsoft.com/office/drawing/2014/main" id="{B3BEB304-0DCF-472A-B056-8933CC96AAE2}"/>
              </a:ext>
            </a:extLst>
          </p:cNvPr>
          <p:cNvPicPr>
            <a:picLocks noChangeAspect="1"/>
          </p:cNvPicPr>
          <p:nvPr/>
        </p:nvPicPr>
        <p:blipFill>
          <a:blip r:embed="rId4"/>
          <a:stretch>
            <a:fillRect/>
          </a:stretch>
        </p:blipFill>
        <p:spPr>
          <a:xfrm>
            <a:off x="1114278" y="3261139"/>
            <a:ext cx="9576533" cy="2718714"/>
          </a:xfrm>
          <a:prstGeom prst="rect">
            <a:avLst/>
          </a:prstGeom>
        </p:spPr>
      </p:pic>
    </p:spTree>
    <p:extLst>
      <p:ext uri="{BB962C8B-B14F-4D97-AF65-F5344CB8AC3E}">
        <p14:creationId xmlns:p14="http://schemas.microsoft.com/office/powerpoint/2010/main" val="380063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7E7C995-3DF6-4CEA-871C-9EBF8B5CBE02}"/>
              </a:ext>
            </a:extLst>
          </p:cNvPr>
          <p:cNvPicPr>
            <a:picLocks noChangeAspect="1"/>
          </p:cNvPicPr>
          <p:nvPr/>
        </p:nvPicPr>
        <p:blipFill>
          <a:blip r:embed="rId3"/>
          <a:stretch>
            <a:fillRect/>
          </a:stretch>
        </p:blipFill>
        <p:spPr>
          <a:xfrm>
            <a:off x="1743619" y="648420"/>
            <a:ext cx="8704762" cy="5038095"/>
          </a:xfrm>
          <a:prstGeom prst="rect">
            <a:avLst/>
          </a:prstGeom>
        </p:spPr>
      </p:pic>
    </p:spTree>
    <p:extLst>
      <p:ext uri="{BB962C8B-B14F-4D97-AF65-F5344CB8AC3E}">
        <p14:creationId xmlns:p14="http://schemas.microsoft.com/office/powerpoint/2010/main" val="3833484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C24161-B5B1-4DE8-BB42-244CA5DE1CEF}"/>
              </a:ext>
            </a:extLst>
          </p:cNvPr>
          <p:cNvPicPr>
            <a:picLocks noChangeAspect="1"/>
          </p:cNvPicPr>
          <p:nvPr/>
        </p:nvPicPr>
        <p:blipFill>
          <a:blip r:embed="rId3"/>
          <a:stretch>
            <a:fillRect/>
          </a:stretch>
        </p:blipFill>
        <p:spPr>
          <a:xfrm>
            <a:off x="1089231" y="985879"/>
            <a:ext cx="10301810" cy="2643586"/>
          </a:xfrm>
          <a:prstGeom prst="rect">
            <a:avLst/>
          </a:prstGeom>
        </p:spPr>
      </p:pic>
    </p:spTree>
    <p:extLst>
      <p:ext uri="{BB962C8B-B14F-4D97-AF65-F5344CB8AC3E}">
        <p14:creationId xmlns:p14="http://schemas.microsoft.com/office/powerpoint/2010/main" val="205765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标题 1"/>
          <p:cNvSpPr>
            <a:spLocks noGrp="1"/>
          </p:cNvSpPr>
          <p:nvPr>
            <p:ph type="title"/>
          </p:nvPr>
        </p:nvSpPr>
        <p:spPr/>
        <p:txBody>
          <a:bodyPr/>
          <a:lstStyle/>
          <a:p>
            <a:pPr algn="ctr"/>
            <a:r>
              <a:rPr lang="en-US" altLang="zh-CN" dirty="0"/>
              <a:t>1.Introduction</a:t>
            </a:r>
            <a:endParaRPr lang="zh-CN" altLang="en-US" dirty="0"/>
          </a:p>
        </p:txBody>
      </p:sp>
    </p:spTree>
    <p:extLst>
      <p:ext uri="{BB962C8B-B14F-4D97-AF65-F5344CB8AC3E}">
        <p14:creationId xmlns:p14="http://schemas.microsoft.com/office/powerpoint/2010/main" val="326289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pPr marL="0" indent="0">
              <a:buNone/>
            </a:pPr>
            <a:r>
              <a:rPr lang="en-US" altLang="zh-CN" b="1" dirty="0"/>
              <a:t>highest-popularity first (HPF) caching scheme </a:t>
            </a:r>
          </a:p>
          <a:p>
            <a:pPr marL="0" indent="0">
              <a:buNone/>
            </a:pPr>
            <a:r>
              <a:rPr lang="zh-CN" altLang="en-US" sz="2000" dirty="0"/>
              <a:t>根据每个文件概率的不同，每个用户在</a:t>
            </a:r>
            <a:r>
              <a:rPr lang="en-US" altLang="zh-CN" sz="2000" dirty="0"/>
              <a:t>placement phase</a:t>
            </a:r>
            <a:r>
              <a:rPr lang="zh-CN" altLang="en-US" sz="2000" dirty="0"/>
              <a:t>存储前</a:t>
            </a:r>
            <a:r>
              <a:rPr lang="en-US" altLang="zh-CN" sz="2000" dirty="0"/>
              <a:t>M</a:t>
            </a:r>
            <a:r>
              <a:rPr lang="zh-CN" altLang="en-US" sz="2000" dirty="0"/>
              <a:t>个概率最大的文件</a:t>
            </a:r>
            <a:endParaRPr lang="en-US" altLang="zh-CN" sz="2000" dirty="0"/>
          </a:p>
          <a:p>
            <a:pPr marL="514350" indent="-514350">
              <a:buFont typeface="+mj-lt"/>
              <a:buAutoNum type="arabicPeriod"/>
            </a:pPr>
            <a:endParaRPr lang="en-US" altLang="zh-CN" sz="2000" dirty="0"/>
          </a:p>
          <a:p>
            <a:pPr marL="514350" indent="-514350">
              <a:buFont typeface="+mj-lt"/>
              <a:buAutoNum type="arabicPeriod"/>
            </a:pPr>
            <a:r>
              <a:rPr lang="zh-CN" altLang="en-US" sz="2000" dirty="0"/>
              <a:t>当</a:t>
            </a:r>
            <a:r>
              <a:rPr lang="en-US" altLang="zh-CN" sz="2000" dirty="0"/>
              <a:t>K=1</a:t>
            </a:r>
            <a:r>
              <a:rPr lang="zh-CN" altLang="en-US" sz="2000" dirty="0"/>
              <a:t>时， 此算法是最优的</a:t>
            </a:r>
            <a:endParaRPr lang="en-US" altLang="zh-CN" sz="2000" dirty="0"/>
          </a:p>
          <a:p>
            <a:pPr marL="514350" indent="-514350">
              <a:buFont typeface="+mj-lt"/>
              <a:buAutoNum type="arabicPeriod"/>
            </a:pPr>
            <a:r>
              <a:rPr lang="zh-CN" altLang="en-US" sz="2000" dirty="0"/>
              <a:t>当</a:t>
            </a:r>
            <a:r>
              <a:rPr lang="en-US" altLang="zh-CN" sz="2000" dirty="0"/>
              <a:t>K</a:t>
            </a:r>
            <a:r>
              <a:rPr lang="zh-CN" altLang="en-US" sz="2000" dirty="0"/>
              <a:t>＞</a:t>
            </a:r>
            <a:r>
              <a:rPr lang="en-US" altLang="zh-CN" sz="2000" dirty="0"/>
              <a:t>1</a:t>
            </a:r>
            <a:r>
              <a:rPr lang="zh-CN" altLang="en-US" sz="2000" dirty="0"/>
              <a:t>，此</a:t>
            </a:r>
            <a:r>
              <a:rPr lang="zh-CN" altLang="en-US" sz="2000"/>
              <a:t>算法是次优</a:t>
            </a:r>
            <a:r>
              <a:rPr lang="zh-CN" altLang="en-US" sz="2000" dirty="0"/>
              <a:t>的</a:t>
            </a:r>
            <a:endParaRPr lang="en-US" altLang="zh-CN" sz="2000" dirty="0"/>
          </a:p>
          <a:p>
            <a:pPr marL="514350" indent="-514350">
              <a:buFont typeface="+mj-lt"/>
              <a:buAutoNum type="arabicPeriod"/>
            </a:pPr>
            <a:endParaRPr lang="en-US" altLang="zh-CN" sz="2400"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59606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pPr marL="514350" indent="-514350">
                  <a:buFont typeface="+mj-lt"/>
                  <a:buAutoNum type="arabicPeriod"/>
                </a:pPr>
                <a:endParaRPr lang="en-US" altLang="zh-CN" sz="2400" dirty="0"/>
              </a:p>
              <a:p>
                <a:pPr marL="0" indent="0">
                  <a:buNone/>
                </a:pPr>
                <a:endParaRPr lang="en-US" altLang="zh-CN" dirty="0"/>
              </a:p>
              <a:p>
                <a:pPr marL="457200" indent="-457200">
                  <a:buFont typeface="+mj-ea"/>
                  <a:buAutoNum type="circleNumDbPlain"/>
                </a:pPr>
                <a:r>
                  <a:rPr lang="en-US" altLang="zh-CN" sz="2000" dirty="0"/>
                  <a:t>Rate of HPF scheme</a:t>
                </a:r>
              </a:p>
              <a:p>
                <a:pPr marL="0" indent="0">
                  <a:buNone/>
                </a:pPr>
                <a:r>
                  <a:rPr lang="zh-CN" altLang="en-US" sz="2000" dirty="0"/>
                  <a:t>两个用户的</a:t>
                </a:r>
                <a:r>
                  <a:rPr lang="en-US" altLang="zh-CN" sz="2000" dirty="0"/>
                  <a:t>cache</a:t>
                </a:r>
                <a:r>
                  <a:rPr lang="zh-CN" altLang="en-US" sz="2000" dirty="0"/>
                  <a:t>都存储</a:t>
                </a:r>
                <a:r>
                  <a:rPr lang="en-US" altLang="zh-CN" sz="2000" dirty="0"/>
                  <a:t>A</a:t>
                </a:r>
              </a:p>
              <a:p>
                <a:pPr marL="0" indent="0">
                  <a:buNone/>
                </a:pPr>
                <a:r>
                  <a:rPr lang="en-US" altLang="zh-CN" sz="2000" dirty="0"/>
                  <a:t>R=2*1/3=2/3 (K</a:t>
                </a:r>
                <a:r>
                  <a:rPr lang="zh-CN" altLang="en-US" sz="2000" dirty="0"/>
                  <a:t>*</a:t>
                </a:r>
                <a:r>
                  <a:rPr lang="en-US" altLang="zh-CN" sz="2000" dirty="0" err="1"/>
                  <a:t>miss_rate</a:t>
                </a:r>
                <a:r>
                  <a:rPr lang="en-US" altLang="zh-CN" sz="2000" dirty="0"/>
                  <a:t>)</a:t>
                </a:r>
              </a:p>
              <a:p>
                <a:pPr marL="0" indent="0">
                  <a:buNone/>
                </a:pPr>
                <a:endParaRPr lang="en-US" altLang="zh-CN" sz="2000" dirty="0"/>
              </a:p>
              <a:p>
                <a:pPr marL="457200" indent="-457200">
                  <a:buFont typeface="+mj-ea"/>
                  <a:buAutoNum type="circleNumDbPlain"/>
                </a:pPr>
                <a:r>
                  <a:rPr lang="en-US" altLang="zh-CN" sz="2000" dirty="0"/>
                  <a:t>Rate of centralized coded caching scheme</a:t>
                </a:r>
              </a:p>
              <a:p>
                <a:pPr marL="0" indent="0">
                  <a:buNone/>
                </a:pPr>
                <a:r>
                  <a:rPr lang="zh-CN" altLang="en-US" sz="2000" dirty="0"/>
                  <a:t>用户</a:t>
                </a:r>
                <a:r>
                  <a:rPr lang="en-US" altLang="zh-CN" sz="2000" dirty="0"/>
                  <a:t>1</a:t>
                </a:r>
                <a:r>
                  <a:rPr lang="zh-CN" altLang="en-US" sz="2000" dirty="0"/>
                  <a:t>存储</a:t>
                </a:r>
                <a:r>
                  <a:rPr lang="en-US" altLang="zh-CN" sz="2000" dirty="0"/>
                  <a:t>A1,B1</a:t>
                </a:r>
                <a:r>
                  <a:rPr lang="zh-CN" altLang="en-US" sz="2000" dirty="0"/>
                  <a:t>，用户</a:t>
                </a:r>
                <a:r>
                  <a:rPr lang="en-US" altLang="zh-CN" sz="2000" dirty="0"/>
                  <a:t>2</a:t>
                </a:r>
                <a:r>
                  <a:rPr lang="zh-CN" altLang="en-US" sz="2000" dirty="0"/>
                  <a:t>存储</a:t>
                </a:r>
                <a:r>
                  <a:rPr lang="en-US" altLang="zh-CN" sz="2000" dirty="0"/>
                  <a:t>A2,B2</a:t>
                </a:r>
              </a:p>
              <a:p>
                <a:pPr marL="0" indent="0">
                  <a:buNone/>
                </a:pPr>
                <a:r>
                  <a:rPr lang="en-US" altLang="zh-CN" sz="2000" dirty="0"/>
                  <a:t>X=A2</a:t>
                </a:r>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B1</a:t>
                </a:r>
              </a:p>
              <a:p>
                <a:pPr marL="0" indent="0">
                  <a:buNone/>
                </a:pPr>
                <a:r>
                  <a:rPr lang="en-US" altLang="zh-CN" sz="2000" dirty="0"/>
                  <a:t>R=1/2</a:t>
                </a:r>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1055077"/>
                <a:ext cx="10515600" cy="5121886"/>
              </a:xfrm>
              <a:blipFill>
                <a:blip r:embed="rId3"/>
                <a:stretch>
                  <a:fillRect l="-63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E760469-5D08-4607-98A0-B38FB55B5698}"/>
              </a:ext>
            </a:extLst>
          </p:cNvPr>
          <p:cNvPicPr>
            <a:picLocks noChangeAspect="1"/>
          </p:cNvPicPr>
          <p:nvPr/>
        </p:nvPicPr>
        <p:blipFill>
          <a:blip r:embed="rId4"/>
          <a:stretch>
            <a:fillRect/>
          </a:stretch>
        </p:blipFill>
        <p:spPr>
          <a:xfrm>
            <a:off x="796000" y="1055077"/>
            <a:ext cx="10600000" cy="685714"/>
          </a:xfrm>
          <a:prstGeom prst="rect">
            <a:avLst/>
          </a:prstGeom>
        </p:spPr>
      </p:pic>
    </p:spTree>
    <p:extLst>
      <p:ext uri="{BB962C8B-B14F-4D97-AF65-F5344CB8AC3E}">
        <p14:creationId xmlns:p14="http://schemas.microsoft.com/office/powerpoint/2010/main" val="41026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r>
              <a:rPr lang="en-US" altLang="zh-CN" sz="2000" dirty="0"/>
              <a:t>Coded caching</a:t>
            </a:r>
            <a:r>
              <a:rPr lang="zh-CN" altLang="en-US" sz="2000" dirty="0"/>
              <a:t>思想可以</a:t>
            </a:r>
            <a:r>
              <a:rPr lang="en-US" altLang="zh-CN" sz="2000" dirty="0"/>
              <a:t>minimize</a:t>
            </a:r>
            <a:r>
              <a:rPr lang="zh-CN" altLang="en-US" sz="2000" dirty="0"/>
              <a:t>经过链路的</a:t>
            </a:r>
            <a:r>
              <a:rPr lang="en-US" altLang="zh-CN" sz="2000" dirty="0"/>
              <a:t>R</a:t>
            </a:r>
          </a:p>
          <a:p>
            <a:r>
              <a:rPr lang="zh-CN" altLang="en-US" sz="2000" dirty="0"/>
              <a:t>为了优化每个文件概率不同的情况下的</a:t>
            </a:r>
            <a:r>
              <a:rPr lang="en-US" altLang="zh-CN" sz="2000" dirty="0"/>
              <a:t>R</a:t>
            </a:r>
            <a:r>
              <a:rPr lang="zh-CN" altLang="en-US" sz="2000" dirty="0"/>
              <a:t>，本文提出了一种</a:t>
            </a:r>
            <a:r>
              <a:rPr lang="en-US" altLang="zh-CN" sz="2000" dirty="0"/>
              <a:t>grouped coded caching scheme</a:t>
            </a:r>
            <a:r>
              <a:rPr lang="zh-CN" altLang="en-US" sz="2000" dirty="0"/>
              <a:t>，经过验证其在多用户情况下优于</a:t>
            </a:r>
            <a:r>
              <a:rPr lang="en-US" altLang="zh-CN" sz="2000" dirty="0"/>
              <a:t>HPF</a:t>
            </a:r>
            <a:r>
              <a:rPr lang="zh-CN" altLang="en-US" sz="2000" dirty="0"/>
              <a:t>。</a:t>
            </a:r>
            <a:endParaRPr lang="en-US" altLang="zh-CN" sz="2000" dirty="0"/>
          </a:p>
          <a:p>
            <a:r>
              <a:rPr lang="zh-CN" altLang="en-US" sz="2000" dirty="0"/>
              <a:t>同时衡量</a:t>
            </a:r>
            <a:r>
              <a:rPr lang="en-US" altLang="zh-CN" sz="2000" dirty="0"/>
              <a:t>R</a:t>
            </a:r>
            <a:r>
              <a:rPr lang="zh-CN" altLang="en-US" sz="2000" dirty="0"/>
              <a:t>的方式也要发生改变，本文研究的</a:t>
            </a:r>
            <a:r>
              <a:rPr lang="en-US" altLang="zh-CN" sz="2000" dirty="0"/>
              <a:t>R</a:t>
            </a:r>
            <a:r>
              <a:rPr lang="zh-CN" altLang="en-US" sz="2000" dirty="0"/>
              <a:t>是</a:t>
            </a:r>
            <a:r>
              <a:rPr lang="en-US" altLang="zh-CN" sz="2000" dirty="0"/>
              <a:t>expected load</a:t>
            </a:r>
            <a:r>
              <a:rPr lang="zh-CN" altLang="en-US" sz="2000" dirty="0"/>
              <a:t>。而不是</a:t>
            </a:r>
            <a:r>
              <a:rPr lang="en-US" altLang="zh-CN" sz="2000" dirty="0"/>
              <a:t>peak  load</a:t>
            </a:r>
          </a:p>
          <a:p>
            <a:endParaRPr lang="en-US" altLang="zh-CN" sz="2000" dirty="0"/>
          </a:p>
          <a:p>
            <a:pPr marL="0" indent="0">
              <a:buNone/>
            </a:pPr>
            <a:r>
              <a:rPr lang="en-US" altLang="zh-CN" sz="2000" dirty="0"/>
              <a:t>probabilistic model</a:t>
            </a:r>
            <a:r>
              <a:rPr lang="zh-CN" altLang="en-US" sz="2000" dirty="0"/>
              <a:t>：</a:t>
            </a:r>
            <a:endParaRPr lang="en-US" altLang="zh-CN" sz="2000" dirty="0"/>
          </a:p>
          <a:p>
            <a:pPr marL="514350" indent="-514350">
              <a:buFont typeface="+mj-lt"/>
              <a:buAutoNum type="arabicPeriod"/>
            </a:pPr>
            <a:endParaRPr lang="en-US" altLang="zh-CN" sz="2400" dirty="0"/>
          </a:p>
          <a:p>
            <a:pPr marL="0" indent="0">
              <a:buNone/>
            </a:pPr>
            <a:r>
              <a:rPr lang="en-US" altLang="zh-CN" dirty="0"/>
              <a:t>               Expected rate</a:t>
            </a:r>
            <a:r>
              <a:rPr lang="zh-CN" altLang="en-US" dirty="0"/>
              <a:t>：                             </a:t>
            </a:r>
            <a:endParaRPr lang="en-US" altLang="zh-CN" dirty="0"/>
          </a:p>
          <a:p>
            <a:pPr marL="0" indent="0">
              <a:buNone/>
            </a:pPr>
            <a:endParaRPr lang="en-US" altLang="zh-CN" dirty="0"/>
          </a:p>
          <a:p>
            <a:pPr marL="0" indent="0">
              <a:buNone/>
            </a:pPr>
            <a:r>
              <a:rPr lang="en-US" altLang="zh-CN" dirty="0"/>
              <a:t>                     Peak rate</a:t>
            </a:r>
            <a:r>
              <a:rPr lang="zh-CN" altLang="en-US" dirty="0"/>
              <a:t>：</a:t>
            </a:r>
            <a:endParaRPr lang="en-US" altLang="zh-CN" dirty="0"/>
          </a:p>
        </p:txBody>
      </p:sp>
      <p:pic>
        <p:nvPicPr>
          <p:cNvPr id="4" name="图片 3">
            <a:extLst>
              <a:ext uri="{FF2B5EF4-FFF2-40B4-BE49-F238E27FC236}">
                <a16:creationId xmlns:a16="http://schemas.microsoft.com/office/drawing/2014/main" id="{9F0826AF-A213-4376-9D6E-4050C927F0D2}"/>
              </a:ext>
            </a:extLst>
          </p:cNvPr>
          <p:cNvPicPr>
            <a:picLocks noChangeAspect="1"/>
          </p:cNvPicPr>
          <p:nvPr/>
        </p:nvPicPr>
        <p:blipFill>
          <a:blip r:embed="rId3"/>
          <a:stretch>
            <a:fillRect/>
          </a:stretch>
        </p:blipFill>
        <p:spPr>
          <a:xfrm>
            <a:off x="4803815" y="3429000"/>
            <a:ext cx="2190476" cy="1047619"/>
          </a:xfrm>
          <a:prstGeom prst="rect">
            <a:avLst/>
          </a:prstGeom>
        </p:spPr>
      </p:pic>
      <p:pic>
        <p:nvPicPr>
          <p:cNvPr id="5" name="图片 4">
            <a:extLst>
              <a:ext uri="{FF2B5EF4-FFF2-40B4-BE49-F238E27FC236}">
                <a16:creationId xmlns:a16="http://schemas.microsoft.com/office/drawing/2014/main" id="{D9B50CE3-08D9-4E72-80AC-5FEA0499BE0A}"/>
              </a:ext>
            </a:extLst>
          </p:cNvPr>
          <p:cNvPicPr>
            <a:picLocks noChangeAspect="1"/>
          </p:cNvPicPr>
          <p:nvPr/>
        </p:nvPicPr>
        <p:blipFill>
          <a:blip r:embed="rId4"/>
          <a:stretch>
            <a:fillRect/>
          </a:stretch>
        </p:blipFill>
        <p:spPr>
          <a:xfrm>
            <a:off x="5017044" y="4763558"/>
            <a:ext cx="1440025" cy="565343"/>
          </a:xfrm>
          <a:prstGeom prst="rect">
            <a:avLst/>
          </a:prstGeom>
        </p:spPr>
      </p:pic>
    </p:spTree>
    <p:extLst>
      <p:ext uri="{BB962C8B-B14F-4D97-AF65-F5344CB8AC3E}">
        <p14:creationId xmlns:p14="http://schemas.microsoft.com/office/powerpoint/2010/main" val="126305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标题 1"/>
          <p:cNvSpPr>
            <a:spLocks noGrp="1"/>
          </p:cNvSpPr>
          <p:nvPr>
            <p:ph type="title"/>
          </p:nvPr>
        </p:nvSpPr>
        <p:spPr/>
        <p:txBody>
          <a:bodyPr/>
          <a:lstStyle/>
          <a:p>
            <a:pPr algn="ctr"/>
            <a:r>
              <a:rPr lang="en-US" altLang="zh-CN" dirty="0"/>
              <a:t>2. Background</a:t>
            </a:r>
            <a:endParaRPr lang="zh-CN" altLang="en-US" dirty="0"/>
          </a:p>
        </p:txBody>
      </p:sp>
    </p:spTree>
    <p:extLst>
      <p:ext uri="{BB962C8B-B14F-4D97-AF65-F5344CB8AC3E}">
        <p14:creationId xmlns:p14="http://schemas.microsoft.com/office/powerpoint/2010/main" val="69596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838200" y="453409"/>
            <a:ext cx="10515600" cy="1001371"/>
          </a:xfrm>
        </p:spPr>
        <p:txBody>
          <a:bodyPr/>
          <a:lstStyle/>
          <a:p>
            <a:pPr algn="ctr"/>
            <a:r>
              <a:rPr lang="en-US" altLang="zh-CN" dirty="0"/>
              <a:t>2. Background</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endParaRPr lang="en-US" altLang="zh-CN" b="1" dirty="0"/>
          </a:p>
          <a:p>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1F6CB625-6B18-4404-9240-DED3F20E6209}"/>
              </a:ext>
            </a:extLst>
          </p:cNvPr>
          <p:cNvPicPr>
            <a:picLocks noChangeAspect="1"/>
          </p:cNvPicPr>
          <p:nvPr/>
        </p:nvPicPr>
        <p:blipFill>
          <a:blip r:embed="rId3"/>
          <a:stretch>
            <a:fillRect/>
          </a:stretch>
        </p:blipFill>
        <p:spPr>
          <a:xfrm>
            <a:off x="1743619" y="1253331"/>
            <a:ext cx="8704762" cy="5038095"/>
          </a:xfrm>
          <a:prstGeom prst="rect">
            <a:avLst/>
          </a:prstGeom>
        </p:spPr>
      </p:pic>
    </p:spTree>
    <p:extLst>
      <p:ext uri="{BB962C8B-B14F-4D97-AF65-F5344CB8AC3E}">
        <p14:creationId xmlns:p14="http://schemas.microsoft.com/office/powerpoint/2010/main" val="22244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Background</a:t>
            </a:r>
            <a:endParaRPr lang="zh-CN" altLang="en-US" dirty="0"/>
          </a:p>
        </p:txBody>
      </p:sp>
      <p:pic>
        <p:nvPicPr>
          <p:cNvPr id="4" name="内容占位符 3">
            <a:extLst>
              <a:ext uri="{FF2B5EF4-FFF2-40B4-BE49-F238E27FC236}">
                <a16:creationId xmlns:a16="http://schemas.microsoft.com/office/drawing/2014/main" id="{11E68A78-64D3-40A5-8B7B-450329C2A5F3}"/>
              </a:ext>
            </a:extLst>
          </p:cNvPr>
          <p:cNvPicPr>
            <a:picLocks noGrp="1" noChangeAspect="1"/>
          </p:cNvPicPr>
          <p:nvPr>
            <p:ph idx="1"/>
          </p:nvPr>
        </p:nvPicPr>
        <p:blipFill>
          <a:blip r:embed="rId3"/>
          <a:stretch>
            <a:fillRect/>
          </a:stretch>
        </p:blipFill>
        <p:spPr>
          <a:xfrm>
            <a:off x="1272188" y="1562333"/>
            <a:ext cx="9647619" cy="1866667"/>
          </a:xfrm>
          <a:prstGeom prst="rect">
            <a:avLst/>
          </a:prstGeom>
        </p:spPr>
      </p:pic>
      <p:sp>
        <p:nvSpPr>
          <p:cNvPr id="5" name="文本框 4">
            <a:extLst>
              <a:ext uri="{FF2B5EF4-FFF2-40B4-BE49-F238E27FC236}">
                <a16:creationId xmlns:a16="http://schemas.microsoft.com/office/drawing/2014/main" id="{C2A6DAE3-690F-4E26-8D51-323EEFFE28F0}"/>
              </a:ext>
            </a:extLst>
          </p:cNvPr>
          <p:cNvSpPr txBox="1"/>
          <p:nvPr/>
        </p:nvSpPr>
        <p:spPr>
          <a:xfrm>
            <a:off x="2009334" y="4164036"/>
            <a:ext cx="8173329" cy="830997"/>
          </a:xfrm>
          <a:prstGeom prst="rect">
            <a:avLst/>
          </a:prstGeom>
          <a:noFill/>
        </p:spPr>
        <p:txBody>
          <a:bodyPr wrap="square" rtlCol="0">
            <a:spAutoFit/>
          </a:bodyPr>
          <a:lstStyle/>
          <a:p>
            <a:r>
              <a:rPr lang="zh-CN" altLang="en-US" sz="2400" dirty="0"/>
              <a:t>该算法得出的公式与最佳的</a:t>
            </a:r>
            <a:r>
              <a:rPr lang="en-US" altLang="zh-CN" sz="2400" dirty="0"/>
              <a:t>peak rate</a:t>
            </a:r>
            <a:r>
              <a:rPr lang="zh-CN" altLang="en-US" sz="2400" dirty="0"/>
              <a:t>之间的距离在一个常数因子范围内</a:t>
            </a:r>
          </a:p>
        </p:txBody>
      </p:sp>
    </p:spTree>
    <p:extLst>
      <p:ext uri="{BB962C8B-B14F-4D97-AF65-F5344CB8AC3E}">
        <p14:creationId xmlns:p14="http://schemas.microsoft.com/office/powerpoint/2010/main" val="25129516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正规">
      <a:majorFont>
        <a:latin typeface="tine"/>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正规">
      <a:majorFont>
        <a:latin typeface="tine"/>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TotalTime>
  <Words>1107</Words>
  <Application>Microsoft Office PowerPoint</Application>
  <PresentationFormat>宽屏</PresentationFormat>
  <Paragraphs>134</Paragraphs>
  <Slides>25</Slides>
  <Notes>23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25</vt:i4>
      </vt:variant>
    </vt:vector>
  </HeadingPairs>
  <TitlesOfParts>
    <vt:vector size="32" baseType="lpstr">
      <vt:lpstr>tine</vt:lpstr>
      <vt:lpstr>等线</vt:lpstr>
      <vt:lpstr>Arial</vt:lpstr>
      <vt:lpstr>Cambria Math</vt:lpstr>
      <vt:lpstr>Times New Roman</vt:lpstr>
      <vt:lpstr>Office 主题​​</vt:lpstr>
      <vt:lpstr>1_Office 主题​​</vt:lpstr>
      <vt:lpstr>Coded Caching with Nonuniform Demands</vt:lpstr>
      <vt:lpstr>目录</vt:lpstr>
      <vt:lpstr>1.Introduction</vt:lpstr>
      <vt:lpstr>1.introduction</vt:lpstr>
      <vt:lpstr>1.introduction</vt:lpstr>
      <vt:lpstr>1.introduction</vt:lpstr>
      <vt:lpstr>2. Background</vt:lpstr>
      <vt:lpstr>2. Background</vt:lpstr>
      <vt:lpstr>2. Background</vt:lpstr>
      <vt:lpstr>3. Theoretical Results </vt:lpstr>
      <vt:lpstr>3. Theoretical Results </vt:lpstr>
      <vt:lpstr>3. Theoretical Results</vt:lpstr>
      <vt:lpstr>3. Theoretical Results</vt:lpstr>
      <vt:lpstr>3. Theoretical Results</vt:lpstr>
      <vt:lpstr>3. Performance Analysis</vt:lpstr>
      <vt:lpstr>3. Performance Analysis</vt:lpstr>
      <vt:lpstr>3. Performance Analysis</vt:lpstr>
      <vt:lpstr>4. Empirical Results</vt:lpstr>
      <vt:lpstr>4. Empirical Results</vt:lpstr>
      <vt:lpstr>4. Empirical Results</vt:lpstr>
      <vt:lpstr>5. Conclusions and Follow-up Results</vt:lpstr>
      <vt:lpstr>5. Conclusions and Follow-up Results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Coded Caching with Nonuniform Demands</dc:title>
  <dc:creator>赵家毅</dc:creator>
  <cp:lastModifiedBy>赵 家毅</cp:lastModifiedBy>
  <cp:revision>693</cp:revision>
  <dcterms:created xsi:type="dcterms:W3CDTF">2019-05-09T08:43:29Z</dcterms:created>
  <dcterms:modified xsi:type="dcterms:W3CDTF">2019-05-31T08:44:41Z</dcterms:modified>
</cp:coreProperties>
</file>