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6" r:id="rId3"/>
    <p:sldId id="257" r:id="rId4"/>
    <p:sldId id="258" r:id="rId5"/>
    <p:sldId id="278" r:id="rId6"/>
    <p:sldId id="279" r:id="rId7"/>
    <p:sldId id="280" r:id="rId8"/>
    <p:sldId id="260" r:id="rId9"/>
    <p:sldId id="281" r:id="rId10"/>
    <p:sldId id="282" r:id="rId11"/>
    <p:sldId id="283" r:id="rId12"/>
    <p:sldId id="284" r:id="rId13"/>
    <p:sldId id="286" r:id="rId14"/>
    <p:sldId id="285" r:id="rId15"/>
    <p:sldId id="287" r:id="rId16"/>
    <p:sldId id="288" r:id="rId17"/>
    <p:sldId id="289" r:id="rId18"/>
    <p:sldId id="290" r:id="rId19"/>
    <p:sldId id="29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65307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96403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2585906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188135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197239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56367BE-FCF9-4078-A470-30B7DC5F97E0}" type="datetimeFigureOut">
              <a:rPr lang="zh-CN" altLang="en-US" smtClean="0"/>
              <a:t>2019/9/17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794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56367BE-FCF9-4078-A470-30B7DC5F97E0}" type="datetimeFigureOut">
              <a:rPr lang="zh-CN" altLang="en-US" smtClean="0"/>
              <a:t>2019/9/17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246456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56367BE-FCF9-4078-A470-30B7DC5F97E0}" type="datetimeFigureOut">
              <a:rPr lang="zh-CN" altLang="en-US" smtClean="0"/>
              <a:t>2019/9/17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37255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6367BE-FCF9-4078-A470-30B7DC5F97E0}" type="datetimeFigureOut">
              <a:rPr lang="zh-CN" altLang="en-US" smtClean="0"/>
              <a:t>2019/9/17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802509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56367BE-FCF9-4078-A470-30B7DC5F97E0}" type="datetimeFigureOut">
              <a:rPr lang="zh-CN" altLang="en-US" smtClean="0"/>
              <a:t>2019/9/17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36321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56367BE-FCF9-4078-A470-30B7DC5F97E0}" type="datetimeFigureOut">
              <a:rPr lang="zh-CN" altLang="en-US" smtClean="0"/>
              <a:t>2019/9/17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2170548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367BE-FCF9-4078-A470-30B7DC5F97E0}" type="datetimeFigureOut">
              <a:rPr lang="zh-CN" altLang="en-US" smtClean="0"/>
              <a:t>2019/9/17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795814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974171998"/>
              </p:ext>
            </p:extLst>
          </p:nvPr>
        </p:nvGraphicFramePr>
        <p:xfrm>
          <a:off x="1662724" y="148167"/>
          <a:ext cx="8035192" cy="6587143"/>
        </p:xfrm>
        <a:graphic>
          <a:graphicData uri="http://schemas.openxmlformats.org/drawingml/2006/table">
            <a:tbl>
              <a:tblPr bandRow="1">
                <a:tableStyleId>{5C22544A-7EE6-4342-B048-85BDC9FD1C3A}</a:tableStyleId>
              </a:tblPr>
              <a:tblGrid>
                <a:gridCol w="4017596">
                  <a:extLst>
                    <a:ext uri="{9D8B030D-6E8A-4147-A177-3AD203B41FA5}">
                      <a16:colId xmlns:a16="http://schemas.microsoft.com/office/drawing/2014/main" val="1721442663"/>
                    </a:ext>
                  </a:extLst>
                </a:gridCol>
                <a:gridCol w="4017596">
                  <a:extLst>
                    <a:ext uri="{9D8B030D-6E8A-4147-A177-3AD203B41FA5}">
                      <a16:colId xmlns:a16="http://schemas.microsoft.com/office/drawing/2014/main" val="2517833226"/>
                    </a:ext>
                  </a:extLst>
                </a:gridCol>
              </a:tblGrid>
              <a:tr h="340771">
                <a:tc>
                  <a:txBody>
                    <a:bodyPr/>
                    <a:lstStyle/>
                    <a:p>
                      <a:r>
                        <a:rPr lang="en-US" altLang="zh-CN" sz="1400" dirty="0"/>
                        <a:t>Fundamental Limits of Caching</a:t>
                      </a:r>
                    </a:p>
                  </a:txBody>
                  <a:tcPr/>
                </a:tc>
                <a:tc>
                  <a:txBody>
                    <a:bodyPr/>
                    <a:lstStyle/>
                    <a:p>
                      <a:r>
                        <a:rPr lang="zh-CN" altLang="en-US" sz="1400" dirty="0"/>
                        <a:t>基础，给出了算法、上下界，</a:t>
                      </a:r>
                      <a:r>
                        <a:rPr lang="en-US" altLang="zh-CN" sz="1400" dirty="0"/>
                        <a:t>gap</a:t>
                      </a:r>
                      <a:endParaRPr lang="zh-CN" altLang="en-US" sz="1400" dirty="0"/>
                    </a:p>
                  </a:txBody>
                  <a:tcPr/>
                </a:tc>
                <a:extLst>
                  <a:ext uri="{0D108BD9-81ED-4DB2-BD59-A6C34878D82A}">
                    <a16:rowId xmlns:a16="http://schemas.microsoft.com/office/drawing/2014/main" val="2009257495"/>
                  </a:ext>
                </a:extLst>
              </a:tr>
              <a:tr h="588604">
                <a:tc>
                  <a:txBody>
                    <a:bodyPr/>
                    <a:lstStyle/>
                    <a:p>
                      <a:r>
                        <a:rPr lang="en-US" altLang="zh-CN" sz="1400" dirty="0"/>
                        <a:t>Decentralized Coded Caching Attains Order-Optimal Memory-Rate Tradeoff</a:t>
                      </a:r>
                    </a:p>
                  </a:txBody>
                  <a:tcPr/>
                </a:tc>
                <a:tc>
                  <a:txBody>
                    <a:bodyPr/>
                    <a:lstStyle/>
                    <a:p>
                      <a:r>
                        <a:rPr lang="zh-CN" altLang="en-US" sz="1400" dirty="0"/>
                        <a:t>无需提前知道</a:t>
                      </a:r>
                      <a:r>
                        <a:rPr lang="en-US" altLang="zh-CN" sz="1400" dirty="0"/>
                        <a:t>K</a:t>
                      </a:r>
                      <a:r>
                        <a:rPr lang="zh-CN" altLang="en-US" sz="1400" dirty="0"/>
                        <a:t>的个数，每个</a:t>
                      </a:r>
                      <a:r>
                        <a:rPr lang="en-US" altLang="zh-CN" sz="1400" dirty="0"/>
                        <a:t>bit</a:t>
                      </a:r>
                      <a:r>
                        <a:rPr lang="zh-CN" altLang="en-US" sz="1400" dirty="0"/>
                        <a:t>以</a:t>
                      </a:r>
                      <a:r>
                        <a:rPr lang="en-US" altLang="zh-CN" sz="1400" dirty="0"/>
                        <a:t>M/N</a:t>
                      </a:r>
                      <a:r>
                        <a:rPr lang="zh-CN" altLang="en-US" sz="1400" dirty="0"/>
                        <a:t>的概率随机分。给出了算法上下界</a:t>
                      </a:r>
                      <a:r>
                        <a:rPr lang="en-US" altLang="zh-CN" sz="1400" dirty="0"/>
                        <a:t>gap</a:t>
                      </a:r>
                      <a:endParaRPr lang="zh-CN" altLang="en-US" sz="1400" dirty="0"/>
                    </a:p>
                  </a:txBody>
                  <a:tcPr/>
                </a:tc>
                <a:extLst>
                  <a:ext uri="{0D108BD9-81ED-4DB2-BD59-A6C34878D82A}">
                    <a16:rowId xmlns:a16="http://schemas.microsoft.com/office/drawing/2014/main" val="3581851447"/>
                  </a:ext>
                </a:extLst>
              </a:tr>
              <a:tr h="588604">
                <a:tc>
                  <a:txBody>
                    <a:bodyPr/>
                    <a:lstStyle/>
                    <a:p>
                      <a:r>
                        <a:rPr lang="en-US" altLang="zh-CN" sz="1400" dirty="0"/>
                        <a:t>Coded Caching with </a:t>
                      </a:r>
                      <a:r>
                        <a:rPr lang="en-US" altLang="zh-CN" sz="1400" dirty="0" err="1"/>
                        <a:t>Nonuniform</a:t>
                      </a:r>
                      <a:r>
                        <a:rPr lang="en-US" altLang="zh-CN" sz="1400" dirty="0"/>
                        <a:t> Demands</a:t>
                      </a:r>
                    </a:p>
                  </a:txBody>
                  <a:tcPr/>
                </a:tc>
                <a:tc>
                  <a:txBody>
                    <a:bodyPr/>
                    <a:lstStyle/>
                    <a:p>
                      <a:r>
                        <a:rPr lang="zh-CN" altLang="en-US" sz="1400" dirty="0"/>
                        <a:t>考虑文件请求概率，给出文件分组的方法，上下界</a:t>
                      </a:r>
                    </a:p>
                  </a:txBody>
                  <a:tcPr/>
                </a:tc>
                <a:extLst>
                  <a:ext uri="{0D108BD9-81ED-4DB2-BD59-A6C34878D82A}">
                    <a16:rowId xmlns:a16="http://schemas.microsoft.com/office/drawing/2014/main" val="327771148"/>
                  </a:ext>
                </a:extLst>
              </a:tr>
              <a:tr h="716570">
                <a:tc>
                  <a:txBody>
                    <a:bodyPr/>
                    <a:lstStyle/>
                    <a:p>
                      <a:r>
                        <a:rPr lang="en-US" altLang="zh-CN" sz="1400" dirty="0"/>
                        <a:t>Coded Caching Under Arbitrary Popularity Distributions</a:t>
                      </a:r>
                    </a:p>
                  </a:txBody>
                  <a:tcPr/>
                </a:tc>
                <a:tc>
                  <a:txBody>
                    <a:bodyPr/>
                    <a:lstStyle/>
                    <a:p>
                      <a:r>
                        <a:rPr lang="zh-CN" altLang="en-US" sz="1400" dirty="0"/>
                        <a:t>适用于任何分布，提出</a:t>
                      </a:r>
                      <a:r>
                        <a:rPr lang="en-US" altLang="zh-CN" sz="1400" dirty="0"/>
                        <a:t>p=1/KM</a:t>
                      </a:r>
                      <a:r>
                        <a:rPr lang="zh-CN" altLang="en-US" sz="1400" dirty="0"/>
                        <a:t>概率分界线，用映射空文件和合并</a:t>
                      </a:r>
                      <a:r>
                        <a:rPr lang="en-US" altLang="zh-CN" sz="1400" dirty="0"/>
                        <a:t>unpopular files</a:t>
                      </a:r>
                      <a:r>
                        <a:rPr lang="zh-CN" altLang="en-US" sz="1400" dirty="0"/>
                        <a:t>思想，转换成每个文件概率相同情况，给出上下界和</a:t>
                      </a:r>
                      <a:r>
                        <a:rPr lang="en-US" altLang="zh-CN" sz="1400" dirty="0"/>
                        <a:t>gap</a:t>
                      </a:r>
                    </a:p>
                  </a:txBody>
                  <a:tcPr/>
                </a:tc>
                <a:extLst>
                  <a:ext uri="{0D108BD9-81ED-4DB2-BD59-A6C34878D82A}">
                    <a16:rowId xmlns:a16="http://schemas.microsoft.com/office/drawing/2014/main" val="270539954"/>
                  </a:ext>
                </a:extLst>
              </a:tr>
              <a:tr h="547758">
                <a:tc>
                  <a:txBody>
                    <a:bodyPr/>
                    <a:lstStyle/>
                    <a:p>
                      <a:r>
                        <a:rPr lang="en-US" altLang="zh-CN" sz="1400" dirty="0"/>
                        <a:t>Speeding Up Distributed Machine Learning Using Codes</a:t>
                      </a:r>
                      <a:endParaRPr lang="zh-CN" altLang="en-US" sz="1400" dirty="0"/>
                    </a:p>
                  </a:txBody>
                  <a:tcPr/>
                </a:tc>
                <a:tc>
                  <a:txBody>
                    <a:bodyPr/>
                    <a:lstStyle/>
                    <a:p>
                      <a:r>
                        <a:rPr lang="en-US" altLang="zh-CN" sz="1400" dirty="0"/>
                        <a:t>Coded caching</a:t>
                      </a:r>
                      <a:r>
                        <a:rPr lang="zh-CN" altLang="en-US" sz="1400" dirty="0"/>
                        <a:t>在机器学习中的运用。</a:t>
                      </a:r>
                      <a:r>
                        <a:rPr lang="en-US" altLang="zh-CN" sz="1400" dirty="0"/>
                        <a:t>Computation</a:t>
                      </a:r>
                      <a:r>
                        <a:rPr lang="zh-CN" altLang="en-US" sz="1400" dirty="0"/>
                        <a:t>用</a:t>
                      </a:r>
                      <a:r>
                        <a:rPr lang="en-US" altLang="zh-CN" sz="1400" dirty="0"/>
                        <a:t>EC</a:t>
                      </a:r>
                      <a:r>
                        <a:rPr lang="zh-CN" altLang="en-US" sz="1400" dirty="0"/>
                        <a:t>码解决</a:t>
                      </a:r>
                      <a:r>
                        <a:rPr lang="en-US" altLang="zh-CN" sz="1400" dirty="0"/>
                        <a:t>straggler</a:t>
                      </a:r>
                      <a:r>
                        <a:rPr lang="zh-CN" altLang="en-US" sz="1400" dirty="0"/>
                        <a:t>问题。</a:t>
                      </a:r>
                      <a:r>
                        <a:rPr lang="en-US" altLang="zh-CN" sz="1400" dirty="0"/>
                        <a:t>Shuffle</a:t>
                      </a:r>
                      <a:r>
                        <a:rPr lang="zh-CN" altLang="en-US" sz="1400" dirty="0"/>
                        <a:t>用</a:t>
                      </a:r>
                      <a:r>
                        <a:rPr lang="en-US" altLang="zh-CN" sz="1400" dirty="0"/>
                        <a:t>coded</a:t>
                      </a:r>
                      <a:r>
                        <a:rPr lang="zh-CN" altLang="en-US" sz="1400" dirty="0"/>
                        <a:t>思想减少传输量</a:t>
                      </a:r>
                    </a:p>
                  </a:txBody>
                  <a:tcPr/>
                </a:tc>
                <a:extLst>
                  <a:ext uri="{0D108BD9-81ED-4DB2-BD59-A6C34878D82A}">
                    <a16:rowId xmlns:a16="http://schemas.microsoft.com/office/drawing/2014/main" val="198472318"/>
                  </a:ext>
                </a:extLst>
              </a:tr>
              <a:tr h="0">
                <a:tc>
                  <a:txBody>
                    <a:bodyPr/>
                    <a:lstStyle/>
                    <a:p>
                      <a:r>
                        <a:rPr lang="en-US" altLang="zh-CN" sz="1400" dirty="0"/>
                        <a:t>A Fundamental Tradeoff between Computation and Communication in Distributed Computing</a:t>
                      </a:r>
                    </a:p>
                  </a:txBody>
                  <a:tcPr/>
                </a:tc>
                <a:tc>
                  <a:txBody>
                    <a:bodyPr/>
                    <a:lstStyle/>
                    <a:p>
                      <a:r>
                        <a:rPr lang="zh-CN" altLang="en-US" sz="1400" dirty="0"/>
                        <a:t>在文件分配和</a:t>
                      </a:r>
                      <a:r>
                        <a:rPr lang="en-US" altLang="zh-CN" sz="1400" dirty="0"/>
                        <a:t>output</a:t>
                      </a:r>
                      <a:r>
                        <a:rPr lang="en-US" altLang="zh-CN" sz="1400" baseline="0" dirty="0"/>
                        <a:t> function</a:t>
                      </a:r>
                      <a:r>
                        <a:rPr lang="zh-CN" altLang="en-US" sz="1400" baseline="0" dirty="0"/>
                        <a:t>上引入重复量，用</a:t>
                      </a:r>
                      <a:r>
                        <a:rPr lang="en-US" altLang="zh-CN" sz="1400" baseline="0" dirty="0" err="1"/>
                        <a:t>xor</a:t>
                      </a:r>
                      <a:r>
                        <a:rPr lang="zh-CN" altLang="en-US" sz="1400" baseline="0" dirty="0"/>
                        <a:t>来减少传输量，给出了算法和上下界。</a:t>
                      </a:r>
                      <a:endParaRPr lang="zh-CN" altLang="en-US" sz="1400" dirty="0"/>
                    </a:p>
                  </a:txBody>
                  <a:tcPr/>
                </a:tc>
                <a:extLst>
                  <a:ext uri="{0D108BD9-81ED-4DB2-BD59-A6C34878D82A}">
                    <a16:rowId xmlns:a16="http://schemas.microsoft.com/office/drawing/2014/main" val="2346252139"/>
                  </a:ext>
                </a:extLst>
              </a:tr>
              <a:tr h="0">
                <a:tc>
                  <a:txBody>
                    <a:bodyPr/>
                    <a:lstStyle/>
                    <a:p>
                      <a:r>
                        <a:rPr lang="en-US" altLang="zh-CN" sz="1400" dirty="0"/>
                        <a:t>Mapping Heterogeneity Does Not Affect Wireless Coded </a:t>
                      </a:r>
                      <a:r>
                        <a:rPr lang="en-US" altLang="zh-CN" sz="1400" dirty="0" err="1"/>
                        <a:t>MapReduce</a:t>
                      </a:r>
                      <a:endParaRPr lang="zh-CN" altLang="en-US" sz="1400" dirty="0"/>
                    </a:p>
                  </a:txBody>
                  <a:tcPr/>
                </a:tc>
                <a:tc>
                  <a:txBody>
                    <a:bodyPr/>
                    <a:lstStyle/>
                    <a:p>
                      <a:r>
                        <a:rPr lang="zh-CN" altLang="en-US" sz="1400" dirty="0"/>
                        <a:t>运算能力不同，分成两组。</a:t>
                      </a:r>
                      <a:r>
                        <a:rPr lang="en-US" altLang="zh-CN" sz="1400" dirty="0"/>
                        <a:t>Shuffle</a:t>
                      </a:r>
                      <a:r>
                        <a:rPr lang="zh-CN" altLang="en-US" sz="1400" dirty="0"/>
                        <a:t>分成两个阶段，第一个阶段完成快的组全部完成，第二个阶段完成慢的组的剩余部分</a:t>
                      </a:r>
                    </a:p>
                  </a:txBody>
                  <a:tcPr/>
                </a:tc>
                <a:extLst>
                  <a:ext uri="{0D108BD9-81ED-4DB2-BD59-A6C34878D82A}">
                    <a16:rowId xmlns:a16="http://schemas.microsoft.com/office/drawing/2014/main" val="1410167905"/>
                  </a:ext>
                </a:extLst>
              </a:tr>
              <a:tr h="492072">
                <a:tc>
                  <a:txBody>
                    <a:bodyPr/>
                    <a:lstStyle/>
                    <a:p>
                      <a:r>
                        <a:rPr lang="en-US" altLang="zh-CN" sz="1400" dirty="0"/>
                        <a:t>Adding transmitters dramatically boosts coded-caching gains for finite file sizes</a:t>
                      </a:r>
                    </a:p>
                  </a:txBody>
                  <a:tcPr/>
                </a:tc>
                <a:tc>
                  <a:txBody>
                    <a:bodyPr/>
                    <a:lstStyle/>
                    <a:p>
                      <a:r>
                        <a:rPr lang="zh-CN" altLang="en-US" sz="1400" dirty="0"/>
                        <a:t>天线问题用于解决上一篇文章第二阶段。把用户分成</a:t>
                      </a:r>
                      <a:r>
                        <a:rPr lang="en-US" altLang="zh-CN" sz="1400" dirty="0"/>
                        <a:t>K</a:t>
                      </a:r>
                      <a:r>
                        <a:rPr lang="zh-CN" altLang="en-US" sz="1400" dirty="0"/>
                        <a:t>个组，每个组用户</a:t>
                      </a:r>
                      <a:r>
                        <a:rPr lang="en-US" altLang="zh-CN" sz="1400" dirty="0"/>
                        <a:t>cache</a:t>
                      </a:r>
                      <a:r>
                        <a:rPr lang="zh-CN" altLang="en-US" sz="1400" dirty="0"/>
                        <a:t>内容相同，每个组用户数</a:t>
                      </a:r>
                      <a:r>
                        <a:rPr lang="en-US" altLang="zh-CN" sz="1400" dirty="0"/>
                        <a:t>=</a:t>
                      </a:r>
                      <a:r>
                        <a:rPr lang="zh-CN" altLang="en-US" sz="1400" dirty="0"/>
                        <a:t>天线数</a:t>
                      </a:r>
                    </a:p>
                  </a:txBody>
                  <a:tcPr/>
                </a:tc>
                <a:extLst>
                  <a:ext uri="{0D108BD9-81ED-4DB2-BD59-A6C34878D82A}">
                    <a16:rowId xmlns:a16="http://schemas.microsoft.com/office/drawing/2014/main" val="1332332843"/>
                  </a:ext>
                </a:extLst>
              </a:tr>
              <a:tr h="0">
                <a:tc>
                  <a:txBody>
                    <a:bodyPr/>
                    <a:lstStyle/>
                    <a:p>
                      <a:r>
                        <a:rPr lang="en-US" altLang="zh-CN" sz="1400" dirty="0"/>
                        <a:t>Coded </a:t>
                      </a:r>
                      <a:r>
                        <a:rPr lang="en-US" altLang="zh-CN" sz="1400" dirty="0" err="1"/>
                        <a:t>MapReduce</a:t>
                      </a:r>
                      <a:endParaRPr lang="en-US" altLang="zh-CN" sz="1400" dirty="0"/>
                    </a:p>
                  </a:txBody>
                  <a:tcPr/>
                </a:tc>
                <a:tc>
                  <a:txBody>
                    <a:bodyPr/>
                    <a:lstStyle/>
                    <a:p>
                      <a:r>
                        <a:rPr lang="zh-CN" altLang="en-US" sz="1400" dirty="0"/>
                        <a:t>和之前的有类似，这里考虑一个文件映射到</a:t>
                      </a:r>
                      <a:r>
                        <a:rPr lang="en-US" altLang="zh-CN" sz="1400" dirty="0" err="1"/>
                        <a:t>pK</a:t>
                      </a:r>
                      <a:r>
                        <a:rPr lang="zh-CN" altLang="en-US" sz="1400" dirty="0"/>
                        <a:t>中的任意</a:t>
                      </a:r>
                      <a:r>
                        <a:rPr lang="en-US" altLang="zh-CN" sz="1400" dirty="0" err="1"/>
                        <a:t>rK</a:t>
                      </a:r>
                      <a:r>
                        <a:rPr lang="zh-CN" altLang="en-US" sz="1400" dirty="0"/>
                        <a:t>个节点。</a:t>
                      </a:r>
                    </a:p>
                  </a:txBody>
                  <a:tcPr/>
                </a:tc>
                <a:extLst>
                  <a:ext uri="{0D108BD9-81ED-4DB2-BD59-A6C34878D82A}">
                    <a16:rowId xmlns:a16="http://schemas.microsoft.com/office/drawing/2014/main" val="4064059453"/>
                  </a:ext>
                </a:extLst>
              </a:tr>
              <a:tr h="0">
                <a:tc>
                  <a:txBody>
                    <a:bodyPr/>
                    <a:lstStyle/>
                    <a:p>
                      <a:r>
                        <a:rPr lang="en-US" altLang="zh-CN" sz="1400" dirty="0"/>
                        <a:t>A Unified Coding Framework for Distributed Computing with Straggling Servers</a:t>
                      </a:r>
                      <a:endParaRPr lang="zh-CN" altLang="en-US" sz="1400" dirty="0"/>
                    </a:p>
                  </a:txBody>
                  <a:tcPr/>
                </a:tc>
                <a:tc>
                  <a:txBody>
                    <a:bodyPr/>
                    <a:lstStyle/>
                    <a:p>
                      <a:r>
                        <a:rPr lang="en-US" altLang="zh-CN" sz="1400" dirty="0"/>
                        <a:t>EC</a:t>
                      </a:r>
                      <a:r>
                        <a:rPr lang="zh-CN" altLang="en-US" sz="1400" dirty="0"/>
                        <a:t>码和</a:t>
                      </a:r>
                      <a:r>
                        <a:rPr lang="en-US" altLang="zh-CN" sz="1400" dirty="0"/>
                        <a:t>CDC</a:t>
                      </a:r>
                      <a:r>
                        <a:rPr lang="zh-CN" altLang="en-US" sz="1400" dirty="0"/>
                        <a:t>的结合同时解决</a:t>
                      </a:r>
                      <a:r>
                        <a:rPr lang="en-US" altLang="zh-CN" sz="1400" dirty="0"/>
                        <a:t>straggler</a:t>
                      </a:r>
                      <a:r>
                        <a:rPr lang="zh-CN" altLang="en-US" sz="1400" dirty="0"/>
                        <a:t>问题和减少传输量</a:t>
                      </a:r>
                    </a:p>
                  </a:txBody>
                  <a:tcPr/>
                </a:tc>
                <a:extLst>
                  <a:ext uri="{0D108BD9-81ED-4DB2-BD59-A6C34878D82A}">
                    <a16:rowId xmlns:a16="http://schemas.microsoft.com/office/drawing/2014/main" val="1802335670"/>
                  </a:ext>
                </a:extLst>
              </a:tr>
              <a:tr h="588604">
                <a:tc>
                  <a:txBody>
                    <a:bodyPr/>
                    <a:lstStyle/>
                    <a:p>
                      <a:r>
                        <a:rPr lang="en-US" altLang="zh-CN" sz="1400" dirty="0"/>
                        <a:t>Interplay of Cache Sizes and File Popularity in Coded Caching</a:t>
                      </a:r>
                    </a:p>
                  </a:txBody>
                  <a:tcPr/>
                </a:tc>
                <a:tc>
                  <a:txBody>
                    <a:bodyPr/>
                    <a:lstStyle/>
                    <a:p>
                      <a:r>
                        <a:rPr lang="zh-CN" altLang="en-US" sz="1400" dirty="0"/>
                        <a:t>同时考虑不同文件概率和不同的</a:t>
                      </a:r>
                      <a:r>
                        <a:rPr lang="en-US" altLang="zh-CN" sz="1400" dirty="0"/>
                        <a:t>cache size</a:t>
                      </a:r>
                      <a:endParaRPr lang="zh-CN" altLang="en-US" sz="1400" dirty="0"/>
                    </a:p>
                  </a:txBody>
                  <a:tcPr/>
                </a:tc>
                <a:extLst>
                  <a:ext uri="{0D108BD9-81ED-4DB2-BD59-A6C34878D82A}">
                    <a16:rowId xmlns:a16="http://schemas.microsoft.com/office/drawing/2014/main" val="3759798730"/>
                  </a:ext>
                </a:extLst>
              </a:tr>
            </a:tbl>
          </a:graphicData>
        </a:graphic>
      </p:graphicFrame>
    </p:spTree>
    <p:extLst>
      <p:ext uri="{BB962C8B-B14F-4D97-AF65-F5344CB8AC3E}">
        <p14:creationId xmlns:p14="http://schemas.microsoft.com/office/powerpoint/2010/main" val="556689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6547338" cy="373429"/>
          </a:xfrm>
        </p:spPr>
        <p:txBody>
          <a:bodyPr>
            <a:noAutofit/>
          </a:bodyPr>
          <a:lstStyle/>
          <a:p>
            <a:r>
              <a:rPr lang="en-US" altLang="zh-CN" sz="2400" dirty="0"/>
              <a:t>3. THE PROPOSED CWDC SCHEME</a:t>
            </a:r>
            <a:endParaRPr lang="zh-CN" altLang="en-US" sz="2400" dirty="0"/>
          </a:p>
        </p:txBody>
      </p:sp>
      <mc:AlternateContent xmlns:mc="http://schemas.openxmlformats.org/markup-compatibility/2006" xmlns:a14="http://schemas.microsoft.com/office/drawing/2010/main">
        <mc:Choice Requires="a14">
          <p:sp>
            <p:nvSpPr>
              <p:cNvPr id="5" name="文本框 4"/>
              <p:cNvSpPr txBox="1"/>
              <p:nvPr/>
            </p:nvSpPr>
            <p:spPr>
              <a:xfrm>
                <a:off x="512884" y="750258"/>
                <a:ext cx="11100939" cy="5503879"/>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Map</a:t>
                </a:r>
                <a:r>
                  <a:rPr lang="zh-CN" altLang="en-US" b="1" dirty="0"/>
                  <a:t> </a:t>
                </a:r>
                <a:r>
                  <a:rPr lang="en-US" altLang="zh-CN" b="1" dirty="0"/>
                  <a:t>phase</a:t>
                </a:r>
                <a:r>
                  <a:rPr lang="zh-CN" altLang="en-US" dirty="0"/>
                  <a:t>：利用对称性把</a:t>
                </a:r>
                <a:r>
                  <a:rPr lang="en-US" altLang="zh-CN" dirty="0"/>
                  <a:t>N</a:t>
                </a:r>
                <a:r>
                  <a:rPr lang="zh-CN" altLang="en-US" dirty="0"/>
                  <a:t>分成</a:t>
                </a:r>
                <a14:m>
                  <m:oMath xmlns:m="http://schemas.openxmlformats.org/officeDocument/2006/math">
                    <m:d>
                      <m:dPr>
                        <m:ctrlPr>
                          <a:rPr lang="en-US" altLang="zh-CN" i="1">
                            <a:latin typeface="Cambria Math" panose="02040503050406030204" pitchFamily="18" charset="0"/>
                          </a:rPr>
                        </m:ctrlPr>
                      </m:dPr>
                      <m:e>
                        <m:f>
                          <m:fPr>
                            <m:type m:val="noBar"/>
                            <m:ctrlPr>
                              <a:rPr lang="en-US" altLang="zh-CN" i="1">
                                <a:latin typeface="Cambria Math" panose="02040503050406030204" pitchFamily="18" charset="0"/>
                              </a:rPr>
                            </m:ctrlPr>
                          </m:fPr>
                          <m:num>
                            <m:r>
                              <a:rPr lang="en-US" altLang="zh-CN" i="1">
                                <a:latin typeface="Cambria Math" panose="02040503050406030204" pitchFamily="18" charset="0"/>
                              </a:rPr>
                              <m:t>𝐾</m:t>
                            </m:r>
                          </m:num>
                          <m:den>
                            <m:r>
                              <m:rPr>
                                <m:sty m:val="p"/>
                              </m:rPr>
                              <a:rPr lang="en-US" altLang="zh-CN" i="1" smtClean="0">
                                <a:latin typeface="Cambria Math" panose="02040503050406030204" pitchFamily="18" charset="0"/>
                              </a:rPr>
                              <m:t>μ</m:t>
                            </m:r>
                            <m:r>
                              <a:rPr lang="en-US" altLang="zh-CN" b="0" i="1" smtClean="0">
                                <a:latin typeface="Cambria Math" panose="02040503050406030204" pitchFamily="18" charset="0"/>
                              </a:rPr>
                              <m:t>𝐾</m:t>
                            </m:r>
                          </m:den>
                        </m:f>
                      </m:e>
                    </m:d>
                    <m:r>
                      <a:rPr lang="zh-CN" altLang="en-US" i="1">
                        <a:latin typeface="Cambria Math" panose="02040503050406030204" pitchFamily="18" charset="0"/>
                      </a:rPr>
                      <m:t>个</m:t>
                    </m:r>
                  </m:oMath>
                </a14:m>
                <a:r>
                  <a:rPr lang="zh-CN" altLang="en-US" dirty="0"/>
                  <a:t>块，每个块的文件数为</a:t>
                </a:r>
                <a:r>
                  <a:rPr lang="en-US" altLang="zh-CN" dirty="0"/>
                  <a:t>η</a:t>
                </a:r>
                <a:r>
                  <a:rPr lang="zh-CN" altLang="en-US" dirty="0"/>
                  <a:t>，满足</a:t>
                </a:r>
                <a14:m>
                  <m:oMath xmlns:m="http://schemas.openxmlformats.org/officeDocument/2006/math">
                    <m:d>
                      <m:dPr>
                        <m:ctrlPr>
                          <a:rPr lang="en-US" altLang="zh-CN" i="1">
                            <a:latin typeface="Cambria Math" panose="02040503050406030204" pitchFamily="18" charset="0"/>
                          </a:rPr>
                        </m:ctrlPr>
                      </m:dPr>
                      <m:e>
                        <m:f>
                          <m:fPr>
                            <m:type m:val="noBar"/>
                            <m:ctrlPr>
                              <a:rPr lang="en-US" altLang="zh-CN" i="1">
                                <a:latin typeface="Cambria Math" panose="02040503050406030204" pitchFamily="18" charset="0"/>
                              </a:rPr>
                            </m:ctrlPr>
                          </m:fPr>
                          <m:num>
                            <m:r>
                              <a:rPr lang="en-US" altLang="zh-CN" i="1">
                                <a:latin typeface="Cambria Math" panose="02040503050406030204" pitchFamily="18" charset="0"/>
                              </a:rPr>
                              <m:t>𝐾</m:t>
                            </m:r>
                          </m:num>
                          <m:den>
                            <m:r>
                              <m:rPr>
                                <m:sty m:val="p"/>
                              </m:rPr>
                              <a:rPr lang="en-US" altLang="zh-CN" i="1">
                                <a:latin typeface="Cambria Math" panose="02040503050406030204" pitchFamily="18" charset="0"/>
                              </a:rPr>
                              <m:t>μ</m:t>
                            </m:r>
                            <m:r>
                              <a:rPr lang="en-US" altLang="zh-CN" b="0" i="1" smtClean="0">
                                <a:latin typeface="Cambria Math" panose="02040503050406030204" pitchFamily="18" charset="0"/>
                              </a:rPr>
                              <m:t>𝐾</m:t>
                            </m:r>
                          </m:den>
                        </m:f>
                      </m:e>
                    </m:d>
                  </m:oMath>
                </a14:m>
                <a:r>
                  <a:rPr lang="en-US" altLang="zh-CN" dirty="0"/>
                  <a:t> η=N</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b="1" dirty="0"/>
                  <a:t>Uplink Communication</a:t>
                </a:r>
                <a:r>
                  <a:rPr lang="zh-CN" altLang="en-US" b="1" dirty="0"/>
                  <a:t> </a:t>
                </a:r>
                <a:r>
                  <a:rPr lang="en-US" altLang="zh-CN" b="1" dirty="0"/>
                  <a:t>phase</a:t>
                </a:r>
                <a:r>
                  <a:rPr lang="zh-CN" altLang="en-US" dirty="0"/>
                  <a:t>：同以前的思想。总结就是</a:t>
                </a:r>
                <a:r>
                  <a:rPr lang="en-US" altLang="zh-CN" dirty="0"/>
                  <a:t>(1)</a:t>
                </a:r>
                <a:r>
                  <a:rPr lang="zh-CN" altLang="en-US" dirty="0"/>
                  <a:t>选一个用户集合</a:t>
                </a:r>
                <a:r>
                  <a:rPr lang="en-US" altLang="zh-CN" dirty="0"/>
                  <a:t>S</a:t>
                </a:r>
                <a:r>
                  <a:rPr lang="zh-CN" altLang="en-US" dirty="0"/>
                  <a:t>，</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𝑆</m:t>
                        </m:r>
                      </m:e>
                    </m:d>
                  </m:oMath>
                </a14:m>
                <a:r>
                  <a:rPr lang="en-US" altLang="zh-CN" dirty="0"/>
                  <a:t>=μK+1</a:t>
                </a:r>
                <a:r>
                  <a:rPr lang="zh-CN" altLang="en-US" dirty="0"/>
                  <a:t>个。把</a:t>
                </a:r>
                <a:r>
                  <a:rPr lang="en-US" altLang="zh-CN" dirty="0" err="1"/>
                  <a:t>μK</a:t>
                </a:r>
                <a:r>
                  <a:rPr lang="zh-CN" altLang="en-US" dirty="0"/>
                  <a:t>个用户所确定的文件产生的被</a:t>
                </a:r>
                <a:r>
                  <a:rPr lang="en-US" altLang="zh-CN" dirty="0"/>
                  <a:t>S</a:t>
                </a:r>
                <a:r>
                  <a:rPr lang="zh-CN" altLang="en-US" dirty="0"/>
                  <a:t>中另外一个用户所需要的中间值分成</a:t>
                </a:r>
                <a:r>
                  <a:rPr lang="en-US" altLang="zh-CN" dirty="0" err="1"/>
                  <a:t>μK</a:t>
                </a:r>
                <a:r>
                  <a:rPr lang="zh-CN" altLang="en-US" dirty="0"/>
                  <a:t>份，这</a:t>
                </a:r>
                <a:r>
                  <a:rPr lang="en-US" altLang="zh-CN" dirty="0" err="1"/>
                  <a:t>μK</a:t>
                </a:r>
                <a:r>
                  <a:rPr lang="zh-CN" altLang="en-US" dirty="0"/>
                  <a:t>个用户各拥有一份用于自身发送。</a:t>
                </a:r>
                <a:r>
                  <a:rPr lang="en-US" altLang="zh-CN" dirty="0"/>
                  <a:t>(2)</a:t>
                </a:r>
                <a:r>
                  <a:rPr lang="zh-CN" altLang="en-US" dirty="0"/>
                  <a:t>对这个集合</a:t>
                </a:r>
                <a:r>
                  <a:rPr lang="en-US" altLang="zh-CN" dirty="0"/>
                  <a:t>S</a:t>
                </a:r>
                <a:r>
                  <a:rPr lang="zh-CN" altLang="en-US" dirty="0"/>
                  <a:t>，每个用户发送自己该发送的中间值的异或结果。</a:t>
                </a:r>
                <a:endParaRPr lang="en-US" altLang="zh-CN" dirty="0"/>
              </a:p>
              <a:p>
                <a:pPr marL="285750" indent="-285750">
                  <a:buFont typeface="Arial" panose="020B0604020202020204" pitchFamily="34" charset="0"/>
                  <a:buChar char="•"/>
                </a:pPr>
                <a:endParaRPr lang="en-US" altLang="zh-CN" dirty="0"/>
              </a:p>
              <a:p>
                <a:r>
                  <a:rPr lang="en-US" altLang="zh-CN" dirty="0"/>
                  <a:t>    Since the coded message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𝑆</m:t>
                        </m:r>
                      </m:sup>
                    </m:sSubSup>
                  </m:oMath>
                </a14:m>
                <a:r>
                  <a:rPr lang="en-US" altLang="zh-CN" dirty="0"/>
                  <a:t> contains </a:t>
                </a:r>
                <a14:m>
                  <m:oMath xmlns:m="http://schemas.openxmlformats.org/officeDocument/2006/math">
                    <m:f>
                      <m:fPr>
                        <m:ctrlPr>
                          <a:rPr lang="en-US" altLang="zh-CN" i="1" dirty="0">
                            <a:latin typeface="Cambria Math" panose="02040503050406030204" pitchFamily="18" charset="0"/>
                          </a:rPr>
                        </m:ctrlPr>
                      </m:fPr>
                      <m:num>
                        <m:r>
                          <m:rPr>
                            <m:sty m:val="p"/>
                          </m:rPr>
                          <a:rPr lang="en-US" altLang="zh-CN" i="1" dirty="0" smtClean="0">
                            <a:latin typeface="Cambria Math" panose="02040503050406030204" pitchFamily="18" charset="0"/>
                          </a:rPr>
                          <m:t>η</m:t>
                        </m:r>
                      </m:num>
                      <m:den>
                        <m:r>
                          <m:rPr>
                            <m:sty m:val="p"/>
                          </m:rPr>
                          <a:rPr lang="en-US" altLang="zh-CN" i="1" dirty="0">
                            <a:latin typeface="Cambria Math" panose="02040503050406030204" pitchFamily="18" charset="0"/>
                          </a:rPr>
                          <m:t>μ</m:t>
                        </m:r>
                        <m:r>
                          <a:rPr lang="en-US" altLang="zh-CN" b="0" i="1" dirty="0" smtClean="0">
                            <a:latin typeface="Cambria Math" panose="02040503050406030204" pitchFamily="18" charset="0"/>
                          </a:rPr>
                          <m:t>𝐾</m:t>
                        </m:r>
                      </m:den>
                    </m:f>
                    <m:r>
                      <a:rPr lang="en-US" altLang="zh-CN" b="0" i="1" dirty="0" smtClean="0">
                        <a:latin typeface="Cambria Math" panose="02040503050406030204" pitchFamily="18" charset="0"/>
                      </a:rPr>
                      <m:t>𝑇</m:t>
                    </m:r>
                  </m:oMath>
                </a14:m>
                <a:r>
                  <a:rPr lang="en-US" altLang="zh-CN" dirty="0"/>
                  <a:t> bits for any </a:t>
                </a:r>
                <a:r>
                  <a:rPr lang="en-US" altLang="zh-CN" dirty="0" err="1"/>
                  <a:t>i</a:t>
                </a:r>
                <a:r>
                  <a:rPr lang="en-US" altLang="zh-CN" dirty="0"/>
                  <a:t>, there are a total of </a:t>
                </a:r>
                <a14:m>
                  <m:oMath xmlns:m="http://schemas.openxmlformats.org/officeDocument/2006/math">
                    <m:f>
                      <m:fPr>
                        <m:ctrlPr>
                          <a:rPr lang="en-US" altLang="zh-CN" i="1" dirty="0">
                            <a:latin typeface="Cambria Math" panose="02040503050406030204" pitchFamily="18" charset="0"/>
                          </a:rPr>
                        </m:ctrlPr>
                      </m:fPr>
                      <m:num>
                        <m:r>
                          <a:rPr lang="en-US" altLang="zh-CN" b="0" i="1" dirty="0" smtClean="0">
                            <a:latin typeface="Cambria Math" panose="02040503050406030204" pitchFamily="18" charset="0"/>
                          </a:rPr>
                          <m:t>(</m:t>
                        </m:r>
                        <m:r>
                          <m:rPr>
                            <m:sty m:val="p"/>
                          </m:rPr>
                          <a:rPr lang="en-US" altLang="zh-CN" i="1" dirty="0">
                            <a:latin typeface="Cambria Math" panose="02040503050406030204" pitchFamily="18" charset="0"/>
                          </a:rPr>
                          <m:t>μ</m:t>
                        </m:r>
                        <m:r>
                          <a:rPr lang="en-US" altLang="zh-CN" i="1" dirty="0">
                            <a:latin typeface="Cambria Math" panose="02040503050406030204" pitchFamily="18" charset="0"/>
                          </a:rPr>
                          <m:t>𝐾</m:t>
                        </m:r>
                        <m:r>
                          <a:rPr lang="en-US" altLang="zh-CN" b="0" i="1" dirty="0" smtClean="0">
                            <a:latin typeface="Cambria Math" panose="02040503050406030204" pitchFamily="18" charset="0"/>
                          </a:rPr>
                          <m:t>+1)</m:t>
                        </m:r>
                        <m:r>
                          <m:rPr>
                            <m:sty m:val="p"/>
                          </m:rPr>
                          <a:rPr lang="en-US" altLang="zh-CN" i="1" dirty="0">
                            <a:latin typeface="Cambria Math" panose="02040503050406030204" pitchFamily="18" charset="0"/>
                          </a:rPr>
                          <m:t>η</m:t>
                        </m:r>
                      </m:num>
                      <m:den>
                        <m:r>
                          <m:rPr>
                            <m:sty m:val="p"/>
                          </m:rPr>
                          <a:rPr lang="en-US" altLang="zh-CN" i="1" dirty="0">
                            <a:latin typeface="Cambria Math" panose="02040503050406030204" pitchFamily="18" charset="0"/>
                          </a:rPr>
                          <m:t>μ</m:t>
                        </m:r>
                        <m:r>
                          <a:rPr lang="en-US" altLang="zh-CN" i="1" dirty="0">
                            <a:latin typeface="Cambria Math" panose="02040503050406030204" pitchFamily="18" charset="0"/>
                          </a:rPr>
                          <m:t>𝐾</m:t>
                        </m:r>
                      </m:den>
                    </m:f>
                    <m:r>
                      <a:rPr lang="en-US" altLang="zh-CN" b="0" i="1" dirty="0" smtClean="0">
                        <a:latin typeface="Cambria Math" panose="02040503050406030204" pitchFamily="18" charset="0"/>
                      </a:rPr>
                      <m:t>𝑇</m:t>
                    </m:r>
                  </m:oMath>
                </a14:m>
                <a:r>
                  <a:rPr lang="en-US" altLang="zh-CN" dirty="0"/>
                  <a:t> bits communicated on the uplink in every subset S of size µK + 1. Therefore, the uplink communication load achieved by this coded scheme is</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b="1" dirty="0"/>
                  <a:t>Downlink Communication:</a:t>
                </a:r>
              </a:p>
              <a:p>
                <a:r>
                  <a:rPr lang="en-US" altLang="zh-CN" dirty="0"/>
                  <a:t>    For each subset S of size μK+1</a:t>
                </a:r>
                <a:r>
                  <a:rPr lang="zh-CN" altLang="en-US" dirty="0"/>
                  <a:t>，</a:t>
                </a:r>
                <a:r>
                  <a:rPr lang="en-US" altLang="zh-CN" dirty="0"/>
                  <a:t> the access point computes µK random linear combinations of the uplink messages generated based on the subset and multicast them to all users in S.</a:t>
                </a:r>
              </a:p>
              <a:p>
                <a:r>
                  <a:rPr lang="en-US" altLang="zh-CN" dirty="0"/>
                  <a:t>    After receiving the random linear combinations, User </a:t>
                </a:r>
                <a:r>
                  <a:rPr lang="en-US" altLang="zh-CN" dirty="0" err="1"/>
                  <a:t>i</a:t>
                </a:r>
                <a:r>
                  <a:rPr lang="en-US" altLang="zh-CN" dirty="0"/>
                  <a:t>, </a:t>
                </a:r>
                <a:r>
                  <a:rPr lang="en-US" altLang="zh-CN" dirty="0" err="1"/>
                  <a:t>i</a:t>
                </a:r>
                <a:r>
                  <a:rPr lang="en-US" altLang="zh-CN" dirty="0"/>
                  <a:t> ∈ S, cancels all segments she knows locally. Consequently, User </a:t>
                </a:r>
                <a:r>
                  <a:rPr lang="en-US" altLang="zh-CN" dirty="0" err="1"/>
                  <a:t>i</a:t>
                </a:r>
                <a:r>
                  <a:rPr lang="en-US" altLang="zh-CN" dirty="0"/>
                  <a:t> obtains µK random linear combinations of the required µK segments</a:t>
                </a:r>
              </a:p>
              <a:p>
                <a:r>
                  <a:rPr lang="en-US" altLang="zh-CN" dirty="0"/>
                  <a:t>    Since each linear combination contains </a:t>
                </a:r>
                <a14:m>
                  <m:oMath xmlns:m="http://schemas.openxmlformats.org/officeDocument/2006/math">
                    <m:f>
                      <m:fPr>
                        <m:ctrlPr>
                          <a:rPr lang="en-US" altLang="zh-CN" i="1" dirty="0">
                            <a:latin typeface="Cambria Math" panose="02040503050406030204" pitchFamily="18" charset="0"/>
                          </a:rPr>
                        </m:ctrlPr>
                      </m:fPr>
                      <m:num>
                        <m:r>
                          <m:rPr>
                            <m:sty m:val="p"/>
                          </m:rPr>
                          <a:rPr lang="en-US" altLang="zh-CN" i="1" dirty="0">
                            <a:latin typeface="Cambria Math" panose="02040503050406030204" pitchFamily="18" charset="0"/>
                          </a:rPr>
                          <m:t>η</m:t>
                        </m:r>
                      </m:num>
                      <m:den>
                        <m:r>
                          <m:rPr>
                            <m:sty m:val="p"/>
                          </m:rPr>
                          <a:rPr lang="en-US" altLang="zh-CN" i="1" dirty="0">
                            <a:latin typeface="Cambria Math" panose="02040503050406030204" pitchFamily="18" charset="0"/>
                          </a:rPr>
                          <m:t>μ</m:t>
                        </m:r>
                        <m:r>
                          <a:rPr lang="en-US" altLang="zh-CN" i="1" dirty="0">
                            <a:latin typeface="Cambria Math" panose="02040503050406030204" pitchFamily="18" charset="0"/>
                          </a:rPr>
                          <m:t>𝐾</m:t>
                        </m:r>
                      </m:den>
                    </m:f>
                    <m:r>
                      <a:rPr lang="en-US" altLang="zh-CN" i="1" dirty="0">
                        <a:latin typeface="Cambria Math" panose="02040503050406030204" pitchFamily="18" charset="0"/>
                      </a:rPr>
                      <m:t>𝑇</m:t>
                    </m:r>
                  </m:oMath>
                </a14:m>
                <a:r>
                  <a:rPr lang="en-US" altLang="zh-CN" dirty="0"/>
                  <a:t> bits </a:t>
                </a:r>
              </a:p>
              <a:p>
                <a:endParaRPr lang="en-US"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512884" y="750258"/>
                <a:ext cx="11100939" cy="5503879"/>
              </a:xfrm>
              <a:prstGeom prst="rect">
                <a:avLst/>
              </a:prstGeom>
              <a:blipFill>
                <a:blip r:embed="rId2"/>
                <a:stretch>
                  <a:fillRect l="-439" r="-1647"/>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F7378661-BCEA-4A53-B61A-D7B58A453C4D}"/>
              </a:ext>
            </a:extLst>
          </p:cNvPr>
          <p:cNvPicPr>
            <a:picLocks noChangeAspect="1"/>
          </p:cNvPicPr>
          <p:nvPr/>
        </p:nvPicPr>
        <p:blipFill>
          <a:blip r:embed="rId3"/>
          <a:stretch>
            <a:fillRect/>
          </a:stretch>
        </p:blipFill>
        <p:spPr>
          <a:xfrm>
            <a:off x="672194" y="3429000"/>
            <a:ext cx="5616427" cy="403895"/>
          </a:xfrm>
          <a:prstGeom prst="rect">
            <a:avLst/>
          </a:prstGeom>
        </p:spPr>
      </p:pic>
      <p:pic>
        <p:nvPicPr>
          <p:cNvPr id="4" name="图片 3">
            <a:extLst>
              <a:ext uri="{FF2B5EF4-FFF2-40B4-BE49-F238E27FC236}">
                <a16:creationId xmlns:a16="http://schemas.microsoft.com/office/drawing/2014/main" id="{5B775F32-883E-4B5A-AF83-CA635AD0B9A9}"/>
              </a:ext>
            </a:extLst>
          </p:cNvPr>
          <p:cNvPicPr>
            <a:picLocks noChangeAspect="1"/>
          </p:cNvPicPr>
          <p:nvPr/>
        </p:nvPicPr>
        <p:blipFill>
          <a:blip r:embed="rId4"/>
          <a:stretch>
            <a:fillRect/>
          </a:stretch>
        </p:blipFill>
        <p:spPr>
          <a:xfrm>
            <a:off x="588729" y="5887989"/>
            <a:ext cx="1104996" cy="304826"/>
          </a:xfrm>
          <a:prstGeom prst="rect">
            <a:avLst/>
          </a:prstGeom>
        </p:spPr>
      </p:pic>
      <p:pic>
        <p:nvPicPr>
          <p:cNvPr id="6" name="图片 5">
            <a:extLst>
              <a:ext uri="{FF2B5EF4-FFF2-40B4-BE49-F238E27FC236}">
                <a16:creationId xmlns:a16="http://schemas.microsoft.com/office/drawing/2014/main" id="{DE26220C-B700-4046-994F-7F92CD9D2313}"/>
              </a:ext>
            </a:extLst>
          </p:cNvPr>
          <p:cNvPicPr>
            <a:picLocks noChangeAspect="1"/>
          </p:cNvPicPr>
          <p:nvPr/>
        </p:nvPicPr>
        <p:blipFill>
          <a:blip r:embed="rId5"/>
          <a:stretch>
            <a:fillRect/>
          </a:stretch>
        </p:blipFill>
        <p:spPr>
          <a:xfrm>
            <a:off x="1693725" y="5865245"/>
            <a:ext cx="4519052" cy="449619"/>
          </a:xfrm>
          <a:prstGeom prst="rect">
            <a:avLst/>
          </a:prstGeom>
        </p:spPr>
      </p:pic>
    </p:spTree>
    <p:extLst>
      <p:ext uri="{BB962C8B-B14F-4D97-AF65-F5344CB8AC3E}">
        <p14:creationId xmlns:p14="http://schemas.microsoft.com/office/powerpoint/2010/main" val="3991354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6547338" cy="373429"/>
          </a:xfrm>
        </p:spPr>
        <p:txBody>
          <a:bodyPr>
            <a:noAutofit/>
          </a:bodyPr>
          <a:lstStyle/>
          <a:p>
            <a:r>
              <a:rPr lang="en-US" altLang="zh-CN" sz="2400" dirty="0"/>
              <a:t>3. THE PROPOSED CWDC SCHEME</a:t>
            </a:r>
            <a:endParaRPr lang="zh-CN" altLang="en-US" sz="2400" dirty="0"/>
          </a:p>
        </p:txBody>
      </p:sp>
      <p:sp>
        <p:nvSpPr>
          <p:cNvPr id="5" name="文本框 4"/>
          <p:cNvSpPr txBox="1"/>
          <p:nvPr/>
        </p:nvSpPr>
        <p:spPr>
          <a:xfrm>
            <a:off x="512884" y="750258"/>
            <a:ext cx="11100939" cy="369332"/>
          </a:xfrm>
          <a:prstGeom prst="rect">
            <a:avLst/>
          </a:prstGeom>
          <a:noFill/>
        </p:spPr>
        <p:txBody>
          <a:bodyPr wrap="square" rtlCol="0">
            <a:spAutoFit/>
          </a:bodyPr>
          <a:lstStyle/>
          <a:p>
            <a:endParaRPr lang="en-US" altLang="zh-CN" dirty="0"/>
          </a:p>
        </p:txBody>
      </p:sp>
      <p:pic>
        <p:nvPicPr>
          <p:cNvPr id="7" name="图片 6">
            <a:extLst>
              <a:ext uri="{FF2B5EF4-FFF2-40B4-BE49-F238E27FC236}">
                <a16:creationId xmlns:a16="http://schemas.microsoft.com/office/drawing/2014/main" id="{EEA39220-8BB8-47A8-A692-3620532A2402}"/>
              </a:ext>
            </a:extLst>
          </p:cNvPr>
          <p:cNvPicPr>
            <a:picLocks noChangeAspect="1"/>
          </p:cNvPicPr>
          <p:nvPr/>
        </p:nvPicPr>
        <p:blipFill>
          <a:blip r:embed="rId2"/>
          <a:stretch>
            <a:fillRect/>
          </a:stretch>
        </p:blipFill>
        <p:spPr>
          <a:xfrm>
            <a:off x="3120132" y="1012462"/>
            <a:ext cx="5951736" cy="3002540"/>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D1B1B1A-399F-4EA9-96D6-9183401E12B7}"/>
                  </a:ext>
                </a:extLst>
              </p:cNvPr>
              <p:cNvSpPr txBox="1"/>
              <p:nvPr/>
            </p:nvSpPr>
            <p:spPr>
              <a:xfrm>
                <a:off x="1329179" y="4392891"/>
                <a:ext cx="9756743" cy="188859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当</a:t>
                </a:r>
                <a:r>
                  <a:rPr lang="en-US" altLang="zh-CN" dirty="0"/>
                  <a:t>K</a:t>
                </a:r>
                <a:r>
                  <a:rPr lang="zh-CN" altLang="en-US" dirty="0"/>
                  <a:t>很大时</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𝐿</m:t>
                        </m:r>
                      </m:e>
                      <m:sub>
                        <m:r>
                          <a:rPr lang="en-US" altLang="zh-CN" i="1">
                            <a:latin typeface="Cambria Math" panose="02040503050406030204" pitchFamily="18" charset="0"/>
                          </a:rPr>
                          <m:t>𝑢</m:t>
                        </m:r>
                      </m:sub>
                      <m:sup>
                        <m:r>
                          <m:rPr>
                            <m:sty m:val="p"/>
                          </m:rPr>
                          <a:rPr lang="en-US" altLang="zh-CN" i="1">
                            <a:latin typeface="Cambria Math" panose="02040503050406030204" pitchFamily="18" charset="0"/>
                          </a:rPr>
                          <m:t>coded</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𝐿</m:t>
                        </m:r>
                      </m:e>
                      <m:sub>
                        <m:r>
                          <a:rPr lang="en-US" altLang="zh-CN" i="1">
                            <a:latin typeface="Cambria Math" panose="02040503050406030204" pitchFamily="18" charset="0"/>
                          </a:rPr>
                          <m:t>𝑑</m:t>
                        </m:r>
                      </m:sub>
                      <m:sup>
                        <m:r>
                          <m:rPr>
                            <m:sty m:val="p"/>
                          </m:rPr>
                          <a:rPr lang="en-US" altLang="zh-CN" i="1">
                            <a:latin typeface="Cambria Math" panose="02040503050406030204" pitchFamily="18" charset="0"/>
                          </a:rPr>
                          <m:t>coded</m:t>
                        </m:r>
                      </m:sup>
                    </m:sSubSup>
                    <m:r>
                      <a:rPr lang="zh-CN" altLang="en-US" i="1">
                        <a:latin typeface="Cambria Math" panose="02040503050406030204" pitchFamily="18" charset="0"/>
                      </a:rPr>
                      <m:t>≈</m:t>
                    </m:r>
                  </m:oMath>
                </a14:m>
                <a:r>
                  <a:rPr lang="en-US" altLang="zh-CN" dirty="0"/>
                  <a:t> </a:t>
                </a:r>
                <a14:m>
                  <m:oMath xmlns:m="http://schemas.openxmlformats.org/officeDocument/2006/math">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m:rPr>
                            <m:sty m:val="p"/>
                          </m:rPr>
                          <a:rPr lang="en-US" altLang="zh-CN" i="1" dirty="0">
                            <a:latin typeface="Cambria Math" panose="02040503050406030204" pitchFamily="18" charset="0"/>
                          </a:rPr>
                          <m:t>μ</m:t>
                        </m:r>
                      </m:den>
                    </m:f>
                    <m:r>
                      <a:rPr lang="en-US" altLang="zh-CN" i="1">
                        <a:latin typeface="Cambria Math" panose="02040503050406030204" pitchFamily="18" charset="0"/>
                      </a:rPr>
                      <m:t>−1</m:t>
                    </m:r>
                  </m:oMath>
                </a14:m>
                <a:endParaRPr lang="en-US" altLang="zh-CN" dirty="0"/>
              </a:p>
              <a:p>
                <a:pPr marL="285750" indent="-285750">
                  <a:buFont typeface="Arial" panose="020B0604020202020204" pitchFamily="34" charset="0"/>
                  <a:buChar char="•"/>
                </a:pPr>
                <a:r>
                  <a:rPr lang="zh-CN" altLang="en-US" dirty="0"/>
                  <a:t>与</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𝐿</m:t>
                        </m:r>
                      </m:e>
                      <m:sub>
                        <m:r>
                          <a:rPr lang="en-US" altLang="zh-CN" i="1">
                            <a:latin typeface="Cambria Math" panose="02040503050406030204" pitchFamily="18" charset="0"/>
                          </a:rPr>
                          <m:t>𝑢</m:t>
                        </m:r>
                      </m:sub>
                      <m:sup>
                        <m:r>
                          <a:rPr lang="en-US" altLang="zh-CN" i="1">
                            <a:latin typeface="Cambria Math" panose="02040503050406030204" pitchFamily="18" charset="0"/>
                          </a:rPr>
                          <m:t>𝑢𝑛</m:t>
                        </m:r>
                        <m:r>
                          <m:rPr>
                            <m:sty m:val="p"/>
                          </m:rPr>
                          <a:rPr lang="en-US" altLang="zh-CN" i="1">
                            <a:latin typeface="Cambria Math" panose="02040503050406030204" pitchFamily="18" charset="0"/>
                          </a:rPr>
                          <m:t>coded</m:t>
                        </m:r>
                      </m:sup>
                    </m:sSubSup>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μ</m:t>
                        </m:r>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𝐿</m:t>
                        </m:r>
                      </m:e>
                      <m:sub>
                        <m:r>
                          <a:rPr lang="en-US" altLang="zh-CN" i="1">
                            <a:latin typeface="Cambria Math" panose="02040503050406030204" pitchFamily="18" charset="0"/>
                          </a:rPr>
                          <m:t>𝑑</m:t>
                        </m:r>
                      </m:sub>
                      <m:sup>
                        <m:r>
                          <a:rPr lang="en-US" altLang="zh-CN" i="1">
                            <a:latin typeface="Cambria Math" panose="02040503050406030204" pitchFamily="18" charset="0"/>
                          </a:rPr>
                          <m:t>𝑢𝑛</m:t>
                        </m:r>
                        <m:r>
                          <m:rPr>
                            <m:sty m:val="p"/>
                          </m:rPr>
                          <a:rPr lang="en-US" altLang="zh-CN" i="1">
                            <a:latin typeface="Cambria Math" panose="02040503050406030204" pitchFamily="18" charset="0"/>
                          </a:rPr>
                          <m:t>coded</m:t>
                        </m:r>
                      </m:sup>
                    </m:sSubSup>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μ</m:t>
                        </m:r>
                      </m:e>
                    </m:d>
                    <m:r>
                      <a:rPr lang="en-US" altLang="zh-CN" i="1">
                        <a:latin typeface="Cambria Math" panose="02040503050406030204" pitchFamily="18" charset="0"/>
                      </a:rPr>
                      <m:t>=</m:t>
                    </m:r>
                    <m:r>
                      <m:rPr>
                        <m:sty m:val="p"/>
                      </m:rPr>
                      <a:rPr lang="en-US" altLang="zh-CN" i="1">
                        <a:latin typeface="Cambria Math" panose="02040503050406030204" pitchFamily="18" charset="0"/>
                      </a:rPr>
                      <m:t>μ</m:t>
                    </m:r>
                    <m:r>
                      <a:rPr lang="en-US" altLang="zh-CN" i="1">
                        <a:latin typeface="Cambria Math" panose="02040503050406030204" pitchFamily="18" charset="0"/>
                      </a:rPr>
                      <m:t>𝐾</m:t>
                    </m:r>
                    <m:r>
                      <a:rPr lang="en-US" altLang="zh-CN" i="1">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m:rPr>
                            <m:sty m:val="p"/>
                          </m:rPr>
                          <a:rPr lang="en-US" altLang="zh-CN" i="1" dirty="0">
                            <a:latin typeface="Cambria Math" panose="02040503050406030204" pitchFamily="18" charset="0"/>
                          </a:rPr>
                          <m:t>μ</m:t>
                        </m:r>
                      </m:den>
                    </m:f>
                    <m:r>
                      <a:rPr lang="en-US" altLang="zh-CN" i="1">
                        <a:latin typeface="Cambria Math" panose="02040503050406030204" pitchFamily="18" charset="0"/>
                      </a:rPr>
                      <m:t>−1)</m:t>
                    </m:r>
                  </m:oMath>
                </a14:m>
                <a:r>
                  <a:rPr lang="zh-CN" altLang="en-US" dirty="0"/>
                  <a:t>相比，减少了</a:t>
                </a:r>
                <a:r>
                  <a:rPr lang="en-US" altLang="zh-CN" dirty="0" err="1"/>
                  <a:t>μK</a:t>
                </a:r>
                <a:r>
                  <a:rPr lang="zh-CN" altLang="en-US" dirty="0"/>
                  <a:t>个因子</a:t>
                </a:r>
                <a:r>
                  <a:rPr lang="en-US" altLang="zh-CN" dirty="0"/>
                  <a:t>(gap</a:t>
                </a:r>
                <a:r>
                  <a:rPr lang="zh-CN" altLang="en-US" dirty="0"/>
                  <a:t>随</a:t>
                </a:r>
                <a:r>
                  <a:rPr lang="en-US" altLang="zh-CN" dirty="0"/>
                  <a:t>K</a:t>
                </a:r>
                <a:r>
                  <a:rPr lang="zh-CN" altLang="en-US" dirty="0"/>
                  <a:t>线性增加</a:t>
                </a:r>
                <a:r>
                  <a:rPr lang="en-US" altLang="zh-CN" dirty="0"/>
                  <a:t>)</a:t>
                </a:r>
              </a:p>
              <a:p>
                <a:pPr marL="285750" indent="-285750">
                  <a:buFont typeface="Arial" panose="020B0604020202020204" pitchFamily="34" charset="0"/>
                  <a:buChar char="•"/>
                </a:pPr>
                <a:r>
                  <a:rPr lang="zh-CN" altLang="en-US" dirty="0"/>
                  <a:t>当</a:t>
                </a:r>
                <a:r>
                  <a:rPr lang="en-US" altLang="zh-CN" dirty="0"/>
                  <a:t>μ= </a:t>
                </a:r>
                <a14:m>
                  <m:oMath xmlns:m="http://schemas.openxmlformats.org/officeDocument/2006/math">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m:rPr>
                            <m:sty m:val="p"/>
                          </m:rPr>
                          <a:rPr lang="en-US" altLang="zh-CN" i="1" dirty="0">
                            <a:latin typeface="Cambria Math" panose="02040503050406030204" pitchFamily="18" charset="0"/>
                          </a:rPr>
                          <m:t>k</m:t>
                        </m:r>
                      </m:den>
                    </m:f>
                  </m:oMath>
                </a14:m>
                <a:r>
                  <a:rPr lang="zh-CN" altLang="en-US" dirty="0"/>
                  <a:t>，退化为</a:t>
                </a:r>
                <a:r>
                  <a:rPr lang="en-US" altLang="zh-CN" dirty="0" err="1"/>
                  <a:t>uncoded</a:t>
                </a:r>
                <a:r>
                  <a:rPr lang="zh-CN" altLang="en-US" dirty="0"/>
                  <a:t>下的</a:t>
                </a:r>
                <a:r>
                  <a:rPr lang="en-US" altLang="zh-CN" dirty="0"/>
                  <a:t>L</a:t>
                </a:r>
              </a:p>
              <a:p>
                <a:pPr marL="285750" indent="-285750">
                  <a:buFont typeface="Arial" panose="020B0604020202020204" pitchFamily="34" charset="0"/>
                  <a:buChar char="•"/>
                </a:pPr>
                <a:r>
                  <a:rPr lang="zh-CN" altLang="en-US" dirty="0"/>
                  <a:t>与有线传输相比，无线传输有</a:t>
                </a:r>
                <a:r>
                  <a:rPr lang="en-US" altLang="zh-CN" dirty="0"/>
                  <a:t>uplink</a:t>
                </a:r>
                <a:r>
                  <a:rPr lang="zh-CN" altLang="en-US" dirty="0"/>
                  <a:t>个</a:t>
                </a:r>
                <a:r>
                  <a:rPr lang="en-US" altLang="zh-CN" dirty="0"/>
                  <a:t>downlink</a:t>
                </a:r>
                <a:r>
                  <a:rPr lang="zh-CN" altLang="en-US" dirty="0"/>
                  <a:t>两个阶段，本文的</a:t>
                </a:r>
                <a:r>
                  <a:rPr lang="en-US" altLang="zh-CN" dirty="0"/>
                  <a:t>scalable coded framework</a:t>
                </a:r>
                <a:r>
                  <a:rPr lang="zh-CN" altLang="en-US" dirty="0"/>
                  <a:t>同时减少了这两个阶段的传输量</a:t>
                </a:r>
                <a:endParaRPr lang="en-US" altLang="zh-CN" dirty="0"/>
              </a:p>
            </p:txBody>
          </p:sp>
        </mc:Choice>
        <mc:Fallback xmlns="">
          <p:sp>
            <p:nvSpPr>
              <p:cNvPr id="8" name="文本框 7">
                <a:extLst>
                  <a:ext uri="{FF2B5EF4-FFF2-40B4-BE49-F238E27FC236}">
                    <a16:creationId xmlns:a16="http://schemas.microsoft.com/office/drawing/2014/main" id="{3D1B1B1A-399F-4EA9-96D6-9183401E12B7}"/>
                  </a:ext>
                </a:extLst>
              </p:cNvPr>
              <p:cNvSpPr txBox="1">
                <a:spLocks noRot="1" noChangeAspect="1" noMove="1" noResize="1" noEditPoints="1" noAdjustHandles="1" noChangeArrowheads="1" noChangeShapeType="1" noTextEdit="1"/>
              </p:cNvSpPr>
              <p:nvPr/>
            </p:nvSpPr>
            <p:spPr>
              <a:xfrm>
                <a:off x="1329179" y="4392891"/>
                <a:ext cx="9756743" cy="1888594"/>
              </a:xfrm>
              <a:prstGeom prst="rect">
                <a:avLst/>
              </a:prstGeom>
              <a:blipFill>
                <a:blip r:embed="rId3"/>
                <a:stretch>
                  <a:fillRect l="-375" b="-35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8357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10375074" cy="373429"/>
          </a:xfrm>
        </p:spPr>
        <p:txBody>
          <a:bodyPr>
            <a:noAutofit/>
          </a:bodyPr>
          <a:lstStyle/>
          <a:p>
            <a:r>
              <a:rPr lang="en-US" altLang="zh-CN" sz="2400" dirty="0"/>
              <a:t>4. THE PROPOSED CWDC SCHEME FOR THE DECENTRALIZED SETTING</a:t>
            </a:r>
            <a:endParaRPr lang="zh-CN" altLang="en-US" sz="2400" dirty="0"/>
          </a:p>
        </p:txBody>
      </p:sp>
      <mc:AlternateContent xmlns:mc="http://schemas.openxmlformats.org/markup-compatibility/2006" xmlns:a14="http://schemas.microsoft.com/office/drawing/2010/main">
        <mc:Choice Requires="a14">
          <p:sp>
            <p:nvSpPr>
              <p:cNvPr id="5" name="文本框 4"/>
              <p:cNvSpPr txBox="1"/>
              <p:nvPr/>
            </p:nvSpPr>
            <p:spPr>
              <a:xfrm>
                <a:off x="512884" y="750258"/>
                <a:ext cx="11100939" cy="482253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The dataset placement is performed independently at each user by </a:t>
                </a:r>
                <a:r>
                  <a:rPr lang="en-US" altLang="zh-CN" dirty="0">
                    <a:solidFill>
                      <a:srgbClr val="FF0000"/>
                    </a:solidFill>
                  </a:rPr>
                  <a:t>randomly storing a subset of µN files</a:t>
                </a:r>
                <a:r>
                  <a:rPr lang="en-US" altLang="zh-CN" dirty="0"/>
                  <a:t>, according to a common placement distribution P</a:t>
                </a:r>
              </a:p>
              <a:p>
                <a:endParaRPr lang="en-US" altLang="zh-CN" dirty="0"/>
              </a:p>
              <a:p>
                <a:pPr marL="285750" indent="-285750">
                  <a:buFont typeface="Arial" panose="020B0604020202020204" pitchFamily="34" charset="0"/>
                  <a:buChar char="•"/>
                </a:pPr>
                <a:r>
                  <a:rPr lang="en-US" altLang="zh-CN" dirty="0"/>
                  <a:t>In what follows, we present the proposed CWDC scheme for the above decentralized setting, including </a:t>
                </a:r>
                <a:r>
                  <a:rPr lang="en-US" altLang="zh-CN" dirty="0">
                    <a:solidFill>
                      <a:srgbClr val="FF0000"/>
                    </a:solidFill>
                  </a:rPr>
                  <a:t>(1)</a:t>
                </a:r>
                <a:r>
                  <a:rPr lang="en-US" altLang="zh-CN" dirty="0"/>
                  <a:t>a random dataset placement strategy, </a:t>
                </a:r>
                <a:r>
                  <a:rPr lang="en-US" altLang="zh-CN" dirty="0">
                    <a:solidFill>
                      <a:srgbClr val="FF0000"/>
                    </a:solidFill>
                  </a:rPr>
                  <a:t>(2)</a:t>
                </a:r>
                <a:r>
                  <a:rPr lang="en-US" altLang="zh-CN" dirty="0"/>
                  <a:t>an uplink communication scheme and </a:t>
                </a:r>
                <a:r>
                  <a:rPr lang="en-US" altLang="zh-CN" dirty="0">
                    <a:solidFill>
                      <a:srgbClr val="FF0000"/>
                    </a:solidFill>
                  </a:rPr>
                  <a:t>(3)</a:t>
                </a:r>
                <a:r>
                  <a:rPr lang="en-US" altLang="zh-CN" dirty="0"/>
                  <a:t>a downlink communication scheme.</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b="1" dirty="0"/>
                  <a:t>Dataset Placement</a:t>
                </a:r>
              </a:p>
              <a:p>
                <a:r>
                  <a:rPr lang="en-US" altLang="zh-CN" dirty="0"/>
                  <a:t> We use a </a:t>
                </a:r>
                <a:r>
                  <a:rPr lang="en-US" altLang="zh-CN" dirty="0">
                    <a:solidFill>
                      <a:srgbClr val="FF0000"/>
                    </a:solidFill>
                  </a:rPr>
                  <a:t>uniformly</a:t>
                </a:r>
                <a:r>
                  <a:rPr lang="en-US" altLang="zh-CN" dirty="0"/>
                  <a:t> random dataset placement, in which every user independently stores µN files uniformly at random</a:t>
                </a:r>
              </a:p>
              <a:p>
                <a:endParaRPr lang="en-US" altLang="zh-CN" dirty="0"/>
              </a:p>
              <a:p>
                <a:pPr marL="285750" indent="-285750">
                  <a:buFont typeface="Arial" panose="020B0604020202020204" pitchFamily="34" charset="0"/>
                  <a:buChar char="•"/>
                </a:pPr>
                <a:r>
                  <a:rPr lang="en-US" altLang="zh-CN" b="1" dirty="0"/>
                  <a:t>Uplink Communication</a:t>
                </a:r>
              </a:p>
              <a:p>
                <a:r>
                  <a:rPr lang="zh-CN" altLang="en-US" dirty="0"/>
                  <a:t>与</a:t>
                </a:r>
                <a:r>
                  <a:rPr lang="en-US" altLang="zh-CN" dirty="0"/>
                  <a:t>centralized scheme</a:t>
                </a:r>
                <a:r>
                  <a:rPr lang="zh-CN" altLang="en-US" dirty="0"/>
                  <a:t>相比，</a:t>
                </a:r>
                <a:r>
                  <a:rPr lang="en-US" altLang="zh-CN" dirty="0"/>
                  <a:t>S</a:t>
                </a:r>
                <a:r>
                  <a:rPr lang="zh-CN" altLang="en-US" dirty="0"/>
                  <a:t>的选取不再只是</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𝑆</m:t>
                        </m:r>
                      </m:e>
                    </m:d>
                  </m:oMath>
                </a14:m>
                <a:r>
                  <a:rPr lang="en-US" altLang="zh-CN" dirty="0"/>
                  <a:t>=μK+1,</a:t>
                </a:r>
                <a:r>
                  <a:rPr lang="zh-CN" altLang="en-US" dirty="0"/>
                  <a:t>而是</a:t>
                </a:r>
                <a:r>
                  <a:rPr lang="en-US" altLang="zh-CN" dirty="0"/>
                  <a:t>2</a:t>
                </a:r>
                <a14:m>
                  <m:oMath xmlns:m="http://schemas.openxmlformats.org/officeDocument/2006/math">
                    <m:r>
                      <a:rPr lang="zh-CN" altLang="en-US" i="1" dirty="0">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𝑆</m:t>
                        </m:r>
                      </m:e>
                    </m:d>
                  </m:oMath>
                </a14:m>
                <a:r>
                  <a:rPr lang="zh-CN" altLang="en-US" dirty="0"/>
                  <a:t>≤</a:t>
                </a:r>
                <a:r>
                  <a:rPr lang="en-US" altLang="zh-CN" dirty="0"/>
                  <a:t>K</a:t>
                </a:r>
              </a:p>
              <a:p>
                <a:r>
                  <a:rPr lang="zh-CN" altLang="en-US" dirty="0"/>
                  <a:t>对每一种</a:t>
                </a:r>
                <a:r>
                  <a:rPr lang="en-US" altLang="zh-CN" dirty="0"/>
                  <a:t>S</a:t>
                </a:r>
                <a:r>
                  <a:rPr lang="zh-CN" altLang="en-US" dirty="0"/>
                  <a:t>，用</a:t>
                </a:r>
                <a:r>
                  <a:rPr lang="en-US" altLang="zh-CN" dirty="0"/>
                  <a:t>centralized scheme</a:t>
                </a:r>
                <a:r>
                  <a:rPr lang="zh-CN" altLang="en-US" dirty="0"/>
                  <a:t>的传输规则</a:t>
                </a:r>
                <a:endParaRPr lang="en-US" altLang="zh-CN" dirty="0"/>
              </a:p>
              <a:p>
                <a:r>
                  <a:rPr lang="zh-CN" altLang="en-US" dirty="0"/>
                  <a:t>假设一个文件映射到</a:t>
                </a:r>
                <a:r>
                  <a:rPr lang="en-US" altLang="zh-CN" dirty="0"/>
                  <a:t>j</a:t>
                </a:r>
                <a:r>
                  <a:rPr lang="zh-CN" altLang="en-US" dirty="0"/>
                  <a:t>个用户</a:t>
                </a:r>
                <a:r>
                  <a:rPr lang="en-US" altLang="zh-CN" dirty="0"/>
                  <a:t>(1</a:t>
                </a:r>
                <a:r>
                  <a:rPr lang="zh-CN" altLang="en-US" dirty="0"/>
                  <a:t>≤</a:t>
                </a:r>
                <a:r>
                  <a:rPr lang="en-US" altLang="zh-CN" dirty="0"/>
                  <a:t>j</a:t>
                </a:r>
                <a:r>
                  <a:rPr lang="zh-CN" altLang="en-US" dirty="0"/>
                  <a:t>≤</a:t>
                </a:r>
                <a:r>
                  <a:rPr lang="en-US" altLang="zh-CN" dirty="0"/>
                  <a:t>K-1</a:t>
                </a:r>
                <a:r>
                  <a:rPr lang="zh-CN" altLang="en-US" dirty="0"/>
                  <a:t>，当</a:t>
                </a:r>
                <a:r>
                  <a:rPr lang="en-US" altLang="zh-CN" dirty="0"/>
                  <a:t>j=K</a:t>
                </a:r>
                <a:r>
                  <a:rPr lang="zh-CN" altLang="en-US" dirty="0"/>
                  <a:t>时不需要</a:t>
                </a:r>
                <a:r>
                  <a:rPr lang="en-US" altLang="zh-CN" dirty="0"/>
                  <a:t>shuffle)</a:t>
                </a:r>
                <a:r>
                  <a:rPr lang="zh-CN" altLang="en-US" dirty="0"/>
                  <a:t>，选取</a:t>
                </a:r>
                <a:r>
                  <a:rPr lang="en-US" altLang="zh-CN" dirty="0"/>
                  <a:t>S</a:t>
                </a:r>
                <a:r>
                  <a:rPr lang="zh-CN" altLang="en-US" dirty="0"/>
                  <a:t>满足</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𝑆</m:t>
                        </m:r>
                      </m:e>
                    </m:d>
                  </m:oMath>
                </a14:m>
                <a:r>
                  <a:rPr lang="en-US" altLang="zh-CN" dirty="0"/>
                  <a:t>=j+1, j</a:t>
                </a:r>
                <a:r>
                  <a:rPr lang="zh-CN" altLang="en-US" dirty="0"/>
                  <a:t>个用户所独有的文件数为</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μ</m:t>
                        </m:r>
                      </m:e>
                      <m:sup>
                        <m:r>
                          <a:rPr lang="en-US" altLang="zh-CN" b="0" i="1" smtClean="0">
                            <a:latin typeface="Cambria Math" panose="02040503050406030204" pitchFamily="18" charset="0"/>
                          </a:rPr>
                          <m:t>𝑗</m:t>
                        </m:r>
                      </m:sup>
                    </m:sSup>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(1−</m:t>
                        </m:r>
                        <m:r>
                          <m:rPr>
                            <m:sty m:val="p"/>
                          </m:rPr>
                          <a:rPr lang="en-US" altLang="zh-CN" i="1">
                            <a:latin typeface="Cambria Math" panose="02040503050406030204" pitchFamily="18" charset="0"/>
                          </a:rPr>
                          <m:t>μ</m:t>
                        </m:r>
                        <m:r>
                          <a:rPr lang="en-US" altLang="zh-CN" b="0" i="1" smtClean="0">
                            <a:latin typeface="Cambria Math" panose="02040503050406030204" pitchFamily="18" charset="0"/>
                          </a:rPr>
                          <m:t>)</m:t>
                        </m:r>
                      </m:e>
                      <m:sup>
                        <m:r>
                          <m:rPr>
                            <m:sty m:val="p"/>
                          </m:rPr>
                          <a:rPr lang="en-US" altLang="zh-CN" i="1">
                            <a:latin typeface="Cambria Math" panose="02040503050406030204" pitchFamily="18" charset="0"/>
                          </a:rPr>
                          <m:t>k</m:t>
                        </m:r>
                        <m:r>
                          <a:rPr lang="en-US" altLang="zh-CN" i="1">
                            <a:latin typeface="Cambria Math" panose="02040503050406030204" pitchFamily="18" charset="0"/>
                          </a:rPr>
                          <m:t>−</m:t>
                        </m:r>
                        <m:r>
                          <a:rPr lang="en-US" altLang="zh-CN" b="0" i="1" smtClean="0">
                            <a:latin typeface="Cambria Math" panose="02040503050406030204" pitchFamily="18" charset="0"/>
                          </a:rPr>
                          <m:t>𝑗</m:t>
                        </m:r>
                      </m:sup>
                    </m:sSup>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𝑜</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e>
                    </m:d>
                  </m:oMath>
                </a14:m>
                <a:r>
                  <a:rPr lang="en-US" altLang="zh-CN" dirty="0"/>
                  <a:t>,</a:t>
                </a:r>
                <a:r>
                  <a:rPr lang="zh-CN" altLang="en-US" dirty="0"/>
                  <a:t>根据规则，对应</a:t>
                </a:r>
                <a:r>
                  <a:rPr lang="en-US" altLang="zh-CN" dirty="0"/>
                  <a:t>uplink</a:t>
                </a:r>
                <a:r>
                  <a:rPr lang="zh-CN" altLang="en-US" dirty="0"/>
                  <a:t>的传输量为</a:t>
                </a:r>
                <a14:m>
                  <m:oMath xmlns:m="http://schemas.openxmlformats.org/officeDocument/2006/math">
                    <m:f>
                      <m:fPr>
                        <m:ctrlPr>
                          <a:rPr lang="en-US" altLang="zh-CN" i="1" dirty="0">
                            <a:latin typeface="Cambria Math" panose="02040503050406030204" pitchFamily="18" charset="0"/>
                          </a:rPr>
                        </m:ctrlPr>
                      </m:fPr>
                      <m:num>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+1</m:t>
                        </m:r>
                      </m:num>
                      <m:den>
                        <m:r>
                          <m:rPr>
                            <m:sty m:val="p"/>
                          </m:rPr>
                          <a:rPr lang="en-US" altLang="zh-CN" i="1" dirty="0">
                            <a:latin typeface="Cambria Math" panose="02040503050406030204" pitchFamily="18" charset="0"/>
                          </a:rPr>
                          <m:t>j</m:t>
                        </m:r>
                      </m:den>
                    </m:f>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μ</m:t>
                        </m:r>
                      </m:e>
                      <m:sup>
                        <m:r>
                          <a:rPr lang="en-US" altLang="zh-CN" i="1">
                            <a:latin typeface="Cambria Math" panose="02040503050406030204" pitchFamily="18" charset="0"/>
                          </a:rPr>
                          <m:t>𝑗</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(1−</m:t>
                        </m:r>
                        <m:r>
                          <m:rPr>
                            <m:sty m:val="p"/>
                          </m:rPr>
                          <a:rPr lang="en-US" altLang="zh-CN" i="1">
                            <a:latin typeface="Cambria Math" panose="02040503050406030204" pitchFamily="18" charset="0"/>
                          </a:rPr>
                          <m:t>μ</m:t>
                        </m:r>
                        <m:r>
                          <a:rPr lang="en-US" altLang="zh-CN" i="1">
                            <a:latin typeface="Cambria Math" panose="02040503050406030204" pitchFamily="18" charset="0"/>
                          </a:rPr>
                          <m:t>)</m:t>
                        </m:r>
                      </m:e>
                      <m:sup>
                        <m:r>
                          <m:rPr>
                            <m:sty m:val="p"/>
                          </m:rPr>
                          <a:rPr lang="en-US" altLang="zh-CN" i="1">
                            <a:latin typeface="Cambria Math" panose="02040503050406030204" pitchFamily="18" charset="0"/>
                          </a:rPr>
                          <m:t>k</m:t>
                        </m:r>
                        <m:r>
                          <a:rPr lang="en-US" altLang="zh-CN" i="1">
                            <a:latin typeface="Cambria Math" panose="02040503050406030204" pitchFamily="18" charset="0"/>
                          </a:rPr>
                          <m:t>−</m:t>
                        </m:r>
                        <m:r>
                          <a:rPr lang="en-US" altLang="zh-CN" i="1">
                            <a:latin typeface="Cambria Math" panose="02040503050406030204" pitchFamily="18" charset="0"/>
                          </a:rPr>
                          <m:t>𝑗</m:t>
                        </m:r>
                      </m:sup>
                    </m:sSup>
                  </m:oMath>
                </a14:m>
                <a:endParaRPr lang="en-US" altLang="zh-CN" dirty="0"/>
              </a:p>
              <a:p>
                <a:r>
                  <a:rPr lang="en-US" altLang="zh-CN" dirty="0"/>
                  <a:t>1</a:t>
                </a:r>
                <a:r>
                  <a:rPr lang="zh-CN" altLang="en-US" dirty="0"/>
                  <a:t>≤</a:t>
                </a:r>
                <a:r>
                  <a:rPr lang="en-US" altLang="zh-CN" dirty="0"/>
                  <a:t>j</a:t>
                </a:r>
                <a:r>
                  <a:rPr lang="zh-CN" altLang="en-US" dirty="0"/>
                  <a:t>≤</a:t>
                </a:r>
                <a:r>
                  <a:rPr lang="en-US" altLang="zh-CN" dirty="0"/>
                  <a:t>K-1</a:t>
                </a:r>
                <a:r>
                  <a:rPr lang="zh-CN" altLang="en-US" dirty="0"/>
                  <a:t>，对每一个</a:t>
                </a:r>
                <a:r>
                  <a:rPr lang="en-US" altLang="zh-CN" dirty="0"/>
                  <a:t>j</a:t>
                </a:r>
                <a:r>
                  <a:rPr lang="zh-CN" altLang="en-US" dirty="0"/>
                  <a:t>，选取</a:t>
                </a:r>
                <a:r>
                  <a:rPr lang="en-US" altLang="zh-CN" dirty="0"/>
                  <a:t>S</a:t>
                </a:r>
                <a:r>
                  <a:rPr lang="zh-CN" altLang="en-US" dirty="0"/>
                  <a:t>满足</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𝑆</m:t>
                        </m:r>
                      </m:e>
                    </m:d>
                  </m:oMath>
                </a14:m>
                <a:r>
                  <a:rPr lang="en-US" altLang="zh-CN" dirty="0"/>
                  <a:t>=j+1</a:t>
                </a:r>
                <a:r>
                  <a:rPr lang="zh-CN" altLang="en-US" dirty="0"/>
                  <a:t>，这样的</a:t>
                </a:r>
                <a:r>
                  <a:rPr lang="en-US" altLang="zh-CN" dirty="0"/>
                  <a:t>S</a:t>
                </a:r>
                <a:r>
                  <a:rPr lang="zh-CN" altLang="en-US" dirty="0"/>
                  <a:t>有</a:t>
                </a:r>
                <a14:m>
                  <m:oMath xmlns:m="http://schemas.openxmlformats.org/officeDocument/2006/math">
                    <m:d>
                      <m:dPr>
                        <m:ctrlPr>
                          <a:rPr lang="en-US" altLang="zh-CN" i="1">
                            <a:latin typeface="Cambria Math" panose="02040503050406030204" pitchFamily="18" charset="0"/>
                          </a:rPr>
                        </m:ctrlPr>
                      </m:dPr>
                      <m:e>
                        <m:f>
                          <m:fPr>
                            <m:type m:val="noBar"/>
                            <m:ctrlPr>
                              <a:rPr lang="en-US" altLang="zh-CN" i="1">
                                <a:latin typeface="Cambria Math" panose="02040503050406030204" pitchFamily="18" charset="0"/>
                              </a:rPr>
                            </m:ctrlPr>
                          </m:fPr>
                          <m:num>
                            <m:r>
                              <a:rPr lang="en-US" altLang="zh-CN" i="1">
                                <a:latin typeface="Cambria Math" panose="02040503050406030204" pitchFamily="18" charset="0"/>
                              </a:rPr>
                              <m:t>𝐾</m:t>
                            </m:r>
                          </m:num>
                          <m:den>
                            <m:r>
                              <a:rPr lang="en-US" altLang="zh-CN" b="0" i="1" smtClean="0">
                                <a:latin typeface="Cambria Math" panose="02040503050406030204" pitchFamily="18" charset="0"/>
                              </a:rPr>
                              <m:t>𝑗</m:t>
                            </m:r>
                            <m:r>
                              <a:rPr lang="en-US" altLang="zh-CN" b="0" i="1" smtClean="0">
                                <a:latin typeface="Cambria Math" panose="02040503050406030204" pitchFamily="18" charset="0"/>
                              </a:rPr>
                              <m:t>+1</m:t>
                            </m:r>
                          </m:den>
                        </m:f>
                      </m:e>
                    </m:d>
                  </m:oMath>
                </a14:m>
                <a:r>
                  <a:rPr lang="en-US" altLang="zh-CN" dirty="0"/>
                  <a:t> </a:t>
                </a:r>
                <a:r>
                  <a:rPr lang="zh-CN" altLang="en-US" dirty="0"/>
                  <a:t>个，因此</a:t>
                </a:r>
                <a:endParaRPr lang="en-US" altLang="zh-CN" dirty="0"/>
              </a:p>
              <a:p>
                <a:endParaRPr lang="en-US"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512884" y="750258"/>
                <a:ext cx="11100939" cy="4822539"/>
              </a:xfrm>
              <a:prstGeom prst="rect">
                <a:avLst/>
              </a:prstGeom>
              <a:blipFill>
                <a:blip r:embed="rId2"/>
                <a:stretch>
                  <a:fillRect l="-439" t="-632" r="-879"/>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499F2889-6688-4EF1-88B7-3E7F97AB2C00}"/>
              </a:ext>
            </a:extLst>
          </p:cNvPr>
          <p:cNvPicPr>
            <a:picLocks noChangeAspect="1"/>
          </p:cNvPicPr>
          <p:nvPr/>
        </p:nvPicPr>
        <p:blipFill>
          <a:blip r:embed="rId3"/>
          <a:stretch>
            <a:fillRect/>
          </a:stretch>
        </p:blipFill>
        <p:spPr>
          <a:xfrm>
            <a:off x="405316" y="5210815"/>
            <a:ext cx="4480948" cy="723963"/>
          </a:xfrm>
          <a:prstGeom prst="rect">
            <a:avLst/>
          </a:prstGeom>
        </p:spPr>
      </p:pic>
    </p:spTree>
    <p:extLst>
      <p:ext uri="{BB962C8B-B14F-4D97-AF65-F5344CB8AC3E}">
        <p14:creationId xmlns:p14="http://schemas.microsoft.com/office/powerpoint/2010/main" val="872892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10375074" cy="373429"/>
          </a:xfrm>
        </p:spPr>
        <p:txBody>
          <a:bodyPr>
            <a:noAutofit/>
          </a:bodyPr>
          <a:lstStyle/>
          <a:p>
            <a:r>
              <a:rPr lang="en-US" altLang="zh-CN" sz="2400" dirty="0"/>
              <a:t>4. THE PROPOSED CWDC SCHEME FOR THE DECENTRALIZED SETTING</a:t>
            </a:r>
            <a:endParaRPr lang="zh-CN" altLang="en-US" sz="2400" dirty="0"/>
          </a:p>
        </p:txBody>
      </p:sp>
      <mc:AlternateContent xmlns:mc="http://schemas.openxmlformats.org/markup-compatibility/2006" xmlns:a14="http://schemas.microsoft.com/office/drawing/2010/main">
        <mc:Choice Requires="a14">
          <p:sp>
            <p:nvSpPr>
              <p:cNvPr id="5" name="文本框 4"/>
              <p:cNvSpPr txBox="1"/>
              <p:nvPr/>
            </p:nvSpPr>
            <p:spPr>
              <a:xfrm>
                <a:off x="512884" y="750258"/>
                <a:ext cx="11100939" cy="3009285"/>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Downlink Communication</a:t>
                </a:r>
              </a:p>
              <a:p>
                <a:r>
                  <a:rPr lang="zh-CN" altLang="en-US" dirty="0"/>
                  <a:t>对于一个</a:t>
                </a:r>
                <a:r>
                  <a:rPr lang="en-US" altLang="zh-CN" dirty="0"/>
                  <a:t>S</a:t>
                </a:r>
                <a:r>
                  <a:rPr lang="zh-CN" altLang="en-US" dirty="0"/>
                  <a:t>，</a:t>
                </a:r>
                <a:r>
                  <a:rPr lang="en-US" altLang="zh-CN" dirty="0"/>
                  <a:t>access point </a:t>
                </a:r>
                <a:r>
                  <a:rPr lang="zh-CN" altLang="en-US" dirty="0"/>
                  <a:t>广播</a:t>
                </a:r>
                <a:r>
                  <a:rPr lang="en-US" altLang="zh-CN" dirty="0"/>
                  <a:t> |S| − 1 = j</a:t>
                </a:r>
                <a:r>
                  <a:rPr lang="zh-CN" altLang="en-US" dirty="0"/>
                  <a:t>个</a:t>
                </a:r>
                <a:r>
                  <a:rPr lang="en-US" altLang="zh-CN" dirty="0"/>
                  <a:t>uplink</a:t>
                </a:r>
                <a:r>
                  <a:rPr lang="zh-CN" altLang="en-US" dirty="0"/>
                  <a:t>上传的数据的线性组合，由于每个线性组合的大小为</a:t>
                </a:r>
                <a14:m>
                  <m:oMath xmlns:m="http://schemas.openxmlformats.org/officeDocument/2006/math">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b="0" i="1" dirty="0" smtClean="0">
                            <a:latin typeface="Cambria Math" panose="02040503050406030204" pitchFamily="18" charset="0"/>
                          </a:rPr>
                          <m:t>𝑗</m:t>
                        </m:r>
                      </m:den>
                    </m:f>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μ</m:t>
                        </m:r>
                      </m:e>
                      <m:sup>
                        <m:r>
                          <a:rPr lang="en-US" altLang="zh-CN" i="1">
                            <a:latin typeface="Cambria Math" panose="02040503050406030204" pitchFamily="18" charset="0"/>
                          </a:rPr>
                          <m:t>𝑗</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(1−</m:t>
                        </m:r>
                        <m:r>
                          <m:rPr>
                            <m:sty m:val="p"/>
                          </m:rPr>
                          <a:rPr lang="en-US" altLang="zh-CN" i="1">
                            <a:latin typeface="Cambria Math" panose="02040503050406030204" pitchFamily="18" charset="0"/>
                          </a:rPr>
                          <m:t>μ</m:t>
                        </m:r>
                        <m:r>
                          <a:rPr lang="en-US" altLang="zh-CN" i="1">
                            <a:latin typeface="Cambria Math" panose="02040503050406030204" pitchFamily="18" charset="0"/>
                          </a:rPr>
                          <m:t>)</m:t>
                        </m:r>
                      </m:e>
                      <m:sup>
                        <m:r>
                          <m:rPr>
                            <m:sty m:val="p"/>
                          </m:rPr>
                          <a:rPr lang="en-US" altLang="zh-CN" i="1">
                            <a:latin typeface="Cambria Math" panose="02040503050406030204" pitchFamily="18" charset="0"/>
                          </a:rPr>
                          <m:t>k</m:t>
                        </m:r>
                        <m:r>
                          <a:rPr lang="en-US" altLang="zh-CN" i="1">
                            <a:latin typeface="Cambria Math" panose="02040503050406030204" pitchFamily="18" charset="0"/>
                          </a:rPr>
                          <m:t>−</m:t>
                        </m:r>
                        <m:r>
                          <a:rPr lang="en-US" altLang="zh-CN" i="1">
                            <a:latin typeface="Cambria Math" panose="02040503050406030204" pitchFamily="18" charset="0"/>
                          </a:rPr>
                          <m:t>𝑗</m:t>
                        </m:r>
                      </m:sup>
                    </m:sSup>
                    <m:r>
                      <a:rPr lang="en-US" altLang="zh-CN" b="0" i="1" smtClean="0">
                        <a:latin typeface="Cambria Math" panose="02040503050406030204" pitchFamily="18" charset="0"/>
                      </a:rPr>
                      <m:t>𝑁</m:t>
                    </m:r>
                  </m:oMath>
                </a14:m>
                <a:r>
                  <a:rPr lang="zh-CN" altLang="en-US" dirty="0"/>
                  <a:t>，又要广播</a:t>
                </a:r>
                <a:r>
                  <a:rPr lang="en-US" altLang="zh-CN" dirty="0"/>
                  <a:t>j</a:t>
                </a:r>
                <a:r>
                  <a:rPr lang="zh-CN" altLang="en-US" dirty="0"/>
                  <a:t>个线性组合，</a:t>
                </a:r>
                <a:r>
                  <a:rPr lang="en-US" altLang="zh-CN" dirty="0"/>
                  <a:t> </a:t>
                </a:r>
                <a:r>
                  <a:rPr lang="zh-CN" altLang="en-US" dirty="0"/>
                  <a:t>又</a:t>
                </a:r>
                <a:r>
                  <a:rPr lang="en-US" altLang="zh-CN" dirty="0"/>
                  <a:t>1</a:t>
                </a:r>
                <a:r>
                  <a:rPr lang="zh-CN" altLang="en-US" dirty="0"/>
                  <a:t>≤</a:t>
                </a:r>
                <a:r>
                  <a:rPr lang="en-US" altLang="zh-CN" dirty="0"/>
                  <a:t>j</a:t>
                </a:r>
                <a:r>
                  <a:rPr lang="zh-CN" altLang="en-US" dirty="0"/>
                  <a:t>≤</a:t>
                </a:r>
                <a:r>
                  <a:rPr lang="en-US" altLang="zh-CN" dirty="0"/>
                  <a:t>K-1</a:t>
                </a:r>
                <a:r>
                  <a:rPr lang="zh-CN" altLang="en-US" dirty="0"/>
                  <a:t>，对每一个</a:t>
                </a:r>
                <a:r>
                  <a:rPr lang="en-US" altLang="zh-CN" dirty="0"/>
                  <a:t>j</a:t>
                </a:r>
                <a:r>
                  <a:rPr lang="zh-CN" altLang="en-US" dirty="0"/>
                  <a:t>，选取</a:t>
                </a:r>
                <a:r>
                  <a:rPr lang="en-US" altLang="zh-CN" dirty="0"/>
                  <a:t>S</a:t>
                </a:r>
                <a:r>
                  <a:rPr lang="zh-CN" altLang="en-US" dirty="0"/>
                  <a:t>满足</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𝑆</m:t>
                        </m:r>
                      </m:e>
                    </m:d>
                  </m:oMath>
                </a14:m>
                <a:r>
                  <a:rPr lang="en-US" altLang="zh-CN" dirty="0"/>
                  <a:t>=j+1</a:t>
                </a:r>
                <a:r>
                  <a:rPr lang="zh-CN" altLang="en-US" dirty="0"/>
                  <a:t>，这样的</a:t>
                </a:r>
                <a:r>
                  <a:rPr lang="en-US" altLang="zh-CN" dirty="0"/>
                  <a:t>S</a:t>
                </a:r>
                <a:r>
                  <a:rPr lang="zh-CN" altLang="en-US" dirty="0"/>
                  <a:t>有</a:t>
                </a:r>
                <a14:m>
                  <m:oMath xmlns:m="http://schemas.openxmlformats.org/officeDocument/2006/math">
                    <m:d>
                      <m:dPr>
                        <m:ctrlPr>
                          <a:rPr lang="en-US" altLang="zh-CN" i="1">
                            <a:latin typeface="Cambria Math" panose="02040503050406030204" pitchFamily="18" charset="0"/>
                          </a:rPr>
                        </m:ctrlPr>
                      </m:dPr>
                      <m:e>
                        <m:f>
                          <m:fPr>
                            <m:type m:val="noBar"/>
                            <m:ctrlPr>
                              <a:rPr lang="en-US" altLang="zh-CN" i="1">
                                <a:latin typeface="Cambria Math" panose="02040503050406030204" pitchFamily="18" charset="0"/>
                              </a:rPr>
                            </m:ctrlPr>
                          </m:fPr>
                          <m:num>
                            <m:r>
                              <a:rPr lang="en-US" altLang="zh-CN" i="1">
                                <a:latin typeface="Cambria Math" panose="02040503050406030204" pitchFamily="18" charset="0"/>
                              </a:rPr>
                              <m:t>𝐾</m:t>
                            </m:r>
                          </m:num>
                          <m:den>
                            <m:r>
                              <a:rPr lang="en-US" altLang="zh-CN" i="1">
                                <a:latin typeface="Cambria Math" panose="02040503050406030204" pitchFamily="18" charset="0"/>
                              </a:rPr>
                              <m:t>𝑗</m:t>
                            </m:r>
                            <m:r>
                              <a:rPr lang="en-US" altLang="zh-CN" i="1">
                                <a:latin typeface="Cambria Math" panose="02040503050406030204" pitchFamily="18" charset="0"/>
                              </a:rPr>
                              <m:t>+1</m:t>
                            </m:r>
                          </m:den>
                        </m:f>
                      </m:e>
                    </m:d>
                  </m:oMath>
                </a14:m>
                <a:r>
                  <a:rPr lang="en-US" altLang="zh-CN" dirty="0"/>
                  <a:t> </a:t>
                </a:r>
                <a:r>
                  <a:rPr lang="zh-CN" altLang="en-US" dirty="0"/>
                  <a:t>个</a:t>
                </a:r>
                <a:endParaRPr lang="en-US" altLang="zh-CN" dirty="0"/>
              </a:p>
              <a:p>
                <a:r>
                  <a:rPr lang="zh-CN" altLang="en-US" dirty="0"/>
                  <a:t>因此</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512884" y="750258"/>
                <a:ext cx="11100939" cy="3009285"/>
              </a:xfrm>
              <a:prstGeom prst="rect">
                <a:avLst/>
              </a:prstGeom>
              <a:blipFill>
                <a:blip r:embed="rId2"/>
                <a:stretch>
                  <a:fillRect l="-439" t="-1012"/>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F038540B-73A2-4F9E-ADF0-3D576A2BEA32}"/>
              </a:ext>
            </a:extLst>
          </p:cNvPr>
          <p:cNvPicPr>
            <a:picLocks noChangeAspect="1"/>
          </p:cNvPicPr>
          <p:nvPr/>
        </p:nvPicPr>
        <p:blipFill>
          <a:blip r:embed="rId3"/>
          <a:stretch>
            <a:fillRect/>
          </a:stretch>
        </p:blipFill>
        <p:spPr>
          <a:xfrm>
            <a:off x="512884" y="2043675"/>
            <a:ext cx="4191363" cy="800169"/>
          </a:xfrm>
          <a:prstGeom prst="rect">
            <a:avLst/>
          </a:prstGeom>
        </p:spPr>
      </p:pic>
      <p:pic>
        <p:nvPicPr>
          <p:cNvPr id="4" name="图片 3">
            <a:extLst>
              <a:ext uri="{FF2B5EF4-FFF2-40B4-BE49-F238E27FC236}">
                <a16:creationId xmlns:a16="http://schemas.microsoft.com/office/drawing/2014/main" id="{FA7B004D-F79F-423D-9A55-E4B0A30F1C22}"/>
              </a:ext>
            </a:extLst>
          </p:cNvPr>
          <p:cNvPicPr>
            <a:picLocks noChangeAspect="1"/>
          </p:cNvPicPr>
          <p:nvPr/>
        </p:nvPicPr>
        <p:blipFill>
          <a:blip r:embed="rId4"/>
          <a:stretch>
            <a:fillRect/>
          </a:stretch>
        </p:blipFill>
        <p:spPr>
          <a:xfrm>
            <a:off x="2743715" y="2711177"/>
            <a:ext cx="6073666" cy="3139712"/>
          </a:xfrm>
          <a:prstGeom prst="rect">
            <a:avLst/>
          </a:prstGeom>
        </p:spPr>
      </p:pic>
      <p:sp>
        <p:nvSpPr>
          <p:cNvPr id="6" name="文本框 5">
            <a:extLst>
              <a:ext uri="{FF2B5EF4-FFF2-40B4-BE49-F238E27FC236}">
                <a16:creationId xmlns:a16="http://schemas.microsoft.com/office/drawing/2014/main" id="{E85897DF-9F02-4E4F-9E20-1CB601A42679}"/>
              </a:ext>
            </a:extLst>
          </p:cNvPr>
          <p:cNvSpPr txBox="1"/>
          <p:nvPr/>
        </p:nvSpPr>
        <p:spPr>
          <a:xfrm>
            <a:off x="878610" y="5784576"/>
            <a:ext cx="9803876"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As K becomes large, the information loss achieved by the decentralized CWDC approaches 0</a:t>
            </a:r>
          </a:p>
          <a:p>
            <a:pPr marL="285750" indent="-285750">
              <a:buFont typeface="Arial" panose="020B0604020202020204" pitchFamily="34" charset="0"/>
              <a:buChar char="•"/>
            </a:pPr>
            <a:r>
              <a:rPr lang="en-US" altLang="zh-CN" dirty="0"/>
              <a:t>Information loss Δ is the fraction of the files that are not stored by any participating user.</a:t>
            </a:r>
          </a:p>
        </p:txBody>
      </p:sp>
    </p:spTree>
    <p:extLst>
      <p:ext uri="{BB962C8B-B14F-4D97-AF65-F5344CB8AC3E}">
        <p14:creationId xmlns:p14="http://schemas.microsoft.com/office/powerpoint/2010/main" val="4146135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10375074" cy="373429"/>
          </a:xfrm>
        </p:spPr>
        <p:txBody>
          <a:bodyPr>
            <a:noAutofit/>
          </a:bodyPr>
          <a:lstStyle/>
          <a:p>
            <a:r>
              <a:rPr lang="en-US" altLang="zh-CN" sz="2400" dirty="0"/>
              <a:t>4. THE PROPOSED CWDC SCHEME FOR THE DECENTRALIZED SETTING</a:t>
            </a:r>
            <a:endParaRPr lang="zh-CN" altLang="en-US" sz="2400" dirty="0"/>
          </a:p>
        </p:txBody>
      </p:sp>
      <p:pic>
        <p:nvPicPr>
          <p:cNvPr id="9" name="图片 8">
            <a:extLst>
              <a:ext uri="{FF2B5EF4-FFF2-40B4-BE49-F238E27FC236}">
                <a16:creationId xmlns:a16="http://schemas.microsoft.com/office/drawing/2014/main" id="{84A4B28D-73F9-42BF-9896-4C3A6341BC48}"/>
              </a:ext>
            </a:extLst>
          </p:cNvPr>
          <p:cNvPicPr>
            <a:picLocks noChangeAspect="1"/>
          </p:cNvPicPr>
          <p:nvPr/>
        </p:nvPicPr>
        <p:blipFill>
          <a:blip r:embed="rId2"/>
          <a:stretch>
            <a:fillRect/>
          </a:stretch>
        </p:blipFill>
        <p:spPr>
          <a:xfrm>
            <a:off x="664783" y="3576132"/>
            <a:ext cx="3586706" cy="2995873"/>
          </a:xfrm>
          <a:prstGeom prst="rect">
            <a:avLst/>
          </a:prstGeom>
        </p:spPr>
      </p:pic>
      <p:pic>
        <p:nvPicPr>
          <p:cNvPr id="10" name="图片 9">
            <a:extLst>
              <a:ext uri="{FF2B5EF4-FFF2-40B4-BE49-F238E27FC236}">
                <a16:creationId xmlns:a16="http://schemas.microsoft.com/office/drawing/2014/main" id="{DFF8DFBC-5597-42D5-99D9-CD3746EB3D2F}"/>
              </a:ext>
            </a:extLst>
          </p:cNvPr>
          <p:cNvPicPr>
            <a:picLocks noChangeAspect="1"/>
          </p:cNvPicPr>
          <p:nvPr/>
        </p:nvPicPr>
        <p:blipFill>
          <a:blip r:embed="rId3"/>
          <a:stretch>
            <a:fillRect/>
          </a:stretch>
        </p:blipFill>
        <p:spPr>
          <a:xfrm>
            <a:off x="678730" y="619841"/>
            <a:ext cx="3572759" cy="2995873"/>
          </a:xfrm>
          <a:prstGeom prst="rect">
            <a:avLst/>
          </a:prstGeom>
        </p:spPr>
      </p:pic>
      <p:pic>
        <p:nvPicPr>
          <p:cNvPr id="11" name="图片 10">
            <a:extLst>
              <a:ext uri="{FF2B5EF4-FFF2-40B4-BE49-F238E27FC236}">
                <a16:creationId xmlns:a16="http://schemas.microsoft.com/office/drawing/2014/main" id="{3F7E839A-BB4E-49A6-BB19-AF0C12B023B7}"/>
              </a:ext>
            </a:extLst>
          </p:cNvPr>
          <p:cNvPicPr>
            <a:picLocks noChangeAspect="1"/>
          </p:cNvPicPr>
          <p:nvPr/>
        </p:nvPicPr>
        <p:blipFill>
          <a:blip r:embed="rId4"/>
          <a:stretch>
            <a:fillRect/>
          </a:stretch>
        </p:blipFill>
        <p:spPr>
          <a:xfrm>
            <a:off x="5136036" y="859843"/>
            <a:ext cx="6005080" cy="4214225"/>
          </a:xfrm>
          <a:prstGeom prst="rect">
            <a:avLst/>
          </a:prstGeom>
        </p:spPr>
      </p:pic>
      <p:sp>
        <p:nvSpPr>
          <p:cNvPr id="12" name="文本框 11">
            <a:extLst>
              <a:ext uri="{FF2B5EF4-FFF2-40B4-BE49-F238E27FC236}">
                <a16:creationId xmlns:a16="http://schemas.microsoft.com/office/drawing/2014/main" id="{06A60951-9091-43DB-8A27-7E145EA5A5B7}"/>
              </a:ext>
            </a:extLst>
          </p:cNvPr>
          <p:cNvSpPr txBox="1"/>
          <p:nvPr/>
        </p:nvSpPr>
        <p:spPr>
          <a:xfrm>
            <a:off x="5448693" y="5156462"/>
            <a:ext cx="5891752" cy="923330"/>
          </a:xfrm>
          <a:prstGeom prst="rect">
            <a:avLst/>
          </a:prstGeom>
          <a:noFill/>
        </p:spPr>
        <p:txBody>
          <a:bodyPr wrap="square" rtlCol="0">
            <a:spAutoFit/>
          </a:bodyPr>
          <a:lstStyle/>
          <a:p>
            <a:r>
              <a:rPr lang="zh-CN" altLang="en-US" dirty="0"/>
              <a:t>分配规则：每个用户随机的分得</a:t>
            </a:r>
            <a:r>
              <a:rPr lang="en-US" altLang="zh-CN" dirty="0" err="1"/>
              <a:t>μN</a:t>
            </a:r>
            <a:r>
              <a:rPr lang="zh-CN" altLang="en-US" dirty="0"/>
              <a:t>个文件</a:t>
            </a:r>
            <a:endParaRPr lang="en-US" altLang="zh-CN" dirty="0"/>
          </a:p>
          <a:p>
            <a:r>
              <a:rPr lang="zh-CN" altLang="en-US" dirty="0"/>
              <a:t>上图表示每一个文件同时映射到</a:t>
            </a:r>
            <a:r>
              <a:rPr lang="en-US" altLang="zh-CN" dirty="0" err="1"/>
              <a:t>μK</a:t>
            </a:r>
            <a:r>
              <a:rPr lang="zh-CN" altLang="en-US" dirty="0"/>
              <a:t>个用户的概率密度函数</a:t>
            </a:r>
          </a:p>
        </p:txBody>
      </p:sp>
    </p:spTree>
    <p:extLst>
      <p:ext uri="{BB962C8B-B14F-4D97-AF65-F5344CB8AC3E}">
        <p14:creationId xmlns:p14="http://schemas.microsoft.com/office/powerpoint/2010/main" val="842158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10375074" cy="373429"/>
          </a:xfrm>
        </p:spPr>
        <p:txBody>
          <a:bodyPr>
            <a:noAutofit/>
          </a:bodyPr>
          <a:lstStyle/>
          <a:p>
            <a:r>
              <a:rPr lang="en-US" altLang="zh-CN" sz="2400" dirty="0"/>
              <a:t>5. </a:t>
            </a:r>
            <a:r>
              <a:rPr lang="en-US" altLang="zh-CN" sz="2400"/>
              <a:t>OPTIMALITY OF THE PROPOSED CWDC SCHEMES</a:t>
            </a:r>
            <a:endParaRPr lang="zh-CN" altLang="en-US" sz="2400" dirty="0"/>
          </a:p>
        </p:txBody>
      </p:sp>
      <p:pic>
        <p:nvPicPr>
          <p:cNvPr id="3" name="图片 2">
            <a:extLst>
              <a:ext uri="{FF2B5EF4-FFF2-40B4-BE49-F238E27FC236}">
                <a16:creationId xmlns:a16="http://schemas.microsoft.com/office/drawing/2014/main" id="{A1C547A6-283D-45A5-864C-0B50914B6F9A}"/>
              </a:ext>
            </a:extLst>
          </p:cNvPr>
          <p:cNvPicPr>
            <a:picLocks noChangeAspect="1"/>
          </p:cNvPicPr>
          <p:nvPr/>
        </p:nvPicPr>
        <p:blipFill>
          <a:blip r:embed="rId2"/>
          <a:stretch>
            <a:fillRect/>
          </a:stretch>
        </p:blipFill>
        <p:spPr>
          <a:xfrm>
            <a:off x="2481114" y="1200558"/>
            <a:ext cx="5928874" cy="1440305"/>
          </a:xfrm>
          <a:prstGeom prst="rect">
            <a:avLst/>
          </a:prstGeom>
        </p:spPr>
      </p:pic>
      <p:sp>
        <p:nvSpPr>
          <p:cNvPr id="4" name="文本框 3">
            <a:extLst>
              <a:ext uri="{FF2B5EF4-FFF2-40B4-BE49-F238E27FC236}">
                <a16:creationId xmlns:a16="http://schemas.microsoft.com/office/drawing/2014/main" id="{1C79DA49-E239-41BB-B88B-6764E9CAFBF6}"/>
              </a:ext>
            </a:extLst>
          </p:cNvPr>
          <p:cNvSpPr txBox="1"/>
          <p:nvPr/>
        </p:nvSpPr>
        <p:spPr>
          <a:xfrm>
            <a:off x="1234910" y="3163144"/>
            <a:ext cx="8776355" cy="1754326"/>
          </a:xfrm>
          <a:prstGeom prst="rect">
            <a:avLst/>
          </a:prstGeom>
          <a:noFill/>
        </p:spPr>
        <p:txBody>
          <a:bodyPr wrap="square" rtlCol="0">
            <a:spAutoFit/>
          </a:bodyPr>
          <a:lstStyle/>
          <a:p>
            <a:r>
              <a:rPr lang="en-US" altLang="zh-CN" b="1" dirty="0"/>
              <a:t>Remark</a:t>
            </a:r>
            <a:r>
              <a:rPr lang="zh-CN" altLang="en-US" b="1" dirty="0"/>
              <a:t>：</a:t>
            </a:r>
            <a:r>
              <a:rPr lang="en-US" altLang="zh-CN" dirty="0"/>
              <a:t>Using Theorem 1 and 3, we have completely characterized the minimum achievable uplink and downlink communication loads, </a:t>
            </a:r>
            <a:r>
              <a:rPr lang="en-US" altLang="zh-CN" dirty="0">
                <a:solidFill>
                  <a:srgbClr val="FF0000"/>
                </a:solidFill>
              </a:rPr>
              <a:t>using any dataset placement</a:t>
            </a:r>
            <a:r>
              <a:rPr lang="en-US" altLang="zh-CN" dirty="0"/>
              <a:t>, uplink and downlink communication schemes for the centralized setting. This implies that the proposed centralized CWDC scheme simultaneously minimizes both uplink and downlink communication loads required to accomplish distributed computing, and </a:t>
            </a:r>
            <a:r>
              <a:rPr lang="en-US" altLang="zh-CN" dirty="0">
                <a:solidFill>
                  <a:srgbClr val="FF0000"/>
                </a:solidFill>
              </a:rPr>
              <a:t>no other scheme </a:t>
            </a:r>
            <a:r>
              <a:rPr lang="en-US" altLang="zh-CN" dirty="0"/>
              <a:t>can improve upon it.</a:t>
            </a:r>
            <a:endParaRPr lang="zh-CN" altLang="en-US" dirty="0"/>
          </a:p>
        </p:txBody>
      </p:sp>
    </p:spTree>
    <p:extLst>
      <p:ext uri="{BB962C8B-B14F-4D97-AF65-F5344CB8AC3E}">
        <p14:creationId xmlns:p14="http://schemas.microsoft.com/office/powerpoint/2010/main" val="664306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10375074" cy="373429"/>
          </a:xfrm>
        </p:spPr>
        <p:txBody>
          <a:bodyPr>
            <a:noAutofit/>
          </a:bodyPr>
          <a:lstStyle/>
          <a:p>
            <a:r>
              <a:rPr lang="en-US" altLang="zh-CN" sz="2400" dirty="0"/>
              <a:t>5. </a:t>
            </a:r>
            <a:r>
              <a:rPr lang="en-US" altLang="zh-CN" sz="2400"/>
              <a:t>OPTIMALITY OF THE PROPOSED CWDC SCHEMES</a:t>
            </a:r>
            <a:endParaRPr lang="zh-CN" altLang="en-US" sz="24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C79DA49-E239-41BB-B88B-6764E9CAFBF6}"/>
                  </a:ext>
                </a:extLst>
              </p:cNvPr>
              <p:cNvSpPr txBox="1"/>
              <p:nvPr/>
            </p:nvSpPr>
            <p:spPr>
              <a:xfrm>
                <a:off x="732148" y="1023259"/>
                <a:ext cx="10727703" cy="714683"/>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 Lower Bound on </a:t>
                </a:r>
                <a14:m>
                  <m:oMath xmlns:m="http://schemas.openxmlformats.org/officeDocument/2006/math">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𝑳</m:t>
                        </m:r>
                      </m:e>
                      <m:sub>
                        <m:r>
                          <a:rPr lang="en-US" altLang="zh-CN" b="1" i="1" smtClean="0">
                            <a:latin typeface="Cambria Math" panose="02040503050406030204" pitchFamily="18" charset="0"/>
                          </a:rPr>
                          <m:t>𝒖</m:t>
                        </m:r>
                      </m:sub>
                      <m:sup>
                        <m:r>
                          <a:rPr lang="en-US" altLang="zh-CN" b="1" i="1" smtClean="0">
                            <a:latin typeface="Cambria Math" panose="02040503050406030204" pitchFamily="18" charset="0"/>
                          </a:rPr>
                          <m:t>∗</m:t>
                        </m:r>
                      </m:sup>
                    </m:sSubSup>
                    <m:r>
                      <a:rPr lang="en-US" altLang="zh-CN" b="1" i="1" smtClean="0">
                        <a:latin typeface="Cambria Math" panose="02040503050406030204" pitchFamily="18" charset="0"/>
                      </a:rPr>
                      <m:t>(</m:t>
                    </m:r>
                    <m:r>
                      <a:rPr lang="en-US" altLang="zh-CN" b="1" i="1" smtClean="0">
                        <a:latin typeface="Cambria Math" panose="02040503050406030204" pitchFamily="18" charset="0"/>
                      </a:rPr>
                      <m:t>𝑼</m:t>
                    </m:r>
                    <m:r>
                      <a:rPr lang="en-US" altLang="zh-CN" b="1" i="1" smtClean="0">
                        <a:latin typeface="Cambria Math" panose="02040503050406030204" pitchFamily="18" charset="0"/>
                      </a:rPr>
                      <m:t>)</m:t>
                    </m:r>
                  </m:oMath>
                </a14:m>
                <a:endParaRPr lang="en-US" altLang="zh-CN" b="1" dirty="0"/>
              </a:p>
              <a:p>
                <a:r>
                  <a:rPr lang="en-US" altLang="zh-CN" dirty="0"/>
                  <a:t>For a given dataset placement U, we denote the number of files that are stored at j users as </a:t>
                </a:r>
                <a14:m>
                  <m:oMath xmlns:m="http://schemas.openxmlformats.org/officeDocument/2006/math">
                    <m:sSubSup>
                      <m:sSubSupPr>
                        <m:ctrlPr>
                          <a:rPr lang="en-US" altLang="zh-CN" b="1" i="1">
                            <a:latin typeface="Cambria Math" panose="02040503050406030204" pitchFamily="18" charset="0"/>
                          </a:rPr>
                        </m:ctrlPr>
                      </m:sSubSup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𝑼</m:t>
                        </m:r>
                      </m:sub>
                      <m:sup>
                        <m:r>
                          <a:rPr lang="en-US" altLang="zh-CN" b="1" i="1" smtClean="0">
                            <a:latin typeface="Cambria Math" panose="02040503050406030204" pitchFamily="18" charset="0"/>
                          </a:rPr>
                          <m:t>𝒋</m:t>
                        </m:r>
                      </m:sup>
                    </m:sSubSup>
                  </m:oMath>
                </a14:m>
                <a:r>
                  <a:rPr lang="zh-CN" altLang="en-US" dirty="0"/>
                  <a:t>，</a:t>
                </a:r>
                <a:r>
                  <a:rPr lang="en-US" altLang="zh-CN" dirty="0"/>
                  <a:t>for all j</a:t>
                </a:r>
                <a:r>
                  <a:rPr lang="zh-CN" altLang="en-US" dirty="0"/>
                  <a:t>∈</a:t>
                </a:r>
                <a:r>
                  <a:rPr lang="en-US" altLang="zh-CN" dirty="0"/>
                  <a:t>{1,…,K} </a:t>
                </a:r>
              </a:p>
            </p:txBody>
          </p:sp>
        </mc:Choice>
        <mc:Fallback xmlns="">
          <p:sp>
            <p:nvSpPr>
              <p:cNvPr id="4" name="文本框 3">
                <a:extLst>
                  <a:ext uri="{FF2B5EF4-FFF2-40B4-BE49-F238E27FC236}">
                    <a16:creationId xmlns:a16="http://schemas.microsoft.com/office/drawing/2014/main" id="{1C79DA49-E239-41BB-B88B-6764E9CAFBF6}"/>
                  </a:ext>
                </a:extLst>
              </p:cNvPr>
              <p:cNvSpPr txBox="1">
                <a:spLocks noRot="1" noChangeAspect="1" noMove="1" noResize="1" noEditPoints="1" noAdjustHandles="1" noChangeArrowheads="1" noChangeShapeType="1" noTextEdit="1"/>
              </p:cNvSpPr>
              <p:nvPr/>
            </p:nvSpPr>
            <p:spPr>
              <a:xfrm>
                <a:off x="732148" y="1023259"/>
                <a:ext cx="10727703" cy="714683"/>
              </a:xfrm>
              <a:prstGeom prst="rect">
                <a:avLst/>
              </a:prstGeom>
              <a:blipFill>
                <a:blip r:embed="rId2"/>
                <a:stretch>
                  <a:fillRect l="-455" t="-5128" r="-1989" b="-10256"/>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FAB89AC-4F04-47EC-9990-1A4D09D005B7}"/>
              </a:ext>
            </a:extLst>
          </p:cNvPr>
          <p:cNvPicPr>
            <a:picLocks noChangeAspect="1"/>
          </p:cNvPicPr>
          <p:nvPr/>
        </p:nvPicPr>
        <p:blipFill>
          <a:blip r:embed="rId3"/>
          <a:stretch>
            <a:fillRect/>
          </a:stretch>
        </p:blipFill>
        <p:spPr>
          <a:xfrm>
            <a:off x="3186642" y="1806738"/>
            <a:ext cx="4762913" cy="2903472"/>
          </a:xfrm>
          <a:prstGeom prst="rect">
            <a:avLst/>
          </a:prstGeom>
        </p:spPr>
      </p:pic>
      <p:pic>
        <p:nvPicPr>
          <p:cNvPr id="6" name="图片 5">
            <a:extLst>
              <a:ext uri="{FF2B5EF4-FFF2-40B4-BE49-F238E27FC236}">
                <a16:creationId xmlns:a16="http://schemas.microsoft.com/office/drawing/2014/main" id="{E9D6200B-EE61-4338-96B4-01AB55C2BB04}"/>
              </a:ext>
            </a:extLst>
          </p:cNvPr>
          <p:cNvPicPr>
            <a:picLocks noChangeAspect="1"/>
          </p:cNvPicPr>
          <p:nvPr/>
        </p:nvPicPr>
        <p:blipFill>
          <a:blip r:embed="rId4"/>
          <a:stretch>
            <a:fillRect/>
          </a:stretch>
        </p:blipFill>
        <p:spPr>
          <a:xfrm>
            <a:off x="922927" y="4599898"/>
            <a:ext cx="3558848" cy="655377"/>
          </a:xfrm>
          <a:prstGeom prst="rect">
            <a:avLst/>
          </a:prstGeom>
        </p:spPr>
      </p:pic>
      <p:sp>
        <p:nvSpPr>
          <p:cNvPr id="7" name="文本框 6">
            <a:extLst>
              <a:ext uri="{FF2B5EF4-FFF2-40B4-BE49-F238E27FC236}">
                <a16:creationId xmlns:a16="http://schemas.microsoft.com/office/drawing/2014/main" id="{4B707858-2DD8-4D15-B99F-92FF43051E4D}"/>
              </a:ext>
            </a:extLst>
          </p:cNvPr>
          <p:cNvSpPr txBox="1"/>
          <p:nvPr/>
        </p:nvSpPr>
        <p:spPr>
          <a:xfrm>
            <a:off x="799707" y="5255275"/>
            <a:ext cx="10727703" cy="369332"/>
          </a:xfrm>
          <a:prstGeom prst="rect">
            <a:avLst/>
          </a:prstGeom>
          <a:noFill/>
        </p:spPr>
        <p:txBody>
          <a:bodyPr wrap="square" rtlCol="0">
            <a:spAutoFit/>
          </a:bodyPr>
          <a:lstStyle/>
          <a:p>
            <a:r>
              <a:rPr lang="zh-CN" altLang="en-US" dirty="0"/>
              <a:t>不等式右边是关于</a:t>
            </a:r>
            <a:r>
              <a:rPr lang="en-US" altLang="zh-CN" dirty="0"/>
              <a:t>j</a:t>
            </a:r>
            <a:r>
              <a:rPr lang="zh-CN" altLang="en-US" dirty="0"/>
              <a:t>的凸函数，用</a:t>
            </a:r>
            <a:r>
              <a:rPr lang="en-US" altLang="zh-CN" dirty="0" err="1"/>
              <a:t>jensen</a:t>
            </a:r>
            <a:r>
              <a:rPr lang="zh-CN" altLang="en-US" dirty="0"/>
              <a:t>不等式</a:t>
            </a:r>
            <a:endParaRPr lang="en-US" altLang="zh-CN" dirty="0"/>
          </a:p>
        </p:txBody>
      </p:sp>
      <p:pic>
        <p:nvPicPr>
          <p:cNvPr id="9" name="图片 8">
            <a:extLst>
              <a:ext uri="{FF2B5EF4-FFF2-40B4-BE49-F238E27FC236}">
                <a16:creationId xmlns:a16="http://schemas.microsoft.com/office/drawing/2014/main" id="{234E0604-27E6-4927-A17E-512712ECB72E}"/>
              </a:ext>
            </a:extLst>
          </p:cNvPr>
          <p:cNvPicPr>
            <a:picLocks noChangeAspect="1"/>
          </p:cNvPicPr>
          <p:nvPr/>
        </p:nvPicPr>
        <p:blipFill>
          <a:blip r:embed="rId5"/>
          <a:stretch>
            <a:fillRect/>
          </a:stretch>
        </p:blipFill>
        <p:spPr>
          <a:xfrm>
            <a:off x="3426692" y="5573699"/>
            <a:ext cx="4282811" cy="998307"/>
          </a:xfrm>
          <a:prstGeom prst="rect">
            <a:avLst/>
          </a:prstGeom>
        </p:spPr>
      </p:pic>
    </p:spTree>
    <p:extLst>
      <p:ext uri="{BB962C8B-B14F-4D97-AF65-F5344CB8AC3E}">
        <p14:creationId xmlns:p14="http://schemas.microsoft.com/office/powerpoint/2010/main" val="3968824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10375074" cy="373429"/>
          </a:xfrm>
        </p:spPr>
        <p:txBody>
          <a:bodyPr>
            <a:noAutofit/>
          </a:bodyPr>
          <a:lstStyle/>
          <a:p>
            <a:r>
              <a:rPr lang="en-US" altLang="zh-CN" sz="2400" dirty="0"/>
              <a:t>5. </a:t>
            </a:r>
            <a:r>
              <a:rPr lang="en-US" altLang="zh-CN" sz="2400"/>
              <a:t>OPTIMALITY OF THE PROPOSED CWDC SCHEMES</a:t>
            </a:r>
            <a:endParaRPr lang="zh-CN" altLang="en-US" sz="24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C79DA49-E239-41BB-B88B-6764E9CAFBF6}"/>
                  </a:ext>
                </a:extLst>
              </p:cNvPr>
              <p:cNvSpPr txBox="1"/>
              <p:nvPr/>
            </p:nvSpPr>
            <p:spPr>
              <a:xfrm>
                <a:off x="732148" y="1023259"/>
                <a:ext cx="10727703" cy="2586093"/>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 Lower Bound on </a:t>
                </a:r>
                <a14:m>
                  <m:oMath xmlns:m="http://schemas.openxmlformats.org/officeDocument/2006/math">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𝑳</m:t>
                        </m:r>
                      </m:e>
                      <m:sub>
                        <m:r>
                          <a:rPr lang="en-US" altLang="zh-CN" b="1" i="1" smtClean="0">
                            <a:latin typeface="Cambria Math" panose="02040503050406030204" pitchFamily="18" charset="0"/>
                          </a:rPr>
                          <m:t>𝒅</m:t>
                        </m:r>
                      </m:sub>
                      <m:sup>
                        <m:r>
                          <a:rPr lang="en-US" altLang="zh-CN" b="1" i="1" smtClean="0">
                            <a:latin typeface="Cambria Math" panose="02040503050406030204" pitchFamily="18" charset="0"/>
                          </a:rPr>
                          <m:t>∗</m:t>
                        </m:r>
                      </m:sup>
                    </m:sSubSup>
                    <m:r>
                      <a:rPr lang="en-US" altLang="zh-CN" b="1" i="1" smtClean="0">
                        <a:latin typeface="Cambria Math" panose="02040503050406030204" pitchFamily="18" charset="0"/>
                      </a:rPr>
                      <m:t>(</m:t>
                    </m:r>
                    <m:r>
                      <a:rPr lang="en-US" altLang="zh-CN" b="1" i="1" smtClean="0">
                        <a:latin typeface="Cambria Math" panose="02040503050406030204" pitchFamily="18" charset="0"/>
                      </a:rPr>
                      <m:t>𝑼</m:t>
                    </m:r>
                    <m:r>
                      <a:rPr lang="en-US" altLang="zh-CN" b="1" i="1" smtClean="0">
                        <a:latin typeface="Cambria Math" panose="02040503050406030204" pitchFamily="18" charset="0"/>
                      </a:rPr>
                      <m:t>)</m:t>
                    </m:r>
                  </m:oMath>
                </a14:m>
                <a:endParaRPr lang="en-US" altLang="zh-CN" b="1" dirty="0"/>
              </a:p>
              <a:p>
                <a:r>
                  <a:rPr lang="en-US" altLang="zh-CN" dirty="0"/>
                  <a:t>    We consider the access point as the (K + 1)</a:t>
                </a:r>
                <a:r>
                  <a:rPr lang="en-US" altLang="zh-CN" dirty="0" err="1"/>
                  <a:t>th</a:t>
                </a:r>
                <a:r>
                  <a:rPr lang="en-US" altLang="zh-CN" dirty="0"/>
                  <a:t> user who has stored all N files and has a virtual input to process.</a:t>
                </a:r>
              </a:p>
              <a:p>
                <a:r>
                  <a:rPr lang="en-US" altLang="zh-CN" dirty="0"/>
                  <a:t>Thus the enhanced downlink communication system has K +1 users, and the dataset placement for the enhanced system</a:t>
                </a:r>
              </a:p>
              <a:p>
                <a:endParaRPr lang="en-US" altLang="zh-CN" dirty="0"/>
              </a:p>
              <a:p>
                <a:r>
                  <a:rPr lang="en-US" altLang="zh-CN" dirty="0"/>
                  <a:t>    We assume that every one of the K + 1 users can broadcast to the rest of the users, where the broadcast message is generated by mapping the locally stored files. Apparently the minimum downlink communication load of the system cannot increase after the above enhancements. Thus the lower bound on the minimum downlink communication load of the enhanced system </a:t>
                </a:r>
                <a:r>
                  <a:rPr lang="en-US" altLang="zh-CN" dirty="0">
                    <a:solidFill>
                      <a:srgbClr val="FF0000"/>
                    </a:solidFill>
                  </a:rPr>
                  <a:t>is also a lower bound </a:t>
                </a:r>
                <a:r>
                  <a:rPr lang="en-US" altLang="zh-CN" dirty="0"/>
                  <a:t>for the original system.</a:t>
                </a:r>
              </a:p>
            </p:txBody>
          </p:sp>
        </mc:Choice>
        <mc:Fallback xmlns="">
          <p:sp>
            <p:nvSpPr>
              <p:cNvPr id="4" name="文本框 3">
                <a:extLst>
                  <a:ext uri="{FF2B5EF4-FFF2-40B4-BE49-F238E27FC236}">
                    <a16:creationId xmlns:a16="http://schemas.microsoft.com/office/drawing/2014/main" id="{1C79DA49-E239-41BB-B88B-6764E9CAFBF6}"/>
                  </a:ext>
                </a:extLst>
              </p:cNvPr>
              <p:cNvSpPr txBox="1">
                <a:spLocks noRot="1" noChangeAspect="1" noMove="1" noResize="1" noEditPoints="1" noAdjustHandles="1" noChangeArrowheads="1" noChangeShapeType="1" noTextEdit="1"/>
              </p:cNvSpPr>
              <p:nvPr/>
            </p:nvSpPr>
            <p:spPr>
              <a:xfrm>
                <a:off x="732148" y="1023259"/>
                <a:ext cx="10727703" cy="2586093"/>
              </a:xfrm>
              <a:prstGeom prst="rect">
                <a:avLst/>
              </a:prstGeom>
              <a:blipFill>
                <a:blip r:embed="rId2"/>
                <a:stretch>
                  <a:fillRect l="-455" t="-1415" r="-170" b="-2830"/>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4B707858-2DD8-4D15-B99F-92FF43051E4D}"/>
              </a:ext>
            </a:extLst>
          </p:cNvPr>
          <p:cNvSpPr txBox="1"/>
          <p:nvPr/>
        </p:nvSpPr>
        <p:spPr>
          <a:xfrm>
            <a:off x="732147" y="4394940"/>
            <a:ext cx="10727703" cy="369332"/>
          </a:xfrm>
          <a:prstGeom prst="rect">
            <a:avLst/>
          </a:prstGeom>
          <a:noFill/>
        </p:spPr>
        <p:txBody>
          <a:bodyPr wrap="square" rtlCol="0">
            <a:spAutoFit/>
          </a:bodyPr>
          <a:lstStyle/>
          <a:p>
            <a:r>
              <a:rPr lang="zh-CN" altLang="en-US" dirty="0"/>
              <a:t>不等式右边是关于</a:t>
            </a:r>
            <a:r>
              <a:rPr lang="en-US" altLang="zh-CN" dirty="0"/>
              <a:t>j</a:t>
            </a:r>
            <a:r>
              <a:rPr lang="zh-CN" altLang="en-US" dirty="0"/>
              <a:t>的凸函数，用</a:t>
            </a:r>
            <a:r>
              <a:rPr lang="en-US" altLang="zh-CN" dirty="0" err="1"/>
              <a:t>jensen</a:t>
            </a:r>
            <a:r>
              <a:rPr lang="zh-CN" altLang="en-US" dirty="0"/>
              <a:t>不等式</a:t>
            </a:r>
            <a:endParaRPr lang="en-US" altLang="zh-CN" dirty="0"/>
          </a:p>
        </p:txBody>
      </p:sp>
      <p:pic>
        <p:nvPicPr>
          <p:cNvPr id="3" name="图片 2">
            <a:extLst>
              <a:ext uri="{FF2B5EF4-FFF2-40B4-BE49-F238E27FC236}">
                <a16:creationId xmlns:a16="http://schemas.microsoft.com/office/drawing/2014/main" id="{004BA398-D166-4545-9A7B-D1E9B6EEA603}"/>
              </a:ext>
            </a:extLst>
          </p:cNvPr>
          <p:cNvPicPr>
            <a:picLocks noChangeAspect="1"/>
          </p:cNvPicPr>
          <p:nvPr/>
        </p:nvPicPr>
        <p:blipFill>
          <a:blip r:embed="rId3"/>
          <a:stretch>
            <a:fillRect/>
          </a:stretch>
        </p:blipFill>
        <p:spPr>
          <a:xfrm>
            <a:off x="5040515" y="2137938"/>
            <a:ext cx="1752752" cy="373412"/>
          </a:xfrm>
          <a:prstGeom prst="rect">
            <a:avLst/>
          </a:prstGeom>
        </p:spPr>
      </p:pic>
      <p:pic>
        <p:nvPicPr>
          <p:cNvPr id="8" name="图片 7">
            <a:extLst>
              <a:ext uri="{FF2B5EF4-FFF2-40B4-BE49-F238E27FC236}">
                <a16:creationId xmlns:a16="http://schemas.microsoft.com/office/drawing/2014/main" id="{FDFB00F5-6F3F-4841-A8D6-091E59219EA4}"/>
              </a:ext>
            </a:extLst>
          </p:cNvPr>
          <p:cNvPicPr>
            <a:picLocks noChangeAspect="1"/>
          </p:cNvPicPr>
          <p:nvPr/>
        </p:nvPicPr>
        <p:blipFill>
          <a:blip r:embed="rId4"/>
          <a:stretch>
            <a:fillRect/>
          </a:stretch>
        </p:blipFill>
        <p:spPr>
          <a:xfrm>
            <a:off x="732147" y="3599079"/>
            <a:ext cx="3840813" cy="701101"/>
          </a:xfrm>
          <a:prstGeom prst="rect">
            <a:avLst/>
          </a:prstGeom>
        </p:spPr>
      </p:pic>
      <p:pic>
        <p:nvPicPr>
          <p:cNvPr id="10" name="图片 9">
            <a:extLst>
              <a:ext uri="{FF2B5EF4-FFF2-40B4-BE49-F238E27FC236}">
                <a16:creationId xmlns:a16="http://schemas.microsoft.com/office/drawing/2014/main" id="{527A04DF-FE92-48EC-92B1-D582ACC392C3}"/>
              </a:ext>
            </a:extLst>
          </p:cNvPr>
          <p:cNvPicPr>
            <a:picLocks noChangeAspect="1"/>
          </p:cNvPicPr>
          <p:nvPr/>
        </p:nvPicPr>
        <p:blipFill>
          <a:blip r:embed="rId5"/>
          <a:stretch>
            <a:fillRect/>
          </a:stretch>
        </p:blipFill>
        <p:spPr>
          <a:xfrm>
            <a:off x="934094" y="4864769"/>
            <a:ext cx="3436918" cy="441998"/>
          </a:xfrm>
          <a:prstGeom prst="rect">
            <a:avLst/>
          </a:prstGeom>
        </p:spPr>
      </p:pic>
    </p:spTree>
    <p:extLst>
      <p:ext uri="{BB962C8B-B14F-4D97-AF65-F5344CB8AC3E}">
        <p14:creationId xmlns:p14="http://schemas.microsoft.com/office/powerpoint/2010/main" val="1317914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10375074" cy="373429"/>
          </a:xfrm>
        </p:spPr>
        <p:txBody>
          <a:bodyPr>
            <a:noAutofit/>
          </a:bodyPr>
          <a:lstStyle/>
          <a:p>
            <a:r>
              <a:rPr lang="en-US" altLang="zh-CN" sz="2400" dirty="0"/>
              <a:t>5. </a:t>
            </a:r>
            <a:r>
              <a:rPr lang="en-US" altLang="zh-CN" sz="2400"/>
              <a:t>OPTIMALITY OF THE PROPOSED CWDC SCHEMES</a:t>
            </a:r>
            <a:endParaRPr lang="zh-CN" altLang="en-US" sz="24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C79DA49-E239-41BB-B88B-6764E9CAFBF6}"/>
                  </a:ext>
                </a:extLst>
              </p:cNvPr>
              <p:cNvSpPr txBox="1"/>
              <p:nvPr/>
            </p:nvSpPr>
            <p:spPr>
              <a:xfrm>
                <a:off x="600173" y="3033409"/>
                <a:ext cx="10727703"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给定一个信息损失</a:t>
                </a:r>
                <a:r>
                  <a:rPr lang="en-US" altLang="zh-CN" dirty="0"/>
                  <a:t>Δ(U)=(1-μ)^k</a:t>
                </a:r>
                <a:r>
                  <a:rPr lang="zh-CN" altLang="en-US" dirty="0"/>
                  <a:t>，</a:t>
                </a:r>
                <a:r>
                  <a:rPr lang="en-US" altLang="zh-CN" dirty="0"/>
                  <a:t>1-Δ(U)</a:t>
                </a:r>
                <a:r>
                  <a:rPr lang="zh-CN" altLang="en-US" dirty="0"/>
                  <a:t>部分的文件都存在与用户的</a:t>
                </a:r>
                <a:r>
                  <a:rPr lang="en-US" altLang="zh-CN" dirty="0"/>
                  <a:t>cache</a:t>
                </a:r>
                <a:r>
                  <a:rPr lang="zh-CN" altLang="en-US" dirty="0"/>
                  <a:t>里面，也是需要用到的文件</a:t>
                </a:r>
                <a:endParaRPr lang="en-US" altLang="zh-CN" dirty="0"/>
              </a:p>
              <a:p>
                <a:pPr marL="285750" indent="-285750">
                  <a:buFont typeface="Arial" panose="020B0604020202020204" pitchFamily="34" charset="0"/>
                  <a:buChar char="•"/>
                </a:pPr>
                <a:r>
                  <a:rPr lang="zh-CN" altLang="en-US" dirty="0"/>
                  <a:t>在这些文件中                            部分的文件将存储在每一个用户中，用</a:t>
                </a:r>
                <a14:m>
                  <m:oMath xmlns:m="http://schemas.openxmlformats.org/officeDocument/2006/math">
                    <m:acc>
                      <m:accPr>
                        <m:chr m:val="̅"/>
                        <m:ctrlPr>
                          <a:rPr lang="zh-CN" altLang="en-US" i="1" smtClean="0">
                            <a:latin typeface="Cambria Math" panose="02040503050406030204" pitchFamily="18" charset="0"/>
                          </a:rPr>
                        </m:ctrlPr>
                      </m:accPr>
                      <m:e>
                        <m:r>
                          <m:rPr>
                            <m:sty m:val="p"/>
                          </m:rPr>
                          <a:rPr lang="en-US" altLang="zh-CN" i="1">
                            <a:latin typeface="Cambria Math" panose="02040503050406030204" pitchFamily="18" charset="0"/>
                          </a:rPr>
                          <m:t>μ</m:t>
                        </m:r>
                      </m:e>
                    </m:acc>
                  </m:oMath>
                </a14:m>
                <a:r>
                  <a:rPr lang="zh-CN" altLang="en-US" dirty="0"/>
                  <a:t>代替</a:t>
                </a:r>
                <a:r>
                  <a:rPr lang="en-US" altLang="zh-CN" dirty="0"/>
                  <a:t>μ</a:t>
                </a:r>
                <a:r>
                  <a:rPr lang="zh-CN" altLang="en-US" dirty="0"/>
                  <a:t>，结合信息损失</a:t>
                </a:r>
                <a:r>
                  <a:rPr lang="en-US" altLang="zh-CN" dirty="0"/>
                  <a:t>Δ</a:t>
                </a:r>
                <a:r>
                  <a:rPr lang="zh-CN" altLang="en-US" dirty="0"/>
                  <a:t>，带入</a:t>
                </a:r>
                <a:r>
                  <a:rPr lang="en-US" altLang="zh-CN" dirty="0"/>
                  <a:t>centralized </a:t>
                </a:r>
                <a:r>
                  <a:rPr lang="zh-CN" altLang="en-US" dirty="0"/>
                  <a:t>公式中</a:t>
                </a:r>
                <a:endParaRPr lang="en-US" altLang="zh-CN" dirty="0"/>
              </a:p>
            </p:txBody>
          </p:sp>
        </mc:Choice>
        <mc:Fallback xmlns="">
          <p:sp>
            <p:nvSpPr>
              <p:cNvPr id="4" name="文本框 3">
                <a:extLst>
                  <a:ext uri="{FF2B5EF4-FFF2-40B4-BE49-F238E27FC236}">
                    <a16:creationId xmlns:a16="http://schemas.microsoft.com/office/drawing/2014/main" id="{1C79DA49-E239-41BB-B88B-6764E9CAFBF6}"/>
                  </a:ext>
                </a:extLst>
              </p:cNvPr>
              <p:cNvSpPr txBox="1">
                <a:spLocks noRot="1" noChangeAspect="1" noMove="1" noResize="1" noEditPoints="1" noAdjustHandles="1" noChangeArrowheads="1" noChangeShapeType="1" noTextEdit="1"/>
              </p:cNvSpPr>
              <p:nvPr/>
            </p:nvSpPr>
            <p:spPr>
              <a:xfrm>
                <a:off x="600173" y="3033409"/>
                <a:ext cx="10727703" cy="923330"/>
              </a:xfrm>
              <a:prstGeom prst="rect">
                <a:avLst/>
              </a:prstGeom>
              <a:blipFill>
                <a:blip r:embed="rId2"/>
                <a:stretch>
                  <a:fillRect l="-341" t="-5298" b="-10596"/>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1853D9D-5CB6-40D8-8699-76AB1313CE02}"/>
              </a:ext>
            </a:extLst>
          </p:cNvPr>
          <p:cNvPicPr>
            <a:picLocks noChangeAspect="1"/>
          </p:cNvPicPr>
          <p:nvPr/>
        </p:nvPicPr>
        <p:blipFill>
          <a:blip r:embed="rId3"/>
          <a:stretch>
            <a:fillRect/>
          </a:stretch>
        </p:blipFill>
        <p:spPr>
          <a:xfrm>
            <a:off x="2732175" y="986586"/>
            <a:ext cx="5936494" cy="1981372"/>
          </a:xfrm>
          <a:prstGeom prst="rect">
            <a:avLst/>
          </a:prstGeom>
        </p:spPr>
      </p:pic>
      <p:pic>
        <p:nvPicPr>
          <p:cNvPr id="6" name="图片 5">
            <a:extLst>
              <a:ext uri="{FF2B5EF4-FFF2-40B4-BE49-F238E27FC236}">
                <a16:creationId xmlns:a16="http://schemas.microsoft.com/office/drawing/2014/main" id="{625FC188-3585-4000-988E-6ABF6201B99B}"/>
              </a:ext>
            </a:extLst>
          </p:cNvPr>
          <p:cNvPicPr>
            <a:picLocks noChangeAspect="1"/>
          </p:cNvPicPr>
          <p:nvPr/>
        </p:nvPicPr>
        <p:blipFill>
          <a:blip r:embed="rId4"/>
          <a:stretch>
            <a:fillRect/>
          </a:stretch>
        </p:blipFill>
        <p:spPr>
          <a:xfrm>
            <a:off x="2424466" y="3323609"/>
            <a:ext cx="1592718" cy="342930"/>
          </a:xfrm>
          <a:prstGeom prst="rect">
            <a:avLst/>
          </a:prstGeom>
        </p:spPr>
      </p:pic>
      <p:pic>
        <p:nvPicPr>
          <p:cNvPr id="9" name="图片 8">
            <a:extLst>
              <a:ext uri="{FF2B5EF4-FFF2-40B4-BE49-F238E27FC236}">
                <a16:creationId xmlns:a16="http://schemas.microsoft.com/office/drawing/2014/main" id="{3BD72358-44A2-48B6-AE67-1C705757D35D}"/>
              </a:ext>
            </a:extLst>
          </p:cNvPr>
          <p:cNvPicPr>
            <a:picLocks noChangeAspect="1"/>
          </p:cNvPicPr>
          <p:nvPr/>
        </p:nvPicPr>
        <p:blipFill>
          <a:blip r:embed="rId5"/>
          <a:stretch>
            <a:fillRect/>
          </a:stretch>
        </p:blipFill>
        <p:spPr>
          <a:xfrm>
            <a:off x="691490" y="4246939"/>
            <a:ext cx="4081370" cy="1835349"/>
          </a:xfrm>
          <a:prstGeom prst="rect">
            <a:avLst/>
          </a:prstGeom>
        </p:spPr>
      </p:pic>
      <p:sp>
        <p:nvSpPr>
          <p:cNvPr id="11" name="箭头: 右 10">
            <a:extLst>
              <a:ext uri="{FF2B5EF4-FFF2-40B4-BE49-F238E27FC236}">
                <a16:creationId xmlns:a16="http://schemas.microsoft.com/office/drawing/2014/main" id="{804804CD-A032-44AF-8030-17912C5C693F}"/>
              </a:ext>
            </a:extLst>
          </p:cNvPr>
          <p:cNvSpPr/>
          <p:nvPr/>
        </p:nvSpPr>
        <p:spPr>
          <a:xfrm>
            <a:off x="5137608" y="4817097"/>
            <a:ext cx="490194" cy="524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C08097AF-5F99-4618-9F7D-627DE855CBAC}"/>
              </a:ext>
            </a:extLst>
          </p:cNvPr>
          <p:cNvPicPr>
            <a:picLocks noChangeAspect="1"/>
          </p:cNvPicPr>
          <p:nvPr/>
        </p:nvPicPr>
        <p:blipFill>
          <a:blip r:embed="rId6"/>
          <a:stretch>
            <a:fillRect/>
          </a:stretch>
        </p:blipFill>
        <p:spPr>
          <a:xfrm>
            <a:off x="6211196" y="3885962"/>
            <a:ext cx="4676763" cy="2124244"/>
          </a:xfrm>
          <a:prstGeom prst="rect">
            <a:avLst/>
          </a:prstGeom>
        </p:spPr>
      </p:pic>
      <p:sp>
        <p:nvSpPr>
          <p:cNvPr id="13" name="文本框 12">
            <a:extLst>
              <a:ext uri="{FF2B5EF4-FFF2-40B4-BE49-F238E27FC236}">
                <a16:creationId xmlns:a16="http://schemas.microsoft.com/office/drawing/2014/main" id="{F50F43C7-8C62-4819-AD9E-2D083847E69F}"/>
              </a:ext>
            </a:extLst>
          </p:cNvPr>
          <p:cNvSpPr txBox="1"/>
          <p:nvPr/>
        </p:nvSpPr>
        <p:spPr>
          <a:xfrm>
            <a:off x="5068825" y="4447765"/>
            <a:ext cx="631597" cy="369332"/>
          </a:xfrm>
          <a:prstGeom prst="rect">
            <a:avLst/>
          </a:prstGeom>
          <a:noFill/>
        </p:spPr>
        <p:txBody>
          <a:bodyPr wrap="square" rtlCol="0">
            <a:spAutoFit/>
          </a:bodyPr>
          <a:lstStyle/>
          <a:p>
            <a:r>
              <a:rPr lang="en-US" altLang="zh-CN" dirty="0"/>
              <a:t>Δ=0</a:t>
            </a:r>
            <a:endParaRPr lang="zh-CN" altLang="en-US" dirty="0"/>
          </a:p>
        </p:txBody>
      </p:sp>
    </p:spTree>
    <p:extLst>
      <p:ext uri="{BB962C8B-B14F-4D97-AF65-F5344CB8AC3E}">
        <p14:creationId xmlns:p14="http://schemas.microsoft.com/office/powerpoint/2010/main" val="3477586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10375074" cy="373429"/>
          </a:xfrm>
        </p:spPr>
        <p:txBody>
          <a:bodyPr>
            <a:noAutofit/>
          </a:bodyPr>
          <a:lstStyle/>
          <a:p>
            <a:r>
              <a:rPr lang="en-US" altLang="zh-CN" sz="2400" dirty="0"/>
              <a:t>6. CONCLUSIONS AND FUTURE DIRECTIONS</a:t>
            </a:r>
            <a:endParaRPr lang="zh-CN" altLang="en-US" sz="2400" dirty="0"/>
          </a:p>
        </p:txBody>
      </p:sp>
      <p:sp>
        <p:nvSpPr>
          <p:cNvPr id="4" name="文本框 3">
            <a:extLst>
              <a:ext uri="{FF2B5EF4-FFF2-40B4-BE49-F238E27FC236}">
                <a16:creationId xmlns:a16="http://schemas.microsoft.com/office/drawing/2014/main" id="{1C79DA49-E239-41BB-B88B-6764E9CAFBF6}"/>
              </a:ext>
            </a:extLst>
          </p:cNvPr>
          <p:cNvSpPr txBox="1"/>
          <p:nvPr/>
        </p:nvSpPr>
        <p:spPr>
          <a:xfrm>
            <a:off x="512885" y="913318"/>
            <a:ext cx="10873698" cy="5355312"/>
          </a:xfrm>
          <a:prstGeom prst="rect">
            <a:avLst/>
          </a:prstGeom>
          <a:noFill/>
        </p:spPr>
        <p:txBody>
          <a:bodyPr wrap="square" rtlCol="0">
            <a:spAutoFit/>
          </a:bodyPr>
          <a:lstStyle/>
          <a:p>
            <a:r>
              <a:rPr lang="zh-CN" altLang="en-US" dirty="0"/>
              <a:t>本文提出了一种可扩展的基于编码的无线分布式计算框架</a:t>
            </a:r>
            <a:r>
              <a:rPr lang="en-US" altLang="zh-CN" dirty="0"/>
              <a:t>CWDC</a:t>
            </a:r>
            <a:r>
              <a:rPr lang="zh-CN" altLang="en-US" dirty="0"/>
              <a:t>用于减少</a:t>
            </a:r>
            <a:r>
              <a:rPr lang="en-US" altLang="zh-CN" dirty="0"/>
              <a:t>unlink</a:t>
            </a:r>
            <a:r>
              <a:rPr lang="zh-CN" altLang="en-US" dirty="0"/>
              <a:t>和</a:t>
            </a:r>
            <a:r>
              <a:rPr lang="en-US" altLang="zh-CN" dirty="0"/>
              <a:t>downlink</a:t>
            </a:r>
            <a:r>
              <a:rPr lang="zh-CN" altLang="en-US" dirty="0"/>
              <a:t>的传输量，并同时对</a:t>
            </a:r>
            <a:r>
              <a:rPr lang="en-US" altLang="zh-CN" dirty="0"/>
              <a:t>centralized scheme</a:t>
            </a:r>
            <a:r>
              <a:rPr lang="zh-CN" altLang="en-US" dirty="0"/>
              <a:t>和</a:t>
            </a:r>
            <a:r>
              <a:rPr lang="en-US" altLang="zh-CN" dirty="0"/>
              <a:t>decentralized scheme</a:t>
            </a:r>
            <a:r>
              <a:rPr lang="zh-CN" altLang="en-US" dirty="0"/>
              <a:t>进行分析。本文算法下的</a:t>
            </a:r>
            <a:r>
              <a:rPr lang="en-US" altLang="zh-CN" dirty="0"/>
              <a:t>L</a:t>
            </a:r>
            <a:r>
              <a:rPr lang="zh-CN" altLang="en-US" dirty="0"/>
              <a:t>是个常量，不会随着</a:t>
            </a:r>
            <a:r>
              <a:rPr lang="en-US" altLang="zh-CN" dirty="0"/>
              <a:t>K</a:t>
            </a:r>
            <a:r>
              <a:rPr lang="zh-CN" altLang="en-US" dirty="0"/>
              <a:t>的增加而线性增加。</a:t>
            </a:r>
            <a:endParaRPr lang="en-US" altLang="zh-CN" dirty="0"/>
          </a:p>
          <a:p>
            <a:endParaRPr lang="en-US" altLang="zh-CN" dirty="0"/>
          </a:p>
          <a:p>
            <a:r>
              <a:rPr lang="zh-CN" altLang="en-US" dirty="0"/>
              <a:t>未来的工作</a:t>
            </a:r>
            <a:endParaRPr lang="en-US" altLang="zh-CN" dirty="0"/>
          </a:p>
          <a:p>
            <a:pPr marL="285750" indent="-285750">
              <a:buFont typeface="Arial" panose="020B0604020202020204" pitchFamily="34" charset="0"/>
              <a:buChar char="•"/>
            </a:pPr>
            <a:r>
              <a:rPr lang="en-US" altLang="zh-CN" b="1" dirty="0"/>
              <a:t>Network Heterogeneity</a:t>
            </a:r>
          </a:p>
          <a:p>
            <a:r>
              <a:rPr lang="zh-CN" altLang="en-US" dirty="0"/>
              <a:t>比如不同移动设备链路质量、处理能力、电池容量等不同。当不同设备链路容量不同，一种方法是分组思想把链路容量相近的用户放到一个组里，然后每个组分别用本文的</a:t>
            </a:r>
            <a:r>
              <a:rPr lang="en-US" altLang="zh-CN" dirty="0"/>
              <a:t>scheme</a:t>
            </a:r>
            <a:r>
              <a:rPr lang="zh-CN" altLang="en-US" dirty="0"/>
              <a:t>。但是分组的策略是</a:t>
            </a:r>
            <a:r>
              <a:rPr lang="en-US" altLang="zh-CN" dirty="0"/>
              <a:t>open question</a:t>
            </a:r>
            <a:r>
              <a:rPr lang="zh-CN" altLang="en-US" dirty="0"/>
              <a:t>。</a:t>
            </a:r>
            <a:endParaRPr lang="en-US" altLang="zh-CN" dirty="0"/>
          </a:p>
          <a:p>
            <a:endParaRPr lang="en-US" altLang="zh-CN" dirty="0"/>
          </a:p>
          <a:p>
            <a:pPr marL="285750" indent="-285750">
              <a:buFont typeface="Arial" panose="020B0604020202020204" pitchFamily="34" charset="0"/>
              <a:buChar char="•"/>
            </a:pPr>
            <a:r>
              <a:rPr lang="en-US" altLang="zh-CN" b="1" dirty="0"/>
              <a:t>Computation Heterogeneity</a:t>
            </a:r>
          </a:p>
          <a:p>
            <a:r>
              <a:rPr lang="zh-CN" altLang="en-US" dirty="0"/>
              <a:t>指的是中间值的</a:t>
            </a:r>
            <a:r>
              <a:rPr lang="en-US" altLang="zh-CN" dirty="0"/>
              <a:t>size</a:t>
            </a:r>
            <a:r>
              <a:rPr lang="zh-CN" altLang="en-US" dirty="0"/>
              <a:t>不相同，这种情况下</a:t>
            </a:r>
            <a:r>
              <a:rPr lang="en-US" altLang="zh-CN" dirty="0"/>
              <a:t>coding operations</a:t>
            </a:r>
            <a:r>
              <a:rPr lang="zh-CN" altLang="en-US" dirty="0"/>
              <a:t>将不再对称</a:t>
            </a:r>
            <a:r>
              <a:rPr lang="en-US" altLang="zh-CN" dirty="0"/>
              <a:t>(</a:t>
            </a:r>
            <a:r>
              <a:rPr lang="zh-CN" altLang="en-US" dirty="0"/>
              <a:t>将对不同</a:t>
            </a:r>
            <a:r>
              <a:rPr lang="en-US" altLang="zh-CN" dirty="0"/>
              <a:t>size</a:t>
            </a:r>
            <a:r>
              <a:rPr lang="zh-CN" altLang="en-US" dirty="0"/>
              <a:t>的数据进行</a:t>
            </a:r>
            <a:r>
              <a:rPr lang="en-US" altLang="zh-CN" dirty="0" err="1"/>
              <a:t>xor</a:t>
            </a:r>
            <a:r>
              <a:rPr lang="zh-CN" altLang="en-US" dirty="0"/>
              <a:t>运算</a:t>
            </a:r>
            <a:r>
              <a:rPr lang="en-US" altLang="zh-CN" dirty="0"/>
              <a:t>)</a:t>
            </a:r>
            <a:r>
              <a:rPr lang="zh-CN" altLang="en-US" dirty="0"/>
              <a:t>。或者，用一个</a:t>
            </a:r>
            <a:r>
              <a:rPr lang="en-US" altLang="zh-CN" dirty="0"/>
              <a:t>placement</a:t>
            </a:r>
            <a:r>
              <a:rPr lang="zh-CN" altLang="en-US" dirty="0"/>
              <a:t>方法在尽可能多的用户中产生最大的</a:t>
            </a:r>
            <a:r>
              <a:rPr lang="en-US" altLang="zh-CN" dirty="0"/>
              <a:t>coded multicasting opportunities</a:t>
            </a:r>
            <a:r>
              <a:rPr lang="zh-CN" altLang="en-US" dirty="0"/>
              <a:t>。但是</a:t>
            </a:r>
            <a:r>
              <a:rPr lang="en-US" altLang="zh-CN" dirty="0"/>
              <a:t>placement </a:t>
            </a:r>
            <a:r>
              <a:rPr lang="zh-CN" altLang="en-US" dirty="0"/>
              <a:t>策略和传输策略是</a:t>
            </a:r>
            <a:r>
              <a:rPr lang="en-US" altLang="zh-CN" dirty="0"/>
              <a:t>open question</a:t>
            </a:r>
            <a:r>
              <a:rPr lang="zh-CN" altLang="en-US" dirty="0"/>
              <a:t>。</a:t>
            </a:r>
            <a:endParaRPr lang="en-US" altLang="zh-CN" dirty="0"/>
          </a:p>
          <a:p>
            <a:endParaRPr lang="en-US" altLang="zh-CN" dirty="0"/>
          </a:p>
          <a:p>
            <a:pPr marL="285750" indent="-285750">
              <a:buFont typeface="Arial" panose="020B0604020202020204" pitchFamily="34" charset="0"/>
              <a:buChar char="•"/>
            </a:pPr>
            <a:r>
              <a:rPr lang="en-US" altLang="zh-CN" b="1" dirty="0"/>
              <a:t>Straggling/Failing Users</a:t>
            </a:r>
          </a:p>
          <a:p>
            <a:r>
              <a:rPr lang="zh-CN" altLang="en-US" dirty="0"/>
              <a:t>无线传输下依然会出现</a:t>
            </a:r>
            <a:r>
              <a:rPr lang="en-US" altLang="zh-CN" dirty="0"/>
              <a:t>straggler</a:t>
            </a:r>
            <a:r>
              <a:rPr lang="zh-CN" altLang="en-US" dirty="0"/>
              <a:t>问题，用</a:t>
            </a:r>
            <a:r>
              <a:rPr lang="en-US" altLang="zh-CN" dirty="0"/>
              <a:t>MDS</a:t>
            </a:r>
            <a:r>
              <a:rPr lang="zh-CN" altLang="en-US" dirty="0"/>
              <a:t>码解决</a:t>
            </a:r>
            <a:endParaRPr lang="en-US" altLang="zh-CN" dirty="0"/>
          </a:p>
          <a:p>
            <a:endParaRPr lang="en-US" altLang="zh-CN" dirty="0"/>
          </a:p>
          <a:p>
            <a:pPr marL="285750" indent="-285750">
              <a:buFont typeface="Arial" panose="020B0604020202020204" pitchFamily="34" charset="0"/>
              <a:buChar char="•"/>
            </a:pPr>
            <a:r>
              <a:rPr lang="en-US" altLang="zh-CN" b="1" dirty="0"/>
              <a:t>Multi-Stage Computation</a:t>
            </a:r>
          </a:p>
          <a:p>
            <a:r>
              <a:rPr lang="zh-CN" altLang="en-US" dirty="0"/>
              <a:t>目前考虑的是一级的</a:t>
            </a:r>
            <a:r>
              <a:rPr lang="en-US" altLang="zh-CN" dirty="0" err="1"/>
              <a:t>mapreduce</a:t>
            </a:r>
            <a:r>
              <a:rPr lang="zh-CN" altLang="en-US" dirty="0"/>
              <a:t>结构，如果是多级的情况</a:t>
            </a:r>
            <a:r>
              <a:rPr lang="en-US" altLang="zh-CN" dirty="0"/>
              <a:t>(</a:t>
            </a:r>
            <a:r>
              <a:rPr lang="zh-CN" altLang="en-US" dirty="0"/>
              <a:t>有向无环图</a:t>
            </a:r>
            <a:r>
              <a:rPr lang="en-US" altLang="zh-CN" dirty="0"/>
              <a:t>)</a:t>
            </a:r>
            <a:r>
              <a:rPr lang="zh-CN" altLang="en-US" dirty="0"/>
              <a:t>下的传输策略将是感兴趣的</a:t>
            </a:r>
            <a:r>
              <a:rPr lang="en-US" altLang="zh-CN" dirty="0"/>
              <a:t>question</a:t>
            </a:r>
          </a:p>
        </p:txBody>
      </p:sp>
    </p:spTree>
    <p:extLst>
      <p:ext uri="{BB962C8B-B14F-4D97-AF65-F5344CB8AC3E}">
        <p14:creationId xmlns:p14="http://schemas.microsoft.com/office/powerpoint/2010/main" val="3229949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8816" y="867839"/>
            <a:ext cx="10234367" cy="2387600"/>
          </a:xfrm>
        </p:spPr>
        <p:txBody>
          <a:bodyPr>
            <a:normAutofit/>
          </a:bodyPr>
          <a:lstStyle/>
          <a:p>
            <a:r>
              <a:rPr lang="en-US" altLang="zh-CN" dirty="0"/>
              <a:t>A Scalable Framework for</a:t>
            </a:r>
            <a:br>
              <a:rPr lang="en-US" altLang="zh-CN" dirty="0"/>
            </a:br>
            <a:r>
              <a:rPr lang="en-US" altLang="zh-CN" dirty="0"/>
              <a:t>Wireless Distributed Computing</a:t>
            </a:r>
            <a:endParaRPr lang="zh-CN" altLang="en-US" dirty="0"/>
          </a:p>
        </p:txBody>
      </p:sp>
      <p:sp>
        <p:nvSpPr>
          <p:cNvPr id="3" name="文本框 2">
            <a:extLst>
              <a:ext uri="{FF2B5EF4-FFF2-40B4-BE49-F238E27FC236}">
                <a16:creationId xmlns:a16="http://schemas.microsoft.com/office/drawing/2014/main" id="{B5DD3CB5-7E62-4C53-9D0F-C53774C66CCD}"/>
              </a:ext>
            </a:extLst>
          </p:cNvPr>
          <p:cNvSpPr txBox="1"/>
          <p:nvPr/>
        </p:nvSpPr>
        <p:spPr>
          <a:xfrm>
            <a:off x="2273430" y="3429000"/>
            <a:ext cx="7645138" cy="1477328"/>
          </a:xfrm>
          <a:prstGeom prst="rect">
            <a:avLst/>
          </a:prstGeom>
          <a:noFill/>
        </p:spPr>
        <p:txBody>
          <a:bodyPr wrap="square" rtlCol="0">
            <a:spAutoFit/>
          </a:bodyPr>
          <a:lstStyle/>
          <a:p>
            <a:r>
              <a:rPr lang="en-US" altLang="zh-CN" dirty="0" err="1"/>
              <a:t>Songze</a:t>
            </a:r>
            <a:r>
              <a:rPr lang="en-US" altLang="zh-CN" dirty="0"/>
              <a:t> Li, Student Member, IEEE, Qian Yu, Mohammad Ali Maddah-Ali, Member, IEEE, and A. Salman </a:t>
            </a:r>
            <a:r>
              <a:rPr lang="en-US" altLang="zh-CN" dirty="0" err="1"/>
              <a:t>Avestimehr</a:t>
            </a:r>
            <a:r>
              <a:rPr lang="en-US" altLang="zh-CN" dirty="0"/>
              <a:t>, Senior Member, IEEE</a:t>
            </a:r>
          </a:p>
          <a:p>
            <a:endParaRPr lang="en-US" altLang="zh-CN" dirty="0"/>
          </a:p>
          <a:p>
            <a:endParaRPr lang="en-US" altLang="zh-CN" dirty="0"/>
          </a:p>
          <a:p>
            <a:r>
              <a:rPr lang="en-US" altLang="zh-CN" dirty="0"/>
              <a:t>IEEE/ACM Transactions on Networking</a:t>
            </a:r>
            <a:endParaRPr lang="zh-CN" altLang="en-US" dirty="0"/>
          </a:p>
        </p:txBody>
      </p:sp>
    </p:spTree>
    <p:extLst>
      <p:ext uri="{BB962C8B-B14F-4D97-AF65-F5344CB8AC3E}">
        <p14:creationId xmlns:p14="http://schemas.microsoft.com/office/powerpoint/2010/main" val="107360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41838"/>
            <a:ext cx="10515600" cy="5535125"/>
          </a:xfrm>
        </p:spPr>
        <p:txBody>
          <a:bodyPr>
            <a:normAutofit/>
          </a:bodyPr>
          <a:lstStyle/>
          <a:p>
            <a:pPr marL="457200" indent="-457200">
              <a:buFont typeface="+mj-lt"/>
              <a:buAutoNum type="arabicPeriod"/>
            </a:pPr>
            <a:r>
              <a:rPr lang="en-US" altLang="zh-CN" sz="2400" dirty="0"/>
              <a:t>INTRODUCTION</a:t>
            </a:r>
          </a:p>
          <a:p>
            <a:pPr marL="457200" indent="-457200">
              <a:buFont typeface="+mj-lt"/>
              <a:buAutoNum type="arabicPeriod"/>
            </a:pPr>
            <a:r>
              <a:rPr lang="en-US" altLang="zh-CN" sz="2400" dirty="0"/>
              <a:t>SYSTEM MODEL</a:t>
            </a:r>
          </a:p>
          <a:p>
            <a:pPr marL="457200" indent="-457200">
              <a:buFont typeface="+mj-lt"/>
              <a:buAutoNum type="arabicPeriod"/>
            </a:pPr>
            <a:r>
              <a:rPr lang="en-US" altLang="zh-CN" sz="2400" dirty="0"/>
              <a:t>THE PROPOSED CWDC SCHEME</a:t>
            </a:r>
          </a:p>
          <a:p>
            <a:pPr marL="457200" indent="-457200">
              <a:buFont typeface="+mj-lt"/>
              <a:buAutoNum type="arabicPeriod"/>
            </a:pPr>
            <a:r>
              <a:rPr lang="en-US" altLang="zh-CN" sz="2400" dirty="0"/>
              <a:t>THE PROPOSED CWDC SCHEME FOR THE DECENTRALIZED SETTING</a:t>
            </a:r>
          </a:p>
          <a:p>
            <a:pPr marL="457200" indent="-457200">
              <a:buFont typeface="+mj-lt"/>
              <a:buAutoNum type="arabicPeriod"/>
            </a:pPr>
            <a:r>
              <a:rPr lang="en-US" altLang="zh-CN" sz="2400" dirty="0"/>
              <a:t>OPTIMALITY OF THE PROPOSED CWDC SCHEMES</a:t>
            </a:r>
          </a:p>
          <a:p>
            <a:pPr marL="457200" indent="-457200">
              <a:buFont typeface="+mj-lt"/>
              <a:buAutoNum type="arabicPeriod"/>
            </a:pPr>
            <a:r>
              <a:rPr lang="en-US" altLang="zh-CN" sz="2400" dirty="0"/>
              <a:t>CONCLUSIONS AND FUTURE DIRECTIONS</a:t>
            </a:r>
          </a:p>
        </p:txBody>
      </p:sp>
    </p:spTree>
    <p:extLst>
      <p:ext uri="{BB962C8B-B14F-4D97-AF65-F5344CB8AC3E}">
        <p14:creationId xmlns:p14="http://schemas.microsoft.com/office/powerpoint/2010/main" val="1808530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6547338" cy="373429"/>
          </a:xfrm>
        </p:spPr>
        <p:txBody>
          <a:bodyPr>
            <a:noAutofit/>
          </a:bodyPr>
          <a:lstStyle/>
          <a:p>
            <a:r>
              <a:rPr lang="en-US" altLang="zh-CN" sz="2400" dirty="0"/>
              <a:t>1. INTRODUCTION</a:t>
            </a:r>
            <a:endParaRPr lang="zh-CN" altLang="en-US" sz="2400" dirty="0"/>
          </a:p>
        </p:txBody>
      </p:sp>
      <p:sp>
        <p:nvSpPr>
          <p:cNvPr id="3" name="内容占位符 2"/>
          <p:cNvSpPr>
            <a:spLocks noGrp="1"/>
          </p:cNvSpPr>
          <p:nvPr>
            <p:ph idx="1"/>
          </p:nvPr>
        </p:nvSpPr>
        <p:spPr>
          <a:xfrm>
            <a:off x="512885" y="835270"/>
            <a:ext cx="11172092" cy="5341694"/>
          </a:xfrm>
        </p:spPr>
        <p:txBody>
          <a:bodyPr>
            <a:normAutofit/>
          </a:bodyPr>
          <a:lstStyle/>
          <a:p>
            <a:r>
              <a:rPr lang="zh-CN" altLang="en-US" sz="2000" dirty="0"/>
              <a:t>移动设备上的大计算量的应用</a:t>
            </a:r>
            <a:r>
              <a:rPr lang="en-US" altLang="zh-CN" sz="2000" dirty="0"/>
              <a:t>(</a:t>
            </a:r>
            <a:r>
              <a:rPr lang="zh-CN" altLang="en-US" sz="2000" dirty="0"/>
              <a:t>地图服务，声音</a:t>
            </a:r>
            <a:r>
              <a:rPr lang="en-US" altLang="zh-CN" sz="2000" dirty="0"/>
              <a:t>/</a:t>
            </a:r>
            <a:r>
              <a:rPr lang="zh-CN" altLang="en-US" sz="2000" dirty="0"/>
              <a:t>图像识别，增强现实</a:t>
            </a:r>
            <a:r>
              <a:rPr lang="en-US" altLang="zh-CN" sz="2000" dirty="0"/>
              <a:t>)</a:t>
            </a:r>
            <a:r>
              <a:rPr lang="zh-CN" altLang="en-US" sz="2000" dirty="0"/>
              <a:t>近来发展迅速。</a:t>
            </a:r>
            <a:endParaRPr lang="en-US" altLang="zh-CN" sz="2000" dirty="0"/>
          </a:p>
          <a:p>
            <a:endParaRPr lang="en-US" altLang="zh-CN" sz="2000" dirty="0"/>
          </a:p>
          <a:p>
            <a:r>
              <a:rPr lang="zh-CN" altLang="en-US" sz="2000" dirty="0"/>
              <a:t>无线分布式计算框架</a:t>
            </a:r>
            <a:r>
              <a:rPr lang="en-US" altLang="zh-CN" sz="2000" dirty="0"/>
              <a:t>(wireless distributed computing framework)</a:t>
            </a:r>
            <a:r>
              <a:rPr lang="zh-CN" altLang="en-US" sz="2000" dirty="0"/>
              <a:t>将这些应用的计算任务分散到移动设备上，并要求一个无线设备集群要同时协助的完成各自的工作。</a:t>
            </a:r>
            <a:endParaRPr lang="en-US" altLang="zh-CN" sz="2000" dirty="0"/>
          </a:p>
          <a:p>
            <a:endParaRPr lang="en-US" altLang="zh-CN" sz="2000" dirty="0"/>
          </a:p>
          <a:p>
            <a:r>
              <a:rPr lang="zh-CN" altLang="en-US" sz="2000" dirty="0"/>
              <a:t>每个边缘设备不能完整的存储整个数据库。但是在无线分布式计算框架中，节点的协作可以完成基于整个数据集的任务。</a:t>
            </a:r>
            <a:endParaRPr lang="en-US" altLang="zh-CN" sz="2000" dirty="0"/>
          </a:p>
          <a:p>
            <a:endParaRPr lang="en-US" altLang="zh-CN" sz="2000" dirty="0"/>
          </a:p>
          <a:p>
            <a:r>
              <a:rPr lang="zh-CN" altLang="en-US" sz="2000" dirty="0"/>
              <a:t>设计一个</a:t>
            </a:r>
            <a:r>
              <a:rPr lang="en-US" altLang="zh-CN" sz="2000" dirty="0"/>
              <a:t>scalable wireless distributed computing framework</a:t>
            </a:r>
            <a:r>
              <a:rPr lang="zh-CN" altLang="en-US" sz="2000" dirty="0"/>
              <a:t>，最大的挑战就是各个节点之间显著的传输量。与有线传输相比，基于无线介质的传输资源更少，因此更容易达到传输瓶颈。</a:t>
            </a:r>
            <a:endParaRPr lang="en-US" altLang="zh-CN" sz="2000" dirty="0"/>
          </a:p>
          <a:p>
            <a:endParaRPr lang="en-US" altLang="zh-CN" sz="2000" dirty="0"/>
          </a:p>
          <a:p>
            <a:endParaRPr lang="en-US" altLang="zh-CN" sz="2000" dirty="0"/>
          </a:p>
        </p:txBody>
      </p:sp>
      <p:pic>
        <p:nvPicPr>
          <p:cNvPr id="4" name="图片 3">
            <a:extLst>
              <a:ext uri="{FF2B5EF4-FFF2-40B4-BE49-F238E27FC236}">
                <a16:creationId xmlns:a16="http://schemas.microsoft.com/office/drawing/2014/main" id="{7725295C-C7E2-4566-80D2-C79D1C42F832}"/>
              </a:ext>
            </a:extLst>
          </p:cNvPr>
          <p:cNvPicPr>
            <a:picLocks noChangeAspect="1"/>
          </p:cNvPicPr>
          <p:nvPr/>
        </p:nvPicPr>
        <p:blipFill>
          <a:blip r:embed="rId2"/>
          <a:stretch>
            <a:fillRect/>
          </a:stretch>
        </p:blipFill>
        <p:spPr>
          <a:xfrm>
            <a:off x="3162046" y="4932361"/>
            <a:ext cx="5867908" cy="1310754"/>
          </a:xfrm>
          <a:prstGeom prst="rect">
            <a:avLst/>
          </a:prstGeom>
        </p:spPr>
      </p:pic>
    </p:spTree>
    <p:extLst>
      <p:ext uri="{BB962C8B-B14F-4D97-AF65-F5344CB8AC3E}">
        <p14:creationId xmlns:p14="http://schemas.microsoft.com/office/powerpoint/2010/main" val="947181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6547338" cy="373429"/>
          </a:xfrm>
        </p:spPr>
        <p:txBody>
          <a:bodyPr>
            <a:noAutofit/>
          </a:bodyPr>
          <a:lstStyle/>
          <a:p>
            <a:r>
              <a:rPr lang="en-US" altLang="zh-CN" sz="2400" dirty="0"/>
              <a:t>1. INTRODUCTION</a:t>
            </a:r>
            <a:endParaRPr lang="zh-CN" altLang="en-US" sz="2400" dirty="0"/>
          </a:p>
        </p:txBody>
      </p:sp>
      <p:sp>
        <p:nvSpPr>
          <p:cNvPr id="3" name="内容占位符 2"/>
          <p:cNvSpPr>
            <a:spLocks noGrp="1"/>
          </p:cNvSpPr>
          <p:nvPr>
            <p:ph idx="1"/>
          </p:nvPr>
        </p:nvSpPr>
        <p:spPr>
          <a:xfrm>
            <a:off x="512885" y="835270"/>
            <a:ext cx="11172092" cy="5341694"/>
          </a:xfrm>
        </p:spPr>
        <p:txBody>
          <a:bodyPr>
            <a:normAutofit/>
          </a:bodyPr>
          <a:lstStyle/>
          <a:p>
            <a:pPr marL="0" indent="0">
              <a:buNone/>
            </a:pPr>
            <a:r>
              <a:rPr lang="en-US" altLang="zh-CN" sz="2000" dirty="0"/>
              <a:t>To develop such a framework, we exploit three opportunities in conjunction:</a:t>
            </a:r>
          </a:p>
          <a:p>
            <a:pPr marL="0" indent="0">
              <a:buNone/>
            </a:pPr>
            <a:endParaRPr lang="en-US" altLang="zh-CN" sz="2000" dirty="0"/>
          </a:p>
          <a:p>
            <a:pPr marL="457200" indent="-457200">
              <a:buFont typeface="+mj-lt"/>
              <a:buAutoNum type="arabicPeriod"/>
            </a:pPr>
            <a:r>
              <a:rPr lang="en-US" altLang="zh-CN" sz="2000" dirty="0"/>
              <a:t>Side-Information: When a sub-task has been processed in more than one node, the resulting intermediate outcomes will be available in all those nodes as side-information. This provides some opportunities for coding across the results and creates packets that are useful for multiple nodes.</a:t>
            </a:r>
          </a:p>
          <a:p>
            <a:pPr marL="457200" indent="-457200">
              <a:buFont typeface="+mj-lt"/>
              <a:buAutoNum type="arabicPeriod"/>
            </a:pPr>
            <a:endParaRPr lang="en-US" altLang="zh-CN" sz="2000" dirty="0"/>
          </a:p>
          <a:p>
            <a:pPr marL="457200" indent="-457200">
              <a:buFont typeface="+mj-lt"/>
              <a:buAutoNum type="arabicPeriod"/>
            </a:pPr>
            <a:r>
              <a:rPr lang="en-US" altLang="zh-CN" sz="2000" dirty="0"/>
              <a:t>Coding: We use coding to develop packets useful to more than one mobile users. This allows us to exploit the multicasting environment of the wireless medium and save communication overhead.</a:t>
            </a:r>
          </a:p>
          <a:p>
            <a:pPr marL="457200" indent="-457200">
              <a:buFont typeface="+mj-lt"/>
              <a:buAutoNum type="arabicPeriod"/>
            </a:pPr>
            <a:endParaRPr lang="en-US" altLang="zh-CN" sz="2000" dirty="0"/>
          </a:p>
          <a:p>
            <a:pPr marL="457200" indent="-457200">
              <a:buFont typeface="+mj-lt"/>
              <a:buAutoNum type="arabicPeriod"/>
            </a:pPr>
            <a:endParaRPr lang="en-US" altLang="zh-CN" sz="2000" dirty="0"/>
          </a:p>
          <a:p>
            <a:pPr marL="457200" indent="-457200">
              <a:buFont typeface="+mj-lt"/>
              <a:buAutoNum type="arabicPeriod"/>
            </a:pPr>
            <a:r>
              <a:rPr lang="en-US" altLang="zh-CN" sz="2000" dirty="0"/>
              <a:t>Multicasting: Wireless medium by nature is a multicasting environment. It means that when a signal is transmitted, it can be heard by all the nodes. We exploit this phenomenon by creating and transmitting signals that help several user nodes simultaneously.</a:t>
            </a:r>
          </a:p>
          <a:p>
            <a:endParaRPr lang="en-US" altLang="zh-CN" sz="2000" dirty="0"/>
          </a:p>
        </p:txBody>
      </p:sp>
    </p:spTree>
    <p:extLst>
      <p:ext uri="{BB962C8B-B14F-4D97-AF65-F5344CB8AC3E}">
        <p14:creationId xmlns:p14="http://schemas.microsoft.com/office/powerpoint/2010/main" val="1277664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9319272" cy="373429"/>
          </a:xfrm>
        </p:spPr>
        <p:txBody>
          <a:bodyPr>
            <a:noAutofit/>
          </a:bodyPr>
          <a:lstStyle/>
          <a:p>
            <a:r>
              <a:rPr lang="en-US" altLang="zh-CN" sz="2400" dirty="0"/>
              <a:t>1. INTRODUCTION(Motivating </a:t>
            </a:r>
            <a:r>
              <a:rPr lang="en-US" altLang="zh-CN" sz="2400" dirty="0" err="1"/>
              <a:t>Example,N</a:t>
            </a:r>
            <a:r>
              <a:rPr lang="en-US" altLang="zh-CN" sz="2400" dirty="0"/>
              <a:t>=6,K=3,Q=3)</a:t>
            </a:r>
            <a:endParaRPr lang="zh-CN" altLang="en-US" sz="2400" dirty="0"/>
          </a:p>
        </p:txBody>
      </p:sp>
      <p:pic>
        <p:nvPicPr>
          <p:cNvPr id="6" name="图片 5">
            <a:extLst>
              <a:ext uri="{FF2B5EF4-FFF2-40B4-BE49-F238E27FC236}">
                <a16:creationId xmlns:a16="http://schemas.microsoft.com/office/drawing/2014/main" id="{B95B8C0D-8DAD-43A3-86D8-E0700ED4D445}"/>
              </a:ext>
            </a:extLst>
          </p:cNvPr>
          <p:cNvPicPr>
            <a:picLocks noChangeAspect="1"/>
          </p:cNvPicPr>
          <p:nvPr/>
        </p:nvPicPr>
        <p:blipFill>
          <a:blip r:embed="rId2"/>
          <a:stretch>
            <a:fillRect/>
          </a:stretch>
        </p:blipFill>
        <p:spPr>
          <a:xfrm>
            <a:off x="671660" y="994722"/>
            <a:ext cx="5494496" cy="3680779"/>
          </a:xfrm>
          <a:prstGeom prst="rect">
            <a:avLst/>
          </a:prstGeom>
        </p:spPr>
      </p:pic>
      <p:pic>
        <p:nvPicPr>
          <p:cNvPr id="7" name="图片 6">
            <a:extLst>
              <a:ext uri="{FF2B5EF4-FFF2-40B4-BE49-F238E27FC236}">
                <a16:creationId xmlns:a16="http://schemas.microsoft.com/office/drawing/2014/main" id="{E997DE78-8F56-48E6-A7A8-E6FD15A88822}"/>
              </a:ext>
            </a:extLst>
          </p:cNvPr>
          <p:cNvPicPr>
            <a:picLocks noChangeAspect="1"/>
          </p:cNvPicPr>
          <p:nvPr/>
        </p:nvPicPr>
        <p:blipFill>
          <a:blip r:embed="rId3"/>
          <a:stretch>
            <a:fillRect/>
          </a:stretch>
        </p:blipFill>
        <p:spPr>
          <a:xfrm>
            <a:off x="6163275" y="1344281"/>
            <a:ext cx="5128704" cy="3170195"/>
          </a:xfrm>
          <a:prstGeom prst="rect">
            <a:avLst/>
          </a:prstGeom>
        </p:spPr>
      </p:pic>
      <p:sp>
        <p:nvSpPr>
          <p:cNvPr id="8" name="文本框 7">
            <a:extLst>
              <a:ext uri="{FF2B5EF4-FFF2-40B4-BE49-F238E27FC236}">
                <a16:creationId xmlns:a16="http://schemas.microsoft.com/office/drawing/2014/main" id="{EE1A3ED1-BEF7-4BFB-8466-FEFD02C3BC0A}"/>
              </a:ext>
            </a:extLst>
          </p:cNvPr>
          <p:cNvSpPr txBox="1"/>
          <p:nvPr/>
        </p:nvSpPr>
        <p:spPr>
          <a:xfrm>
            <a:off x="1623101" y="4669478"/>
            <a:ext cx="3855563" cy="307777"/>
          </a:xfrm>
          <a:prstGeom prst="rect">
            <a:avLst/>
          </a:prstGeom>
          <a:noFill/>
        </p:spPr>
        <p:txBody>
          <a:bodyPr wrap="square" rtlCol="0">
            <a:spAutoFit/>
          </a:bodyPr>
          <a:lstStyle/>
          <a:p>
            <a:r>
              <a:rPr lang="zh-CN" altLang="en-US" sz="1400" dirty="0"/>
              <a:t>每一个文件都将产生</a:t>
            </a:r>
            <a:r>
              <a:rPr lang="en-US" altLang="zh-CN" sz="1400" dirty="0"/>
              <a:t>Q=3</a:t>
            </a:r>
            <a:r>
              <a:rPr lang="zh-CN" altLang="en-US" sz="1400" dirty="0"/>
              <a:t>个中间值</a:t>
            </a:r>
          </a:p>
        </p:txBody>
      </p:sp>
      <p:sp>
        <p:nvSpPr>
          <p:cNvPr id="9" name="文本框 8">
            <a:extLst>
              <a:ext uri="{FF2B5EF4-FFF2-40B4-BE49-F238E27FC236}">
                <a16:creationId xmlns:a16="http://schemas.microsoft.com/office/drawing/2014/main" id="{25BA8ADE-DDEA-4949-9704-B52B9C86F2A0}"/>
              </a:ext>
            </a:extLst>
          </p:cNvPr>
          <p:cNvSpPr txBox="1"/>
          <p:nvPr/>
        </p:nvSpPr>
        <p:spPr>
          <a:xfrm>
            <a:off x="7729980" y="4588965"/>
            <a:ext cx="3855563" cy="307777"/>
          </a:xfrm>
          <a:prstGeom prst="rect">
            <a:avLst/>
          </a:prstGeom>
          <a:noFill/>
        </p:spPr>
        <p:txBody>
          <a:bodyPr wrap="square" rtlCol="0">
            <a:spAutoFit/>
          </a:bodyPr>
          <a:lstStyle/>
          <a:p>
            <a:r>
              <a:rPr lang="zh-CN" altLang="en-US" sz="1400" dirty="0"/>
              <a:t>广播</a:t>
            </a:r>
            <a:r>
              <a:rPr lang="en-US" altLang="zh-CN" sz="1400" dirty="0" err="1"/>
              <a:t>μK</a:t>
            </a:r>
            <a:r>
              <a:rPr lang="en-US" altLang="zh-CN" sz="1400" dirty="0"/>
              <a:t>=2</a:t>
            </a:r>
            <a:r>
              <a:rPr lang="zh-CN" altLang="en-US" sz="1400" dirty="0"/>
              <a:t>个线性组合</a:t>
            </a:r>
            <a:endParaRPr lang="en-US" altLang="zh-CN" sz="1400" dirty="0"/>
          </a:p>
        </p:txBody>
      </p:sp>
      <p:sp>
        <p:nvSpPr>
          <p:cNvPr id="10" name="文本框 9">
            <a:extLst>
              <a:ext uri="{FF2B5EF4-FFF2-40B4-BE49-F238E27FC236}">
                <a16:creationId xmlns:a16="http://schemas.microsoft.com/office/drawing/2014/main" id="{90188B76-14A0-4DC4-AFFB-84BF4C54F074}"/>
              </a:ext>
            </a:extLst>
          </p:cNvPr>
          <p:cNvSpPr txBox="1"/>
          <p:nvPr/>
        </p:nvSpPr>
        <p:spPr>
          <a:xfrm>
            <a:off x="1093509" y="5279010"/>
            <a:ext cx="9935852"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传统情况下，</a:t>
            </a:r>
            <a:r>
              <a:rPr lang="en-US" altLang="zh-CN" dirty="0"/>
              <a:t>uplink</a:t>
            </a:r>
            <a:r>
              <a:rPr lang="zh-CN" altLang="en-US" dirty="0"/>
              <a:t>阶段产生</a:t>
            </a:r>
            <a:r>
              <a:rPr lang="en-US" altLang="zh-CN" dirty="0"/>
              <a:t>6</a:t>
            </a:r>
            <a:r>
              <a:rPr lang="zh-CN" altLang="en-US" dirty="0"/>
              <a:t>个中间值，</a:t>
            </a:r>
            <a:r>
              <a:rPr lang="en-US" altLang="zh-CN" dirty="0"/>
              <a:t>downlink</a:t>
            </a:r>
            <a:r>
              <a:rPr lang="zh-CN" altLang="en-US" dirty="0"/>
              <a:t>阶段产生</a:t>
            </a:r>
            <a:r>
              <a:rPr lang="en-US" altLang="zh-CN" dirty="0"/>
              <a:t>6</a:t>
            </a:r>
            <a:r>
              <a:rPr lang="zh-CN" altLang="en-US" dirty="0"/>
              <a:t>个中间值，</a:t>
            </a:r>
            <a:r>
              <a:rPr lang="en-US" altLang="zh-CN" dirty="0"/>
              <a:t>L=12</a:t>
            </a:r>
          </a:p>
          <a:p>
            <a:endParaRPr lang="en-US" altLang="zh-CN" dirty="0"/>
          </a:p>
          <a:p>
            <a:pPr marL="285750" indent="-285750">
              <a:buFont typeface="Arial" panose="020B0604020202020204" pitchFamily="34" charset="0"/>
              <a:buChar char="•"/>
            </a:pPr>
            <a:r>
              <a:rPr lang="zh-CN" altLang="en-US" dirty="0"/>
              <a:t>用</a:t>
            </a:r>
            <a:r>
              <a:rPr lang="en-US" altLang="zh-CN" dirty="0"/>
              <a:t>coded</a:t>
            </a:r>
            <a:r>
              <a:rPr lang="zh-CN" altLang="en-US" dirty="0"/>
              <a:t>思想，</a:t>
            </a:r>
            <a:r>
              <a:rPr lang="en-US" altLang="zh-CN" dirty="0"/>
              <a:t>uplink</a:t>
            </a:r>
            <a:r>
              <a:rPr lang="zh-CN" altLang="en-US" dirty="0"/>
              <a:t>产生</a:t>
            </a:r>
            <a:r>
              <a:rPr lang="en-US" altLang="zh-CN" dirty="0"/>
              <a:t>3</a:t>
            </a:r>
            <a:r>
              <a:rPr lang="zh-CN" altLang="en-US" dirty="0"/>
              <a:t>个中间值大小的数据，</a:t>
            </a:r>
            <a:r>
              <a:rPr lang="en-US" altLang="zh-CN" dirty="0"/>
              <a:t>downlink</a:t>
            </a:r>
            <a:r>
              <a:rPr lang="zh-CN" altLang="en-US" dirty="0"/>
              <a:t>阶段产生</a:t>
            </a:r>
            <a:r>
              <a:rPr lang="en-US" altLang="zh-CN" dirty="0"/>
              <a:t>2</a:t>
            </a:r>
            <a:r>
              <a:rPr lang="zh-CN" altLang="en-US" dirty="0"/>
              <a:t>个中间值大小的数据，</a:t>
            </a:r>
            <a:r>
              <a:rPr lang="en-US" altLang="zh-CN" dirty="0"/>
              <a:t>L=5</a:t>
            </a:r>
            <a:endParaRPr lang="zh-CN" altLang="en-US" dirty="0"/>
          </a:p>
        </p:txBody>
      </p:sp>
    </p:spTree>
    <p:extLst>
      <p:ext uri="{BB962C8B-B14F-4D97-AF65-F5344CB8AC3E}">
        <p14:creationId xmlns:p14="http://schemas.microsoft.com/office/powerpoint/2010/main" val="1152465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9319272" cy="373429"/>
          </a:xfrm>
        </p:spPr>
        <p:txBody>
          <a:bodyPr>
            <a:noAutofit/>
          </a:bodyPr>
          <a:lstStyle/>
          <a:p>
            <a:r>
              <a:rPr lang="en-US" altLang="zh-CN" sz="2400" dirty="0"/>
              <a:t>1. INTRODUCTION(Motivating </a:t>
            </a:r>
            <a:r>
              <a:rPr lang="en-US" altLang="zh-CN" sz="2400" dirty="0" err="1"/>
              <a:t>Example,N</a:t>
            </a:r>
            <a:r>
              <a:rPr lang="en-US" altLang="zh-CN" sz="2400" dirty="0"/>
              <a:t>=6,K=3,Q=3)</a:t>
            </a:r>
            <a:endParaRPr lang="zh-CN" altLang="en-US" sz="24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0188B76-14A0-4DC4-AFFB-84BF4C54F074}"/>
                  </a:ext>
                </a:extLst>
              </p:cNvPr>
              <p:cNvSpPr txBox="1"/>
              <p:nvPr/>
            </p:nvSpPr>
            <p:spPr>
              <a:xfrm>
                <a:off x="1093509" y="5279010"/>
                <a:ext cx="9935852" cy="139410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uncoded</m:t>
                        </m:r>
                      </m:sub>
                    </m:sSub>
                    <m:r>
                      <a:rPr lang="en-US" altLang="zh-CN" b="0" i="1" smtClean="0">
                        <a:latin typeface="Cambria Math" panose="02040503050406030204" pitchFamily="18" charset="0"/>
                      </a:rPr>
                      <m:t>=</m:t>
                    </m:r>
                    <m:r>
                      <m:rPr>
                        <m:sty m:val="p"/>
                      </m:rPr>
                      <a:rPr lang="en-US" altLang="zh-CN" i="1" smtClean="0">
                        <a:latin typeface="Cambria Math" panose="02040503050406030204" pitchFamily="18" charset="0"/>
                      </a:rPr>
                      <m:t>μ</m:t>
                    </m:r>
                    <m:r>
                      <a:rPr lang="en-US" altLang="zh-CN" b="0" i="1" smtClean="0">
                        <a:latin typeface="Cambria Math" panose="02040503050406030204" pitchFamily="18" charset="0"/>
                      </a:rPr>
                      <m:t>𝐾</m:t>
                    </m:r>
                    <m:r>
                      <a:rPr lang="en-US" altLang="zh-CN" i="1">
                        <a:latin typeface="Cambria Math" panose="02040503050406030204" pitchFamily="18" charset="0"/>
                      </a:rPr>
                      <m:t>·</m:t>
                    </m:r>
                    <m:r>
                      <a:rPr lang="en-US" altLang="zh-CN" b="0" i="1" smtClean="0">
                        <a:latin typeface="Cambria Math" panose="02040503050406030204" pitchFamily="18" charset="0"/>
                      </a:rPr>
                      <m:t>(</m:t>
                    </m:r>
                    <m:f>
                      <m:fPr>
                        <m:ctrlPr>
                          <a:rPr lang="en-US" altLang="zh-CN" i="1" dirty="0" smtClean="0">
                            <a:latin typeface="Cambria Math" panose="02040503050406030204" pitchFamily="18" charset="0"/>
                          </a:rPr>
                        </m:ctrlPr>
                      </m:fPr>
                      <m:num>
                        <m:r>
                          <a:rPr lang="en-US" altLang="zh-CN" i="1" dirty="0">
                            <a:latin typeface="Cambria Math" panose="02040503050406030204" pitchFamily="18" charset="0"/>
                          </a:rPr>
                          <m:t>1</m:t>
                        </m:r>
                      </m:num>
                      <m:den>
                        <m:r>
                          <m:rPr>
                            <m:sty m:val="p"/>
                          </m:rPr>
                          <a:rPr lang="en-US" altLang="zh-CN" i="1" dirty="0">
                            <a:latin typeface="Cambria Math" panose="02040503050406030204" pitchFamily="18" charset="0"/>
                          </a:rPr>
                          <m:t>μ</m:t>
                        </m:r>
                      </m:den>
                    </m:f>
                    <m:r>
                      <a:rPr lang="en-US" altLang="zh-CN" i="1" smtClean="0">
                        <a:latin typeface="Cambria Math" panose="02040503050406030204" pitchFamily="18" charset="0"/>
                      </a:rPr>
                      <m:t>−</m:t>
                    </m:r>
                    <m:r>
                      <a:rPr lang="en-US" altLang="zh-CN" i="1">
                        <a:latin typeface="Cambria Math" panose="02040503050406030204" pitchFamily="18" charset="0"/>
                      </a:rPr>
                      <m:t>1</m:t>
                    </m:r>
                    <m:r>
                      <a:rPr lang="en-US" altLang="zh-CN" b="0" i="1" smtClean="0">
                        <a:latin typeface="Cambria Math" panose="02040503050406030204" pitchFamily="18" charset="0"/>
                      </a:rPr>
                      <m:t>)</m:t>
                    </m:r>
                  </m:oMath>
                </a14:m>
                <a:endParaRPr lang="en-US" altLang="zh-CN" dirty="0"/>
              </a:p>
              <a:p>
                <a:pPr marL="285750" indent="-285750">
                  <a:buFont typeface="Arial" panose="020B0604020202020204" pitchFamily="34" charset="0"/>
                  <a:buChar char="•"/>
                </a:pP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𝑢</m:t>
                        </m:r>
                      </m:sub>
                      <m:sup>
                        <m:r>
                          <m:rPr>
                            <m:sty m:val="p"/>
                          </m:rPr>
                          <a:rPr lang="en-US" altLang="zh-CN" i="1">
                            <a:latin typeface="Cambria Math" panose="02040503050406030204" pitchFamily="18" charset="0"/>
                          </a:rPr>
                          <m:t>coded</m:t>
                        </m:r>
                      </m:sup>
                    </m:sSubSup>
                    <m:r>
                      <a:rPr lang="en-US" altLang="zh-CN" b="0" i="1" smtClean="0">
                        <a:latin typeface="Cambria Math" panose="02040503050406030204" pitchFamily="18" charset="0"/>
                      </a:rPr>
                      <m:t>=</m:t>
                    </m:r>
                  </m:oMath>
                </a14:m>
                <a:r>
                  <a:rPr lang="en-US" altLang="zh-CN" dirty="0"/>
                  <a:t> </a:t>
                </a:r>
                <a14:m>
                  <m:oMath xmlns:m="http://schemas.openxmlformats.org/officeDocument/2006/math">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m:rPr>
                            <m:sty m:val="p"/>
                          </m:rPr>
                          <a:rPr lang="en-US" altLang="zh-CN" i="1" dirty="0">
                            <a:latin typeface="Cambria Math" panose="02040503050406030204" pitchFamily="18" charset="0"/>
                          </a:rPr>
                          <m:t>μ</m:t>
                        </m:r>
                      </m:den>
                    </m:f>
                    <m:r>
                      <a:rPr lang="en-US" altLang="zh-CN" i="1">
                        <a:latin typeface="Cambria Math" panose="02040503050406030204" pitchFamily="18" charset="0"/>
                      </a:rPr>
                      <m:t>−1</m:t>
                    </m:r>
                  </m:oMath>
                </a14:m>
                <a:endParaRPr lang="en-US" altLang="zh-CN" dirty="0"/>
              </a:p>
              <a:p>
                <a:pPr marL="285750" indent="-285750">
                  <a:buFont typeface="Arial" panose="020B0604020202020204" pitchFamily="34" charset="0"/>
                  <a:buChar char="•"/>
                </a:pP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𝐿</m:t>
                        </m:r>
                      </m:e>
                      <m:sub>
                        <m:r>
                          <a:rPr lang="en-US" altLang="zh-CN" b="0" i="1" smtClean="0">
                            <a:latin typeface="Cambria Math" panose="02040503050406030204" pitchFamily="18" charset="0"/>
                          </a:rPr>
                          <m:t>𝑑</m:t>
                        </m:r>
                      </m:sub>
                      <m:sup>
                        <m:r>
                          <m:rPr>
                            <m:sty m:val="p"/>
                          </m:rPr>
                          <a:rPr lang="en-US" altLang="zh-CN" i="1">
                            <a:latin typeface="Cambria Math" panose="02040503050406030204" pitchFamily="18" charset="0"/>
                          </a:rPr>
                          <m:t>coded</m:t>
                        </m:r>
                      </m:sup>
                    </m:sSubSup>
                    <m:r>
                      <a:rPr lang="en-US" altLang="zh-CN" i="1">
                        <a:latin typeface="Cambria Math" panose="02040503050406030204" pitchFamily="18" charset="0"/>
                      </a:rPr>
                      <m:t>=</m:t>
                    </m:r>
                  </m:oMath>
                </a14:m>
                <a:r>
                  <a:rPr lang="en-US" altLang="zh-CN" dirty="0"/>
                  <a:t> </a:t>
                </a:r>
                <a14:m>
                  <m:oMath xmlns:m="http://schemas.openxmlformats.org/officeDocument/2006/math">
                    <m:f>
                      <m:fPr>
                        <m:ctrlPr>
                          <a:rPr lang="en-US" altLang="zh-CN" i="1" dirty="0">
                            <a:latin typeface="Cambria Math" panose="02040503050406030204" pitchFamily="18" charset="0"/>
                          </a:rPr>
                        </m:ctrlPr>
                      </m:fPr>
                      <m:num>
                        <m:r>
                          <m:rPr>
                            <m:sty m:val="p"/>
                          </m:rPr>
                          <a:rPr lang="en-US" altLang="zh-CN" i="1" dirty="0" smtClean="0">
                            <a:latin typeface="Cambria Math" panose="02040503050406030204" pitchFamily="18" charset="0"/>
                          </a:rPr>
                          <m:t>μ</m:t>
                        </m:r>
                        <m:r>
                          <a:rPr lang="en-US" altLang="zh-CN" b="0" i="1" dirty="0" smtClean="0">
                            <a:latin typeface="Cambria Math" panose="02040503050406030204" pitchFamily="18" charset="0"/>
                          </a:rPr>
                          <m:t>𝐾</m:t>
                        </m:r>
                      </m:num>
                      <m:den>
                        <m:r>
                          <m:rPr>
                            <m:sty m:val="p"/>
                          </m:rPr>
                          <a:rPr lang="en-US" altLang="zh-CN" i="1" dirty="0">
                            <a:latin typeface="Cambria Math" panose="02040503050406030204" pitchFamily="18" charset="0"/>
                          </a:rPr>
                          <m:t>μ</m:t>
                        </m:r>
                        <m:r>
                          <a:rPr lang="en-US" altLang="zh-CN" b="0" i="1" dirty="0" smtClean="0">
                            <a:latin typeface="Cambria Math" panose="02040503050406030204" pitchFamily="18" charset="0"/>
                          </a:rPr>
                          <m:t>𝐾</m:t>
                        </m:r>
                        <m:r>
                          <a:rPr lang="en-US" altLang="zh-CN" b="0" i="1" dirty="0" smtClean="0">
                            <a:latin typeface="Cambria Math" panose="02040503050406030204" pitchFamily="18" charset="0"/>
                          </a:rPr>
                          <m:t>+1</m:t>
                        </m:r>
                      </m:den>
                    </m:f>
                    <m:r>
                      <a:rPr lang="en-US" altLang="zh-CN" i="1" dirty="0">
                        <a:latin typeface="Cambria Math" panose="02040503050406030204" pitchFamily="18" charset="0"/>
                      </a:rPr>
                      <m:t>·</m:t>
                    </m:r>
                    <m:r>
                      <a:rPr lang="en-US" altLang="zh-CN" b="0" i="1" dirty="0" smtClean="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m:rPr>
                            <m:sty m:val="p"/>
                          </m:rPr>
                          <a:rPr lang="en-US" altLang="zh-CN" i="1" dirty="0">
                            <a:latin typeface="Cambria Math" panose="02040503050406030204" pitchFamily="18" charset="0"/>
                          </a:rPr>
                          <m:t>μ</m:t>
                        </m:r>
                      </m:den>
                    </m:f>
                    <m:r>
                      <a:rPr lang="en-US" altLang="zh-CN" i="1">
                        <a:latin typeface="Cambria Math" panose="02040503050406030204" pitchFamily="18" charset="0"/>
                      </a:rPr>
                      <m:t>−1</m:t>
                    </m:r>
                    <m:r>
                      <a:rPr lang="en-US" altLang="zh-CN" b="0" i="0" smtClean="0">
                        <a:latin typeface="Cambria Math" panose="02040503050406030204" pitchFamily="18" charset="0"/>
                      </a:rPr>
                      <m:t>)</m:t>
                    </m:r>
                  </m:oMath>
                </a14:m>
                <a:endParaRPr lang="en-US" altLang="zh-CN" dirty="0"/>
              </a:p>
            </p:txBody>
          </p:sp>
        </mc:Choice>
        <mc:Fallback xmlns="">
          <p:sp>
            <p:nvSpPr>
              <p:cNvPr id="10" name="文本框 9">
                <a:extLst>
                  <a:ext uri="{FF2B5EF4-FFF2-40B4-BE49-F238E27FC236}">
                    <a16:creationId xmlns:a16="http://schemas.microsoft.com/office/drawing/2014/main" id="{90188B76-14A0-4DC4-AFFB-84BF4C54F074}"/>
                  </a:ext>
                </a:extLst>
              </p:cNvPr>
              <p:cNvSpPr txBox="1">
                <a:spLocks noRot="1" noChangeAspect="1" noMove="1" noResize="1" noEditPoints="1" noAdjustHandles="1" noChangeArrowheads="1" noChangeShapeType="1" noTextEdit="1"/>
              </p:cNvSpPr>
              <p:nvPr/>
            </p:nvSpPr>
            <p:spPr>
              <a:xfrm>
                <a:off x="1093509" y="5279010"/>
                <a:ext cx="9935852" cy="1394100"/>
              </a:xfrm>
              <a:prstGeom prst="rect">
                <a:avLst/>
              </a:prstGeom>
              <a:blipFill>
                <a:blip r:embed="rId2"/>
                <a:stretch>
                  <a:fillRect l="-368"/>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C824CF01-1635-4AEB-95C2-FD006DE52852}"/>
              </a:ext>
            </a:extLst>
          </p:cNvPr>
          <p:cNvPicPr>
            <a:picLocks noChangeAspect="1"/>
          </p:cNvPicPr>
          <p:nvPr/>
        </p:nvPicPr>
        <p:blipFill>
          <a:blip r:embed="rId3"/>
          <a:stretch>
            <a:fillRect/>
          </a:stretch>
        </p:blipFill>
        <p:spPr>
          <a:xfrm>
            <a:off x="1048881" y="789520"/>
            <a:ext cx="4740051" cy="3825572"/>
          </a:xfrm>
          <a:prstGeom prst="rect">
            <a:avLst/>
          </a:prstGeom>
        </p:spPr>
      </p:pic>
      <p:pic>
        <p:nvPicPr>
          <p:cNvPr id="4" name="图片 3">
            <a:extLst>
              <a:ext uri="{FF2B5EF4-FFF2-40B4-BE49-F238E27FC236}">
                <a16:creationId xmlns:a16="http://schemas.microsoft.com/office/drawing/2014/main" id="{72C6CDA1-293F-4B00-81A0-51E65FC58B55}"/>
              </a:ext>
            </a:extLst>
          </p:cNvPr>
          <p:cNvPicPr>
            <a:picLocks noChangeAspect="1"/>
          </p:cNvPicPr>
          <p:nvPr/>
        </p:nvPicPr>
        <p:blipFill>
          <a:blip r:embed="rId4"/>
          <a:stretch>
            <a:fillRect/>
          </a:stretch>
        </p:blipFill>
        <p:spPr>
          <a:xfrm>
            <a:off x="6328786" y="862359"/>
            <a:ext cx="4907705" cy="3795089"/>
          </a:xfrm>
          <a:prstGeom prst="rect">
            <a:avLst/>
          </a:prstGeom>
        </p:spPr>
      </p:pic>
    </p:spTree>
    <p:extLst>
      <p:ext uri="{BB962C8B-B14F-4D97-AF65-F5344CB8AC3E}">
        <p14:creationId xmlns:p14="http://schemas.microsoft.com/office/powerpoint/2010/main" val="3178418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6547338" cy="373429"/>
          </a:xfrm>
        </p:spPr>
        <p:txBody>
          <a:bodyPr>
            <a:noAutofit/>
          </a:bodyPr>
          <a:lstStyle/>
          <a:p>
            <a:r>
              <a:rPr lang="en-US" altLang="zh-CN" sz="2400" dirty="0"/>
              <a:t>2. SYSTEM MODEL</a:t>
            </a:r>
            <a:endParaRPr lang="zh-CN" altLang="en-US" sz="2400" dirty="0"/>
          </a:p>
        </p:txBody>
      </p:sp>
      <mc:AlternateContent xmlns:mc="http://schemas.openxmlformats.org/markup-compatibility/2006" xmlns:a14="http://schemas.microsoft.com/office/drawing/2010/main">
        <mc:Choice Requires="a14">
          <p:sp>
            <p:nvSpPr>
              <p:cNvPr id="5" name="文本框 4"/>
              <p:cNvSpPr txBox="1"/>
              <p:nvPr/>
            </p:nvSpPr>
            <p:spPr>
              <a:xfrm>
                <a:off x="512885" y="750258"/>
                <a:ext cx="5322308" cy="5090496"/>
              </a:xfrm>
              <a:prstGeom prst="rect">
                <a:avLst/>
              </a:prstGeom>
              <a:noFill/>
            </p:spPr>
            <p:txBody>
              <a:bodyPr wrap="square" rtlCol="0">
                <a:spAutoFit/>
              </a:bodyPr>
              <a:lstStyle/>
              <a:p>
                <a:r>
                  <a:rPr lang="en-US" altLang="zh-CN" dirty="0"/>
                  <a:t>we assume that the computation for input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𝑘</m:t>
                        </m:r>
                      </m:sub>
                    </m:sSub>
                  </m:oMath>
                </a14:m>
                <a:r>
                  <a:rPr lang="en-US" altLang="zh-CN" dirty="0"/>
                  <a:t> can be decomposed as</a:t>
                </a:r>
              </a:p>
              <a:p>
                <a:endParaRPr lang="en-US" altLang="zh-CN" dirty="0"/>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The “Map” functions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𝑛</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𝑛</m:t>
                            </m:r>
                          </m:sub>
                        </m:sSub>
                      </m:e>
                    </m:d>
                  </m:oMath>
                </a14:m>
                <a:r>
                  <a:rPr lang="en-US" altLang="zh-CN" dirty="0"/>
                  <a:t> map the input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𝑘</m:t>
                        </m:r>
                      </m:sub>
                    </m:sSub>
                  </m:oMath>
                </a14:m>
                <a:r>
                  <a:rPr lang="en-US" altLang="zh-CN" dirty="0"/>
                  <a:t> and the file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𝑛</m:t>
                        </m:r>
                      </m:sub>
                    </m:sSub>
                  </m:oMath>
                </a14:m>
                <a:r>
                  <a:rPr lang="en-US" altLang="zh-CN" dirty="0"/>
                  <a:t> into an  intermediate value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b>
                    </m:sSub>
                  </m:oMath>
                </a14:m>
                <a:r>
                  <a:rPr lang="en-US" altLang="zh-CN" dirty="0"/>
                  <a:t>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The “Reduce” function </a:t>
                </a:r>
                <a:r>
                  <a:rPr lang="en-US" altLang="zh-CN" i="1" dirty="0"/>
                  <a:t>h </a:t>
                </a:r>
                <a:r>
                  <a:rPr lang="en-US" altLang="zh-CN" dirty="0"/>
                  <a:t>maps the intermediate values for input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𝑘</m:t>
                        </m:r>
                      </m:sub>
                    </m:sSub>
                  </m:oMath>
                </a14:m>
                <a:r>
                  <a:rPr lang="en-US" altLang="zh-CN" dirty="0"/>
                  <a:t> in all files into the output value</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r>
                  <a:rPr lang="en-US" altLang="zh-CN" dirty="0"/>
                  <a:t>Remark:</a:t>
                </a:r>
              </a:p>
              <a:p>
                <a:r>
                  <a:rPr lang="en-US" altLang="zh-CN" dirty="0"/>
                  <a:t>We focus on the applications in which the size of the</a:t>
                </a:r>
              </a:p>
              <a:p>
                <a:r>
                  <a:rPr lang="en-US" altLang="zh-CN" dirty="0"/>
                  <a:t>users’ inputs is much smaller than the size of the computed intermediate values, i.e., D ≪ T. As a result, the overhead of disseminating the inputs is </a:t>
                </a:r>
                <a:r>
                  <a:rPr lang="en-US" altLang="zh-CN" b="1" dirty="0"/>
                  <a:t>negligible</a:t>
                </a:r>
              </a:p>
            </p:txBody>
          </p:sp>
        </mc:Choice>
        <mc:Fallback xmlns="">
          <p:sp>
            <p:nvSpPr>
              <p:cNvPr id="5" name="文本框 4"/>
              <p:cNvSpPr txBox="1">
                <a:spLocks noRot="1" noChangeAspect="1" noMove="1" noResize="1" noEditPoints="1" noAdjustHandles="1" noChangeArrowheads="1" noChangeShapeType="1" noTextEdit="1"/>
              </p:cNvSpPr>
              <p:nvPr/>
            </p:nvSpPr>
            <p:spPr>
              <a:xfrm>
                <a:off x="512885" y="750258"/>
                <a:ext cx="5322308" cy="5090496"/>
              </a:xfrm>
              <a:prstGeom prst="rect">
                <a:avLst/>
              </a:prstGeom>
              <a:blipFill>
                <a:blip r:embed="rId2"/>
                <a:stretch>
                  <a:fillRect l="-916" t="-599" b="-958"/>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96F511C9-B257-481F-809E-F32EC2E30C8C}"/>
              </a:ext>
            </a:extLst>
          </p:cNvPr>
          <p:cNvPicPr>
            <a:picLocks noChangeAspect="1"/>
          </p:cNvPicPr>
          <p:nvPr/>
        </p:nvPicPr>
        <p:blipFill>
          <a:blip r:embed="rId3"/>
          <a:stretch>
            <a:fillRect/>
          </a:stretch>
        </p:blipFill>
        <p:spPr>
          <a:xfrm>
            <a:off x="5705675" y="1261864"/>
            <a:ext cx="5814564" cy="3909399"/>
          </a:xfrm>
          <a:prstGeom prst="rect">
            <a:avLst/>
          </a:prstGeom>
        </p:spPr>
      </p:pic>
      <p:pic>
        <p:nvPicPr>
          <p:cNvPr id="9" name="图片 8">
            <a:extLst>
              <a:ext uri="{FF2B5EF4-FFF2-40B4-BE49-F238E27FC236}">
                <a16:creationId xmlns:a16="http://schemas.microsoft.com/office/drawing/2014/main" id="{53E60C4E-9703-4296-9DD5-0104E810EC71}"/>
              </a:ext>
            </a:extLst>
          </p:cNvPr>
          <p:cNvPicPr>
            <a:picLocks noChangeAspect="1"/>
          </p:cNvPicPr>
          <p:nvPr/>
        </p:nvPicPr>
        <p:blipFill>
          <a:blip r:embed="rId4"/>
          <a:stretch>
            <a:fillRect/>
          </a:stretch>
        </p:blipFill>
        <p:spPr>
          <a:xfrm>
            <a:off x="512885" y="1554896"/>
            <a:ext cx="5067739" cy="373412"/>
          </a:xfrm>
          <a:prstGeom prst="rect">
            <a:avLst/>
          </a:prstGeom>
        </p:spPr>
      </p:pic>
    </p:spTree>
    <p:extLst>
      <p:ext uri="{BB962C8B-B14F-4D97-AF65-F5344CB8AC3E}">
        <p14:creationId xmlns:p14="http://schemas.microsoft.com/office/powerpoint/2010/main" val="787313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6547338" cy="373429"/>
          </a:xfrm>
        </p:spPr>
        <p:txBody>
          <a:bodyPr>
            <a:noAutofit/>
          </a:bodyPr>
          <a:lstStyle/>
          <a:p>
            <a:r>
              <a:rPr lang="en-US" altLang="zh-CN" sz="2400" dirty="0"/>
              <a:t>2. SYSTEM MODEL</a:t>
            </a:r>
            <a:endParaRPr lang="zh-CN" altLang="en-US" sz="2400" dirty="0"/>
          </a:p>
        </p:txBody>
      </p:sp>
      <mc:AlternateContent xmlns:mc="http://schemas.openxmlformats.org/markup-compatibility/2006" xmlns:a14="http://schemas.microsoft.com/office/drawing/2010/main">
        <mc:Choice Requires="a14">
          <p:sp>
            <p:nvSpPr>
              <p:cNvPr id="5" name="文本框 4"/>
              <p:cNvSpPr txBox="1"/>
              <p:nvPr/>
            </p:nvSpPr>
            <p:spPr>
              <a:xfrm>
                <a:off x="512884" y="750258"/>
                <a:ext cx="10855841" cy="5524718"/>
              </a:xfrm>
              <a:prstGeom prst="rect">
                <a:avLst/>
              </a:prstGeom>
              <a:noFill/>
            </p:spPr>
            <p:txBody>
              <a:bodyPr wrap="square" rtlCol="0">
                <a:spAutoFit/>
              </a:bodyPr>
              <a:lstStyle/>
              <a:p>
                <a:r>
                  <a:rPr lang="en-US" altLang="zh-CN" dirty="0"/>
                  <a:t>Following the decomposition </a:t>
                </a:r>
              </a:p>
              <a:p>
                <a:endParaRPr lang="en-US" altLang="zh-CN" dirty="0"/>
              </a:p>
              <a:p>
                <a:r>
                  <a:rPr lang="en-US" altLang="zh-CN" dirty="0"/>
                  <a:t>the overall computation proceeds in three phases: </a:t>
                </a:r>
              </a:p>
              <a:p>
                <a:pPr marL="285750" indent="-285750">
                  <a:buFont typeface="Arial" panose="020B0604020202020204" pitchFamily="34" charset="0"/>
                  <a:buChar char="•"/>
                </a:pPr>
                <a:r>
                  <a:rPr lang="en-US" altLang="zh-CN" dirty="0"/>
                  <a:t>Map,</a:t>
                </a:r>
              </a:p>
              <a:p>
                <a:pPr marL="285750" indent="-285750">
                  <a:buFont typeface="Arial" panose="020B0604020202020204" pitchFamily="34" charset="0"/>
                  <a:buChar char="•"/>
                </a:pPr>
                <a:r>
                  <a:rPr lang="en-US" altLang="zh-CN" dirty="0"/>
                  <a:t>Shuffle</a:t>
                </a:r>
              </a:p>
              <a:p>
                <a:pPr marL="285750" indent="-285750">
                  <a:buFont typeface="Arial" panose="020B0604020202020204" pitchFamily="34" charset="0"/>
                  <a:buChar char="•"/>
                </a:pPr>
                <a:r>
                  <a:rPr lang="en-US" altLang="zh-CN" dirty="0"/>
                  <a:t>Reduce.</a:t>
                </a:r>
              </a:p>
              <a:p>
                <a:endParaRPr lang="en-US" altLang="zh-CN" dirty="0"/>
              </a:p>
              <a:p>
                <a:r>
                  <a:rPr lang="en-US" altLang="zh-CN" b="1" dirty="0"/>
                  <a:t>Definition 1 </a:t>
                </a:r>
                <a:r>
                  <a:rPr lang="en-US" altLang="zh-CN" dirty="0"/>
                  <a:t>(Uplink Communication Load). We define the uplink communication load, denoted by L u , as the total number of bits in all uplink messages, normalized by the number of bits in the N intermediate values required by a user (i.e., </a:t>
                </a:r>
                <a:r>
                  <a:rPr lang="en-US" altLang="zh-CN" b="1" dirty="0"/>
                  <a:t>NT</a:t>
                </a:r>
                <a:r>
                  <a:rPr lang="en-US" altLang="zh-CN" dirty="0"/>
                  <a:t>).</a:t>
                </a:r>
              </a:p>
              <a:p>
                <a:endParaRPr lang="en-US" altLang="zh-CN" dirty="0"/>
              </a:p>
              <a:p>
                <a:r>
                  <a:rPr lang="en-US" altLang="zh-CN" b="1" dirty="0"/>
                  <a:t>Definition 2 </a:t>
                </a:r>
                <a:r>
                  <a:rPr lang="en-US" altLang="zh-CN" dirty="0"/>
                  <a:t>(Downlink Communication Load). We define the downlink communication load, denoted by L d , as the number of bits in the downlink message X, normalized by </a:t>
                </a:r>
                <a:r>
                  <a:rPr lang="en-US" altLang="zh-CN" b="1" dirty="0"/>
                  <a:t>NT</a:t>
                </a:r>
              </a:p>
              <a:p>
                <a:endParaRPr lang="en-US" altLang="zh-CN" b="1" dirty="0"/>
              </a:p>
              <a:p>
                <a:r>
                  <a:rPr lang="en-US" altLang="zh-CN" b="1" dirty="0"/>
                  <a:t>Example</a:t>
                </a:r>
              </a:p>
              <a:p>
                <a:pPr marL="285750" indent="-285750">
                  <a:buFont typeface="Arial" panose="020B0604020202020204" pitchFamily="34" charset="0"/>
                  <a:buChar char="•"/>
                </a:pP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𝐿</m:t>
                        </m:r>
                      </m:e>
                      <m:sub>
                        <m:r>
                          <a:rPr lang="en-US" altLang="zh-CN" i="1">
                            <a:latin typeface="Cambria Math" panose="02040503050406030204" pitchFamily="18" charset="0"/>
                          </a:rPr>
                          <m:t>𝑢</m:t>
                        </m:r>
                      </m:sub>
                      <m:sup>
                        <m:r>
                          <a:rPr lang="en-US" altLang="zh-CN" b="0" i="1" smtClean="0">
                            <a:latin typeface="Cambria Math" panose="02040503050406030204" pitchFamily="18" charset="0"/>
                          </a:rPr>
                          <m:t>𝑢𝑛</m:t>
                        </m:r>
                        <m:r>
                          <m:rPr>
                            <m:sty m:val="p"/>
                          </m:rPr>
                          <a:rPr lang="en-US" altLang="zh-CN" i="1">
                            <a:latin typeface="Cambria Math" panose="02040503050406030204" pitchFamily="18" charset="0"/>
                          </a:rPr>
                          <m:t>coded</m:t>
                        </m:r>
                      </m:sup>
                    </m:sSubSup>
                    <m:d>
                      <m:dPr>
                        <m:ctrlPr>
                          <a:rPr lang="en-US" altLang="zh-CN" b="0" i="1" smtClean="0">
                            <a:latin typeface="Cambria Math" panose="02040503050406030204" pitchFamily="18" charset="0"/>
                          </a:rPr>
                        </m:ctrlPr>
                      </m:dPr>
                      <m:e>
                        <m:r>
                          <m:rPr>
                            <m:sty m:val="p"/>
                          </m:rPr>
                          <a:rPr lang="en-US" altLang="zh-CN" i="1">
                            <a:latin typeface="Cambria Math" panose="02040503050406030204" pitchFamily="18" charset="0"/>
                          </a:rPr>
                          <m:t>μ</m:t>
                        </m:r>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𝐿</m:t>
                        </m:r>
                      </m:e>
                      <m:sub>
                        <m:r>
                          <a:rPr lang="en-US" altLang="zh-CN" b="0" i="1" smtClean="0">
                            <a:latin typeface="Cambria Math" panose="02040503050406030204" pitchFamily="18" charset="0"/>
                          </a:rPr>
                          <m:t>𝑑</m:t>
                        </m:r>
                      </m:sub>
                      <m:sup>
                        <m:r>
                          <a:rPr lang="en-US" altLang="zh-CN" i="1">
                            <a:latin typeface="Cambria Math" panose="02040503050406030204" pitchFamily="18" charset="0"/>
                          </a:rPr>
                          <m:t>𝑢𝑛</m:t>
                        </m:r>
                        <m:r>
                          <m:rPr>
                            <m:sty m:val="p"/>
                          </m:rPr>
                          <a:rPr lang="en-US" altLang="zh-CN" i="1">
                            <a:latin typeface="Cambria Math" panose="02040503050406030204" pitchFamily="18" charset="0"/>
                          </a:rPr>
                          <m:t>coded</m:t>
                        </m:r>
                      </m:sup>
                    </m:sSubSup>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μ</m:t>
                        </m:r>
                      </m:e>
                    </m:d>
                    <m:r>
                      <a:rPr lang="en-US" altLang="zh-CN" b="0" i="1" smtClean="0">
                        <a:latin typeface="Cambria Math" panose="02040503050406030204" pitchFamily="18" charset="0"/>
                      </a:rPr>
                      <m:t>=</m:t>
                    </m:r>
                    <m:r>
                      <m:rPr>
                        <m:sty m:val="p"/>
                      </m:rPr>
                      <a:rPr lang="en-US" altLang="zh-CN" i="1">
                        <a:latin typeface="Cambria Math" panose="02040503050406030204" pitchFamily="18" charset="0"/>
                      </a:rPr>
                      <m:t>μ</m:t>
                    </m:r>
                    <m:r>
                      <a:rPr lang="en-US" altLang="zh-CN" i="1">
                        <a:latin typeface="Cambria Math" panose="02040503050406030204" pitchFamily="18" charset="0"/>
                      </a:rPr>
                      <m:t>𝐾</m:t>
                    </m:r>
                    <m:r>
                      <a:rPr lang="en-US" altLang="zh-CN" i="1">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m:rPr>
                            <m:sty m:val="p"/>
                          </m:rPr>
                          <a:rPr lang="en-US" altLang="zh-CN" i="1" dirty="0">
                            <a:latin typeface="Cambria Math" panose="02040503050406030204" pitchFamily="18" charset="0"/>
                          </a:rPr>
                          <m:t>μ</m:t>
                        </m:r>
                      </m:den>
                    </m:f>
                    <m:r>
                      <a:rPr lang="en-US" altLang="zh-CN" i="1">
                        <a:latin typeface="Cambria Math" panose="02040503050406030204" pitchFamily="18" charset="0"/>
                      </a:rPr>
                      <m:t>−1)</m:t>
                    </m:r>
                  </m:oMath>
                </a14:m>
                <a:endParaRPr lang="en-US" altLang="zh-CN" dirty="0"/>
              </a:p>
              <a:p>
                <a:pPr marL="285750" indent="-285750">
                  <a:buFont typeface="Arial" panose="020B0604020202020204" pitchFamily="34" charset="0"/>
                  <a:buChar char="•"/>
                </a:pP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𝐿</m:t>
                        </m:r>
                      </m:e>
                      <m:sub>
                        <m:r>
                          <a:rPr lang="en-US" altLang="zh-CN" i="1">
                            <a:latin typeface="Cambria Math" panose="02040503050406030204" pitchFamily="18" charset="0"/>
                          </a:rPr>
                          <m:t>𝑢</m:t>
                        </m:r>
                      </m:sub>
                      <m:sup>
                        <m:r>
                          <m:rPr>
                            <m:sty m:val="p"/>
                          </m:rPr>
                          <a:rPr lang="en-US" altLang="zh-CN" i="1">
                            <a:latin typeface="Cambria Math" panose="02040503050406030204" pitchFamily="18" charset="0"/>
                          </a:rPr>
                          <m:t>coded</m:t>
                        </m:r>
                      </m:sup>
                    </m:sSubSup>
                    <m:r>
                      <a:rPr lang="en-US" altLang="zh-CN" i="1">
                        <a:latin typeface="Cambria Math" panose="02040503050406030204" pitchFamily="18" charset="0"/>
                      </a:rPr>
                      <m:t>=</m:t>
                    </m:r>
                  </m:oMath>
                </a14:m>
                <a:r>
                  <a:rPr lang="en-US" altLang="zh-CN" dirty="0"/>
                  <a:t> </a:t>
                </a:r>
                <a14:m>
                  <m:oMath xmlns:m="http://schemas.openxmlformats.org/officeDocument/2006/math">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m:rPr>
                            <m:sty m:val="p"/>
                          </m:rPr>
                          <a:rPr lang="en-US" altLang="zh-CN" i="1" dirty="0">
                            <a:latin typeface="Cambria Math" panose="02040503050406030204" pitchFamily="18" charset="0"/>
                          </a:rPr>
                          <m:t>μ</m:t>
                        </m:r>
                      </m:den>
                    </m:f>
                    <m:r>
                      <a:rPr lang="en-US" altLang="zh-CN" i="1">
                        <a:latin typeface="Cambria Math" panose="02040503050406030204" pitchFamily="18" charset="0"/>
                      </a:rPr>
                      <m:t>−1</m:t>
                    </m:r>
                  </m:oMath>
                </a14:m>
                <a:endParaRPr lang="en-US" altLang="zh-CN" dirty="0"/>
              </a:p>
              <a:p>
                <a:pPr marL="285750" indent="-285750">
                  <a:buFont typeface="Arial" panose="020B0604020202020204" pitchFamily="34" charset="0"/>
                  <a:buChar char="•"/>
                </a:pP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𝐿</m:t>
                        </m:r>
                      </m:e>
                      <m:sub>
                        <m:r>
                          <a:rPr lang="en-US" altLang="zh-CN" i="1">
                            <a:latin typeface="Cambria Math" panose="02040503050406030204" pitchFamily="18" charset="0"/>
                          </a:rPr>
                          <m:t>𝑑</m:t>
                        </m:r>
                      </m:sub>
                      <m:sup>
                        <m:r>
                          <m:rPr>
                            <m:sty m:val="p"/>
                          </m:rPr>
                          <a:rPr lang="en-US" altLang="zh-CN" i="1">
                            <a:latin typeface="Cambria Math" panose="02040503050406030204" pitchFamily="18" charset="0"/>
                          </a:rPr>
                          <m:t>coded</m:t>
                        </m:r>
                      </m:sup>
                    </m:sSubSup>
                    <m:r>
                      <a:rPr lang="en-US" altLang="zh-CN" i="1">
                        <a:latin typeface="Cambria Math" panose="02040503050406030204" pitchFamily="18" charset="0"/>
                      </a:rPr>
                      <m:t>=</m:t>
                    </m:r>
                  </m:oMath>
                </a14:m>
                <a:r>
                  <a:rPr lang="en-US" altLang="zh-CN" dirty="0"/>
                  <a:t> </a:t>
                </a:r>
                <a14:m>
                  <m:oMath xmlns:m="http://schemas.openxmlformats.org/officeDocument/2006/math">
                    <m:f>
                      <m:fPr>
                        <m:ctrlPr>
                          <a:rPr lang="en-US" altLang="zh-CN" i="1" dirty="0">
                            <a:latin typeface="Cambria Math" panose="02040503050406030204" pitchFamily="18" charset="0"/>
                          </a:rPr>
                        </m:ctrlPr>
                      </m:fPr>
                      <m:num>
                        <m:r>
                          <m:rPr>
                            <m:sty m:val="p"/>
                          </m:rPr>
                          <a:rPr lang="en-US" altLang="zh-CN" i="1" dirty="0">
                            <a:latin typeface="Cambria Math" panose="02040503050406030204" pitchFamily="18" charset="0"/>
                          </a:rPr>
                          <m:t>μ</m:t>
                        </m:r>
                        <m:r>
                          <a:rPr lang="en-US" altLang="zh-CN" i="1" dirty="0">
                            <a:latin typeface="Cambria Math" panose="02040503050406030204" pitchFamily="18" charset="0"/>
                          </a:rPr>
                          <m:t>𝐾</m:t>
                        </m:r>
                      </m:num>
                      <m:den>
                        <m:r>
                          <m:rPr>
                            <m:sty m:val="p"/>
                          </m:rPr>
                          <a:rPr lang="en-US" altLang="zh-CN" i="1" dirty="0">
                            <a:latin typeface="Cambria Math" panose="02040503050406030204" pitchFamily="18" charset="0"/>
                          </a:rPr>
                          <m:t>μ</m:t>
                        </m:r>
                        <m:r>
                          <a:rPr lang="en-US" altLang="zh-CN" i="1" dirty="0">
                            <a:latin typeface="Cambria Math" panose="02040503050406030204" pitchFamily="18" charset="0"/>
                          </a:rPr>
                          <m:t>𝐾</m:t>
                        </m:r>
                        <m:r>
                          <a:rPr lang="en-US" altLang="zh-CN" i="1" dirty="0">
                            <a:latin typeface="Cambria Math" panose="02040503050406030204" pitchFamily="18" charset="0"/>
                          </a:rPr>
                          <m:t>+1</m:t>
                        </m:r>
                      </m:den>
                    </m:f>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m:rPr>
                            <m:sty m:val="p"/>
                          </m:rPr>
                          <a:rPr lang="en-US" altLang="zh-CN" i="1" dirty="0">
                            <a:latin typeface="Cambria Math" panose="02040503050406030204" pitchFamily="18" charset="0"/>
                          </a:rPr>
                          <m:t>μ</m:t>
                        </m:r>
                      </m:den>
                    </m:f>
                    <m:r>
                      <a:rPr lang="en-US" altLang="zh-CN" i="1">
                        <a:latin typeface="Cambria Math" panose="02040503050406030204" pitchFamily="18" charset="0"/>
                      </a:rPr>
                      <m:t>−1</m:t>
                    </m:r>
                    <m:r>
                      <a:rPr lang="en-US" altLang="zh-CN">
                        <a:latin typeface="Cambria Math" panose="02040503050406030204" pitchFamily="18" charset="0"/>
                      </a:rPr>
                      <m:t>)</m:t>
                    </m:r>
                    <m:r>
                      <a:rPr lang="zh-CN" altLang="en-US" i="1" smtClean="0">
                        <a:latin typeface="Cambria Math" panose="02040503050406030204" pitchFamily="18" charset="0"/>
                      </a:rPr>
                      <m:t>≈</m:t>
                    </m:r>
                  </m:oMath>
                </a14:m>
                <a:r>
                  <a:rPr lang="en-US" altLang="zh-CN" dirty="0"/>
                  <a:t> </a:t>
                </a:r>
                <a14:m>
                  <m:oMath xmlns:m="http://schemas.openxmlformats.org/officeDocument/2006/math">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m:rPr>
                            <m:sty m:val="p"/>
                          </m:rPr>
                          <a:rPr lang="en-US" altLang="zh-CN" i="1" dirty="0">
                            <a:latin typeface="Cambria Math" panose="02040503050406030204" pitchFamily="18" charset="0"/>
                          </a:rPr>
                          <m:t>μ</m:t>
                        </m:r>
                      </m:den>
                    </m:f>
                    <m:r>
                      <a:rPr lang="en-US" altLang="zh-CN" i="1">
                        <a:latin typeface="Cambria Math" panose="02040503050406030204" pitchFamily="18" charset="0"/>
                      </a:rPr>
                      <m:t>−1</m:t>
                    </m:r>
                  </m:oMath>
                </a14:m>
                <a:endParaRPr lang="en-US"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512884" y="750258"/>
                <a:ext cx="10855841" cy="5524718"/>
              </a:xfrm>
              <a:prstGeom prst="rect">
                <a:avLst/>
              </a:prstGeom>
              <a:blipFill>
                <a:blip r:embed="rId2"/>
                <a:stretch>
                  <a:fillRect l="-449" t="-552" r="-73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53E60C4E-9703-4296-9DD5-0104E810EC71}"/>
              </a:ext>
            </a:extLst>
          </p:cNvPr>
          <p:cNvPicPr>
            <a:picLocks noChangeAspect="1"/>
          </p:cNvPicPr>
          <p:nvPr/>
        </p:nvPicPr>
        <p:blipFill>
          <a:blip r:embed="rId3"/>
          <a:stretch>
            <a:fillRect/>
          </a:stretch>
        </p:blipFill>
        <p:spPr>
          <a:xfrm>
            <a:off x="512885" y="1055558"/>
            <a:ext cx="4832113" cy="356050"/>
          </a:xfrm>
          <a:prstGeom prst="rect">
            <a:avLst/>
          </a:prstGeom>
        </p:spPr>
      </p:pic>
    </p:spTree>
    <p:extLst>
      <p:ext uri="{BB962C8B-B14F-4D97-AF65-F5344CB8AC3E}">
        <p14:creationId xmlns:p14="http://schemas.microsoft.com/office/powerpoint/2010/main" val="3769499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TotalTime>
  <Words>1492</Words>
  <Application>Microsoft Office PowerPoint</Application>
  <PresentationFormat>宽屏</PresentationFormat>
  <Paragraphs>166</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宋体</vt:lpstr>
      <vt:lpstr>Arial</vt:lpstr>
      <vt:lpstr>Cambria Math</vt:lpstr>
      <vt:lpstr>Times New Roman</vt:lpstr>
      <vt:lpstr>Office 主题​​</vt:lpstr>
      <vt:lpstr>PowerPoint 演示文稿</vt:lpstr>
      <vt:lpstr>A Scalable Framework for Wireless Distributed Computing</vt:lpstr>
      <vt:lpstr>PowerPoint 演示文稿</vt:lpstr>
      <vt:lpstr>1. INTRODUCTION</vt:lpstr>
      <vt:lpstr>1. INTRODUCTION</vt:lpstr>
      <vt:lpstr>1. INTRODUCTION(Motivating Example,N=6,K=3,Q=3)</vt:lpstr>
      <vt:lpstr>1. INTRODUCTION(Motivating Example,N=6,K=3,Q=3)</vt:lpstr>
      <vt:lpstr>2. SYSTEM MODEL</vt:lpstr>
      <vt:lpstr>2. SYSTEM MODEL</vt:lpstr>
      <vt:lpstr>3. THE PROPOSED CWDC SCHEME</vt:lpstr>
      <vt:lpstr>3. THE PROPOSED CWDC SCHEME</vt:lpstr>
      <vt:lpstr>4. THE PROPOSED CWDC SCHEME FOR THE DECENTRALIZED SETTING</vt:lpstr>
      <vt:lpstr>4. THE PROPOSED CWDC SCHEME FOR THE DECENTRALIZED SETTING</vt:lpstr>
      <vt:lpstr>4. THE PROPOSED CWDC SCHEME FOR THE DECENTRALIZED SETTING</vt:lpstr>
      <vt:lpstr>5. OPTIMALITY OF THE PROPOSED CWDC SCHEMES</vt:lpstr>
      <vt:lpstr>5. OPTIMALITY OF THE PROPOSED CWDC SCHEMES</vt:lpstr>
      <vt:lpstr>5. OPTIMALITY OF THE PROPOSED CWDC SCHEMES</vt:lpstr>
      <vt:lpstr>5. OPTIMALITY OF THE PROPOSED CWDC SCHEMES</vt:lpstr>
      <vt:lpstr>6. CONCLUSIONS AND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Coded MapReduce</dc:title>
  <dc:creator>MSI</dc:creator>
  <cp:lastModifiedBy>MSI</cp:lastModifiedBy>
  <cp:revision>87</cp:revision>
  <dcterms:created xsi:type="dcterms:W3CDTF">2019-09-03T00:53:02Z</dcterms:created>
  <dcterms:modified xsi:type="dcterms:W3CDTF">2019-09-17T09:16:16Z</dcterms:modified>
</cp:coreProperties>
</file>