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317" r:id="rId5"/>
    <p:sldId id="282" r:id="rId6"/>
    <p:sldId id="318" r:id="rId7"/>
    <p:sldId id="319" r:id="rId8"/>
    <p:sldId id="320" r:id="rId9"/>
    <p:sldId id="309" r:id="rId10"/>
    <p:sldId id="321" r:id="rId11"/>
    <p:sldId id="322" r:id="rId12"/>
    <p:sldId id="323" r:id="rId13"/>
    <p:sldId id="325" r:id="rId14"/>
    <p:sldId id="284" r:id="rId15"/>
    <p:sldId id="326" r:id="rId16"/>
    <p:sldId id="328" r:id="rId17"/>
    <p:sldId id="32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I" initials="M" lastIdx="2" clrIdx="0">
    <p:extLst>
      <p:ext uri="{19B8F6BF-5375-455C-9EA6-DF929625EA0E}">
        <p15:presenceInfo xmlns:p15="http://schemas.microsoft.com/office/powerpoint/2012/main" userId="M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4660" autoAdjust="0"/>
  </p:normalViewPr>
  <p:slideViewPr>
    <p:cSldViewPr snapToGrid="0">
      <p:cViewPr varScale="1">
        <p:scale>
          <a:sx n="109" d="100"/>
          <a:sy n="109" d="100"/>
        </p:scale>
        <p:origin x="696" y="96"/>
      </p:cViewPr>
      <p:guideLst/>
    </p:cSldViewPr>
  </p:slideViewPr>
  <p:outlineViewPr>
    <p:cViewPr>
      <p:scale>
        <a:sx n="33" d="100"/>
        <a:sy n="33" d="100"/>
      </p:scale>
      <p:origin x="0" y="-27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92E67-DB73-4CBE-9853-17C6FD70389C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EC58B-395C-45E6-B942-8FEE061F0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89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7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3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0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58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9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1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4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67BE-FCF9-4078-A470-30B7DC5F97E0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1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3385" y="885423"/>
            <a:ext cx="10471638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 Unified Coding Framework </a:t>
            </a:r>
            <a:r>
              <a:rPr lang="en-US" altLang="zh-CN" dirty="0" smtClean="0"/>
              <a:t>for Distributed Computing </a:t>
            </a:r>
            <a:r>
              <a:rPr lang="en-US" altLang="zh-CN" dirty="0"/>
              <a:t>with Straggling Servers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DD3CB5-7E62-4C53-9D0F-C53774C66CCD}"/>
              </a:ext>
            </a:extLst>
          </p:cNvPr>
          <p:cNvSpPr txBox="1"/>
          <p:nvPr/>
        </p:nvSpPr>
        <p:spPr>
          <a:xfrm>
            <a:off x="1708215" y="3692769"/>
            <a:ext cx="8687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Songze</a:t>
            </a:r>
            <a:r>
              <a:rPr lang="en-US" altLang="zh-CN" dirty="0"/>
              <a:t> Li ∗ , Mohammad Ali </a:t>
            </a:r>
            <a:r>
              <a:rPr lang="en-US" altLang="zh-CN" dirty="0" err="1" smtClean="0"/>
              <a:t>Maddah</a:t>
            </a:r>
            <a:r>
              <a:rPr lang="en-US" altLang="zh-CN" dirty="0" smtClean="0"/>
              <a:t>-Ali† </a:t>
            </a:r>
            <a:r>
              <a:rPr lang="en-US" altLang="zh-CN" dirty="0"/>
              <a:t>, and A. Salman </a:t>
            </a:r>
            <a:r>
              <a:rPr lang="en-US" altLang="zh-CN" dirty="0" err="1"/>
              <a:t>Avestimehr</a:t>
            </a:r>
            <a:r>
              <a:rPr lang="en-US" altLang="zh-CN" dirty="0"/>
              <a:t> </a:t>
            </a:r>
            <a:r>
              <a:rPr lang="en-US" altLang="zh-CN" dirty="0" smtClean="0"/>
              <a:t>∗</a:t>
            </a:r>
          </a:p>
          <a:p>
            <a:endParaRPr lang="en-US" altLang="zh-CN" dirty="0" smtClean="0"/>
          </a:p>
          <a:p>
            <a:r>
              <a:rPr lang="en-US" altLang="zh-CN" dirty="0"/>
              <a:t>2016 IEEE </a:t>
            </a:r>
            <a:r>
              <a:rPr lang="en-US" altLang="zh-CN" dirty="0" err="1"/>
              <a:t>Globecom</a:t>
            </a:r>
            <a:r>
              <a:rPr lang="en-US" altLang="zh-CN" dirty="0"/>
              <a:t> Workshops (GC </a:t>
            </a:r>
            <a:r>
              <a:rPr lang="en-US" altLang="zh-CN" dirty="0" err="1"/>
              <a:t>Wkshps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3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0424747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4. PROPOSED </a:t>
            </a:r>
            <a:r>
              <a:rPr lang="en-US" altLang="zh-CN" sz="2400" dirty="0"/>
              <a:t>CODED </a:t>
            </a:r>
            <a:r>
              <a:rPr lang="en-US" altLang="zh-CN" sz="2400" dirty="0" smtClean="0"/>
              <a:t>FRAMEWORK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Example</a:t>
            </a:r>
            <a:r>
              <a:rPr lang="zh-CN" altLang="en-US" sz="2400" dirty="0" smtClean="0"/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81448" y="830629"/>
                <a:ext cx="10687617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m=20, N=12, K=6, μ=1/2, q=4</a:t>
                </a:r>
              </a:p>
              <a:p>
                <a:r>
                  <a:rPr lang="en-US" altLang="zh-CN" b="1" dirty="0"/>
                  <a:t>Storage Design.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Achieving a (30,20)MDS code of the rows of 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Partition the 30 rows into 15 batches, each of size 2.each batch stored at 2 server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exclusively.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Put the N=12 output vectors into q=4 servers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each server compute 3 output vectors</a:t>
                </a:r>
                <a:r>
                  <a:rPr lang="en-US" altLang="zh-CN" dirty="0"/>
                  <a:t>.</a:t>
                </a:r>
                <a:r>
                  <a:rPr lang="en-US" altLang="zh-CN" dirty="0" smtClean="0"/>
                  <a:t>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考虑前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server</a:t>
                </a:r>
                <a:r>
                  <a:rPr lang="zh-CN" altLang="en-US" dirty="0" smtClean="0"/>
                  <a:t>最先完成，</a:t>
                </a:r>
                <a:r>
                  <a:rPr lang="en-US" altLang="zh-CN" dirty="0" smtClean="0"/>
                  <a:t>server1</a:t>
                </a:r>
                <a:r>
                  <a:rPr lang="zh-CN" altLang="en-US" dirty="0" smtClean="0"/>
                  <a:t>要完成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对每一个</a:t>
                </a:r>
                <a:r>
                  <a:rPr lang="en-US" altLang="zh-CN" dirty="0" smtClean="0"/>
                  <a:t>y, server1</a:t>
                </a:r>
                <a:r>
                  <a:rPr lang="zh-CN" altLang="en-US" dirty="0" smtClean="0"/>
                  <a:t>已经有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行，还需要</a:t>
                </a:r>
                <a:r>
                  <a:rPr lang="en-US" altLang="zh-CN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</m:t>
                        </m:r>
                      </m:sub>
                    </m:sSub>
                  </m:oMath>
                </a14:m>
                <a:r>
                  <a:rPr lang="en-US" altLang="zh-CN" dirty="0" smtClean="0"/>
                  <a:t>}</a:t>
                </a:r>
                <a:r>
                  <a:rPr lang="zh-CN" altLang="en-US" dirty="0" smtClean="0"/>
                  <a:t>的任意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行</a:t>
                </a:r>
                <a:endParaRPr lang="en-US" altLang="zh-CN" dirty="0"/>
              </a:p>
              <a:p>
                <a:endParaRPr lang="en-US" altLang="zh-CN" b="1" dirty="0" smtClean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48" y="830629"/>
                <a:ext cx="10687617" cy="5355312"/>
              </a:xfrm>
              <a:prstGeom prst="rect">
                <a:avLst/>
              </a:prstGeom>
              <a:blipFill>
                <a:blip r:embed="rId2"/>
                <a:stretch>
                  <a:fillRect l="-513" t="-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575" y="2519174"/>
            <a:ext cx="6096987" cy="226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0424747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4. PROPOSED </a:t>
            </a:r>
            <a:r>
              <a:rPr lang="en-US" altLang="zh-CN" sz="2400" dirty="0"/>
              <a:t>CODED </a:t>
            </a:r>
            <a:r>
              <a:rPr lang="en-US" altLang="zh-CN" sz="2400" dirty="0" smtClean="0"/>
              <a:t>FRAMEWORK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Example</a:t>
            </a:r>
            <a:r>
              <a:rPr lang="zh-CN" altLang="en-US" sz="2400" dirty="0" smtClean="0"/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81448" y="830629"/>
                <a:ext cx="10687617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m=20, N=12, K=6, μ=1/2, q=4</a:t>
                </a:r>
              </a:p>
              <a:p>
                <a:r>
                  <a:rPr lang="en-US" altLang="zh-CN" b="1" dirty="0"/>
                  <a:t>Coded Shuffle.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Consider the first 4 servers.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We first group the 4 servers into 4 </a:t>
                </a:r>
                <a:r>
                  <a:rPr lang="en-US" altLang="zh-CN" dirty="0" smtClean="0"/>
                  <a:t>subsets of </a:t>
                </a:r>
                <a:r>
                  <a:rPr lang="en-US" altLang="zh-CN" dirty="0"/>
                  <a:t>size 3 and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perform coded shuffling within each subset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S</a:t>
                </a:r>
                <a:r>
                  <a:rPr lang="en-US" altLang="zh-CN" dirty="0" smtClean="0"/>
                  <a:t>erver1 can recover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 smtClean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Server1 can recover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sub>
                    </m:sSub>
                  </m:oMath>
                </a14:m>
                <a:r>
                  <a:rPr lang="en-US" altLang="zh-CN" dirty="0" smtClean="0"/>
                  <a:t> from another 2 subsets of size 3.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Since m = 20, server1 only get 10+6=16 rows of  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The remaining 4 rows must be transmitted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directly.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FF0000"/>
                    </a:solidFill>
                  </a:rPr>
                  <a:t>L=9*4+4*3*4=84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48" y="830629"/>
                <a:ext cx="10687617" cy="5632311"/>
              </a:xfrm>
              <a:prstGeom prst="rect">
                <a:avLst/>
              </a:prstGeom>
              <a:blipFill>
                <a:blip r:embed="rId2"/>
                <a:stretch>
                  <a:fillRect l="-513" t="-541" b="-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346" y="2184006"/>
            <a:ext cx="4687362" cy="250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9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0424747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4. PROPOSED </a:t>
            </a:r>
            <a:r>
              <a:rPr lang="en-US" altLang="zh-CN" sz="2400" dirty="0"/>
              <a:t>CODED </a:t>
            </a:r>
            <a:r>
              <a:rPr lang="en-US" altLang="zh-CN" sz="2400" dirty="0" smtClean="0"/>
              <a:t>FRAMEWORK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General Scheme</a:t>
            </a:r>
            <a:r>
              <a:rPr lang="zh-CN" altLang="en-US" sz="2400" dirty="0" smtClean="0"/>
              <a:t>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81448" y="830629"/>
                <a:ext cx="10687617" cy="5094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Storage Design.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First use a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 smtClean="0"/>
                  <a:t>)MDS code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Partition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 smtClean="0"/>
                  <a:t> rows into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μ</m:t>
                            </m:r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 batches</a:t>
                </a:r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b="1" dirty="0" smtClean="0"/>
              </a:p>
              <a:p>
                <a:endParaRPr lang="en-US" altLang="zh-CN" b="1" dirty="0" smtClean="0"/>
              </a:p>
              <a:p>
                <a:r>
                  <a:rPr lang="en-US" altLang="zh-CN" b="1" dirty="0" smtClean="0"/>
                  <a:t>Map </a:t>
                </a:r>
                <a:r>
                  <a:rPr lang="en-US" altLang="zh-CN" b="1" dirty="0"/>
                  <a:t>Phase </a:t>
                </a:r>
                <a:r>
                  <a:rPr lang="en-US" altLang="zh-CN" b="1" dirty="0" smtClean="0"/>
                  <a:t>Execution.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W</a:t>
                </a:r>
                <a:r>
                  <a:rPr lang="en-US" altLang="zh-CN" dirty="0" smtClean="0"/>
                  <a:t>ait for the </a:t>
                </a:r>
                <a:r>
                  <a:rPr lang="en-US" altLang="zh-CN" dirty="0"/>
                  <a:t>fastest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q</a:t>
                </a:r>
                <a:r>
                  <a:rPr lang="en-US" altLang="zh-CN" dirty="0"/>
                  <a:t> servers to finish their Map computations </a:t>
                </a:r>
                <a:r>
                  <a:rPr lang="en-US" altLang="zh-CN" dirty="0" smtClean="0"/>
                  <a:t>before halting </a:t>
                </a:r>
                <a:r>
                  <a:rPr lang="en-US" altLang="zh-CN" dirty="0"/>
                  <a:t>the Map phase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The setting ensure any q servers has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m</a:t>
                </a:r>
                <a:r>
                  <a:rPr lang="en-US" altLang="zh-CN" dirty="0" smtClean="0"/>
                  <a:t> different rows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48" y="830629"/>
                <a:ext cx="10687617" cy="5094856"/>
              </a:xfrm>
              <a:prstGeom prst="rect">
                <a:avLst/>
              </a:prstGeom>
              <a:blipFill>
                <a:blip r:embed="rId2"/>
                <a:stretch>
                  <a:fillRect l="-513" t="-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912" y="2037433"/>
            <a:ext cx="4369408" cy="217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3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0424747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4. PROPOSED </a:t>
            </a:r>
            <a:r>
              <a:rPr lang="en-US" altLang="zh-CN" sz="2400" dirty="0"/>
              <a:t>CODED </a:t>
            </a:r>
            <a:r>
              <a:rPr lang="en-US" altLang="zh-CN" sz="2400" dirty="0" smtClean="0"/>
              <a:t>FRAMEWORK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General Scheme</a:t>
            </a:r>
            <a:r>
              <a:rPr lang="zh-CN" altLang="en-US" sz="2400" dirty="0" smtClean="0"/>
              <a:t>）</a:t>
            </a:r>
            <a:endParaRPr lang="en-US" altLang="zh-CN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84" y="1303326"/>
            <a:ext cx="5104335" cy="256528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7377" y="808892"/>
            <a:ext cx="9571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Coded Shuffle</a:t>
            </a:r>
            <a:r>
              <a:rPr lang="en-US" altLang="zh-CN" b="1" dirty="0" smtClean="0"/>
              <a:t>.</a:t>
            </a:r>
          </a:p>
          <a:p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6005146" y="1521069"/>
            <a:ext cx="4484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挨个考虑</a:t>
            </a:r>
            <a:r>
              <a:rPr lang="en-US" altLang="zh-CN" dirty="0" smtClean="0"/>
              <a:t>j</a:t>
            </a:r>
            <a:r>
              <a:rPr lang="zh-CN" altLang="en-US" dirty="0" smtClean="0"/>
              <a:t>是由于一次迭代每个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无法还原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rows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迭代</a:t>
            </a:r>
            <a:r>
              <a:rPr lang="en-US" altLang="zh-CN" dirty="0" smtClean="0"/>
              <a:t>j</a:t>
            </a:r>
            <a:r>
              <a:rPr lang="zh-CN" altLang="en-US" dirty="0" smtClean="0"/>
              <a:t>直到每个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能够还原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rows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05" y="3958907"/>
            <a:ext cx="5315492" cy="80828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16" y="5405230"/>
            <a:ext cx="3126208" cy="57556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8818" y="5522580"/>
            <a:ext cx="1824608" cy="3408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153" y="5558349"/>
            <a:ext cx="2097507" cy="305092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>
            <a:off x="6913728" y="5463904"/>
            <a:ext cx="545123" cy="458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7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5</a:t>
            </a:r>
            <a:r>
              <a:rPr lang="en-US" altLang="zh-CN" sz="2400" dirty="0" smtClean="0"/>
              <a:t>. Converse 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51339" y="813510"/>
                <a:ext cx="10855569" cy="5671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Partition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 smtClean="0"/>
                  <a:t> into q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For a shuffling scheme admitting an output assignment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zh-CN" dirty="0" smtClean="0"/>
                  <a:t>, we </a:t>
                </a:r>
                <a:r>
                  <a:rPr lang="en-US" altLang="zh-CN" dirty="0"/>
                  <a:t>denote the message sent by Server k ∈ {1,...,q}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𝒜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,with </a:t>
                </a:r>
                <a:r>
                  <a:rPr lang="en-US" altLang="zh-CN" dirty="0"/>
                  <a:t>a size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𝒜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𝑚𝑇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bits</a:t>
                </a:r>
                <a:r>
                  <a:rPr lang="en-US" altLang="zh-CN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Consider the first t servers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39" y="813510"/>
                <a:ext cx="10855569" cy="5671745"/>
              </a:xfrm>
              <a:prstGeom prst="rect">
                <a:avLst/>
              </a:prstGeom>
              <a:blipFill>
                <a:blip r:embed="rId2"/>
                <a:stretch>
                  <a:fillRect l="-337" t="-537" r="-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08" y="1227882"/>
            <a:ext cx="5250116" cy="22538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11" y="4551240"/>
            <a:ext cx="5676109" cy="145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9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75074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5</a:t>
            </a:r>
            <a:r>
              <a:rPr lang="en-US" altLang="zh-CN" sz="2400" dirty="0" smtClean="0"/>
              <a:t>. Converse 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623" y="1009927"/>
            <a:ext cx="6387377" cy="47654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91" y="723622"/>
            <a:ext cx="5298831" cy="50517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91" y="5955003"/>
            <a:ext cx="4409345" cy="6128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226777" y="4220308"/>
                <a:ext cx="1951892" cy="3873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q(q-t)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sup>
                    </m:sSubSup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=(q-t)L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777" y="4220308"/>
                <a:ext cx="1951892" cy="387350"/>
              </a:xfrm>
              <a:prstGeom prst="rect">
                <a:avLst/>
              </a:prstGeom>
              <a:blipFill>
                <a:blip r:embed="rId5"/>
                <a:stretch>
                  <a:fillRect l="-2167" t="-1515" b="-2121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202723" y="2665258"/>
                <a:ext cx="1415562" cy="3873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构造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q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sup>
                    </m:sSubSup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=L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23" y="2665258"/>
                <a:ext cx="1415562" cy="387350"/>
              </a:xfrm>
              <a:prstGeom prst="rect">
                <a:avLst/>
              </a:prstGeom>
              <a:blipFill>
                <a:blip r:embed="rId6"/>
                <a:stretch>
                  <a:fillRect l="-2979" t="-6061" b="-2121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2110154" y="2886244"/>
            <a:ext cx="474785" cy="2448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56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9319272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 INTRODUCTION(Motivating </a:t>
            </a:r>
            <a:r>
              <a:rPr lang="en-US" altLang="zh-CN" sz="2400" dirty="0" err="1"/>
              <a:t>Example,N</a:t>
            </a:r>
            <a:r>
              <a:rPr lang="en-US" altLang="zh-CN" sz="2400" dirty="0"/>
              <a:t>=6,K=3,Q=3)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5B8C0D-8DAD-43A3-86D8-E0700ED4D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60" y="994722"/>
            <a:ext cx="5494496" cy="36807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97DE78-8F56-48E6-A7A8-E6FD15A88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275" y="1344281"/>
            <a:ext cx="5128704" cy="31701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E1A3ED1-BEF7-4BFB-8466-FEFD02C3BC0A}"/>
              </a:ext>
            </a:extLst>
          </p:cNvPr>
          <p:cNvSpPr txBox="1"/>
          <p:nvPr/>
        </p:nvSpPr>
        <p:spPr>
          <a:xfrm>
            <a:off x="1623101" y="4669478"/>
            <a:ext cx="3855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每一个文件都将产生</a:t>
            </a:r>
            <a:r>
              <a:rPr lang="en-US" altLang="zh-CN" sz="1400" dirty="0"/>
              <a:t>Q=3</a:t>
            </a:r>
            <a:r>
              <a:rPr lang="zh-CN" altLang="en-US" sz="1400" dirty="0"/>
              <a:t>个中间值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BA8ADE-DDEA-4949-9704-B52B9C86F2A0}"/>
              </a:ext>
            </a:extLst>
          </p:cNvPr>
          <p:cNvSpPr txBox="1"/>
          <p:nvPr/>
        </p:nvSpPr>
        <p:spPr>
          <a:xfrm>
            <a:off x="7729980" y="4588965"/>
            <a:ext cx="3855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广播</a:t>
            </a:r>
            <a:r>
              <a:rPr lang="en-US" altLang="zh-CN" sz="1400" dirty="0" err="1"/>
              <a:t>μK</a:t>
            </a:r>
            <a:r>
              <a:rPr lang="en-US" altLang="zh-CN" sz="1400" dirty="0"/>
              <a:t>=2</a:t>
            </a:r>
            <a:r>
              <a:rPr lang="zh-CN" altLang="en-US" sz="1400" dirty="0"/>
              <a:t>个线性组合</a:t>
            </a:r>
            <a:endParaRPr lang="en-US" altLang="zh-CN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188B76-14A0-4DC4-AFFB-84BF4C54F074}"/>
              </a:ext>
            </a:extLst>
          </p:cNvPr>
          <p:cNvSpPr txBox="1"/>
          <p:nvPr/>
        </p:nvSpPr>
        <p:spPr>
          <a:xfrm>
            <a:off x="1093509" y="5279010"/>
            <a:ext cx="9935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换成矩阵</a:t>
            </a:r>
            <a:r>
              <a:rPr lang="zh-CN" altLang="en-US" dirty="0" smtClean="0"/>
              <a:t>乘法，用</a:t>
            </a:r>
            <a:r>
              <a:rPr lang="en-US" altLang="zh-CN" dirty="0" smtClean="0"/>
              <a:t>MDS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考虑</a:t>
            </a:r>
            <a:r>
              <a:rPr lang="en-US" altLang="zh-CN" dirty="0" smtClean="0"/>
              <a:t>stragglers</a:t>
            </a:r>
            <a:r>
              <a:rPr lang="zh-CN" altLang="en-US" dirty="0" smtClean="0"/>
              <a:t>，考虑前</a:t>
            </a:r>
            <a:r>
              <a:rPr lang="en-US" altLang="zh-CN" dirty="0" smtClean="0"/>
              <a:t>q</a:t>
            </a:r>
            <a:r>
              <a:rPr lang="zh-CN" altLang="en-US" dirty="0" smtClean="0"/>
              <a:t>个率先发送给</a:t>
            </a:r>
            <a:r>
              <a:rPr lang="en-US" altLang="zh-CN" dirty="0" err="1" smtClean="0"/>
              <a:t>ap</a:t>
            </a:r>
            <a:r>
              <a:rPr lang="zh-CN" altLang="en-US" dirty="0" smtClean="0"/>
              <a:t>的节点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用次序统计量，时间期望和传输量的</a:t>
            </a:r>
            <a:r>
              <a:rPr lang="en-US" altLang="zh-CN" dirty="0" smtClean="0"/>
              <a:t>tradeoff(</a:t>
            </a:r>
            <a:r>
              <a:rPr lang="zh-CN" altLang="en-US" dirty="0" smtClean="0"/>
              <a:t>以</a:t>
            </a:r>
            <a:r>
              <a:rPr lang="en-US" altLang="zh-CN" dirty="0" smtClean="0"/>
              <a:t>q</a:t>
            </a:r>
            <a:r>
              <a:rPr lang="zh-CN" altLang="en-US" dirty="0" smtClean="0"/>
              <a:t>为输入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适用性是问题。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7168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9319272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 INTRODUCTION(Motivating </a:t>
            </a:r>
            <a:r>
              <a:rPr lang="en-US" altLang="zh-CN" sz="2400" dirty="0" err="1"/>
              <a:t>Example,N</a:t>
            </a:r>
            <a:r>
              <a:rPr lang="en-US" altLang="zh-CN" sz="2400" dirty="0"/>
              <a:t>=6,K=3,Q=3)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188B76-14A0-4DC4-AFFB-84BF4C54F074}"/>
              </a:ext>
            </a:extLst>
          </p:cNvPr>
          <p:cNvSpPr txBox="1"/>
          <p:nvPr/>
        </p:nvSpPr>
        <p:spPr>
          <a:xfrm>
            <a:off x="618392" y="794933"/>
            <a:ext cx="99358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手机导航系统，每个用户需要找到两点之间最短的路径。输入为两点的地址，每个用户的中间值为基于该用户所拥有的数据集的所有可能的路线，每个用户需要找到最短的路径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需要基于两点的所有的路径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图像识别系统，输入可以是图像的特征，中间值是输入的特征与所有图片的特征比对，整个数据集是目标的特征库。每个用户要找到输入特征与某个特征最接近的图。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需要基于输入图像的所有比对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过滤系统。比如想订饭店，输入为用户喜欢的饭店类型，中间值为基于该用户数据集的所有饭店的信息（地址、电话、图片）。每个用户要得到所有的饭店信息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矩阵</a:t>
            </a:r>
            <a:r>
              <a:rPr lang="zh-CN" altLang="en-US" dirty="0" smtClean="0"/>
              <a:t>运算（</a:t>
            </a:r>
            <a:r>
              <a:rPr lang="zh-CN" altLang="en-US" dirty="0" smtClean="0"/>
              <a:t>更底层）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每个</a:t>
            </a:r>
            <a:r>
              <a:rPr lang="zh-CN" altLang="en-US" dirty="0" smtClean="0"/>
              <a:t>用户都有任务，如果考虑</a:t>
            </a:r>
            <a:r>
              <a:rPr lang="en-US" altLang="zh-CN" dirty="0" smtClean="0"/>
              <a:t>stragglers</a:t>
            </a:r>
            <a:r>
              <a:rPr lang="zh-CN" altLang="en-US" dirty="0" smtClean="0"/>
              <a:t>，有一些慢用户就得不到反馈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主要问题还是</a:t>
            </a:r>
            <a:r>
              <a:rPr lang="en-US" altLang="zh-CN" dirty="0" smtClean="0"/>
              <a:t>straggler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(</a:t>
            </a:r>
            <a:r>
              <a:rPr lang="zh-CN" altLang="en-US" dirty="0" smtClean="0"/>
              <a:t>矩阵计算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是把所有节点看成一个整体。无线框架下注重的是每个用户</a:t>
            </a:r>
            <a:r>
              <a:rPr lang="en-US" altLang="zh-CN" dirty="0" smtClean="0"/>
              <a:t>(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的任务。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592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1838"/>
            <a:ext cx="10515600" cy="55351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INTRODUCTION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PROBLEM FORMULATION 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MAIN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PROPOSED CODED FRAMEWORK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CONVERSE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smtClean="0"/>
              <a:t>APPENDIX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0853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 INTRODUCTION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885" y="835270"/>
            <a:ext cx="11172092" cy="534169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We propose a unified coded framework for </a:t>
            </a:r>
            <a:r>
              <a:rPr lang="en-US" altLang="zh-CN" sz="2000" dirty="0" smtClean="0"/>
              <a:t>distributed </a:t>
            </a:r>
            <a:r>
              <a:rPr lang="en-US" altLang="zh-CN" sz="2000" dirty="0"/>
              <a:t>computing with straggling servers, by </a:t>
            </a:r>
            <a:r>
              <a:rPr lang="en-US" altLang="zh-CN" sz="2000" dirty="0" smtClean="0"/>
              <a:t>introducing a </a:t>
            </a:r>
            <a:r>
              <a:rPr lang="en-US" altLang="zh-CN" sz="2000" dirty="0"/>
              <a:t>tradeoff between “</a:t>
            </a:r>
            <a:r>
              <a:rPr lang="en-US" altLang="zh-CN" sz="2000" dirty="0">
                <a:solidFill>
                  <a:srgbClr val="FF0000"/>
                </a:solidFill>
              </a:rPr>
              <a:t>latency of computation</a:t>
            </a:r>
            <a:r>
              <a:rPr lang="en-US" altLang="zh-CN" sz="2000" dirty="0"/>
              <a:t>” and “</a:t>
            </a:r>
            <a:r>
              <a:rPr lang="en-US" altLang="zh-CN" sz="2000" dirty="0">
                <a:solidFill>
                  <a:srgbClr val="FF0000"/>
                </a:solidFill>
              </a:rPr>
              <a:t>load </a:t>
            </a:r>
            <a:r>
              <a:rPr lang="en-US" altLang="zh-CN" sz="2000" dirty="0" smtClean="0">
                <a:solidFill>
                  <a:srgbClr val="FF0000"/>
                </a:solidFill>
              </a:rPr>
              <a:t>of communication</a:t>
            </a:r>
            <a:r>
              <a:rPr lang="en-US" altLang="zh-CN" sz="2000" dirty="0"/>
              <a:t>” for some linear computation tasks</a:t>
            </a:r>
            <a:r>
              <a:rPr lang="en-US" altLang="zh-CN" sz="2000" dirty="0" smtClean="0"/>
              <a:t>.</a:t>
            </a:r>
          </a:p>
          <a:p>
            <a:endParaRPr lang="en-US" altLang="zh-CN" sz="2000" dirty="0" smtClean="0"/>
          </a:p>
          <a:p>
            <a:r>
              <a:rPr lang="en-US" altLang="zh-CN" sz="2000" dirty="0"/>
              <a:t>latency of </a:t>
            </a:r>
            <a:r>
              <a:rPr lang="en-US" altLang="zh-CN" sz="2000" dirty="0" smtClean="0"/>
              <a:t>computation </a:t>
            </a:r>
            <a:r>
              <a:rPr lang="en-US" altLang="zh-CN" sz="2000" dirty="0"/>
              <a:t>:</a:t>
            </a:r>
            <a:r>
              <a:rPr lang="en-US" altLang="zh-CN" sz="2000" dirty="0" smtClean="0"/>
              <a:t>MDS code</a:t>
            </a:r>
          </a:p>
          <a:p>
            <a:r>
              <a:rPr lang="en-US" altLang="zh-CN" sz="2000" dirty="0"/>
              <a:t>load of </a:t>
            </a:r>
            <a:r>
              <a:rPr lang="en-US" altLang="zh-CN" sz="2000" dirty="0" smtClean="0"/>
              <a:t>communication: CDC scheme</a:t>
            </a:r>
          </a:p>
          <a:p>
            <a:endParaRPr lang="en-US" altLang="zh-CN" sz="2000" dirty="0"/>
          </a:p>
          <a:p>
            <a:r>
              <a:rPr lang="en-US" altLang="zh-CN" sz="2000" dirty="0"/>
              <a:t>Matrix multiplication  is one of the building blocks to solve </a:t>
            </a:r>
            <a:r>
              <a:rPr lang="en-US" altLang="zh-CN" sz="2000" dirty="0" smtClean="0"/>
              <a:t>data analytics </a:t>
            </a:r>
            <a:r>
              <a:rPr lang="en-US" altLang="zh-CN" sz="2000" dirty="0"/>
              <a:t>and machine learning problems (e.g., regression </a:t>
            </a:r>
            <a:r>
              <a:rPr lang="en-US" altLang="zh-CN" sz="2000" dirty="0" smtClean="0"/>
              <a:t>and classification</a:t>
            </a:r>
            <a:r>
              <a:rPr lang="en-US" altLang="zh-CN" sz="2000" dirty="0"/>
              <a:t>)</a:t>
            </a:r>
          </a:p>
          <a:p>
            <a:endParaRPr lang="en-US" altLang="zh-CN" sz="2000" dirty="0" smtClean="0"/>
          </a:p>
          <a:p>
            <a:r>
              <a:rPr lang="en-US" altLang="zh-CN" sz="2000" dirty="0"/>
              <a:t>We term </a:t>
            </a:r>
            <a:r>
              <a:rPr lang="en-US" altLang="zh-CN" sz="2000" dirty="0" smtClean="0"/>
              <a:t> CDC </a:t>
            </a:r>
            <a:r>
              <a:rPr lang="en-US" altLang="zh-CN" sz="2000" dirty="0"/>
              <a:t>approach </a:t>
            </a:r>
            <a:r>
              <a:rPr lang="en-US" altLang="zh-CN" sz="2000" dirty="0" smtClean="0"/>
              <a:t>as “Minimum </a:t>
            </a:r>
            <a:r>
              <a:rPr lang="en-US" altLang="zh-CN" sz="2000" dirty="0"/>
              <a:t>Bandwidth Code</a:t>
            </a:r>
            <a:r>
              <a:rPr lang="en-US" altLang="zh-CN" sz="2000" dirty="0" smtClean="0"/>
              <a:t>”</a:t>
            </a:r>
          </a:p>
          <a:p>
            <a:r>
              <a:rPr lang="en-US" altLang="zh-CN" sz="2000" dirty="0" smtClean="0"/>
              <a:t>We term the map approach using MDS code </a:t>
            </a:r>
            <a:r>
              <a:rPr lang="en-US" altLang="zh-CN" sz="2000" dirty="0"/>
              <a:t>as “Minimum Latency Code”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4718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 INTRODUCTION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500" y="834867"/>
            <a:ext cx="7561905" cy="5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3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840251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. PROBLEM FORMULATION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52722" y="759050"/>
                <a:ext cx="11499309" cy="5710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A. System </a:t>
                </a:r>
                <a:r>
                  <a:rPr lang="en-US" altLang="zh-CN" b="1" dirty="0"/>
                  <a:t>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考虑矩阵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input vector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总目标：求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将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分配到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个节点，每个节点有</a:t>
                </a:r>
                <a:r>
                  <a:rPr lang="en-US" altLang="zh-CN" dirty="0" err="1" smtClean="0"/>
                  <a:t>μm</a:t>
                </a:r>
                <a:r>
                  <a:rPr lang="zh-CN" altLang="en-US" dirty="0" smtClean="0"/>
                  <a:t>个数据行，一共有</a:t>
                </a:r>
                <a:r>
                  <a:rPr lang="en-US" altLang="zh-CN" dirty="0" err="1" smtClean="0"/>
                  <a:t>Kμm</a:t>
                </a:r>
                <a:r>
                  <a:rPr lang="zh-CN" altLang="en-US" dirty="0" smtClean="0"/>
                  <a:t>个行，任意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个行可还原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，形成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μmK,m</a:t>
                </a:r>
                <a:r>
                  <a:rPr lang="en-US" altLang="zh-CN" dirty="0" smtClean="0"/>
                  <a:t>)MDS</a:t>
                </a:r>
                <a:r>
                  <a:rPr lang="zh-CN" altLang="en-US" dirty="0" smtClean="0"/>
                  <a:t>码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r>
                  <a:rPr lang="en-US" altLang="zh-CN" b="1" dirty="0"/>
                  <a:t>B. Distributed Computing Model</a:t>
                </a:r>
                <a:endParaRPr lang="en-US" altLang="zh-CN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For </a:t>
                </a:r>
                <a:r>
                  <a:rPr lang="en-US" altLang="zh-CN" dirty="0"/>
                  <a:t>all j = 1,...,N, </a:t>
                </a:r>
                <a:r>
                  <a:rPr lang="en-US" altLang="zh-CN" dirty="0" smtClean="0"/>
                  <a:t>Server k</a:t>
                </a:r>
                <a:r>
                  <a:rPr lang="en-US" altLang="zh-CN" dirty="0"/>
                  <a:t>, k = 1,...,K, computes the intermediate </a:t>
                </a:r>
                <a:r>
                  <a:rPr lang="en-US" altLang="zh-CN" dirty="0" smtClean="0"/>
                  <a:t>vectors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We denote the latency for Server k to </a:t>
                </a:r>
                <a:r>
                  <a:rPr lang="en-US" altLang="zh-CN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,…,</a:t>
                </a:r>
                <a:r>
                  <a:rPr lang="el-G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.Using </a:t>
                </a:r>
                <a:r>
                  <a:rPr lang="en-US" altLang="zh-CN" dirty="0" smtClean="0"/>
                  <a:t>order statistic, denote the </a:t>
                </a:r>
                <a:r>
                  <a:rPr lang="en-US" altLang="zh-CN" dirty="0" err="1" smtClean="0"/>
                  <a:t>qth</a:t>
                </a:r>
                <a:r>
                  <a:rPr lang="en-US" altLang="zh-CN" dirty="0"/>
                  <a:t>  smallest variable </a:t>
                </a:r>
                <a:r>
                  <a:rPr lang="en-US" altLang="zh-CN" dirty="0" smtClean="0"/>
                  <a:t>of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After the Map phase, the job of computing the </a:t>
                </a:r>
                <a:r>
                  <a:rPr lang="en-US" altLang="zh-CN" dirty="0" smtClean="0"/>
                  <a:t>output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 smtClean="0"/>
                  <a:t> is </a:t>
                </a:r>
                <a:r>
                  <a:rPr lang="en-US" altLang="zh-CN" dirty="0"/>
                  <a:t>continued exclusively over the servers </a:t>
                </a:r>
                <a:r>
                  <a:rPr lang="en-US" altLang="zh-CN" dirty="0" smtClean="0"/>
                  <a:t>in the first q server, </a:t>
                </a:r>
                <a:r>
                  <a:rPr lang="en-US" altLang="zh-CN" dirty="0" err="1" smtClean="0"/>
                  <a:t>i.e.,every</a:t>
                </a:r>
                <a:r>
                  <a:rPr lang="en-US" altLang="zh-CN" dirty="0" smtClean="0"/>
                  <a:t> server handle N/q functions.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22" y="759050"/>
                <a:ext cx="11499309" cy="5710281"/>
              </a:xfrm>
              <a:prstGeom prst="rect">
                <a:avLst/>
              </a:prstGeom>
              <a:blipFill>
                <a:blip r:embed="rId2"/>
                <a:stretch>
                  <a:fillRect l="-477" t="-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951" y="2483489"/>
            <a:ext cx="2956896" cy="3417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501" y="3382141"/>
            <a:ext cx="2206271" cy="3985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722" y="3880320"/>
            <a:ext cx="5109333" cy="82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5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840251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. PROBLEM FORMULATION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52722" y="759050"/>
                <a:ext cx="11499309" cy="4813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B. Distributed Computing Model(reduce phase)</a:t>
                </a: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After </a:t>
                </a:r>
                <a:r>
                  <a:rPr lang="en-US" altLang="zh-CN" dirty="0" err="1" smtClean="0"/>
                  <a:t>shuffing</a:t>
                </a:r>
                <a:r>
                  <a:rPr lang="en-US" altLang="zh-CN" dirty="0"/>
                  <a:t>, User k, k ∈ Q, </a:t>
                </a:r>
                <a:r>
                  <a:rPr lang="en-US" altLang="zh-CN" dirty="0" smtClean="0"/>
                  <a:t>uses the </a:t>
                </a:r>
                <a:r>
                  <a:rPr lang="en-US" altLang="zh-CN" dirty="0"/>
                  <a:t>locally computed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,…,</a:t>
                </a:r>
                <a:r>
                  <a:rPr lang="el-G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 and </a:t>
                </a:r>
                <a:r>
                  <a:rPr lang="en-US" altLang="zh-CN" dirty="0"/>
                  <a:t>the </a:t>
                </a:r>
                <a:r>
                  <a:rPr lang="en-US" altLang="zh-CN" dirty="0" smtClean="0"/>
                  <a:t>received multicast </a:t>
                </a:r>
                <a:r>
                  <a:rPr lang="en-US" altLang="zh-CN" dirty="0"/>
                  <a:t>messages </a:t>
                </a:r>
                <a:r>
                  <a:rPr lang="en-US" altLang="zh-CN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: k ∈ Q} to recover the output </a:t>
                </a:r>
                <a:r>
                  <a:rPr lang="en-US" altLang="zh-CN" dirty="0" smtClean="0"/>
                  <a:t>vectors with </a:t>
                </a:r>
                <a:r>
                  <a:rPr lang="en-US" altLang="zh-CN" dirty="0"/>
                  <a:t>indices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For such a distributed computing system, we say a </a:t>
                </a:r>
                <a:r>
                  <a:rPr lang="en-US" altLang="zh-CN" dirty="0" smtClean="0"/>
                  <a:t>latency-load </a:t>
                </a:r>
                <a:r>
                  <a:rPr lang="en-US" altLang="zh-CN" dirty="0"/>
                  <a:t>pair (D,L)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is achievable if there exist a </a:t>
                </a:r>
                <a:r>
                  <a:rPr lang="en-US" altLang="zh-CN" dirty="0" smtClean="0"/>
                  <a:t>storage design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} </a:t>
                </a:r>
                <a:r>
                  <a:rPr lang="en-US" altLang="zh-CN" dirty="0"/>
                  <a:t>, a Map phase computation with latency </a:t>
                </a:r>
                <a:r>
                  <a:rPr lang="en-US" altLang="zh-CN" dirty="0" smtClean="0"/>
                  <a:t>D, and </a:t>
                </a:r>
                <a:r>
                  <a:rPr lang="en-US" altLang="zh-CN" dirty="0"/>
                  <a:t>a shuffling scheme with communication load L, such </a:t>
                </a:r>
                <a:r>
                  <a:rPr lang="en-US" altLang="zh-CN" dirty="0" smtClean="0"/>
                  <a:t>that all </a:t>
                </a:r>
                <a:r>
                  <a:rPr lang="en-US" altLang="zh-CN" dirty="0"/>
                  <a:t>output vectors can be successfully reduced.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22" y="759050"/>
                <a:ext cx="11499309" cy="4813497"/>
              </a:xfrm>
              <a:prstGeom prst="rect">
                <a:avLst/>
              </a:prstGeom>
              <a:blipFill>
                <a:blip r:embed="rId2"/>
                <a:stretch>
                  <a:fillRect l="-477" t="-760" r="-2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22" y="1285435"/>
            <a:ext cx="4779255" cy="95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0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840251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. PROBLEM FORMULATION(Example)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52722" y="759050"/>
            <a:ext cx="114993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m=12,N=4,μ=1/2,K=4</a:t>
            </a:r>
          </a:p>
          <a:p>
            <a:r>
              <a:rPr lang="en-US" altLang="zh-CN" b="1" dirty="0"/>
              <a:t>M</a:t>
            </a:r>
            <a:r>
              <a:rPr lang="en-US" altLang="zh-CN" b="1" dirty="0" smtClean="0"/>
              <a:t>ap latency has </a:t>
            </a:r>
            <a:r>
              <a:rPr lang="en-US" altLang="zh-CN" b="1" dirty="0"/>
              <a:t>a </a:t>
            </a:r>
            <a:r>
              <a:rPr lang="en-US" altLang="zh-CN" b="1" dirty="0" smtClean="0"/>
              <a:t>shifted-exponential </a:t>
            </a:r>
            <a:r>
              <a:rPr lang="en-US" altLang="zh-CN" b="1" dirty="0"/>
              <a:t>distribution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r>
              <a:rPr lang="en-US" altLang="zh-CN" dirty="0" smtClean="0"/>
              <a:t>According </a:t>
            </a:r>
            <a:r>
              <a:rPr lang="en-US" altLang="zh-CN" dirty="0"/>
              <a:t>to “</a:t>
            </a:r>
            <a:r>
              <a:rPr lang="en-US" altLang="zh-CN" i="1" dirty="0"/>
              <a:t>A first course </a:t>
            </a:r>
            <a:r>
              <a:rPr lang="en-US" altLang="zh-CN" i="1" dirty="0" smtClean="0"/>
              <a:t>in order </a:t>
            </a:r>
            <a:r>
              <a:rPr lang="en-US" altLang="zh-CN" i="1" dirty="0"/>
              <a:t>statistics</a:t>
            </a:r>
            <a:r>
              <a:rPr lang="en-US" altLang="zh-CN" dirty="0"/>
              <a:t>”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r>
              <a:rPr lang="en-US" altLang="zh-CN" b="1" dirty="0"/>
              <a:t>Only</a:t>
            </a:r>
            <a:r>
              <a:rPr lang="en-US" altLang="zh-CN" dirty="0"/>
              <a:t> Minimum Bandwidth </a:t>
            </a:r>
            <a:r>
              <a:rPr lang="en-US" altLang="zh-CN" dirty="0" smtClean="0"/>
              <a:t>Code(CDC scheme)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659" y="1090275"/>
            <a:ext cx="3014395" cy="3222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22" y="1963310"/>
            <a:ext cx="3012876" cy="5624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76" y="3145035"/>
            <a:ext cx="6188843" cy="336791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801" y="3762032"/>
            <a:ext cx="2821715" cy="25010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10754" y="3358662"/>
            <a:ext cx="453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Computation latency: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910754" y="4459662"/>
            <a:ext cx="4536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Communication load:</a:t>
            </a:r>
          </a:p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7246" y="4828994"/>
            <a:ext cx="1778685" cy="30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840251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. PROBLEM FORMULATION(Example)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352722" y="759050"/>
            <a:ext cx="114993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m=12,N=4,μ=1/2,K=4</a:t>
            </a:r>
          </a:p>
          <a:p>
            <a:r>
              <a:rPr lang="en-US" altLang="zh-CN" b="1" dirty="0"/>
              <a:t>M</a:t>
            </a:r>
            <a:r>
              <a:rPr lang="en-US" altLang="zh-CN" b="1" dirty="0" smtClean="0"/>
              <a:t>ap latency has </a:t>
            </a:r>
            <a:r>
              <a:rPr lang="en-US" altLang="zh-CN" b="1" dirty="0"/>
              <a:t>a </a:t>
            </a:r>
            <a:r>
              <a:rPr lang="en-US" altLang="zh-CN" b="1" dirty="0" smtClean="0"/>
              <a:t>shifted-exponential </a:t>
            </a:r>
            <a:r>
              <a:rPr lang="en-US" altLang="zh-CN" b="1" dirty="0"/>
              <a:t>distribution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r>
              <a:rPr lang="en-US" altLang="zh-CN" dirty="0" smtClean="0"/>
              <a:t>According </a:t>
            </a:r>
            <a:r>
              <a:rPr lang="en-US" altLang="zh-CN" dirty="0"/>
              <a:t>to “</a:t>
            </a:r>
            <a:r>
              <a:rPr lang="en-US" altLang="zh-CN" i="1" dirty="0"/>
              <a:t>A first course </a:t>
            </a:r>
            <a:r>
              <a:rPr lang="en-US" altLang="zh-CN" i="1" dirty="0" smtClean="0"/>
              <a:t>in order </a:t>
            </a:r>
            <a:r>
              <a:rPr lang="en-US" altLang="zh-CN" i="1" dirty="0"/>
              <a:t>statistics</a:t>
            </a:r>
            <a:r>
              <a:rPr lang="en-US" altLang="zh-CN" dirty="0"/>
              <a:t>”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r>
              <a:rPr lang="en-US" altLang="zh-CN" b="1" dirty="0"/>
              <a:t>Only</a:t>
            </a:r>
            <a:r>
              <a:rPr lang="en-US" altLang="zh-CN" dirty="0"/>
              <a:t> Minimum Latency Code </a:t>
            </a:r>
            <a:r>
              <a:rPr lang="en-US" altLang="zh-CN" dirty="0" smtClean="0"/>
              <a:t>(MDS code)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659" y="1090275"/>
            <a:ext cx="3014395" cy="3222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22" y="1963310"/>
            <a:ext cx="3012876" cy="5624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22" y="3247883"/>
            <a:ext cx="6298336" cy="29629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29500" y="3481754"/>
            <a:ext cx="42466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Server1 finishes y1 and y2</a:t>
            </a:r>
          </a:p>
          <a:p>
            <a:r>
              <a:rPr lang="en-US" altLang="zh-CN" dirty="0" smtClean="0"/>
              <a:t>Server3 finishes y3 and y4</a:t>
            </a:r>
          </a:p>
          <a:p>
            <a:endParaRPr lang="en-US" altLang="zh-CN" dirty="0"/>
          </a:p>
          <a:p>
            <a:r>
              <a:rPr lang="en-US" altLang="zh-CN" dirty="0"/>
              <a:t>Computation latency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Communication load: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909" y="4680176"/>
            <a:ext cx="2231249" cy="27890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2082" y="5465124"/>
            <a:ext cx="1373317" cy="29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0424747" cy="373429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3.MAIN RESULTS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129269" y="659423"/>
                <a:ext cx="5165017" cy="3854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Minimum Latency Code</a:t>
                </a:r>
              </a:p>
              <a:p>
                <a:r>
                  <a:rPr lang="en-US" altLang="zh-CN" dirty="0" smtClean="0"/>
                  <a:t>q=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Achieve 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 smtClean="0"/>
              </a:p>
              <a:p>
                <a:r>
                  <a:rPr lang="en-US" altLang="zh-CN" b="1" dirty="0" smtClean="0"/>
                  <a:t>Minimum Bandwidth </a:t>
                </a:r>
                <a:r>
                  <a:rPr lang="en-US" altLang="zh-CN" b="1" dirty="0"/>
                  <a:t>Code</a:t>
                </a:r>
                <a:endParaRPr lang="en-US" altLang="zh-CN" b="1" dirty="0" smtClean="0"/>
              </a:p>
              <a:p>
                <a:r>
                  <a:rPr lang="en-US" altLang="zh-CN" dirty="0" smtClean="0"/>
                  <a:t>q=K</a:t>
                </a:r>
              </a:p>
              <a:p>
                <a:r>
                  <a:rPr lang="en-US" altLang="zh-CN" dirty="0" smtClean="0"/>
                  <a:t>Achieve 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dirty="0"/>
              </a:p>
              <a:p>
                <a:endParaRPr lang="en-US" altLang="zh-CN" b="1" dirty="0" smtClean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269" y="659423"/>
                <a:ext cx="5165017" cy="3854325"/>
              </a:xfrm>
              <a:prstGeom prst="rect">
                <a:avLst/>
              </a:prstGeom>
              <a:blipFill>
                <a:blip r:embed="rId2"/>
                <a:stretch>
                  <a:fillRect l="-943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19" y="817685"/>
            <a:ext cx="4376478" cy="32905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539" y="1492152"/>
            <a:ext cx="1727063" cy="2223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1331" y="2538436"/>
            <a:ext cx="1662660" cy="27265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6129269" y="923192"/>
            <a:ext cx="633046" cy="5689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endCxn id="8" idx="2"/>
          </p:cNvCxnSpPr>
          <p:nvPr/>
        </p:nvCxnSpPr>
        <p:spPr>
          <a:xfrm flipV="1">
            <a:off x="3297115" y="1207672"/>
            <a:ext cx="2832154" cy="3956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798277" y="1761587"/>
            <a:ext cx="2330992" cy="6035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6117222" y="2040401"/>
            <a:ext cx="633046" cy="5689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0135" y="2937331"/>
            <a:ext cx="5071697" cy="350782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175" y="4656519"/>
            <a:ext cx="4466750" cy="137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6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2058</TotalTime>
  <Words>746</Words>
  <Application>Microsoft Office PowerPoint</Application>
  <PresentationFormat>宽屏</PresentationFormat>
  <Paragraphs>198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宋体</vt:lpstr>
      <vt:lpstr>Arial</vt:lpstr>
      <vt:lpstr>Cambria Math</vt:lpstr>
      <vt:lpstr>Times New Roman</vt:lpstr>
      <vt:lpstr>Office 主题​​</vt:lpstr>
      <vt:lpstr>A Unified Coding Framework for Distributed Computing with Straggling Servers</vt:lpstr>
      <vt:lpstr>PowerPoint 演示文稿</vt:lpstr>
      <vt:lpstr>1. INTRODUCTION</vt:lpstr>
      <vt:lpstr>1. INTRODUCTION</vt:lpstr>
      <vt:lpstr>2. PROBLEM FORMULATION</vt:lpstr>
      <vt:lpstr>2. PROBLEM FORMULATION</vt:lpstr>
      <vt:lpstr>2. PROBLEM FORMULATION(Example)</vt:lpstr>
      <vt:lpstr>2. PROBLEM FORMULATION(Example)</vt:lpstr>
      <vt:lpstr>3.MAIN RESULTS</vt:lpstr>
      <vt:lpstr>4. PROPOSED CODED FRAMEWORK（Example）</vt:lpstr>
      <vt:lpstr>4. PROPOSED CODED FRAMEWORK（Example）</vt:lpstr>
      <vt:lpstr>4. PROPOSED CODED FRAMEWORK（General Scheme）</vt:lpstr>
      <vt:lpstr>4. PROPOSED CODED FRAMEWORK（General Scheme）</vt:lpstr>
      <vt:lpstr>5. Converse </vt:lpstr>
      <vt:lpstr>5. Converse </vt:lpstr>
      <vt:lpstr>1. INTRODUCTION(Motivating Example,N=6,K=3,Q=3)</vt:lpstr>
      <vt:lpstr>1. INTRODUCTION(Motivating Example,N=6,K=3,Q=3)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Unified Coding Framework for Distributed Computing with Straggling Servers</dc:title>
  <dc:creator>MSI</dc:creator>
  <cp:lastModifiedBy>MSI</cp:lastModifiedBy>
  <cp:revision>208</cp:revision>
  <dcterms:created xsi:type="dcterms:W3CDTF">2019-09-03T00:53:02Z</dcterms:created>
  <dcterms:modified xsi:type="dcterms:W3CDTF">2019-10-12T11:35:55Z</dcterms:modified>
</cp:coreProperties>
</file>