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08" r:id="rId5"/>
    <p:sldId id="317" r:id="rId6"/>
    <p:sldId id="282" r:id="rId7"/>
    <p:sldId id="309" r:id="rId8"/>
    <p:sldId id="284" r:id="rId9"/>
    <p:sldId id="321" r:id="rId10"/>
    <p:sldId id="319" r:id="rId11"/>
    <p:sldId id="322" r:id="rId12"/>
    <p:sldId id="323" r:id="rId13"/>
    <p:sldId id="324" r:id="rId14"/>
    <p:sldId id="325" r:id="rId15"/>
    <p:sldId id="326" r:id="rId16"/>
    <p:sldId id="327" r:id="rId17"/>
    <p:sldId id="32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CAMR: Coded Aggregated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446585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Konstantinos </a:t>
            </a:r>
            <a:r>
              <a:rPr lang="en-US" altLang="zh-CN" dirty="0" err="1"/>
              <a:t>Konstantinidis</a:t>
            </a:r>
            <a:r>
              <a:rPr lang="en-US" altLang="zh-CN" dirty="0"/>
              <a:t> and Aditya </a:t>
            </a:r>
            <a:r>
              <a:rPr lang="en-US" altLang="zh-CN" dirty="0" err="1" smtClean="0"/>
              <a:t>Ramamoorthy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2019 </a:t>
            </a:r>
            <a:r>
              <a:rPr lang="en-US" altLang="zh-CN" dirty="0"/>
              <a:t>IEEE International Symposium on Information Theory (ISIT)</a:t>
            </a:r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</a:t>
            </a:r>
            <a:r>
              <a:rPr lang="en-US" altLang="zh-CN" sz="2400" dirty="0" smtClean="0"/>
              <a:t>SCHEME(File </a:t>
            </a:r>
            <a:r>
              <a:rPr lang="en-US" altLang="zh-CN" sz="2400" dirty="0"/>
              <a:t>placement)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12885" y="800100"/>
                <a:ext cx="5087815" cy="288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考虑某个</a:t>
                </a:r>
                <a:r>
                  <a:rPr lang="en-US" altLang="zh-CN" dirty="0" smtClean="0"/>
                  <a:t>job j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N=</a:t>
                </a:r>
                <a:r>
                  <a:rPr lang="en-US" altLang="zh-CN" dirty="0" err="1" smtClean="0"/>
                  <a:t>kγ</a:t>
                </a:r>
                <a:r>
                  <a:rPr lang="zh-CN" altLang="en-US" dirty="0" smtClean="0"/>
                  <a:t>。分成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，每个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大小为</a:t>
                </a:r>
                <a:r>
                  <a:rPr lang="en-US" altLang="zh-CN" dirty="0" smtClean="0"/>
                  <a:t>γ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的用户分配索引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所表示的用户范围内分配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的文件</a:t>
                </a:r>
                <a:r>
                  <a:rPr lang="en-US" altLang="zh-CN" dirty="0" smtClean="0"/>
                  <a:t>N</a:t>
                </a:r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00100"/>
                <a:ext cx="5087815" cy="2880917"/>
              </a:xfrm>
              <a:prstGeom prst="rect">
                <a:avLst/>
              </a:prstGeom>
              <a:blipFill>
                <a:blip r:embed="rId2"/>
                <a:stretch>
                  <a:fillRect l="-719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243868"/>
            <a:ext cx="5966932" cy="45289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5" y="3106308"/>
            <a:ext cx="4142857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</a:t>
            </a:r>
            <a:r>
              <a:rPr lang="en-US" altLang="zh-CN" sz="2400" dirty="0" smtClean="0"/>
              <a:t>SCHEME(File placement Example)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12885" y="659423"/>
                <a:ext cx="11602915" cy="316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 smtClean="0"/>
                  <a:t>K=Q=6  N=6</a:t>
                </a:r>
              </a:p>
              <a:p>
                <a:r>
                  <a:rPr lang="zh-CN" altLang="en-US" dirty="0" smtClean="0"/>
                  <a:t>根据规则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K=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k×q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K=6</a:t>
                </a:r>
                <a:r>
                  <a:rPr lang="zh-CN" altLang="en-US" dirty="0" smtClean="0"/>
                  <a:t>入手，我们选</a:t>
                </a:r>
                <a:r>
                  <a:rPr lang="en-US" altLang="zh-CN" dirty="0" smtClean="0"/>
                  <a:t>k=3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q=2   J=4</a:t>
                </a:r>
              </a:p>
              <a:p>
                <a:r>
                  <a:rPr lang="zh-CN" altLang="en-US" dirty="0" smtClean="0"/>
                  <a:t>挨个考虑</a:t>
                </a:r>
                <a:r>
                  <a:rPr lang="en-US" altLang="zh-CN" dirty="0" smtClean="0"/>
                  <a:t>job j</a:t>
                </a:r>
              </a:p>
              <a:p>
                <a:r>
                  <a:rPr lang="zh-CN" altLang="en-US" dirty="0" smtClean="0"/>
                  <a:t>比如考虑</a:t>
                </a:r>
                <a:r>
                  <a:rPr lang="en-US" altLang="zh-CN" dirty="0" smtClean="0"/>
                  <a:t>job1</a:t>
                </a:r>
                <a:r>
                  <a:rPr lang="zh-CN" altLang="en-US" dirty="0" smtClean="0"/>
                  <a:t>的用户分配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en-US" altLang="zh-CN" dirty="0" smtClean="0"/>
              </a:p>
              <a:p>
                <a:pPr/>
                <a:r>
                  <a:rPr lang="zh-CN" altLang="en-US" dirty="0">
                    <a:solidFill>
                      <a:srgbClr val="FF000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确定文件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4</a:t>
                </a:r>
              </a:p>
              <a:p>
                <a:pPr/>
                <a:r>
                  <a:rPr lang="zh-CN" altLang="en-US" dirty="0" smtClean="0">
                    <a:solidFill>
                      <a:srgbClr val="0070C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确定文件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/>
                <a:r>
                  <a:rPr lang="zh-CN" altLang="en-US" dirty="0" smtClean="0">
                    <a:solidFill>
                      <a:srgbClr val="00B050"/>
                    </a:solidFill>
                  </a:rPr>
                  <a:t>节点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确定文件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6</a:t>
                </a:r>
              </a:p>
              <a:p>
                <a:pPr/>
                <a:endParaRPr lang="en-US" altLang="zh-CN" dirty="0">
                  <a:solidFill>
                    <a:srgbClr val="00B050"/>
                  </a:solidFill>
                </a:endParaRPr>
              </a:p>
              <a:p>
                <a:pPr/>
                <a:r>
                  <a:rPr lang="en-US" altLang="zh-CN" dirty="0" smtClean="0"/>
                  <a:t>μ=k-1/K=1/3</a:t>
                </a:r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59423"/>
                <a:ext cx="11602915" cy="3162854"/>
              </a:xfrm>
              <a:prstGeom prst="rect">
                <a:avLst/>
              </a:prstGeom>
              <a:blipFill>
                <a:blip r:embed="rId2"/>
                <a:stretch>
                  <a:fillRect l="-420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61" y="3832360"/>
            <a:ext cx="5446884" cy="2774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08" y="4754736"/>
            <a:ext cx="5035061" cy="9302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55777" y="4352192"/>
            <a:ext cx="712177" cy="23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79726" y="4352192"/>
            <a:ext cx="712177" cy="237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17223" y="4352192"/>
            <a:ext cx="712177" cy="2373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64516" y="4352192"/>
            <a:ext cx="712177" cy="2373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27074" y="4352192"/>
            <a:ext cx="712177" cy="2373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03827" y="4352192"/>
            <a:ext cx="712177" cy="2373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SCHEME(Shuffle </a:t>
            </a:r>
            <a:r>
              <a:rPr lang="en-US" altLang="zh-CN" sz="2400" dirty="0" smtClean="0"/>
              <a:t>phase)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8753" y="759713"/>
            <a:ext cx="10855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endParaRPr lang="en-US" altLang="zh-CN" b="1" dirty="0" smtClean="0"/>
          </a:p>
          <a:p>
            <a:pPr/>
            <a:endParaRPr lang="en-US" altLang="zh-CN" b="1" dirty="0"/>
          </a:p>
          <a:p>
            <a:pPr/>
            <a:r>
              <a:rPr lang="en-US" altLang="zh-CN" b="1" dirty="0" smtClean="0"/>
              <a:t>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stage</a:t>
            </a:r>
          </a:p>
          <a:p>
            <a:pPr/>
            <a:endParaRPr lang="en-US" altLang="zh-CN" b="1" dirty="0" smtClean="0"/>
          </a:p>
          <a:p>
            <a:pPr/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6" y="2478870"/>
            <a:ext cx="5715360" cy="21195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113" y="1217454"/>
            <a:ext cx="5817280" cy="46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SCHEME(Shuffle </a:t>
            </a:r>
            <a:r>
              <a:rPr lang="en-US" altLang="zh-CN" sz="2400" dirty="0" smtClean="0"/>
              <a:t>phase stage 1)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58753" y="759713"/>
                <a:ext cx="10855569" cy="455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b="1" dirty="0" smtClean="0"/>
                  <a:t>Stage1</a:t>
                </a:r>
                <a:r>
                  <a:rPr lang="zh-CN" altLang="en-US" b="1" dirty="0" smtClean="0"/>
                  <a:t>：相同</a:t>
                </a:r>
                <a:r>
                  <a:rPr lang="en-US" altLang="zh-CN" b="1" dirty="0" smtClean="0"/>
                  <a:t>job</a:t>
                </a:r>
                <a:r>
                  <a:rPr lang="zh-CN" altLang="en-US" b="1" dirty="0" smtClean="0"/>
                  <a:t>之间的传输</a:t>
                </a:r>
                <a:endParaRPr lang="en-US" altLang="zh-CN" b="1" dirty="0" smtClean="0"/>
              </a:p>
              <a:p>
                <a:pPr/>
                <a:endParaRPr lang="en-US" altLang="zh-CN" dirty="0" smtClean="0"/>
              </a:p>
              <a:p>
                <a:pPr/>
                <a:r>
                  <a:rPr lang="en-US" altLang="zh-CN" dirty="0" smtClean="0"/>
                  <a:t>Example</a:t>
                </a:r>
              </a:p>
              <a:p>
                <a:pPr/>
                <a:r>
                  <a:rPr lang="en-US" altLang="zh-CN" dirty="0"/>
                  <a:t>K=Q=6  </a:t>
                </a:r>
                <a:r>
                  <a:rPr lang="en-US" altLang="zh-CN" dirty="0" smtClean="0"/>
                  <a:t>N=6 k=3  q=2  J=4</a:t>
                </a:r>
              </a:p>
              <a:p>
                <a:pPr/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U1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U3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其确定文件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4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4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求和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求和后再分给</a:t>
                </a:r>
                <a:r>
                  <a:rPr lang="en-US" altLang="zh-CN" dirty="0" smtClean="0"/>
                  <a:t>U1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U3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正好是</a:t>
                </a:r>
                <a:r>
                  <a:rPr lang="en-US" altLang="zh-CN" dirty="0" smtClean="0"/>
                  <a:t>U5</a:t>
                </a:r>
                <a:r>
                  <a:rPr lang="zh-CN" altLang="en-US" dirty="0" smtClean="0"/>
                  <a:t>需要的</a:t>
                </a:r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𝐽𝑄𝐵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r>
                  <a:rPr lang="en-US" altLang="zh-CN" dirty="0" smtClean="0"/>
                  <a:t>Stage1</a:t>
                </a:r>
                <a:r>
                  <a:rPr lang="zh-CN" altLang="en-US" dirty="0" smtClean="0"/>
                  <a:t>可以完成相同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的所有中间值传输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3" y="759713"/>
                <a:ext cx="10855569" cy="4551182"/>
              </a:xfrm>
              <a:prstGeom prst="rect">
                <a:avLst/>
              </a:prstGeom>
              <a:blipFill>
                <a:blip r:embed="rId2"/>
                <a:stretch>
                  <a:fillRect l="-505" t="-1072" b="-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92" y="992353"/>
            <a:ext cx="7190476" cy="460952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251331" y="1758462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67599" y="1758462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20608" y="2839915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786447" y="2857499"/>
            <a:ext cx="73855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22378" y="3495141"/>
            <a:ext cx="43668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31666" y="3464567"/>
            <a:ext cx="43668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289666" y="4346729"/>
            <a:ext cx="436684" cy="457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SCHEME(Shuffle </a:t>
            </a:r>
            <a:r>
              <a:rPr lang="en-US" altLang="zh-CN" sz="2400" dirty="0" smtClean="0"/>
              <a:t>phase stage 2)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b="1" dirty="0" smtClean="0"/>
                  <a:t>Stage2</a:t>
                </a:r>
                <a:r>
                  <a:rPr lang="zh-CN" altLang="en-US" b="1" dirty="0" smtClean="0"/>
                  <a:t>：不同</a:t>
                </a:r>
                <a:r>
                  <a:rPr lang="en-US" altLang="zh-CN" b="1" dirty="0" smtClean="0"/>
                  <a:t>job</a:t>
                </a:r>
                <a:r>
                  <a:rPr lang="zh-CN" altLang="en-US" b="1" dirty="0" smtClean="0"/>
                  <a:t>之间的传输</a:t>
                </a:r>
                <a:endParaRPr lang="en-US" altLang="zh-CN" b="1" dirty="0" smtClean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:r>
                  <a:rPr lang="en-US" altLang="zh-CN" dirty="0" smtClean="0"/>
                  <a:t>Example</a:t>
                </a:r>
              </a:p>
              <a:p>
                <a:pPr/>
                <a:r>
                  <a:rPr lang="en-US" altLang="zh-CN" dirty="0"/>
                  <a:t>K=Q=6  </a:t>
                </a:r>
                <a:r>
                  <a:rPr lang="en-US" altLang="zh-CN" dirty="0" smtClean="0"/>
                  <a:t>N=6 k=3  q=2  J=4</a:t>
                </a:r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r>
                  <a:rPr lang="zh-CN" altLang="en-US" dirty="0" smtClean="0"/>
                  <a:t>考虑其他的用户集合，它是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除去任意一个节点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再加上与之并行的另一个节点</a:t>
                </a:r>
                <a:endParaRPr lang="en-US" altLang="zh-CN" dirty="0" smtClean="0"/>
              </a:p>
              <a:p>
                <a:pPr/>
                <a:r>
                  <a:rPr lang="zh-CN" altLang="en-US" dirty="0" smtClean="0"/>
                  <a:t>比如考虑</a:t>
                </a:r>
                <a:r>
                  <a:rPr lang="en-US" altLang="zh-CN" dirty="0" smtClean="0"/>
                  <a:t>G={1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6</a:t>
                </a:r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，任意两个用户确定一个</a:t>
                </a:r>
                <a:r>
                  <a:rPr lang="en-US" altLang="zh-CN" dirty="0" smtClean="0"/>
                  <a:t>batch</a:t>
                </a:r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𝐽𝑄𝐵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blipFill>
                <a:blip r:embed="rId2"/>
                <a:stretch>
                  <a:fillRect l="-505"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3" y="2190874"/>
            <a:ext cx="5035061" cy="93020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83" y="826478"/>
            <a:ext cx="4315240" cy="21984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5" y="3852966"/>
            <a:ext cx="6714286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SCHEME(Shuffle </a:t>
            </a:r>
            <a:r>
              <a:rPr lang="en-US" altLang="zh-CN" sz="2400" dirty="0" smtClean="0"/>
              <a:t>phase stage 3)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b="1" dirty="0" smtClean="0"/>
                  <a:t>Stage3</a:t>
                </a:r>
                <a:r>
                  <a:rPr lang="zh-CN" altLang="en-US" b="1" dirty="0" smtClean="0"/>
                  <a:t>：剩下的</a:t>
                </a:r>
                <a:r>
                  <a:rPr lang="en-US" altLang="zh-CN" b="1" dirty="0" smtClean="0"/>
                  <a:t>job</a:t>
                </a:r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:r>
                  <a:rPr lang="en-US" altLang="zh-CN" dirty="0" smtClean="0"/>
                  <a:t>Example</a:t>
                </a:r>
              </a:p>
              <a:p>
                <a:pPr/>
                <a:r>
                  <a:rPr lang="en-US" altLang="zh-CN" dirty="0"/>
                  <a:t>K=Q=6  </a:t>
                </a:r>
                <a:r>
                  <a:rPr lang="en-US" altLang="zh-CN" dirty="0" smtClean="0"/>
                  <a:t>N=6 k=3  q=2  J=4</a:t>
                </a:r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:r>
                  <a:rPr lang="zh-CN" altLang="en-US" dirty="0" smtClean="0"/>
                  <a:t>比如考虑</a:t>
                </a:r>
                <a:r>
                  <a:rPr lang="en-US" altLang="zh-CN" dirty="0" smtClean="0"/>
                  <a:t>G={1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6}</a:t>
                </a:r>
                <a:r>
                  <a:rPr lang="zh-CN" altLang="en-US" dirty="0" smtClean="0"/>
                  <a:t>经过</a:t>
                </a:r>
                <a:r>
                  <a:rPr lang="en-US" altLang="zh-CN" dirty="0" smtClean="0"/>
                  <a:t>stage2</a:t>
                </a:r>
                <a:r>
                  <a:rPr lang="zh-CN" altLang="en-US" dirty="0" smtClean="0"/>
                  <a:t>的传输后，</a:t>
                </a:r>
                <a:r>
                  <a:rPr lang="en-US" altLang="zh-CN" dirty="0" smtClean="0"/>
                  <a:t>U1</a:t>
                </a:r>
                <a:r>
                  <a:rPr lang="zh-CN" altLang="en-US" dirty="0" smtClean="0"/>
                  <a:t>仍然缺少</a:t>
                </a:r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 smtClean="0">
                    <a:latin typeface="Cambria Math" panose="02040503050406030204" pitchFamily="18" charset="0"/>
                  </a:rPr>
                  <a:t>从并行的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U2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直接发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𝐽𝑄𝐵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3" y="759713"/>
                <a:ext cx="10855569" cy="6194581"/>
              </a:xfrm>
              <a:prstGeom prst="rect">
                <a:avLst/>
              </a:prstGeom>
              <a:blipFill>
                <a:blip r:embed="rId2"/>
                <a:stretch>
                  <a:fillRect l="-505"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53" y="2043629"/>
            <a:ext cx="5035061" cy="93020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83" y="826478"/>
            <a:ext cx="4315240" cy="219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544" y="3242968"/>
            <a:ext cx="2179225" cy="333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53" y="3665365"/>
            <a:ext cx="4742523" cy="13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4.COMMUNICATION </a:t>
            </a:r>
            <a:r>
              <a:rPr lang="en-US" altLang="zh-CN" sz="2400" dirty="0"/>
              <a:t>LOAD ANALYSIS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58753" y="759713"/>
            <a:ext cx="1085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endParaRPr lang="en-US" altLang="zh-CN" dirty="0" smtClean="0"/>
          </a:p>
          <a:p>
            <a:pPr/>
            <a:endParaRPr lang="en-US" altLang="zh-CN" dirty="0"/>
          </a:p>
          <a:p>
            <a:pPr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3" y="914399"/>
            <a:ext cx="5321817" cy="5140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84" y="2984594"/>
            <a:ext cx="4895238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 </a:t>
            </a:r>
            <a:r>
              <a:rPr lang="en-US" altLang="zh-CN" sz="2400" dirty="0"/>
              <a:t>COMPARISON WITH OTHER </a:t>
            </a:r>
            <a:r>
              <a:rPr lang="en-US" altLang="zh-CN" sz="2400" dirty="0" smtClean="0"/>
              <a:t>SCHEMES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15" y="3066035"/>
            <a:ext cx="4895238" cy="10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3" y="916680"/>
            <a:ext cx="5419974" cy="1017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4" y="2411372"/>
            <a:ext cx="5693910" cy="1573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64653" y="4104316"/>
                <a:ext cx="483576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𝐶𝐷𝐶𝐷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𝐴𝑀𝑅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53" y="4104316"/>
                <a:ext cx="4835769" cy="506870"/>
              </a:xfrm>
              <a:prstGeom prst="rect">
                <a:avLst/>
              </a:prstGeom>
              <a:blipFill>
                <a:blip r:embed="rId5"/>
                <a:stretch>
                  <a:fillRect l="-252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85" y="4611186"/>
            <a:ext cx="6609545" cy="9246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13202" y="3066035"/>
            <a:ext cx="571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=</a:t>
            </a:r>
            <a:endParaRPr lang="zh-CN" altLang="en-US" sz="6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61693" y="5635869"/>
            <a:ext cx="107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s </a:t>
            </a:r>
            <a:r>
              <a:rPr lang="en-US" altLang="zh-CN" dirty="0"/>
              <a:t>q increases the bound of (</a:t>
            </a:r>
            <a:r>
              <a:rPr lang="en-US" altLang="zh-CN" dirty="0" smtClean="0"/>
              <a:t>b) loosens </a:t>
            </a:r>
            <a:r>
              <a:rPr lang="en-US" altLang="zh-CN" dirty="0"/>
              <a:t>and it turns out that our requirement for the </a:t>
            </a:r>
            <a:r>
              <a:rPr lang="en-US" altLang="zh-CN" dirty="0" smtClean="0"/>
              <a:t>number of </a:t>
            </a:r>
            <a:r>
              <a:rPr lang="en-US" altLang="zh-CN" dirty="0"/>
              <a:t>jobs becomes exponentially smaller than that of </a:t>
            </a:r>
            <a:r>
              <a:rPr lang="en-US" altLang="zh-CN" dirty="0" smtClean="0"/>
              <a:t>CCDC.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PROBLEM FORMULATION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DESCRIPTION </a:t>
            </a:r>
            <a:r>
              <a:rPr lang="en-US" altLang="zh-CN" sz="2400" dirty="0"/>
              <a:t>OF THE COMPRESSED CDC </a:t>
            </a:r>
            <a:r>
              <a:rPr lang="en-US" altLang="zh-CN" sz="2400" dirty="0" smtClean="0"/>
              <a:t>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COMMUNICATION LOAD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COMPARISON WITH OTHER SCHEMES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this paper, we focus on distributed algorithms for </a:t>
            </a:r>
            <a:r>
              <a:rPr lang="en-US" altLang="zh-CN" sz="2000" dirty="0" smtClean="0"/>
              <a:t>which the </a:t>
            </a:r>
            <a:r>
              <a:rPr lang="en-US" altLang="zh-CN" sz="2000" dirty="0"/>
              <a:t>intermediate values of a particular job computed </a:t>
            </a:r>
            <a:r>
              <a:rPr lang="en-US" altLang="zh-CN" sz="2000" dirty="0" smtClean="0"/>
              <a:t>during the </a:t>
            </a:r>
            <a:r>
              <a:rPr lang="en-US" altLang="zh-CN" sz="2000" dirty="0"/>
              <a:t>Map phase can be </a:t>
            </a:r>
            <a:r>
              <a:rPr lang="en-US" altLang="zh-CN" sz="2000" dirty="0">
                <a:solidFill>
                  <a:srgbClr val="FF0000"/>
                </a:solidFill>
              </a:rPr>
              <a:t>combined</a:t>
            </a:r>
            <a:r>
              <a:rPr lang="en-US" altLang="zh-CN" sz="2000" dirty="0"/>
              <a:t> locally by the servers </a:t>
            </a:r>
            <a:r>
              <a:rPr lang="en-US" altLang="zh-CN" sz="2000" dirty="0" smtClean="0"/>
              <a:t>before the </a:t>
            </a:r>
            <a:r>
              <a:rPr lang="en-US" altLang="zh-CN" sz="2000" dirty="0"/>
              <a:t>transmission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 This kind of computation is </a:t>
            </a:r>
            <a:r>
              <a:rPr lang="en-US" altLang="zh-CN" sz="2000" dirty="0" smtClean="0"/>
              <a:t>predominant in </a:t>
            </a:r>
            <a:r>
              <a:rPr lang="en-US" altLang="zh-CN" sz="2000" dirty="0"/>
              <a:t>machine learning (e.g., </a:t>
            </a:r>
            <a:r>
              <a:rPr lang="en-US" altLang="zh-CN" sz="2000" dirty="0">
                <a:solidFill>
                  <a:srgbClr val="FF0000"/>
                </a:solidFill>
              </a:rPr>
              <a:t>ImageNet classification </a:t>
            </a:r>
            <a:r>
              <a:rPr lang="en-US" altLang="zh-CN" sz="2000" dirty="0"/>
              <a:t>[5]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stochastic </a:t>
            </a:r>
            <a:r>
              <a:rPr lang="en-US" altLang="zh-CN" sz="2000" dirty="0">
                <a:solidFill>
                  <a:srgbClr val="FF0000"/>
                </a:solidFill>
              </a:rPr>
              <a:t>gradient descent </a:t>
            </a:r>
            <a:r>
              <a:rPr lang="en-US" altLang="zh-CN" sz="2000" dirty="0"/>
              <a:t>[11]). Another use case would </a:t>
            </a:r>
            <a:r>
              <a:rPr lang="en-US" altLang="zh-CN" sz="2000" dirty="0" smtClean="0"/>
              <a:t>be the </a:t>
            </a:r>
            <a:r>
              <a:rPr lang="en-US" altLang="zh-CN" sz="2000" dirty="0">
                <a:solidFill>
                  <a:srgbClr val="FF0000"/>
                </a:solidFill>
              </a:rPr>
              <a:t>matrix-vector multiplications </a:t>
            </a:r>
            <a:r>
              <a:rPr lang="en-US" altLang="zh-CN" sz="2000" dirty="0"/>
              <a:t>performed during the </a:t>
            </a:r>
            <a:r>
              <a:rPr lang="en-US" altLang="zh-CN" sz="2000" dirty="0" smtClean="0"/>
              <a:t>forward and </a:t>
            </a:r>
            <a:r>
              <a:rPr lang="en-US" altLang="zh-CN" sz="2000" dirty="0"/>
              <a:t>backward propagation in neural networks (cf. [12]).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 smtClean="0"/>
              <a:t>Compression techniques: combining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results of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computation </a:t>
            </a:r>
            <a:r>
              <a:rPr lang="en-US" altLang="zh-CN" sz="2000" dirty="0" err="1" smtClean="0"/>
              <a:t>task.When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the Reduce </a:t>
            </a:r>
            <a:r>
              <a:rPr lang="en-US" altLang="zh-CN" sz="2000" dirty="0"/>
              <a:t>function is </a:t>
            </a:r>
            <a:r>
              <a:rPr lang="en-US" altLang="zh-CN" sz="2000" dirty="0">
                <a:solidFill>
                  <a:srgbClr val="FF0000"/>
                </a:solidFill>
              </a:rPr>
              <a:t>commutative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associative</a:t>
            </a:r>
            <a:r>
              <a:rPr lang="en-US" altLang="zh-CN" sz="2000" dirty="0"/>
              <a:t>, a “combiner function” is proposed to </a:t>
            </a:r>
            <a:r>
              <a:rPr lang="en-US" altLang="zh-CN" sz="2000" dirty="0" smtClean="0"/>
              <a:t>pre-combine multiple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（传送中间值的和而不是单个中间值）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Compressed Coded Distributed Computing</a:t>
            </a:r>
            <a:endParaRPr lang="en-US" altLang="zh-CN" dirty="0" smtClean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 ∗ , Mohammad Ali </a:t>
            </a:r>
            <a:r>
              <a:rPr lang="en-US" altLang="zh-CN" dirty="0" err="1"/>
              <a:t>Maddah</a:t>
            </a:r>
            <a:r>
              <a:rPr lang="en-US" altLang="zh-CN" dirty="0"/>
              <a:t>-Ali† 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</a:t>
            </a:r>
            <a:r>
              <a:rPr lang="en-US" altLang="zh-CN" dirty="0" smtClean="0"/>
              <a:t>∗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2018 IEEE International Symposium on Information Theory (ISIT)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14" y="915341"/>
            <a:ext cx="4460861" cy="38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578361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</a:t>
            </a:r>
            <a:r>
              <a:rPr lang="en-US" altLang="zh-CN" sz="2400" dirty="0"/>
              <a:t>INTRODUCTION(Main contributions of our work)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11172092" cy="53416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In CCDC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sz="2000" dirty="0"/>
                  <a:t>引入</a:t>
                </a:r>
                <a:r>
                  <a:rPr lang="en-US" altLang="zh-CN" sz="2000" dirty="0"/>
                  <a:t>compressed </a:t>
                </a:r>
                <a:r>
                  <a:rPr lang="zh-CN" altLang="en-US" sz="2000" dirty="0" smtClean="0"/>
                  <a:t>概念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相同</a:t>
                </a:r>
                <a:r>
                  <a:rPr lang="en-US" altLang="zh-CN" sz="2000" dirty="0" smtClean="0"/>
                  <a:t>)</a:t>
                </a:r>
                <a:endParaRPr lang="zh-CN" altLang="en-US" sz="2000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sz="2000" dirty="0"/>
                  <a:t>引入</a:t>
                </a:r>
                <a:r>
                  <a:rPr lang="en-US" altLang="zh-CN" sz="2000" dirty="0"/>
                  <a:t>job</a:t>
                </a:r>
                <a:r>
                  <a:rPr lang="zh-CN" altLang="en-US" sz="2000" dirty="0"/>
                  <a:t>让多个</a:t>
                </a:r>
                <a:r>
                  <a:rPr lang="en-US" altLang="zh-CN" sz="2000" dirty="0"/>
                  <a:t>job</a:t>
                </a:r>
                <a:r>
                  <a:rPr lang="zh-CN" altLang="en-US" sz="2000" dirty="0"/>
                  <a:t>并行工作，编码规则变</a:t>
                </a:r>
                <a:r>
                  <a:rPr lang="zh-CN" altLang="en-US" sz="2000" dirty="0" smtClean="0"/>
                  <a:t>复杂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相同</a:t>
                </a:r>
                <a:r>
                  <a:rPr lang="en-US" altLang="zh-CN" sz="2000" dirty="0" smtClean="0"/>
                  <a:t>)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 smtClean="0"/>
                  <a:t>J=γ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job</a:t>
                </a:r>
                <a:r>
                  <a:rPr lang="zh-CN" altLang="en-US" sz="2000" dirty="0" smtClean="0"/>
                  <a:t>数。随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指数增长，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本文进行优化</a:t>
                </a: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In CAMR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 smtClean="0"/>
                  <a:t>Job</a:t>
                </a:r>
                <a:r>
                  <a:rPr lang="zh-CN" altLang="en-US" sz="2000" dirty="0" smtClean="0"/>
                  <a:t>数</a:t>
                </a:r>
                <a:r>
                  <a:rPr lang="en-US" altLang="zh-CN" sz="2000" dirty="0" smtClean="0"/>
                  <a:t>J</a:t>
                </a:r>
                <a:r>
                  <a:rPr lang="zh-CN" altLang="en-US" sz="2000" dirty="0" smtClean="0"/>
                  <a:t>不会随</a:t>
                </a:r>
                <a:r>
                  <a:rPr lang="en-US" altLang="zh-CN" sz="2000" dirty="0" smtClean="0"/>
                  <a:t>cluster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size K</a:t>
                </a:r>
                <a:r>
                  <a:rPr lang="zh-CN" altLang="en-US" sz="2000" dirty="0" smtClean="0"/>
                  <a:t>指数增长</a:t>
                </a:r>
                <a:endParaRPr lang="en-US" altLang="zh-CN" sz="2000" dirty="0" smtClean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sz="2000" dirty="0"/>
                  <a:t>给</a:t>
                </a:r>
                <a:r>
                  <a:rPr lang="zh-CN" altLang="en-US" sz="2000" dirty="0" smtClean="0"/>
                  <a:t>出改进的</a:t>
                </a:r>
                <a:r>
                  <a:rPr lang="en-US" altLang="zh-CN" sz="2000" dirty="0" smtClean="0"/>
                  <a:t>file placement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smtClean="0"/>
                  <a:t>transmission scheme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dirty="0"/>
                  <a:t>C</a:t>
                </a:r>
                <a:r>
                  <a:rPr lang="en-US" altLang="zh-CN" sz="2000" dirty="0" smtClean="0"/>
                  <a:t>haracterize </a:t>
                </a:r>
                <a:r>
                  <a:rPr lang="en-US" altLang="zh-CN" sz="2000" dirty="0"/>
                  <a:t>the achievable </a:t>
                </a:r>
                <a:r>
                  <a:rPr lang="en-US" altLang="zh-CN" sz="2000" dirty="0" smtClean="0"/>
                  <a:t>communication </a:t>
                </a:r>
                <a:r>
                  <a:rPr lang="en-US" altLang="zh-CN" sz="2000" dirty="0"/>
                  <a:t>load of CAMR</a:t>
                </a:r>
                <a:endParaRPr lang="en-US" altLang="zh-CN" sz="2000" dirty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两篇文章都用到了压缩技术，但本文的文件分配和传输方案是新的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11172092" cy="5341694"/>
              </a:xfrm>
              <a:blipFill>
                <a:blip r:embed="rId2"/>
                <a:stretch>
                  <a:fillRect l="-491" t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3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PROBLEM </a:t>
            </a:r>
            <a:r>
              <a:rPr lang="en-US" altLang="zh-CN" sz="2400" dirty="0" smtClean="0"/>
              <a:t>FORMULATION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60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本文的模型为</a:t>
                </a:r>
                <a:r>
                  <a:rPr lang="en-US" altLang="zh-CN" dirty="0" smtClean="0"/>
                  <a:t>output function</a:t>
                </a:r>
                <a:r>
                  <a:rPr lang="zh-CN" altLang="en-US" dirty="0" smtClean="0"/>
                  <a:t>计算中间值的和，也即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intermediate function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本文引入了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computation job</a:t>
                </a:r>
                <a:r>
                  <a:rPr lang="zh-CN" altLang="en-US" dirty="0" smtClean="0"/>
                  <a:t>，用不同的数据集。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分到每个用户的文件不同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Example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在同一个深度神经网络训练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个图像</a:t>
                </a:r>
                <a:r>
                  <a:rPr lang="zh-CN" altLang="en-US" dirty="0" smtClean="0"/>
                  <a:t>分类器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remark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可以完成各自的工作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之间是相互独立的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每个节点要完成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内</a:t>
                </a:r>
                <a:r>
                  <a:rPr lang="zh-CN" altLang="en-US" dirty="0"/>
                  <a:t>都</a:t>
                </a:r>
                <a:r>
                  <a:rPr lang="zh-CN" altLang="en-US" dirty="0" smtClean="0"/>
                  <a:t>用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CAMR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后面的表述，</a:t>
                </a:r>
                <a:r>
                  <a:rPr lang="en-US" altLang="zh-CN" dirty="0" smtClean="0"/>
                  <a:t>Q=K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6055312"/>
              </a:xfrm>
              <a:prstGeom prst="rect">
                <a:avLst/>
              </a:prstGeom>
              <a:blipFill>
                <a:blip r:embed="rId2"/>
                <a:stretch>
                  <a:fillRect l="-494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PROBLEM </a:t>
            </a:r>
            <a:r>
              <a:rPr lang="en-US" altLang="zh-CN" sz="2400" dirty="0" smtClean="0"/>
              <a:t>FORMULATION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681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Map </a:t>
                </a:r>
                <a:r>
                  <a:rPr lang="en-US" altLang="zh-CN" b="1" dirty="0" smtClean="0"/>
                  <a:t>phase: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每个节点产生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个中间值，其大小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B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Shuffle </a:t>
                </a:r>
                <a:r>
                  <a:rPr lang="en-US" altLang="zh-CN" b="1" dirty="0" smtClean="0"/>
                  <a:t>phase</a:t>
                </a:r>
                <a:r>
                  <a:rPr lang="zh-CN" altLang="en-US" b="1" dirty="0" smtClean="0"/>
                  <a:t>：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shuffle</a:t>
                </a:r>
                <a:r>
                  <a:rPr lang="zh-CN" altLang="en-US" dirty="0" smtClean="0"/>
                  <a:t>中间值。令每个节点传输的数据为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sub>
                    </m:sSub>
                  </m:oMath>
                </a14:m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Reduce phase: 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，每个节点计算所有的</a:t>
                </a:r>
                <a:r>
                  <a:rPr lang="en-US" altLang="zh-CN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functions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endParaRPr lang="en-US" altLang="zh-CN" b="1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6810391"/>
              </a:xfrm>
              <a:prstGeom prst="rect">
                <a:avLst/>
              </a:prstGeo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857818"/>
            <a:ext cx="5825540" cy="568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1648706"/>
            <a:ext cx="5848426" cy="804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2675595"/>
            <a:ext cx="5714063" cy="879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50083" y="328704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是中间值的长度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SCHEME(Job assignment)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12885" y="659423"/>
                <a:ext cx="10855569" cy="532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被分配给的用户索引（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 smtClean="0"/>
                  <a:t>简单来说是每个用户存的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索引</a:t>
                </a:r>
                <a:endParaRPr lang="en-US" altLang="zh-CN" dirty="0"/>
              </a:p>
              <a:p>
                <a:r>
                  <a:rPr lang="zh-CN" altLang="en-US" dirty="0" smtClean="0"/>
                  <a:t>令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K=</a:t>
                </a:r>
                <a:r>
                  <a:rPr lang="en-US" altLang="zh-CN" dirty="0" err="1" smtClean="0">
                    <a:solidFill>
                      <a:srgbClr val="0070C0"/>
                    </a:solidFill>
                  </a:rPr>
                  <a:t>k×q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J=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  (</a:t>
                </a:r>
                <a:r>
                  <a:rPr lang="en-US" altLang="zh-CN" dirty="0"/>
                  <a:t>J=γ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in CCDC)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怎么分给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个用户？用到奇偶校验矩阵编码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r>
                  <a:rPr lang="zh-CN" altLang="en-US" dirty="0" smtClean="0"/>
                  <a:t>把所有的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个输出序列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变成矩阵                                            这是</a:t>
                </a:r>
                <a:r>
                  <a:rPr lang="en-US" altLang="zh-CN" dirty="0" smtClean="0"/>
                  <a:t>k×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矩阵</a:t>
                </a:r>
                <a:endParaRPr lang="en-US" altLang="zh-CN" dirty="0" smtClean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 smtClean="0"/>
                  <a:t>其中</a:t>
                </a:r>
                <a:r>
                  <a:rPr lang="en-US" altLang="zh-CN" dirty="0"/>
                  <a:t>1 ≤ i</a:t>
                </a:r>
                <a:r>
                  <a:rPr lang="en-US" altLang="zh-CN" dirty="0"/>
                  <a:t> ≤ 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 0 ≤ </a:t>
                </a:r>
                <a:r>
                  <a:rPr lang="en-US" altLang="zh-CN" dirty="0" smtClean="0"/>
                  <a:t>l ≤ q−1 </a:t>
                </a:r>
                <a:r>
                  <a:rPr lang="zh-CN" altLang="en-US" dirty="0" smtClean="0"/>
                  <a:t>这样的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en-US" altLang="zh-CN" dirty="0" err="1" smtClean="0">
                    <a:solidFill>
                      <a:srgbClr val="0070C0"/>
                    </a:solidFill>
                  </a:rPr>
                  <a:t>kq</a:t>
                </a:r>
                <a:r>
                  <a:rPr lang="zh-CN" altLang="en-US" dirty="0" smtClean="0"/>
                  <a:t>个，且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err="1" smtClean="0"/>
                  <a:t>kq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组成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的分配方案集合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𝑆𝑃𝐶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，令所有的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索引集合为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𝑆𝑃𝐶</m:t>
                        </m:r>
                      </m:sub>
                    </m:sSub>
                  </m:oMath>
                </a14:m>
                <a:r>
                  <a:rPr lang="en-US" altLang="zh-CN" dirty="0" smtClean="0"/>
                  <a:t>={1,2</a:t>
                </a:r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=[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]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59423"/>
                <a:ext cx="10855569" cy="5322226"/>
              </a:xfrm>
              <a:prstGeom prst="rect">
                <a:avLst/>
              </a:prstGeom>
              <a:blipFill>
                <a:blip r:embed="rId2"/>
                <a:stretch>
                  <a:fillRect l="-449" t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2" y="2642429"/>
            <a:ext cx="2728337" cy="1170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28854" y="2674733"/>
                <a:ext cx="6336115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(k,k-1) SPC code </a:t>
                </a:r>
                <a:r>
                  <a:rPr lang="zh-CN" altLang="en-US" dirty="0" smtClean="0"/>
                  <a:t>生成矩阵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c=u·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𝑆𝑃𝐶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是输入序列</a:t>
                </a:r>
                <a:r>
                  <a:rPr lang="en-US" altLang="zh-CN" dirty="0" smtClean="0"/>
                  <a:t>(1×(k-1)vector)</a:t>
                </a:r>
                <a:r>
                  <a:rPr lang="zh-CN" altLang="en-US" dirty="0" smtClean="0"/>
                  <a:t>，每个元素属于加法群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是输出序列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1×k vector), </a:t>
                </a:r>
                <a:r>
                  <a:rPr lang="zh-CN" altLang="en-US" dirty="0" smtClean="0"/>
                  <a:t>每个元素依然属于加法群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种可能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每个元素有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种可能，有</a:t>
                </a:r>
                <a:r>
                  <a:rPr lang="en-US" altLang="zh-CN" dirty="0" smtClean="0"/>
                  <a:t>k-1</a:t>
                </a:r>
                <a:r>
                  <a:rPr lang="zh-CN" altLang="en-US" dirty="0" smtClean="0"/>
                  <a:t>个元素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54" y="2674733"/>
                <a:ext cx="6336115" cy="1520160"/>
              </a:xfrm>
              <a:prstGeom prst="rect">
                <a:avLst/>
              </a:prstGeom>
              <a:blipFill>
                <a:blip r:embed="rId4"/>
                <a:stretch>
                  <a:fillRect l="-674" t="-3213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61" y="4410524"/>
            <a:ext cx="2285078" cy="38803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51892" y="1894521"/>
            <a:ext cx="2417885" cy="201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531431" y="1472490"/>
            <a:ext cx="5128743" cy="33429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5" y="5518511"/>
            <a:ext cx="4787207" cy="10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DESCRIPTION OF THE </a:t>
            </a:r>
            <a:r>
              <a:rPr lang="en-US" altLang="zh-CN" sz="2400" dirty="0"/>
              <a:t>CAMR SCHEME(Job </a:t>
            </a:r>
            <a:r>
              <a:rPr lang="en-US" altLang="zh-CN" sz="2400" dirty="0" smtClean="0"/>
              <a:t>assignment Example)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12885" y="659423"/>
                <a:ext cx="11602915" cy="368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 smtClean="0"/>
                  <a:t>K=Q=6  N=6</a:t>
                </a:r>
              </a:p>
              <a:p>
                <a:r>
                  <a:rPr lang="zh-CN" altLang="en-US" dirty="0" smtClean="0"/>
                  <a:t>根据规则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K=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k×q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K=6</a:t>
                </a:r>
                <a:r>
                  <a:rPr lang="zh-CN" altLang="en-US" dirty="0" smtClean="0"/>
                  <a:t>入手，我们选</a:t>
                </a:r>
                <a:r>
                  <a:rPr lang="en-US" altLang="zh-CN" dirty="0" smtClean="0"/>
                  <a:t>k=3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q=2</a:t>
                </a:r>
              </a:p>
              <a:p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J=4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输入</a:t>
                </a:r>
                <a:r>
                  <a:rPr lang="zh-CN" altLang="en-US" dirty="0" smtClean="0"/>
                  <a:t>序列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1×k-1=1×2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vector</a:t>
                </a:r>
                <a:r>
                  <a:rPr lang="zh-CN" altLang="en-US" dirty="0" smtClean="0"/>
                  <a:t>，即有两个元素，每个元素属于加法群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，这种</a:t>
                </a:r>
                <a:r>
                  <a:rPr lang="en-US" altLang="zh-CN" dirty="0" smtClean="0"/>
                  <a:t>u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=4</a:t>
                </a:r>
                <a:r>
                  <a:rPr lang="zh-CN" altLang="en-US" dirty="0" smtClean="0"/>
                  <a:t>种</a:t>
                </a:r>
                <a:r>
                  <a:rPr lang="zh-CN" altLang="en-US" dirty="0"/>
                  <a:t>可能</a:t>
                </a:r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                                         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 1 </a:t>
                </a:r>
                <a:r>
                  <a:rPr lang="en-US" altLang="zh-CN" dirty="0"/>
                  <a:t>≤ i ≤ 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0 ≤ l ≤ q−1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{1</a:t>
                </a:r>
                <a:r>
                  <a:rPr lang="en-US" altLang="zh-CN" dirty="0" smtClean="0"/>
                  <a:t>,2</a:t>
                </a:r>
                <a:r>
                  <a:rPr lang="en-US" altLang="zh-CN" dirty="0" smtClean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3,4},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1,3},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2,4}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1,4},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smtClean="0"/>
                  <a:t>2,3} 6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分别对应</a:t>
                </a:r>
                <a:r>
                  <a:rPr lang="en-US" altLang="zh-CN" dirty="0" smtClean="0"/>
                  <a:t>K=6</a:t>
                </a:r>
                <a:r>
                  <a:rPr lang="zh-CN" altLang="en-US" dirty="0" smtClean="0"/>
                  <a:t>个节点</a:t>
                </a:r>
                <a:endParaRPr lang="en-US" altLang="zh-CN" dirty="0"/>
              </a:p>
              <a:p>
                <a:pPr/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659423"/>
                <a:ext cx="11602915" cy="3685753"/>
              </a:xfrm>
              <a:prstGeom prst="rect">
                <a:avLst/>
              </a:prstGeom>
              <a:blipFill>
                <a:blip r:embed="rId2"/>
                <a:stretch>
                  <a:fillRect l="-420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38" y="1887132"/>
            <a:ext cx="2285078" cy="388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" y="3788399"/>
            <a:ext cx="5035061" cy="930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160" y="3788399"/>
            <a:ext cx="5446884" cy="27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570</Words>
  <Application>Microsoft Office PowerPoint</Application>
  <PresentationFormat>宽屏</PresentationFormat>
  <Paragraphs>194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Cambria Math</vt:lpstr>
      <vt:lpstr>Times New Roman</vt:lpstr>
      <vt:lpstr>Office 主题​​</vt:lpstr>
      <vt:lpstr>CAMR: Coded Aggregated MapReduce</vt:lpstr>
      <vt:lpstr>PowerPoint 演示文稿</vt:lpstr>
      <vt:lpstr>1. INTRODUCTION</vt:lpstr>
      <vt:lpstr>1. INTRODUCTION</vt:lpstr>
      <vt:lpstr>1. INTRODUCTION(Main contributions of our work)</vt:lpstr>
      <vt:lpstr>2. PROBLEM FORMULATION</vt:lpstr>
      <vt:lpstr>2. PROBLEM FORMULATION</vt:lpstr>
      <vt:lpstr>3. DESCRIPTION OF THE CAMR SCHEME(Job assignment)</vt:lpstr>
      <vt:lpstr>3. DESCRIPTION OF THE CAMR SCHEME(Job assignment Example)</vt:lpstr>
      <vt:lpstr>3. DESCRIPTION OF THE CAMR SCHEME(File placement)</vt:lpstr>
      <vt:lpstr>3. DESCRIPTION OF THE CAMR SCHEME(File placement Example)</vt:lpstr>
      <vt:lpstr>3. DESCRIPTION OF THE CAMR SCHEME(Shuffle phase)</vt:lpstr>
      <vt:lpstr>3. DESCRIPTION OF THE CAMR SCHEME(Shuffle phase stage 1)</vt:lpstr>
      <vt:lpstr>3. DESCRIPTION OF THE CAMR SCHEME(Shuffle phase stage 2)</vt:lpstr>
      <vt:lpstr>3. DESCRIPTION OF THE CAMR SCHEME(Shuffle phase stage 3)</vt:lpstr>
      <vt:lpstr>4.COMMUNICATION LOAD ANALYSIS</vt:lpstr>
      <vt:lpstr>5. COMPARISON WITH OTHER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CAMR: Coded Aggregated MapReduce</dc:title>
  <dc:creator>MSI</dc:creator>
  <cp:lastModifiedBy>MSI</cp:lastModifiedBy>
  <cp:revision>197</cp:revision>
  <dcterms:created xsi:type="dcterms:W3CDTF">2019-09-03T00:53:02Z</dcterms:created>
  <dcterms:modified xsi:type="dcterms:W3CDTF">2019-10-19T12:04:30Z</dcterms:modified>
</cp:coreProperties>
</file>