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29" r:id="rId5"/>
    <p:sldId id="331" r:id="rId6"/>
    <p:sldId id="333" r:id="rId7"/>
    <p:sldId id="335" r:id="rId8"/>
    <p:sldId id="334" r:id="rId9"/>
    <p:sldId id="336" r:id="rId10"/>
    <p:sldId id="337" r:id="rId11"/>
    <p:sldId id="338" r:id="rId12"/>
    <p:sldId id="340" r:id="rId13"/>
    <p:sldId id="339" r:id="rId14"/>
    <p:sldId id="342" r:id="rId15"/>
    <p:sldId id="34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Coded Computation for Multicore Setups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418618" y="4759850"/>
            <a:ext cx="868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The 2017 IEEE International Symposium on Information Theory (ISIT)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96" y="3799094"/>
            <a:ext cx="9756406" cy="9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532179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</a:t>
            </a:r>
            <a:br>
              <a:rPr lang="en-US" altLang="zh-CN" sz="2400" dirty="0"/>
            </a:br>
            <a:r>
              <a:rPr lang="en-US" altLang="zh-CN" sz="2400" dirty="0"/>
              <a:t>(Communication and Computation Time)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4" y="1186962"/>
            <a:ext cx="10890739" cy="515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k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functions, n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workers, </a:t>
            </a:r>
            <a:r>
              <a:rPr lang="zh-CN" altLang="en-US" sz="2000" b="1" dirty="0"/>
              <a:t>每个</a:t>
            </a:r>
            <a:r>
              <a:rPr lang="en-US" altLang="zh-CN" sz="2000" b="1" dirty="0"/>
              <a:t>worker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core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74" y="1744763"/>
            <a:ext cx="5743404" cy="1382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3408377"/>
            <a:ext cx="5743404" cy="16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UNCODED SCHEMES(replication scheme)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70438"/>
                <a:ext cx="10890739" cy="54688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r>
                  <a:rPr lang="zh-CN" altLang="en-US" sz="2000" dirty="0"/>
                  <a:t>考虑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为一个组，分为</a:t>
                </a:r>
                <a:r>
                  <a:rPr lang="en-US" altLang="zh-CN" sz="2000" dirty="0"/>
                  <a:t>k/R</a:t>
                </a:r>
                <a:r>
                  <a:rPr lang="zh-CN" altLang="en-US" sz="2000" dirty="0"/>
                  <a:t>个组，每个组重复</a:t>
                </a:r>
                <a:r>
                  <a:rPr lang="en-US" altLang="zh-CN" sz="2000" dirty="0"/>
                  <a:t>n/k*R=</a:t>
                </a:r>
                <a:r>
                  <a:rPr lang="en-US" altLang="zh-CN" sz="2000" dirty="0" err="1"/>
                  <a:t>γR</a:t>
                </a:r>
                <a:r>
                  <a:rPr lang="zh-CN" altLang="en-US" sz="2000" dirty="0"/>
                  <a:t>次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令</a:t>
                </a:r>
                <a:r>
                  <a:rPr lang="en-US" altLang="zh-CN" sz="2000" dirty="0"/>
                  <a:t>n/k=γ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Proof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communication time</a:t>
                </a:r>
                <a:r>
                  <a:rPr lang="zh-CN" altLang="en-US" sz="2000" dirty="0"/>
                  <a:t>被建模为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发送的</a:t>
                </a:r>
                <a:r>
                  <a:rPr lang="en-US" altLang="zh-CN" sz="2000" dirty="0"/>
                  <a:t>message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的行数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communication time</a:t>
                </a:r>
                <a:r>
                  <a:rPr lang="zh-CN" altLang="en-US" sz="2000" dirty="0"/>
                  <a:t>：每个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计算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，所以每个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communication time</a:t>
                </a:r>
                <a:r>
                  <a:rPr lang="zh-CN" altLang="en-US" sz="2000" dirty="0"/>
                  <a:t>都等于</a:t>
                </a:r>
                <a:r>
                  <a:rPr lang="en-US" altLang="zh-CN" sz="2000" dirty="0"/>
                  <a:t>R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Computation time</a:t>
                </a:r>
                <a:r>
                  <a:rPr lang="zh-CN" altLang="en-US" sz="2000" dirty="0"/>
                  <a:t>：找到最后完成的那个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所需的时间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70438"/>
                <a:ext cx="10890739" cy="5468815"/>
              </a:xfrm>
              <a:blipFill>
                <a:blip r:embed="rId2"/>
                <a:stretch>
                  <a:fillRect l="-560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1627711"/>
            <a:ext cx="3979985" cy="433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2119833"/>
            <a:ext cx="5870331" cy="7404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3222958"/>
            <a:ext cx="3681047" cy="4541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61" y="4976489"/>
            <a:ext cx="220952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UNCODED SCHEMES(replication scheme)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4" y="870438"/>
            <a:ext cx="10890739" cy="5468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k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functions, n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workers, </a:t>
            </a:r>
            <a:r>
              <a:rPr lang="zh-CN" altLang="en-US" sz="2000" b="1" dirty="0"/>
              <a:t>每个</a:t>
            </a:r>
            <a:r>
              <a:rPr lang="en-US" altLang="zh-CN" sz="2000" b="1" dirty="0"/>
              <a:t>worker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core</a:t>
            </a:r>
          </a:p>
          <a:p>
            <a:pPr marL="0" indent="0">
              <a:buNone/>
            </a:pPr>
            <a:r>
              <a:rPr lang="zh-CN" altLang="en-US" sz="2000" dirty="0"/>
              <a:t>每个组内的</a:t>
            </a:r>
            <a:r>
              <a:rPr lang="en-US" altLang="zh-CN" sz="2000" dirty="0"/>
              <a:t>function</a:t>
            </a:r>
            <a:r>
              <a:rPr lang="zh-CN" altLang="en-US" sz="2000" dirty="0"/>
              <a:t>的完成时间是一样的，因为</a:t>
            </a:r>
            <a:r>
              <a:rPr lang="en-US" altLang="zh-CN" sz="2000" dirty="0"/>
              <a:t>core</a:t>
            </a:r>
            <a:r>
              <a:rPr lang="zh-CN" altLang="en-US" sz="2000" dirty="0"/>
              <a:t>的计算能力相同，不存在</a:t>
            </a:r>
            <a:r>
              <a:rPr lang="en-US" altLang="zh-CN" sz="2000" dirty="0"/>
              <a:t>straggler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</a:t>
            </a:r>
            <a:r>
              <a:rPr lang="zh-CN" altLang="en-US" sz="2000" dirty="0"/>
              <a:t>不同组的情况只用考虑相同组内的第一个</a:t>
            </a:r>
            <a:r>
              <a:rPr lang="en-US" altLang="zh-CN" sz="2000" dirty="0"/>
              <a:t>function</a:t>
            </a:r>
            <a:r>
              <a:rPr lang="zh-CN" altLang="en-US" sz="2000" dirty="0"/>
              <a:t>时间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由于每个</a:t>
            </a:r>
            <a:r>
              <a:rPr lang="en-US" altLang="zh-CN" sz="2000" dirty="0"/>
              <a:t>function</a:t>
            </a:r>
            <a:r>
              <a:rPr lang="zh-CN" altLang="en-US" sz="2000" dirty="0"/>
              <a:t>被分到</a:t>
            </a:r>
            <a:r>
              <a:rPr lang="en-US" altLang="zh-CN" sz="2000" dirty="0" err="1"/>
              <a:t>γR</a:t>
            </a:r>
            <a:r>
              <a:rPr lang="zh-CN" altLang="en-US" sz="2000" dirty="0"/>
              <a:t>个</a:t>
            </a:r>
            <a:r>
              <a:rPr lang="en-US" altLang="zh-CN" sz="2000" dirty="0"/>
              <a:t>worker</a:t>
            </a:r>
            <a:r>
              <a:rPr lang="zh-CN" altLang="en-US" sz="2000" dirty="0"/>
              <a:t>上。有</a:t>
            </a:r>
            <a:r>
              <a:rPr lang="en-US" altLang="zh-CN" sz="2000" dirty="0"/>
              <a:t>k/R</a:t>
            </a:r>
            <a:r>
              <a:rPr lang="zh-CN" altLang="en-US" sz="2000" dirty="0"/>
              <a:t>个组。时间可以分解成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err="1"/>
              <a:t>γR</a:t>
            </a:r>
            <a:r>
              <a:rPr lang="zh-CN" altLang="en-US" sz="2000" dirty="0"/>
              <a:t>个变量的最小统计量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k/R</a:t>
            </a:r>
            <a:r>
              <a:rPr lang="zh-CN" altLang="en-US" sz="2000" dirty="0"/>
              <a:t>个变量的最大统计量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4" y="1644191"/>
            <a:ext cx="3751385" cy="383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4" y="3448742"/>
            <a:ext cx="4466494" cy="18237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53" y="2746761"/>
            <a:ext cx="4462373" cy="11534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010" y="3900220"/>
            <a:ext cx="4529896" cy="21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UNCODED SCHEMES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4" y="870438"/>
            <a:ext cx="10890739" cy="5468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k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functions, n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workers, </a:t>
            </a:r>
            <a:r>
              <a:rPr lang="zh-CN" altLang="en-US" sz="2000" b="1" dirty="0"/>
              <a:t>每个</a:t>
            </a:r>
            <a:r>
              <a:rPr lang="en-US" altLang="zh-CN" sz="2000" b="1" dirty="0"/>
              <a:t>worker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core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4" y="1344907"/>
            <a:ext cx="6459416" cy="708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2FBFED-50C9-4395-B803-58B2850C3CC2}"/>
                  </a:ext>
                </a:extLst>
              </p:cNvPr>
              <p:cNvSpPr txBox="1"/>
              <p:nvPr/>
            </p:nvSpPr>
            <p:spPr>
              <a:xfrm>
                <a:off x="512884" y="2120789"/>
                <a:ext cx="11346036" cy="376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proof</a:t>
                </a:r>
                <a:r>
                  <a:rPr lang="zh-CN" altLang="en-US" b="1" dirty="0"/>
                  <a:t>：反证法</a:t>
                </a:r>
                <a:endParaRPr lang="en-US" altLang="zh-CN" b="1" dirty="0"/>
              </a:p>
              <a:p>
                <a:r>
                  <a:rPr lang="zh-CN" altLang="en-US" dirty="0"/>
                  <a:t>假设时间期望为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那么</a:t>
                </a:r>
                <a:r>
                  <a:rPr lang="en-US" altLang="zh-CN" dirty="0"/>
                  <a:t>communication time</a:t>
                </a:r>
                <a:r>
                  <a:rPr lang="zh-CN" altLang="en-US" dirty="0"/>
                  <a:t>也是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，即分配到每个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也是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所以令</a:t>
                </a:r>
                <a:r>
                  <a:rPr lang="en-US" altLang="zh-CN" dirty="0"/>
                  <a:t>R=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</m:oMath>
                </a14:m>
                <a:r>
                  <a:rPr lang="zh-CN" altLang="en-US" dirty="0"/>
                  <a:t>表示一个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被分配的最大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个数。那么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一共要算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</a:t>
                </a:r>
                <a:r>
                  <a:rPr lang="en-US" altLang="zh-CN" dirty="0"/>
                  <a:t>functions</a:t>
                </a:r>
              </a:p>
              <a:p>
                <a:r>
                  <a:rPr lang="zh-CN" altLang="en-US" dirty="0"/>
                  <a:t>那么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平均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repetition factor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Rn/k=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𝑙𝑜𝑔𝑘</m:t>
                            </m:r>
                          </m:e>
                        </m:ra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则</a:t>
                </a:r>
                <a:r>
                  <a:rPr lang="en-US" altLang="zh-CN" dirty="0"/>
                  <a:t>1-o(1)</a:t>
                </a:r>
                <a:r>
                  <a:rPr lang="zh-CN" altLang="en-US" dirty="0"/>
                  <a:t>部分的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被重复了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dirty="0"/>
                  <a:t>次，记这些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集合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部分的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被重复了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算时间下界，假设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部分的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没有延迟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不算这部分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，只考虑</a:t>
                </a:r>
                <a:r>
                  <a:rPr lang="en-US" altLang="zh-CN" dirty="0"/>
                  <a:t>1-o(1)</a:t>
                </a:r>
                <a:r>
                  <a:rPr lang="zh-CN" altLang="en-US" dirty="0"/>
                  <a:t>部分的</a:t>
                </a:r>
                <a:r>
                  <a:rPr lang="en-US" altLang="zh-CN" dirty="0"/>
                  <a:t>functions(</a:t>
                </a:r>
                <a:r>
                  <a:rPr lang="zh-CN" altLang="en-US" dirty="0"/>
                  <a:t>重复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dirty="0"/>
                  <a:t>次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令</a:t>
                </a:r>
                <a:r>
                  <a:rPr lang="en-US" altLang="zh-CN" dirty="0"/>
                  <a:t>γ=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𝑙𝑜𝑔𝑘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被分到</a:t>
                </a:r>
                <a:r>
                  <a:rPr lang="en-US" altLang="zh-CN" dirty="0"/>
                  <a:t>workers</a:t>
                </a:r>
                <a:r>
                  <a:rPr lang="zh-CN" altLang="en-US" dirty="0"/>
                  <a:t>的最大个数</a:t>
                </a:r>
                <a:endParaRPr lang="en-US" altLang="zh-CN" dirty="0"/>
              </a:p>
              <a:p>
                <a:r>
                  <a:rPr lang="zh-CN" altLang="en-US" dirty="0"/>
                  <a:t>                                              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注意到随机变量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不独立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有可能</a:t>
                </a:r>
                <a:r>
                  <a:rPr lang="en-US" altLang="zh-CN" dirty="0"/>
                  <a:t>function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被放在相同的节点里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，做了变形</a:t>
                </a:r>
                <a:endParaRPr lang="en-US" altLang="zh-CN" dirty="0"/>
              </a:p>
              <a:p>
                <a:r>
                  <a:rPr lang="zh-CN" altLang="en-US" dirty="0"/>
                  <a:t>一个新的集合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dirty="0" err="1"/>
                  <a:t>γR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^2)个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</m:oMath>
                </a14:m>
                <a:r>
                  <a:rPr lang="en-US" altLang="zh-CN" dirty="0"/>
                  <a:t>s</a:t>
                </a:r>
                <a:r>
                  <a:rPr lang="zh-CN" altLang="en-US" dirty="0"/>
                  <a:t>存在于不同的节点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2FBFED-50C9-4395-B803-58B2850C3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2120789"/>
                <a:ext cx="11346036" cy="3768083"/>
              </a:xfrm>
              <a:prstGeom prst="rect">
                <a:avLst/>
              </a:prstGeom>
              <a:blipFill>
                <a:blip r:embed="rId3"/>
                <a:stretch>
                  <a:fillRect l="-430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5B8A726-4637-4FC8-9F63-0E092427B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4485447"/>
            <a:ext cx="2766300" cy="4648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93872B-D244-48A4-966E-890141577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5551400"/>
            <a:ext cx="3024084" cy="486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0B2F53-A75A-4138-B813-7254D4B33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84" y="5956302"/>
            <a:ext cx="3945994" cy="5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CODED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70438"/>
                <a:ext cx="10890739" cy="54688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MDS codes are unsuitable for this setup due to the fact that they would require dense parities.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This is because a dense parity that involves all k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implies that each of the n workers has to compute all of the k functions locally.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用了两种方法</a:t>
                </a:r>
                <a:endParaRPr lang="en-US" altLang="zh-CN" sz="2000" dirty="0"/>
              </a:p>
              <a:p>
                <a:pPr marL="457200" indent="-457200">
                  <a:buAutoNum type="alphaUcPeriod"/>
                </a:pPr>
                <a:r>
                  <a:rPr lang="en-US" altLang="zh-CN" sz="2000" dirty="0"/>
                  <a:t>Random Sparse Codes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因为</a:t>
                </a:r>
                <a:r>
                  <a:rPr lang="en-US" altLang="zh-CN" sz="2000" dirty="0"/>
                  <a:t>n&gt;k,</a:t>
                </a:r>
                <a:r>
                  <a:rPr lang="zh-CN" altLang="en-US" sz="2000" dirty="0"/>
                  <a:t>每个节点随机的算多个</a:t>
                </a:r>
                <a:r>
                  <a:rPr lang="en-US" altLang="zh-CN" sz="2000" dirty="0"/>
                  <a:t>functions,</a:t>
                </a:r>
                <a:r>
                  <a:rPr lang="zh-CN" altLang="en-US" sz="2000" dirty="0"/>
                  <a:t>并把他们结合，且</a:t>
                </a:r>
                <a:r>
                  <a:rPr lang="en-US" altLang="zh-CN" sz="2000" dirty="0"/>
                  <a:t>length=1.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i="1" dirty="0"/>
                  <a:t> function assignment matrix </a:t>
                </a:r>
                <a:r>
                  <a:rPr lang="zh-CN" altLang="en-US" sz="2000" dirty="0"/>
                  <a:t>的每个元素服从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均值正太分布，方差为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0</a:t>
                </a:r>
                <a:r>
                  <a:rPr lang="zh-CN" altLang="en-US" sz="2000" dirty="0"/>
                  <a:t>的概率为</a:t>
                </a:r>
                <a:r>
                  <a:rPr lang="en-US" altLang="zh-CN" sz="2000" dirty="0"/>
                  <a:t>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B.     LDGM codes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70438"/>
                <a:ext cx="10890739" cy="5468815"/>
              </a:xfrm>
              <a:blipFill>
                <a:blip r:embed="rId2"/>
                <a:stretch>
                  <a:fillRect l="-504" t="-1895" r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B0823E2-57C8-4ED6-9545-5797CA10D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4090999"/>
            <a:ext cx="606604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SIMULATION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70438"/>
            <a:ext cx="4718992" cy="5468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n=256, k=128, p</a:t>
            </a:r>
            <a:r>
              <a:rPr lang="zh-CN" altLang="en-US" sz="2000" dirty="0"/>
              <a:t>∈</a:t>
            </a:r>
            <a:r>
              <a:rPr lang="en-US" altLang="zh-CN" sz="2000" dirty="0"/>
              <a:t>{4,8,16,32}, R</a:t>
            </a:r>
            <a:r>
              <a:rPr lang="zh-CN" altLang="en-US" sz="2000" dirty="0"/>
              <a:t>∈</a:t>
            </a:r>
            <a:r>
              <a:rPr lang="en-US" altLang="zh-CN" sz="2000" dirty="0"/>
              <a:t>{1,2,4,8,16,32}</a:t>
            </a:r>
          </a:p>
          <a:p>
            <a:pPr marL="0" indent="0">
              <a:buNone/>
            </a:pPr>
            <a:r>
              <a:rPr lang="en-US" altLang="zh-CN" sz="2000" dirty="0"/>
              <a:t>R</a:t>
            </a:r>
            <a:r>
              <a:rPr lang="zh-CN" altLang="en-US" sz="2000" dirty="0"/>
              <a:t>的选择使得</a:t>
            </a:r>
            <a:r>
              <a:rPr lang="en-US" altLang="zh-CN" sz="2000" dirty="0"/>
              <a:t>E[T]</a:t>
            </a:r>
            <a:r>
              <a:rPr lang="zh-CN" altLang="en-US" sz="2000" dirty="0"/>
              <a:t>最小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</a:t>
            </a:r>
            <a:r>
              <a:rPr lang="zh-CN" altLang="en-US" sz="2000" dirty="0"/>
              <a:t>是一个</a:t>
            </a:r>
            <a:r>
              <a:rPr lang="en-US" altLang="zh-CN" sz="2000" dirty="0"/>
              <a:t>function</a:t>
            </a:r>
            <a:r>
              <a:rPr lang="zh-CN" altLang="en-US" sz="2000" dirty="0"/>
              <a:t>完成的时间期望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7140FF-A0F3-4DAC-9FA0-4C47DF68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95" y="1001796"/>
            <a:ext cx="5959356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0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DISTRIBUTED MODEL AND PROBLEM FORMULATION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UNCODED SCHEMES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CODED SCHEMES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 recent years, deploying algorithms on distributed systems has become the de facto choice for large-scale machine learning and data analytics. However, the performance of these algorithms is critically affected by bottlenecks in communication and delays caused by </a:t>
            </a:r>
            <a:r>
              <a:rPr lang="en-US" altLang="zh-CN" sz="2000" dirty="0">
                <a:solidFill>
                  <a:srgbClr val="FF0000"/>
                </a:solidFill>
              </a:rPr>
              <a:t>stragglers</a:t>
            </a:r>
            <a:r>
              <a:rPr lang="en-US" altLang="zh-CN" sz="2000" dirty="0"/>
              <a:t>, or nodes that are substantially slower than the average node in the same system.</a:t>
            </a:r>
          </a:p>
          <a:p>
            <a:endParaRPr lang="en-US" altLang="zh-CN" sz="2000" dirty="0"/>
          </a:p>
          <a:p>
            <a:r>
              <a:rPr lang="en-US" altLang="zh-CN" sz="2000" dirty="0"/>
              <a:t> Recently, the authors in [1] propose the use of </a:t>
            </a:r>
            <a:r>
              <a:rPr lang="en-US" altLang="zh-CN" sz="2000" dirty="0">
                <a:solidFill>
                  <a:srgbClr val="FF0000"/>
                </a:solidFill>
              </a:rPr>
              <a:t>erasure codes</a:t>
            </a:r>
            <a:r>
              <a:rPr lang="en-US" altLang="zh-CN" sz="2000" dirty="0"/>
              <a:t>(MDS) to mitigate the effects of stragglers; the high level idea is that stragglers can be treated as erased nodes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These studies have limited their focus to distributed setups where the coding technique is oblivious to the potentially </a:t>
            </a:r>
            <a:r>
              <a:rPr lang="en-US" altLang="zh-CN" sz="2000" dirty="0">
                <a:solidFill>
                  <a:srgbClr val="FF0000"/>
                </a:solidFill>
              </a:rPr>
              <a:t>multicore nature </a:t>
            </a:r>
            <a:r>
              <a:rPr lang="en-US" altLang="zh-CN" sz="2000" dirty="0"/>
              <a:t>of the each individual node.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practice, several of the publicly available cloud infrastructures provide CPU instances that can have up to 128 cores (e.g., x1.32xlarge on amazon EC2), or GPU instances with 1000s of CUDA cores</a:t>
            </a:r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One could argue that each of these cores can be considered as an individual compute node in the distributed network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However, due to the fact that core-to-RAM communication is orders of magnitude faster than node-to-node communication in the network, we can aim for a more powerful solution that fully exploits the multicore processing architecture in modern distributed computing.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Accordingly, in this work, we focus on master-worker architectures, where each of the n workers has p equally computationally capable cores. Our goal is to compute a separable function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sz="2000" dirty="0"/>
              <a:t>    as fast as possible</a:t>
            </a:r>
          </a:p>
          <a:p>
            <a:r>
              <a:rPr lang="en-US" altLang="zh-CN" sz="2000" dirty="0"/>
              <a:t>Main contributions: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给出了关于</a:t>
            </a:r>
            <a:r>
              <a:rPr lang="en-US" altLang="zh-CN" sz="2000" dirty="0"/>
              <a:t>job</a:t>
            </a:r>
            <a:r>
              <a:rPr lang="zh-CN" altLang="en-US" sz="2000" dirty="0"/>
              <a:t>分配和</a:t>
            </a:r>
            <a:r>
              <a:rPr lang="en-US" altLang="zh-CN" sz="2000" dirty="0"/>
              <a:t>coded computing</a:t>
            </a:r>
            <a:r>
              <a:rPr lang="zh-CN" altLang="en-US" sz="2000" dirty="0"/>
              <a:t>的算法，使得运行时间最短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任何不用</a:t>
            </a:r>
            <a:r>
              <a:rPr lang="en-US" altLang="zh-CN" sz="2000" dirty="0"/>
              <a:t>coding</a:t>
            </a:r>
            <a:r>
              <a:rPr lang="zh-CN" altLang="en-US" sz="2000" dirty="0"/>
              <a:t>的运行时间与用</a:t>
            </a:r>
            <a:r>
              <a:rPr lang="en-US" altLang="zh-CN" sz="2000" dirty="0"/>
              <a:t>coding</a:t>
            </a:r>
            <a:r>
              <a:rPr lang="zh-CN" altLang="en-US" sz="2000" dirty="0"/>
              <a:t>的运行时间之间存在</a:t>
            </a:r>
            <a:r>
              <a:rPr lang="en-US" altLang="zh-CN" sz="2000" dirty="0"/>
              <a:t>unbounded gap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5" y="4000886"/>
            <a:ext cx="4000583" cy="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622323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35270"/>
                <a:ext cx="6126793" cy="53416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k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functions,</a:t>
                </a:r>
              </a:p>
              <a:p>
                <a:r>
                  <a:rPr lang="en-US" altLang="zh-CN" sz="2000" dirty="0"/>
                  <a:t>n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workers,</a:t>
                </a:r>
              </a:p>
              <a:p>
                <a:r>
                  <a:rPr lang="zh-CN" altLang="en-US" sz="2000" dirty="0"/>
                  <a:t>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有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core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定义</a:t>
                </a:r>
                <a:r>
                  <a:rPr lang="en-US" altLang="zh-CN" sz="2000" i="1" dirty="0"/>
                  <a:t>function assignment matrix </a:t>
                </a:r>
                <a:r>
                  <a:rPr lang="en-US" altLang="zh-CN" sz="2000" dirty="0"/>
                  <a:t>for worker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/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系数矩阵，决定哪些</a:t>
                </a:r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会被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的结合如何构造（文中定义每个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发送一个</a:t>
                </a:r>
                <a:r>
                  <a:rPr lang="en-US" altLang="zh-CN" sz="2000" dirty="0"/>
                  <a:t>message</a:t>
                </a:r>
                <a:r>
                  <a:rPr lang="zh-CN" altLang="en-US" sz="2000" dirty="0"/>
                  <a:t>，其长度为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为每个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分配</a:t>
                </a:r>
                <a:r>
                  <a:rPr lang="en-US" altLang="zh-CN" sz="2000" dirty="0"/>
                  <a:t>functions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35270"/>
                <a:ext cx="6126793" cy="5341694"/>
              </a:xfrm>
              <a:blipFill>
                <a:blip r:embed="rId2"/>
                <a:stretch>
                  <a:fillRect l="-995" t="-1370" r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78" y="835270"/>
            <a:ext cx="4991057" cy="45166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3" y="3717524"/>
            <a:ext cx="5993704" cy="493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280" y="4614732"/>
            <a:ext cx="1132486" cy="3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622323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35270"/>
                <a:ext cx="10890739" cy="55039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en-US" altLang="zh-CN" sz="2000" dirty="0"/>
                  <a:t>In other words, if any of the workers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composes a message </a:t>
                </a:r>
                <a:r>
                  <a:rPr lang="en-US" altLang="zh-CN" sz="2000" dirty="0"/>
                  <a:t>by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linearly combining the computed function values </a:t>
                </a:r>
                <a:r>
                  <a:rPr lang="en-US" altLang="zh-CN" sz="2000" dirty="0"/>
                  <a:t>under a certain computation scheme, the scheme is a coded scheme; if a computation scheme does not add function values while composing messages, the scheme is an </a:t>
                </a:r>
                <a:r>
                  <a:rPr lang="en-US" altLang="zh-CN" sz="2000" dirty="0" err="1"/>
                  <a:t>uncoded</a:t>
                </a:r>
                <a:r>
                  <a:rPr lang="en-US" altLang="zh-CN" sz="2000" dirty="0"/>
                  <a:t> scheme.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zh-CN" altLang="en-US" sz="2000" dirty="0"/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则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</a:t>
                </a:r>
                <a:r>
                  <a:rPr lang="en-US" altLang="zh-CN" sz="2000" dirty="0" err="1"/>
                  <a:t>uncoded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coded</a:t>
                </a:r>
                <a:r>
                  <a:rPr lang="zh-CN" altLang="en-US" sz="2000" dirty="0"/>
                  <a:t>的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考虑每个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有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core</a:t>
                </a:r>
                <a:r>
                  <a:rPr lang="zh-CN" altLang="en-US" sz="2000" dirty="0"/>
                  <a:t>，一个</a:t>
                </a:r>
                <a:r>
                  <a:rPr lang="en-US" altLang="zh-CN" sz="2000" dirty="0"/>
                  <a:t>core</a:t>
                </a:r>
                <a:r>
                  <a:rPr lang="zh-CN" altLang="en-US" sz="2000" dirty="0"/>
                  <a:t>执行一个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的非零列不能超过</a:t>
                </a:r>
                <a:r>
                  <a:rPr lang="en-US" altLang="zh-CN" sz="2000" dirty="0"/>
                  <a:t>p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为第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存的</a:t>
                </a:r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集合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                                                              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非零列的个数</a:t>
                </a:r>
                <a:r>
                  <a:rPr lang="en-US" altLang="zh-CN" sz="2000" dirty="0"/>
                  <a:t>)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35270"/>
                <a:ext cx="10890739" cy="5503984"/>
              </a:xfrm>
              <a:blipFill>
                <a:blip r:embed="rId2"/>
                <a:stretch>
                  <a:fillRect l="-560" t="-1329" r="-951" b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89" y="1192541"/>
            <a:ext cx="7166719" cy="125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89" y="5883545"/>
            <a:ext cx="4097395" cy="3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7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622323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35270"/>
                <a:ext cx="5676901" cy="55039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流程：</a:t>
                </a:r>
                <a:endParaRPr lang="en-US" altLang="zh-CN" sz="2000" b="1" dirty="0"/>
              </a:p>
              <a:p>
                <a:r>
                  <a:rPr lang="en-US" altLang="zh-CN" sz="2000" dirty="0"/>
                  <a:t>Given the function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worker i first computes the allocated 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in parallel with its p cores, composes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2000" dirty="0"/>
                  <a:t>, and transmits it to the master.</a:t>
                </a:r>
              </a:p>
              <a:p>
                <a:endParaRPr lang="en-US" altLang="zh-CN" sz="2000" b="1" dirty="0"/>
              </a:p>
              <a:p>
                <a:r>
                  <a:rPr lang="en-US" altLang="zh-CN" sz="2000" dirty="0"/>
                  <a:t>The master node continues collecting messages from the workers until it can fully recover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2000" dirty="0"/>
                  <a:t> and hence f(x) = g(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2000" dirty="0"/>
                  <a:t>).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保证唯一解，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rec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35270"/>
                <a:ext cx="5676901" cy="5503984"/>
              </a:xfrm>
              <a:blipFill>
                <a:blip r:embed="rId2"/>
                <a:stretch>
                  <a:fillRect l="-1074" t="-1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878" y="1081452"/>
            <a:ext cx="5797917" cy="42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532179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</a:t>
            </a:r>
            <a:br>
              <a:rPr lang="en-US" altLang="zh-CN" sz="2400" dirty="0"/>
            </a:br>
            <a:r>
              <a:rPr lang="en-US" altLang="zh-CN" sz="2400" dirty="0"/>
              <a:t>(Communication and Computation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1186962"/>
                <a:ext cx="10890739" cy="51522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令拥有</a:t>
                </a:r>
                <a:r>
                  <a:rPr lang="en-US" altLang="zh-CN" sz="2000" dirty="0"/>
                  <a:t>function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的节点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的完成时间为</a:t>
                </a:r>
                <a:r>
                  <a:rPr lang="en-US" altLang="zh-CN" sz="20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把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按完成次序排序为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sz="2000" dirty="0"/>
                  <a:t>为使能够还原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数，也就是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所以整体的时间</a:t>
                </a:r>
                <a:r>
                  <a:rPr lang="en-US" altLang="zh-CN" sz="2000" dirty="0"/>
                  <a:t>T(</a:t>
                </a:r>
                <a:r>
                  <a:rPr lang="en-US" altLang="zh-CN" sz="2000" b="1" dirty="0"/>
                  <a:t>C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，就是最后一个</a:t>
                </a:r>
                <a:r>
                  <a:rPr lang="en-US" altLang="zh-CN" sz="2000" dirty="0"/>
                  <a:t>worker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的完成时间</a:t>
                </a:r>
                <a:r>
                  <a:rPr lang="en-US" altLang="zh-CN" sz="20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--------------------------------------------------------------------------------------------------------------------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考虑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的完成时间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communication time</a:t>
                </a:r>
                <a:r>
                  <a:rPr lang="zh-CN" altLang="en-US" sz="2000" dirty="0"/>
                  <a:t>被建模为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发送的</a:t>
                </a:r>
                <a:r>
                  <a:rPr lang="en-US" altLang="zh-CN" sz="2000" dirty="0"/>
                  <a:t>message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的行数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1186962"/>
                <a:ext cx="10890739" cy="5152291"/>
              </a:xfrm>
              <a:blipFill>
                <a:blip r:embed="rId2"/>
                <a:stretch>
                  <a:fillRect l="-560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2404359"/>
            <a:ext cx="2880947" cy="427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3" y="4049533"/>
            <a:ext cx="5597770" cy="9365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860" y="5661775"/>
            <a:ext cx="1724264" cy="26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3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532179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</a:t>
            </a:r>
            <a:br>
              <a:rPr lang="en-US" altLang="zh-CN" sz="2400" dirty="0"/>
            </a:br>
            <a:r>
              <a:rPr lang="en-US" altLang="zh-CN" sz="2400" dirty="0"/>
              <a:t>(Communication and Computation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1186962"/>
                <a:ext cx="10890739" cy="51522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r>
                  <a:rPr lang="zh-CN" altLang="en-US" sz="1800" dirty="0"/>
                  <a:t>本文的目标之一：找出使得时间最少的</a:t>
                </a:r>
                <a:r>
                  <a:rPr lang="en-US" altLang="zh-CN" sz="1800" dirty="0"/>
                  <a:t>job assignment scheme</a:t>
                </a:r>
              </a:p>
              <a:p>
                <a:pPr marL="0" indent="0">
                  <a:buNone/>
                </a:pPr>
                <a:r>
                  <a:rPr lang="en-US" altLang="zh-CN" sz="1800" b="1" dirty="0"/>
                  <a:t>                                       </a:t>
                </a:r>
                <a:endParaRPr lang="en-US" altLang="zh-CN" sz="1800" dirty="0"/>
              </a:p>
              <a:p>
                <a:r>
                  <a:rPr lang="zh-CN" altLang="en-US" sz="18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 (1</a:t>
                </a:r>
                <a:r>
                  <a:rPr lang="zh-CN" altLang="en-US" sz="1800" dirty="0"/>
                  <a:t>≤</a:t>
                </a:r>
                <a:r>
                  <a:rPr lang="en-US" altLang="zh-CN" sz="1800" dirty="0" err="1"/>
                  <a:t>i</a:t>
                </a:r>
                <a:r>
                  <a:rPr lang="zh-CN" altLang="en-US" sz="1800" dirty="0"/>
                  <a:t>≤</a:t>
                </a:r>
                <a:r>
                  <a:rPr lang="en-US" altLang="zh-CN" sz="1800" dirty="0"/>
                  <a:t>n)</a:t>
                </a:r>
                <a:r>
                  <a:rPr lang="zh-CN" altLang="en-US" sz="1800" dirty="0"/>
                  <a:t>定义为第</a:t>
                </a:r>
                <a:r>
                  <a:rPr lang="en-US" altLang="zh-CN" sz="1800" dirty="0" err="1"/>
                  <a:t>i</a:t>
                </a:r>
                <a:r>
                  <a:rPr lang="zh-CN" altLang="en-US" sz="1800" dirty="0"/>
                  <a:t>个</a:t>
                </a:r>
                <a:r>
                  <a:rPr lang="en-US" altLang="zh-CN" sz="1800" dirty="0"/>
                  <a:t>worker</a:t>
                </a:r>
                <a:r>
                  <a:rPr lang="zh-CN" altLang="en-US" sz="1800" dirty="0"/>
                  <a:t>的</a:t>
                </a:r>
                <a:r>
                  <a:rPr lang="en-US" altLang="zh-CN" sz="1800" dirty="0"/>
                  <a:t>computation time </a:t>
                </a:r>
                <a:r>
                  <a:rPr lang="zh-CN" altLang="en-US" sz="1800" dirty="0"/>
                  <a:t>变量</a:t>
                </a:r>
                <a:endParaRPr lang="en-US" altLang="zh-CN" sz="1800" dirty="0"/>
              </a:p>
              <a:p>
                <a:r>
                  <a:rPr lang="zh-CN" altLang="en-US" sz="1800" dirty="0"/>
                  <a:t>考虑每个</a:t>
                </a:r>
                <a:r>
                  <a:rPr lang="en-US" altLang="zh-CN" sz="1800" dirty="0"/>
                  <a:t>core</a:t>
                </a:r>
                <a:r>
                  <a:rPr lang="zh-CN" altLang="en-US" sz="1800" dirty="0"/>
                  <a:t>的计算能力相同，那么我们考虑所有</a:t>
                </a:r>
                <a:r>
                  <a:rPr lang="en-US" altLang="zh-CN" sz="1800" dirty="0"/>
                  <a:t>worker</a:t>
                </a:r>
                <a:r>
                  <a:rPr lang="zh-CN" altLang="en-US" sz="1800" b="1" dirty="0"/>
                  <a:t>平均</a:t>
                </a:r>
                <a:r>
                  <a:rPr lang="zh-CN" altLang="en-US" sz="1800" dirty="0"/>
                  <a:t>需要相同的</a:t>
                </a:r>
                <a:r>
                  <a:rPr lang="en-US" altLang="zh-CN" sz="1800" dirty="0"/>
                  <a:t>computation time</a:t>
                </a:r>
              </a:p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每个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worker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需要的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computation time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同时也等于 每个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core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的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computation time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服从指数分布，且满足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			       </a:t>
                </a:r>
                <a:r>
                  <a:rPr lang="zh-CN" altLang="en-US" sz="1800" dirty="0"/>
                  <a:t>令</a:t>
                </a:r>
                <a:r>
                  <a:rPr lang="en-US" altLang="zh-CN" sz="1800" dirty="0"/>
                  <a:t>λ=1/C</a:t>
                </a:r>
                <a:r>
                  <a:rPr lang="zh-CN" altLang="en-US" sz="1800" dirty="0"/>
                  <a:t>，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考虑次序统计量的知识</a:t>
                </a:r>
                <a:endParaRPr lang="en-US" altLang="zh-CN" sz="18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800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sz="1800" dirty="0"/>
                  <a:t>]=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en-US" sz="18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sz="1800" dirty="0"/>
                  <a:t>    </a:t>
                </a:r>
                <a:r>
                  <a:rPr lang="zh-CN" altLang="en-US" sz="1800" dirty="0"/>
                  <a:t>最大统计量</a:t>
                </a:r>
                <a:endParaRPr lang="en-US" altLang="zh-CN" sz="18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800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sz="1800" dirty="0"/>
                  <a:t>]=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en-US" altLang="zh-CN" sz="18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1186962"/>
                <a:ext cx="10890739" cy="5152291"/>
              </a:xfrm>
              <a:blipFill>
                <a:blip r:embed="rId2"/>
                <a:stretch>
                  <a:fillRect l="-560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1" y="1876463"/>
            <a:ext cx="2467708" cy="4888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518" y="2780951"/>
            <a:ext cx="1360819" cy="2436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41" y="3874128"/>
            <a:ext cx="1360819" cy="2436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59" y="4243271"/>
            <a:ext cx="2829919" cy="3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796</Words>
  <Application>Microsoft Office PowerPoint</Application>
  <PresentationFormat>宽屏</PresentationFormat>
  <Paragraphs>140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宋体</vt:lpstr>
      <vt:lpstr>Arial</vt:lpstr>
      <vt:lpstr>Cambria Math</vt:lpstr>
      <vt:lpstr>Times New Roman</vt:lpstr>
      <vt:lpstr>Office 主题​​</vt:lpstr>
      <vt:lpstr>Coded Computation for Multicore Setups</vt:lpstr>
      <vt:lpstr>PowerPoint 演示文稿</vt:lpstr>
      <vt:lpstr>1. INTRODUCTION</vt:lpstr>
      <vt:lpstr>1. INTRODUCTION</vt:lpstr>
      <vt:lpstr>2. DISTRIBUTED MODEL AND PROBLEM FORMULATION </vt:lpstr>
      <vt:lpstr>2. DISTRIBUTED MODEL AND PROBLEM FORMULATION </vt:lpstr>
      <vt:lpstr>2. DISTRIBUTED MODEL AND PROBLEM FORMULATION </vt:lpstr>
      <vt:lpstr>2. DISTRIBUTED MODEL AND PROBLEM FORMULATION (Communication and Computation Time)</vt:lpstr>
      <vt:lpstr>2. DISTRIBUTED MODEL AND PROBLEM FORMULATION (Communication and Computation Time)</vt:lpstr>
      <vt:lpstr>2. DISTRIBUTED MODEL AND PROBLEM FORMULATION (Communication and Computation Time)</vt:lpstr>
      <vt:lpstr>3. UNCODED SCHEMES(replication scheme)</vt:lpstr>
      <vt:lpstr>3. UNCODED SCHEMES(replication scheme)</vt:lpstr>
      <vt:lpstr>3. UNCODED SCHEMES</vt:lpstr>
      <vt:lpstr>4. CODED SCHEMES</vt:lpstr>
      <vt:lpstr>5. SIMULATION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Computation for Multicore Setups</dc:title>
  <dc:creator>MSI</dc:creator>
  <cp:lastModifiedBy>MSI</cp:lastModifiedBy>
  <cp:revision>229</cp:revision>
  <dcterms:created xsi:type="dcterms:W3CDTF">2019-09-03T00:53:02Z</dcterms:created>
  <dcterms:modified xsi:type="dcterms:W3CDTF">2019-10-27T12:19:56Z</dcterms:modified>
</cp:coreProperties>
</file>