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5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71998"/>
              </p:ext>
            </p:extLst>
          </p:nvPr>
        </p:nvGraphicFramePr>
        <p:xfrm>
          <a:off x="1662724" y="148167"/>
          <a:ext cx="8035192" cy="65871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17596">
                  <a:extLst>
                    <a:ext uri="{9D8B030D-6E8A-4147-A177-3AD203B41FA5}">
                      <a16:colId xmlns:a16="http://schemas.microsoft.com/office/drawing/2014/main" val="1721442663"/>
                    </a:ext>
                  </a:extLst>
                </a:gridCol>
                <a:gridCol w="4017596">
                  <a:extLst>
                    <a:ext uri="{9D8B030D-6E8A-4147-A177-3AD203B41FA5}">
                      <a16:colId xmlns:a16="http://schemas.microsoft.com/office/drawing/2014/main" val="2517833226"/>
                    </a:ext>
                  </a:extLst>
                </a:gridCol>
              </a:tblGrid>
              <a:tr h="34077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Fundamental Limits of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基础，给出了算法、上下界，</a:t>
                      </a:r>
                      <a:r>
                        <a:rPr lang="en-US" altLang="zh-CN" sz="1400" dirty="0" smtClean="0"/>
                        <a:t>gap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57495"/>
                  </a:ext>
                </a:extLst>
              </a:tr>
              <a:tr h="5886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Decentralized Coded Caching Attains Order-Optimal Memory-Rate Tradeoff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无需提前知道</a:t>
                      </a:r>
                      <a:r>
                        <a:rPr lang="en-US" altLang="zh-CN" sz="1400" dirty="0" smtClean="0"/>
                        <a:t>K</a:t>
                      </a:r>
                      <a:r>
                        <a:rPr lang="zh-CN" altLang="en-US" sz="1400" dirty="0" smtClean="0"/>
                        <a:t>的个数，每个</a:t>
                      </a:r>
                      <a:r>
                        <a:rPr lang="en-US" altLang="zh-CN" sz="1400" dirty="0" smtClean="0"/>
                        <a:t>bit</a:t>
                      </a:r>
                      <a:r>
                        <a:rPr lang="zh-CN" altLang="en-US" sz="1400" dirty="0" smtClean="0"/>
                        <a:t>以</a:t>
                      </a:r>
                      <a:r>
                        <a:rPr lang="en-US" altLang="zh-CN" sz="1400" dirty="0" smtClean="0"/>
                        <a:t>M/N</a:t>
                      </a:r>
                      <a:r>
                        <a:rPr lang="zh-CN" altLang="en-US" sz="1400" dirty="0" smtClean="0"/>
                        <a:t>的概率随机分。给出了算法上下界</a:t>
                      </a:r>
                      <a:r>
                        <a:rPr lang="en-US" altLang="zh-CN" sz="1400" dirty="0" smtClean="0"/>
                        <a:t>gap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51447"/>
                  </a:ext>
                </a:extLst>
              </a:tr>
              <a:tr h="5886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Caching with </a:t>
                      </a:r>
                      <a:r>
                        <a:rPr lang="en-US" altLang="zh-CN" sz="1400" dirty="0" err="1" smtClean="0"/>
                        <a:t>Nonuniform</a:t>
                      </a:r>
                      <a:r>
                        <a:rPr lang="en-US" altLang="zh-CN" sz="1400" dirty="0" smtClean="0"/>
                        <a:t> Demands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考虑文件请求概率，给出文件分组的方法，上下界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1148"/>
                  </a:ext>
                </a:extLst>
              </a:tr>
              <a:tr h="71657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Caching Under Arbitrary Popularity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适用于任何分布，提出</a:t>
                      </a:r>
                      <a:r>
                        <a:rPr lang="en-US" altLang="zh-CN" sz="1400" dirty="0" smtClean="0"/>
                        <a:t>p=1/KM</a:t>
                      </a:r>
                      <a:r>
                        <a:rPr lang="zh-CN" altLang="en-US" sz="1400" dirty="0" smtClean="0"/>
                        <a:t>概率分界线，用映射空文件和合并</a:t>
                      </a:r>
                      <a:r>
                        <a:rPr lang="en-US" altLang="zh-CN" sz="1400" dirty="0" smtClean="0"/>
                        <a:t>unpopular files</a:t>
                      </a:r>
                      <a:r>
                        <a:rPr lang="zh-CN" altLang="en-US" sz="1400" dirty="0" smtClean="0"/>
                        <a:t>思想，转换成每个文件概率相同情况，给出上下界和</a:t>
                      </a:r>
                      <a:r>
                        <a:rPr lang="en-US" altLang="zh-CN" sz="1400" dirty="0" smtClean="0"/>
                        <a:t>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9954"/>
                  </a:ext>
                </a:extLst>
              </a:tr>
              <a:tr h="5477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Speeding Up Distributed Machine Learning Using Codes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caching</a:t>
                      </a:r>
                      <a:r>
                        <a:rPr lang="zh-CN" altLang="en-US" sz="1400" dirty="0" smtClean="0"/>
                        <a:t>在机器学习中的运用。</a:t>
                      </a:r>
                      <a:r>
                        <a:rPr lang="en-US" altLang="zh-CN" sz="1400" dirty="0" smtClean="0"/>
                        <a:t>Computation</a:t>
                      </a:r>
                      <a:r>
                        <a:rPr lang="zh-CN" altLang="en-US" sz="1400" dirty="0" smtClean="0"/>
                        <a:t>用</a:t>
                      </a:r>
                      <a:r>
                        <a:rPr lang="en-US" altLang="zh-CN" sz="1400" dirty="0" smtClean="0"/>
                        <a:t>EC</a:t>
                      </a:r>
                      <a:r>
                        <a:rPr lang="zh-CN" altLang="en-US" sz="1400" dirty="0" smtClean="0"/>
                        <a:t>码解决</a:t>
                      </a:r>
                      <a:r>
                        <a:rPr lang="en-US" altLang="zh-CN" sz="1400" dirty="0" smtClean="0"/>
                        <a:t>straggler</a:t>
                      </a:r>
                      <a:r>
                        <a:rPr lang="zh-CN" altLang="en-US" sz="1400" dirty="0" smtClean="0"/>
                        <a:t>问题。</a:t>
                      </a:r>
                      <a:r>
                        <a:rPr lang="en-US" altLang="zh-CN" sz="1400" dirty="0" smtClean="0"/>
                        <a:t>Shuffle</a:t>
                      </a:r>
                      <a:r>
                        <a:rPr lang="zh-CN" altLang="en-US" sz="1400" dirty="0" smtClean="0"/>
                        <a:t>用</a:t>
                      </a:r>
                      <a:r>
                        <a:rPr lang="en-US" altLang="zh-CN" sz="1400" dirty="0" smtClean="0"/>
                        <a:t>coded</a:t>
                      </a:r>
                      <a:r>
                        <a:rPr lang="zh-CN" altLang="en-US" sz="1400" dirty="0" smtClean="0"/>
                        <a:t>思想减少传输量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Fundamental Tradeoff between Computation and Communication in Distributed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在文件分配和</a:t>
                      </a:r>
                      <a:r>
                        <a:rPr lang="en-US" altLang="zh-CN" sz="1400" dirty="0" smtClean="0"/>
                        <a:t>output</a:t>
                      </a:r>
                      <a:r>
                        <a:rPr lang="en-US" altLang="zh-CN" sz="1400" baseline="0" dirty="0" smtClean="0"/>
                        <a:t> function</a:t>
                      </a:r>
                      <a:r>
                        <a:rPr lang="zh-CN" altLang="en-US" sz="1400" baseline="0" dirty="0" smtClean="0"/>
                        <a:t>上引入重复量，用</a:t>
                      </a:r>
                      <a:r>
                        <a:rPr lang="en-US" altLang="zh-CN" sz="1400" baseline="0" dirty="0" err="1" smtClean="0"/>
                        <a:t>xor</a:t>
                      </a:r>
                      <a:r>
                        <a:rPr lang="zh-CN" altLang="en-US" sz="1400" baseline="0" dirty="0" smtClean="0"/>
                        <a:t>来减少传输量，给出了算法和上下界。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5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Mapping Heterogeneity Does Not Affect Wireless Coded </a:t>
                      </a:r>
                      <a:r>
                        <a:rPr lang="en-US" altLang="zh-CN" sz="1400" dirty="0" err="1" smtClean="0"/>
                        <a:t>MapReduce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运算能力不同，分成两组。</a:t>
                      </a:r>
                      <a:r>
                        <a:rPr lang="en-US" altLang="zh-CN" sz="1400" dirty="0" smtClean="0"/>
                        <a:t>Shuffle</a:t>
                      </a:r>
                      <a:r>
                        <a:rPr lang="zh-CN" altLang="en-US" sz="1400" dirty="0" smtClean="0"/>
                        <a:t>分成两个阶段，第一个阶段完成快的组全部完成，第二个阶段完成慢的组的剩余部分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67905"/>
                  </a:ext>
                </a:extLst>
              </a:tr>
              <a:tr h="49207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Adding transmitters dramatically boosts coded-caching gains for finite file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天线问题用于解决上一篇文章第二阶段。把用户分成</a:t>
                      </a:r>
                      <a:r>
                        <a:rPr lang="en-US" altLang="zh-CN" sz="1400" dirty="0" smtClean="0"/>
                        <a:t>K</a:t>
                      </a:r>
                      <a:r>
                        <a:rPr lang="zh-CN" altLang="en-US" sz="1400" dirty="0" smtClean="0"/>
                        <a:t>个组，每个组用户</a:t>
                      </a:r>
                      <a:r>
                        <a:rPr lang="en-US" altLang="zh-CN" sz="1400" dirty="0" smtClean="0"/>
                        <a:t>cache</a:t>
                      </a:r>
                      <a:r>
                        <a:rPr lang="zh-CN" altLang="en-US" sz="1400" dirty="0" smtClean="0"/>
                        <a:t>内容相同，每个组用户数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zh-CN" altLang="en-US" sz="1400" dirty="0" smtClean="0"/>
                        <a:t>天线数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3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</a:t>
                      </a:r>
                      <a:r>
                        <a:rPr lang="en-US" altLang="zh-CN" sz="1400" dirty="0" err="1" smtClean="0"/>
                        <a:t>MapReduce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和之前的有类似，这里考虑一个文件映射到</a:t>
                      </a:r>
                      <a:r>
                        <a:rPr lang="en-US" altLang="zh-CN" sz="1400" dirty="0" err="1" smtClean="0"/>
                        <a:t>pK</a:t>
                      </a:r>
                      <a:r>
                        <a:rPr lang="zh-CN" altLang="en-US" sz="1400" dirty="0" smtClean="0"/>
                        <a:t>中的任意</a:t>
                      </a:r>
                      <a:r>
                        <a:rPr lang="en-US" altLang="zh-CN" sz="1400" dirty="0" err="1" smtClean="0"/>
                        <a:t>rK</a:t>
                      </a:r>
                      <a:r>
                        <a:rPr lang="zh-CN" altLang="en-US" sz="1400" dirty="0" smtClean="0"/>
                        <a:t>个节点。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9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Unified Coding Framework for Distributed Computing with Straggling Servers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EC</a:t>
                      </a:r>
                      <a:r>
                        <a:rPr lang="zh-CN" altLang="en-US" sz="1400" dirty="0" smtClean="0"/>
                        <a:t>码和</a:t>
                      </a:r>
                      <a:r>
                        <a:rPr lang="en-US" altLang="zh-CN" sz="1400" dirty="0" smtClean="0"/>
                        <a:t>CDC</a:t>
                      </a:r>
                      <a:r>
                        <a:rPr lang="zh-CN" altLang="en-US" sz="1400" dirty="0" smtClean="0"/>
                        <a:t>的结合同时解决</a:t>
                      </a:r>
                      <a:r>
                        <a:rPr lang="en-US" altLang="zh-CN" sz="1400" dirty="0" smtClean="0"/>
                        <a:t>straggler</a:t>
                      </a:r>
                      <a:r>
                        <a:rPr lang="zh-CN" altLang="en-US" sz="1400" dirty="0" smtClean="0"/>
                        <a:t>问题和减少传输量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35670"/>
                  </a:ext>
                </a:extLst>
              </a:tr>
              <a:tr h="5886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Interplay of Cache Sizes and File Popularity in Coded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同时考虑不同文件概率和不同的</a:t>
                      </a:r>
                      <a:r>
                        <a:rPr lang="en-US" altLang="zh-CN" sz="1400" dirty="0" smtClean="0"/>
                        <a:t>cache size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730347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MAIN RESULTS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83" y="784694"/>
            <a:ext cx="7162917" cy="40386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5121970"/>
            <a:ext cx="9971428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CODED MAP REDUCE : GENERAL DESCRIPTION AND PERFORMANCE </a:t>
            </a:r>
            <a:r>
              <a:rPr lang="en-US" altLang="zh-CN" sz="2400" dirty="0" smtClean="0"/>
              <a:t>ANALYSIS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27" y="967154"/>
            <a:ext cx="8783756" cy="2593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17" y="3705491"/>
            <a:ext cx="9145375" cy="29514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6023" y="3560885"/>
            <a:ext cx="30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err="1" smtClean="0">
                <a:solidFill>
                  <a:srgbClr val="FF0000"/>
                </a:solidFill>
              </a:rPr>
              <a:t>pK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server</a:t>
            </a:r>
            <a:r>
              <a:rPr lang="zh-CN" altLang="en-US" dirty="0" smtClean="0">
                <a:solidFill>
                  <a:srgbClr val="FF0000"/>
                </a:solidFill>
              </a:rPr>
              <a:t>里面选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2668" y="5358390"/>
            <a:ext cx="478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表示的是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server</a:t>
            </a:r>
            <a:r>
              <a:rPr lang="zh-CN" altLang="en-US" dirty="0" smtClean="0">
                <a:solidFill>
                  <a:srgbClr val="FF0000"/>
                </a:solidFill>
              </a:rPr>
              <a:t>可以确定的文件数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回想</a:t>
            </a:r>
            <a:r>
              <a:rPr lang="en-US" altLang="zh-CN" dirty="0" err="1" smtClean="0">
                <a:solidFill>
                  <a:srgbClr val="FF0000"/>
                </a:solidFill>
              </a:rPr>
              <a:t>pK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server</a:t>
            </a:r>
            <a:r>
              <a:rPr lang="zh-CN" altLang="en-US" dirty="0" smtClean="0">
                <a:solidFill>
                  <a:srgbClr val="FF0000"/>
                </a:solidFill>
              </a:rPr>
              <a:t>可以唯一确定一组文件数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 err="1" smtClean="0">
                <a:solidFill>
                  <a:srgbClr val="FF0000"/>
                </a:solidFill>
              </a:rPr>
              <a:t>pK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，左边</a:t>
            </a:r>
            <a:r>
              <a:rPr lang="en-US" altLang="zh-CN" dirty="0" smtClean="0">
                <a:solidFill>
                  <a:srgbClr val="FF0000"/>
                </a:solidFill>
              </a:rPr>
              <a:t>=g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4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CODED MAP REDUCE : GENERAL DESCRIPTION AND PERFORMANCE </a:t>
            </a:r>
            <a:r>
              <a:rPr lang="en-US" altLang="zh-CN" sz="2400" dirty="0" smtClean="0"/>
              <a:t>ANALYSIS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2" y="862175"/>
            <a:ext cx="9759016" cy="15657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8" y="2427907"/>
            <a:ext cx="9476116" cy="39661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59365" y="2366361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每个文件映射到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个节点，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个节点可以确定一个中间值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CODED MAP REDUCE : GENERAL DESCRIPTION AND PERFORMANCE </a:t>
            </a:r>
            <a:r>
              <a:rPr lang="en-US" altLang="zh-CN" sz="2400" dirty="0" smtClean="0"/>
              <a:t>ANALYSIS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5" y="935914"/>
            <a:ext cx="10183599" cy="2325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57669" y="3405927"/>
                <a:ext cx="1005957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 smtClean="0"/>
                  <a:t>=rK+1=3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的下标元素个数为</a:t>
                </a:r>
                <a:r>
                  <a:rPr lang="en-US" altLang="zh-CN" dirty="0" err="1" smtClean="0"/>
                  <a:t>rK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。把中间值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再分成</a:t>
                </a:r>
                <a:r>
                  <a:rPr lang="en-US" altLang="zh-CN" dirty="0" err="1" smtClean="0"/>
                  <a:t>rK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份，下标元素的</a:t>
                </a:r>
                <a:r>
                  <a:rPr lang="en-US" altLang="zh-CN" dirty="0" err="1" smtClean="0"/>
                  <a:t>rK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个节点，每个节点拥有一份中间值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69" y="3405927"/>
                <a:ext cx="10059575" cy="830997"/>
              </a:xfrm>
              <a:prstGeom prst="rect">
                <a:avLst/>
              </a:prstGeom>
              <a:blipFill>
                <a:blip r:embed="rId3"/>
                <a:stretch>
                  <a:fillRect l="-1455" t="-9559" r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50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CODED MAP REDUCE : GENERAL DESCRIPTION AND PERFORMANCE </a:t>
            </a:r>
            <a:r>
              <a:rPr lang="en-US" altLang="zh-CN" sz="2400" dirty="0" smtClean="0"/>
              <a:t>ANALYSIS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65" y="857958"/>
            <a:ext cx="9914286" cy="5476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2908" y="1134208"/>
            <a:ext cx="342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server</a:t>
            </a:r>
            <a:r>
              <a:rPr lang="zh-CN" altLang="en-US" dirty="0" smtClean="0">
                <a:solidFill>
                  <a:srgbClr val="FF0000"/>
                </a:solidFill>
              </a:rPr>
              <a:t>可以确定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个文件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9181" y="4298337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总的中间值要分成</a:t>
            </a:r>
            <a:r>
              <a:rPr lang="en-US" altLang="zh-CN" dirty="0" err="1" smtClean="0">
                <a:solidFill>
                  <a:srgbClr val="FF0000"/>
                </a:solidFill>
              </a:rPr>
              <a:t>rK</a:t>
            </a:r>
            <a:r>
              <a:rPr lang="zh-CN" altLang="en-US" dirty="0" smtClean="0">
                <a:solidFill>
                  <a:srgbClr val="FF0000"/>
                </a:solidFill>
              </a:rPr>
              <a:t>份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49181" y="2253734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en-US" altLang="zh-CN" dirty="0" smtClean="0">
                <a:solidFill>
                  <a:srgbClr val="FF0000"/>
                </a:solidFill>
              </a:rPr>
              <a:t>server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Q/K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keys</a:t>
            </a:r>
            <a:r>
              <a:rPr lang="zh-CN" altLang="en-US" dirty="0" smtClean="0">
                <a:solidFill>
                  <a:srgbClr val="FF0000"/>
                </a:solidFill>
              </a:rPr>
              <a:t>需要算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19166" y="5345942"/>
                <a:ext cx="3289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rK+1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，算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组里的所有节点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166" y="5345942"/>
                <a:ext cx="3289555" cy="369332"/>
              </a:xfrm>
              <a:prstGeom prst="rect">
                <a:avLst/>
              </a:prstGeom>
              <a:blipFill>
                <a:blip r:embed="rId3"/>
                <a:stretch>
                  <a:fillRect t="-9836" r="-111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23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CODED MAP REDUCE : GENERAL DESCRIPTION AND PERFORMANCE </a:t>
            </a:r>
            <a:r>
              <a:rPr lang="en-US" altLang="zh-CN" sz="2400" dirty="0" smtClean="0"/>
              <a:t>ANALYSIS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19" y="946639"/>
            <a:ext cx="7656435" cy="5238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765931" y="1386227"/>
                <a:ext cx="3426069" cy="42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931" y="1386227"/>
                <a:ext cx="3426069" cy="425566"/>
              </a:xfrm>
              <a:prstGeom prst="rect">
                <a:avLst/>
              </a:prstGeom>
              <a:blipFill>
                <a:blip r:embed="rId3"/>
                <a:stretch>
                  <a:fillRect l="-1601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76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LOWER BOUNDS ON L∗(r</a:t>
            </a:r>
            <a:r>
              <a:rPr lang="en-US" altLang="zh-CN" sz="2400" dirty="0" smtClean="0"/>
              <a:t>) (first bound)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01" y="722301"/>
            <a:ext cx="7557453" cy="54963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8629" y="5638283"/>
            <a:ext cx="355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对于一个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，本地的内容加上所有分布下从其他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传输过来的内容，可以得到所有中间值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2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LOWER BOUNDS ON L∗(r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(first bound)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27" y="780549"/>
            <a:ext cx="999047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LOWER BOUNDS ON L∗(r</a:t>
            </a:r>
            <a:r>
              <a:rPr lang="en-US" altLang="zh-CN" sz="2400" dirty="0" smtClean="0"/>
              <a:t>) (second </a:t>
            </a:r>
            <a:r>
              <a:rPr lang="en-US" altLang="zh-CN" sz="2400" dirty="0"/>
              <a:t>bound)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14" y="659423"/>
            <a:ext cx="7253334" cy="5952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61686" y="3378669"/>
                <a:ext cx="2791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 smtClean="0">
                    <a:solidFill>
                      <a:srgbClr val="FF0000"/>
                    </a:solidFill>
                  </a:rPr>
                  <a:t>Q/K</a:t>
                </a: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，一共有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1600" dirty="0" smtClean="0">
                    <a:solidFill>
                      <a:srgbClr val="FF0000"/>
                    </a:solidFill>
                  </a:rPr>
                  <a:t>G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86" y="3378669"/>
                <a:ext cx="2791702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257745" y="3851666"/>
                <a:ext cx="378980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FF0000"/>
                    </a:solidFill>
                  </a:rPr>
                  <a:t>考虑前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个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server</a:t>
                </a: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，本地的内容加上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rgbClr val="FF0000"/>
                    </a:solidFill>
                  </a:rPr>
                  <a:t>个分布下所有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个用户传输的内容，可以得到所有分布下的所有中间值。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45" y="3851666"/>
                <a:ext cx="3789805" cy="830997"/>
              </a:xfrm>
              <a:prstGeom prst="rect">
                <a:avLst/>
              </a:prstGeom>
              <a:blipFill>
                <a:blip r:embed="rId4"/>
                <a:stretch>
                  <a:fillRect l="-966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4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7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MAP PROCESSING TIME VS . COMMUNICATION LOAD OF CODED MAP REDUCE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39" y="659423"/>
            <a:ext cx="8146452" cy="57589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54561" y="2356973"/>
            <a:ext cx="2958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次序统计量，指数分布保证时间期望为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pN</a:t>
            </a:r>
            <a:r>
              <a:rPr lang="en-US" altLang="zh-CN" sz="1600" dirty="0" smtClean="0">
                <a:solidFill>
                  <a:srgbClr val="FF0000"/>
                </a:solidFill>
              </a:rPr>
              <a:t>/μ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0677" y="5676141"/>
            <a:ext cx="2958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Map 1</a:t>
            </a:r>
            <a:r>
              <a:rPr lang="zh-CN" altLang="en-US" sz="1600" dirty="0" smtClean="0">
                <a:solidFill>
                  <a:srgbClr val="FF0000"/>
                </a:solidFill>
              </a:rPr>
              <a:t>个文件到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pK</a:t>
            </a:r>
            <a:r>
              <a:rPr lang="zh-CN" altLang="en-US" sz="1600" dirty="0" smtClean="0">
                <a:solidFill>
                  <a:srgbClr val="FF0000"/>
                </a:solidFill>
              </a:rPr>
              <a:t>中的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rK</a:t>
            </a:r>
            <a:r>
              <a:rPr lang="zh-CN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所需要的期望时间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Coded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7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MAP PROCESSING TIME VS . COMMUNICATION LOAD OF CODED MAP REDUCE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0" y="836412"/>
            <a:ext cx="10076190" cy="3428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01453" y="3469271"/>
            <a:ext cx="2958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Map </a:t>
            </a:r>
            <a:r>
              <a:rPr lang="zh-CN" altLang="en-US" sz="1600" dirty="0" smtClean="0">
                <a:solidFill>
                  <a:srgbClr val="FF0000"/>
                </a:solidFill>
              </a:rPr>
              <a:t>所有文件到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pK</a:t>
            </a:r>
            <a:r>
              <a:rPr lang="zh-CN" altLang="en-US" sz="1600" dirty="0" smtClean="0">
                <a:solidFill>
                  <a:srgbClr val="FF0000"/>
                </a:solidFill>
              </a:rPr>
              <a:t>中的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rK</a:t>
            </a:r>
            <a:r>
              <a:rPr lang="zh-CN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所需要的期望时间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7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7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MAP PROCESSING TIME VS . COMMUNICATION LOAD OF CODED MAP REDUCE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6" y="659423"/>
            <a:ext cx="7171593" cy="57690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3783" y="2373923"/>
            <a:ext cx="34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横坐标：单个文件映射到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rk</a:t>
            </a:r>
            <a:r>
              <a:rPr lang="zh-CN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map</a:t>
            </a:r>
            <a:r>
              <a:rPr lang="zh-CN" altLang="en-US" sz="1600" dirty="0" smtClean="0">
                <a:solidFill>
                  <a:srgbClr val="FF0000"/>
                </a:solidFill>
              </a:rPr>
              <a:t>时间期望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13784" y="4838700"/>
            <a:ext cx="34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横坐标：所有文件映射到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rk</a:t>
            </a:r>
            <a:r>
              <a:rPr lang="zh-CN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server</a:t>
            </a:r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map</a:t>
            </a:r>
            <a:r>
              <a:rPr lang="zh-CN" altLang="en-US" sz="1600" dirty="0" smtClean="0">
                <a:solidFill>
                  <a:srgbClr val="FF0000"/>
                </a:solidFill>
              </a:rPr>
              <a:t>时间期望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5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9296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CONCLUSION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6285" y="1371600"/>
            <a:ext cx="9539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本文提出</a:t>
            </a:r>
            <a:r>
              <a:rPr lang="en-US" altLang="zh-CN" dirty="0" smtClean="0"/>
              <a:t>coded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框架用于提高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阶段的传输效率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与传统的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Coded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可以将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阶段的通信负载减少一个因子，这个因子随着服务器的增加而线性增加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同时也证明了</a:t>
            </a:r>
            <a:r>
              <a:rPr lang="en-US" altLang="zh-CN" dirty="0" smtClean="0"/>
              <a:t>coded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的传输量与最小通信负载的距离在一个乘性常数范围内。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进一步，本文也探究了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阶段的</a:t>
            </a:r>
            <a:r>
              <a:rPr lang="en-US" altLang="zh-CN" dirty="0" smtClean="0"/>
              <a:t>computation 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阶段的</a:t>
            </a:r>
            <a:r>
              <a:rPr lang="en-US" altLang="zh-CN" dirty="0" smtClean="0"/>
              <a:t>communication load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个未来需要解决的问题是</a:t>
            </a:r>
            <a:r>
              <a:rPr lang="en-US" altLang="zh-CN" dirty="0" smtClean="0"/>
              <a:t>coded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的软件实现来演示减少的传输量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3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CODED MAP REDUCE : A MOTIVATING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CODED MAP REDUCE : GENERAL DESCRIPTION AND PERFORMANCE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LOWER BOUNDS ON L∗(r)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MAP PROCESSING TIME VS . COMMUNICATION LOAD OF CODED MAP 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CONCLUSION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是一个用于处理基于商用服务器集群的分布式大数据处理模型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经验证，在一个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集群，</a:t>
            </a:r>
            <a:r>
              <a:rPr lang="en-US" altLang="zh-CN" sz="2000" dirty="0" smtClean="0"/>
              <a:t>33%</a:t>
            </a:r>
            <a:r>
              <a:rPr lang="zh-CN" altLang="en-US" sz="2000" dirty="0" smtClean="0"/>
              <a:t>的工作时间都用于</a:t>
            </a:r>
            <a:r>
              <a:rPr lang="en-US" altLang="zh-CN" sz="2000" dirty="0" smtClean="0"/>
              <a:t>data shuffling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本文提出</a:t>
            </a:r>
            <a:r>
              <a:rPr lang="en-US" altLang="zh-CN" sz="2000" dirty="0" smtClean="0"/>
              <a:t>coded 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框架，用于显著减少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阶段的传输量。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 PROBLEM STATEMENT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1" y="934924"/>
            <a:ext cx="6229349" cy="3777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750258"/>
                <a:ext cx="5342792" cy="484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Step 1: Map Tasks Assignment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keys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给定一个参数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dirty="0" smtClean="0"/>
                  <a:t>,…,1}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每个文件同时分配到</a:t>
                </a:r>
                <a:r>
                  <a:rPr lang="en-US" altLang="zh-CN" dirty="0" err="1" smtClean="0"/>
                  <a:t>pK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上。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一共有</a:t>
                </a:r>
                <a:r>
                  <a:rPr lang="en-US" altLang="zh-CN" dirty="0" err="1" smtClean="0"/>
                  <a:t>pN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Step 2: Map Tasks Execution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再选一个参数</a:t>
                </a:r>
                <a:r>
                  <a:rPr lang="en-US" altLang="zh-CN" dirty="0"/>
                  <a:t>r</a:t>
                </a:r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实际上每个文件同时分配到</a:t>
                </a:r>
                <a:r>
                  <a:rPr lang="en-US" altLang="zh-CN" dirty="0" err="1" smtClean="0"/>
                  <a:t>rK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上。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</a:t>
                </a:r>
                <a:r>
                  <a:rPr lang="en-US" altLang="zh-CN" dirty="0" err="1" smtClean="0"/>
                  <a:t>rK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≤</a:t>
                </a:r>
                <a:r>
                  <a:rPr lang="en-US" altLang="zh-CN" dirty="0" err="1" smtClean="0"/>
                  <a:t>pK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完成了文件分配之后，剩下的服务器取消分配该文件。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/>
                  <a:t>Step 3: Reduce Tasks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750258"/>
                <a:ext cx="5342792" cy="4845878"/>
              </a:xfrm>
              <a:prstGeom prst="rect">
                <a:avLst/>
              </a:prstGeom>
              <a:blipFill>
                <a:blip r:embed="rId3"/>
                <a:stretch>
                  <a:fillRect l="-912" t="-629" r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" y="5277804"/>
            <a:ext cx="3295651" cy="8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 PROBLEM STATEMENT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773723"/>
            <a:ext cx="11401702" cy="30421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93" y="3930162"/>
            <a:ext cx="4916417" cy="7806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35968" y="3930162"/>
            <a:ext cx="475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NQ/K</a:t>
            </a:r>
            <a:r>
              <a:rPr lang="zh-CN" altLang="en-US" dirty="0" smtClean="0"/>
              <a:t>个中间值，其中</a:t>
            </a:r>
            <a:r>
              <a:rPr lang="en-US" altLang="zh-CN" dirty="0" smtClean="0"/>
              <a:t>(N/K)×(Q/K)</a:t>
            </a:r>
            <a:r>
              <a:rPr lang="zh-CN" altLang="en-US" dirty="0" smtClean="0"/>
              <a:t>个中间值已经存在，所以</a:t>
            </a:r>
            <a:r>
              <a:rPr lang="en-US" altLang="zh-CN" dirty="0" smtClean="0"/>
              <a:t>L=</a:t>
            </a:r>
            <a:r>
              <a:rPr lang="zh-CN" altLang="en-US" dirty="0" smtClean="0"/>
              <a:t>时隙个数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传送中间值的个数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原式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9" y="5267009"/>
            <a:ext cx="5876190" cy="790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968" y="5304569"/>
            <a:ext cx="5577076" cy="4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 PROBLEM STATEMENT(N=12,Q=4,K=4)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9" y="589084"/>
            <a:ext cx="10369900" cy="4273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50389" y="5002823"/>
                <a:ext cx="10369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如果是传统的</a:t>
                </a:r>
                <a:r>
                  <a:rPr lang="en-US" altLang="zh-CN" dirty="0" smtClean="0"/>
                  <a:t>N=12</a:t>
                </a:r>
                <a:r>
                  <a:rPr lang="zh-CN" altLang="en-US" dirty="0" smtClean="0"/>
                  <a:t>无重复的分配到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中，每个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=12*4(1-1/4) = 36</a:t>
                </a:r>
              </a:p>
              <a:p>
                <a:r>
                  <a:rPr lang="zh-CN" altLang="en-US" dirty="0" smtClean="0"/>
                  <a:t>如果是引入重复量</a:t>
                </a:r>
                <a:r>
                  <a:rPr lang="en-US" altLang="zh-CN" dirty="0" smtClean="0"/>
                  <a:t>(q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都大于</a:t>
                </a:r>
                <a:r>
                  <a:rPr lang="en-US" altLang="zh-CN" dirty="0" smtClean="0"/>
                  <a:t>1/K)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uncoded</m:t>
                        </m:r>
                      </m:sub>
                    </m:sSub>
                  </m:oMath>
                </a14:m>
                <a:r>
                  <a:rPr lang="en-US" altLang="zh-CN" dirty="0" smtClean="0"/>
                  <a:t>=12*4(1-1/2) = 24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89" y="5002823"/>
                <a:ext cx="10369900" cy="1200329"/>
              </a:xfrm>
              <a:prstGeom prst="rect">
                <a:avLst/>
              </a:prstGeom>
              <a:blipFill>
                <a:blip r:embed="rId3"/>
                <a:stretch>
                  <a:fillRect l="-529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69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730347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CODED MAP REDUCE : A MOTIVATING EXAMPLE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10" y="1222130"/>
            <a:ext cx="5536290" cy="3736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70" y="1090245"/>
            <a:ext cx="666538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79230" y="5284120"/>
                <a:ext cx="8932985" cy="979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N=12,Q=4,K=4</a:t>
                </a:r>
              </a:p>
              <a:p>
                <a:r>
                  <a:rPr lang="en-US" altLang="zh-CN" dirty="0" smtClean="0"/>
                  <a:t>r=p=2/k=1/2(</a:t>
                </a:r>
                <a:r>
                  <a:rPr lang="zh-CN" altLang="en-US" dirty="0" smtClean="0"/>
                  <a:t>每个文件映射到</a:t>
                </a:r>
                <a:r>
                  <a:rPr lang="en-US" altLang="zh-CN" dirty="0" err="1" smtClean="0"/>
                  <a:t>rk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server)</a:t>
                </a:r>
              </a:p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=6</a:t>
                </a:r>
                <a:r>
                  <a:rPr lang="zh-CN" altLang="en-US" dirty="0" smtClean="0"/>
                  <a:t>个组，每个组有</a:t>
                </a:r>
                <a:r>
                  <a:rPr lang="en-US" altLang="zh-CN" dirty="0" smtClean="0"/>
                  <a:t>12/6=2</a:t>
                </a:r>
                <a:r>
                  <a:rPr lang="zh-CN" altLang="en-US" dirty="0" smtClean="0"/>
                  <a:t>个文件。每个节点有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=3</a:t>
                </a:r>
                <a:r>
                  <a:rPr lang="zh-CN" altLang="en-US" dirty="0" smtClean="0"/>
                  <a:t>个组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0" y="5284120"/>
                <a:ext cx="8932985" cy="979564"/>
              </a:xfrm>
              <a:prstGeom prst="rect">
                <a:avLst/>
              </a:prstGeom>
              <a:blipFill>
                <a:blip r:embed="rId4"/>
                <a:stretch>
                  <a:fillRect l="-546" t="-3727" b="-6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730347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MAIN </a:t>
            </a:r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6" y="2518544"/>
            <a:ext cx="9952381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16" y="953570"/>
            <a:ext cx="9961905" cy="15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16" y="4512089"/>
            <a:ext cx="9933333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5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964</Words>
  <Application>Microsoft Office PowerPoint</Application>
  <PresentationFormat>宽屏</PresentationFormat>
  <Paragraphs>105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Coded MapReduce</vt:lpstr>
      <vt:lpstr>PowerPoint 演示文稿</vt:lpstr>
      <vt:lpstr>1. INTRODUCTION</vt:lpstr>
      <vt:lpstr>2. PROBLEM STATEMENT</vt:lpstr>
      <vt:lpstr>2. PROBLEM STATEMENT</vt:lpstr>
      <vt:lpstr>2. PROBLEM STATEMENT(N=12,Q=4,K=4)</vt:lpstr>
      <vt:lpstr>3. CODED MAP REDUCE : A MOTIVATING EXAMPLE</vt:lpstr>
      <vt:lpstr>4. MAIN RESULTS</vt:lpstr>
      <vt:lpstr>4. MAIN RESULTS</vt:lpstr>
      <vt:lpstr>5. CODED MAP REDUCE : GENERAL DESCRIPTION AND PERFORMANCE ANALYSIS</vt:lpstr>
      <vt:lpstr>5. CODED MAP REDUCE : GENERAL DESCRIPTION AND PERFORMANCE ANALYSIS</vt:lpstr>
      <vt:lpstr>5. CODED MAP REDUCE : GENERAL DESCRIPTION AND PERFORMANCE ANALYSIS</vt:lpstr>
      <vt:lpstr>5. CODED MAP REDUCE : GENERAL DESCRIPTION AND PERFORMANCE ANALYSIS</vt:lpstr>
      <vt:lpstr>5. CODED MAP REDUCE : GENERAL DESCRIPTION AND PERFORMANCE ANALYSIS</vt:lpstr>
      <vt:lpstr>6. LOWER BOUNDS ON L∗(r) (first bound)</vt:lpstr>
      <vt:lpstr>6. LOWER BOUNDS ON L∗(r) (first bound)</vt:lpstr>
      <vt:lpstr>6. LOWER BOUNDS ON L∗(r) (second bound)</vt:lpstr>
      <vt:lpstr>7. MAP PROCESSING TIME VS . COMMUNICATION LOAD OF CODED MAP REDUCE</vt:lpstr>
      <vt:lpstr>7. MAP PROCESSING TIME VS . COMMUNICATION LOAD OF CODED MAP REDUCE</vt:lpstr>
      <vt:lpstr>7. MAP PROCESSING TIME VS . COMMUNICATION LOAD OF CODED MAP REDUCE</vt:lpstr>
      <vt:lpstr>8.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MapReduce</dc:title>
  <dc:creator>MSI</dc:creator>
  <cp:lastModifiedBy>MSI</cp:lastModifiedBy>
  <cp:revision>45</cp:revision>
  <dcterms:created xsi:type="dcterms:W3CDTF">2019-09-03T00:53:02Z</dcterms:created>
  <dcterms:modified xsi:type="dcterms:W3CDTF">2019-09-09T03:25:47Z</dcterms:modified>
</cp:coreProperties>
</file>