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96" r:id="rId4"/>
    <p:sldId id="297" r:id="rId5"/>
    <p:sldId id="260" r:id="rId6"/>
    <p:sldId id="300" r:id="rId7"/>
    <p:sldId id="299" r:id="rId8"/>
    <p:sldId id="298" r:id="rId9"/>
    <p:sldId id="301" r:id="rId10"/>
    <p:sldId id="271" r:id="rId11"/>
    <p:sldId id="302" r:id="rId12"/>
    <p:sldId id="303" r:id="rId13"/>
    <p:sldId id="277" r:id="rId14"/>
    <p:sldId id="305" r:id="rId15"/>
    <p:sldId id="307" r:id="rId16"/>
    <p:sldId id="276" r:id="rId17"/>
    <p:sldId id="306" r:id="rId18"/>
    <p:sldId id="308" r:id="rId19"/>
    <p:sldId id="289" r:id="rId20"/>
    <p:sldId id="309" r:id="rId21"/>
    <p:sldId id="311" r:id="rId22"/>
    <p:sldId id="312" r:id="rId23"/>
    <p:sldId id="294" r:id="rId24"/>
    <p:sldId id="29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10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8A8FD-75FC-46A1-A82B-B82730827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855A9-1FD1-4B24-9BBE-D58B2CBB9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5959-F2DF-4BE2-A33E-EB6DFA206F64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ED82F-4B75-4830-B483-D6F4421EC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01734-F3D4-4200-B751-205D1F5CE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3053-7A04-4F8D-AAB6-82FDC9B95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2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60A7-92A3-4E1A-BCC5-525FEDC6007E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A3DC-A27E-4FE1-B625-5879F902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3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7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3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61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8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80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7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61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6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61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77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BA3DC-A27E-4FE1-B625-5879F902E8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5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45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0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5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5721-6134-4427-85DA-99858182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FB16-9F42-4E56-96EE-D5FE4262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2E78-9AF6-4F45-8167-DF9750E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D171-9F87-49B4-9235-8D5C218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0555F-E141-4B61-9991-4C06B62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D3B-8C24-4181-B943-543E59F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35562-B441-47E0-AD91-CBB7A41B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0563-AAB0-4C36-A341-98CEA4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2D9F-4807-4942-B401-A47917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7E67-B118-470F-8B90-659EADA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44C1-4509-4FA6-BC87-B2DE0814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DCE-B8AE-4EB1-A9FC-27400098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F3B-3B9E-4E55-A4E4-34E1321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EBAB-7A32-4791-80F3-86B3494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5389-0F9B-45C8-9968-1A35260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69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4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3D2-9947-4D64-A826-D6979C4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A39-B69F-4BAB-B927-13FC0A8B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4F5A-F0D4-4B72-99F9-6CEBC9F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01FC-5AC1-4598-87C1-60A7365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57D2A-591B-46C3-8E90-2ACAA1D5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7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028-8D2F-4BA5-825C-92BEDBA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27D95-D94A-4C1D-A6CD-D5A0B75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5F32-3D0F-463B-9492-A197D359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D352-94F6-495D-AC73-7FF0D05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65E31-12B7-4608-AAF4-1BFBE44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1810-4962-454D-A317-50E4F7C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BE95-24A0-41AB-A776-960409AD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8A515-05B4-49FB-9C9A-11CF9C41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3E5A-450E-47CE-9E86-B247246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9F30-0BCE-47FB-A505-927C64A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68EC3-5697-466E-BFDB-11CC5B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7DCE-50F0-489F-911A-ACCE969E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B85C-2BEC-4BE6-87D7-2E3B23C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092C-F358-497C-A247-4973CC0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5CB1-D4E3-4456-AFEE-B1BB04B6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45FDA-9DBB-4B68-9D10-89B6DD73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E5AA4-B140-42FA-9611-DBC8D30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97A75-9AB2-4114-8AAE-47A5189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7E0D6-37B1-4F0C-9477-47F517C1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E8A9-286D-4BA7-B1B2-B31654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52BE-26FC-4975-AB68-D434AD0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FEA05-BA57-421D-B4EF-66C6396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30C60-9407-42F1-A54A-F54A75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D2A37-58B1-4E3C-AFD7-9B85615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23CB-0AB2-440B-B0AB-1761F963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F56F-F3DA-4AE2-B3D7-E3EB02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958-9570-40B4-B34B-3D66792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66250-7B28-44AF-A762-9D5871AF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C54BA-6D2E-443E-82E6-37288E28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F504C-7516-47F7-8F69-64882BE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3B62-1C1A-46CF-A978-887458FC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F5116-2995-45CC-9155-54F7B7B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EC38-827D-47BE-B50E-7DC0A2E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4CC64-8855-4A98-8DC2-C2EAE5FB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8FCE7-C739-4265-ADEC-909DB0A0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F1A0-318C-4A01-B120-1B120C90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D15E2-297F-4844-8D90-27FC757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1F207-E675-45BB-AE5E-E2D1C4D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EA6F-6707-4E5C-89F0-B703B9B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673D-5989-4D10-AAFB-CA2D7C3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3DF-C531-497B-9F32-4CD2876F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673-6D92-4B07-BB7C-9CE9EA68D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53D9A-6270-448A-976C-DAB26100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020E6-37FC-48E0-B773-2F96ED5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85" y="855076"/>
            <a:ext cx="1139483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Decentralized Coded Caching Attains</a:t>
            </a:r>
            <a:br>
              <a:rPr lang="en-US" altLang="zh-CN" dirty="0"/>
            </a:br>
            <a:r>
              <a:rPr lang="en-US" altLang="zh-CN" dirty="0"/>
              <a:t>Order-Optimal Memory-Rate Tradeoff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典型的例子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delivery phase</a:t>
                </a:r>
                <a:r>
                  <a:rPr lang="zh-CN" altLang="en-US" sz="2000" dirty="0"/>
                  <a:t>，考虑用户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A,</a:t>
                </a: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，考虑第一种</a:t>
                </a:r>
                <a:r>
                  <a:rPr lang="en-US" altLang="zh-CN" sz="2000" dirty="0"/>
                  <a:t>procedure</a:t>
                </a:r>
                <a:r>
                  <a:rPr lang="zh-CN" altLang="en-US" sz="2000" dirty="0"/>
                  <a:t>，根据算法，第一个循环中</a:t>
                </a:r>
                <a:r>
                  <a:rPr lang="en-US" altLang="zh-CN" sz="2000" dirty="0"/>
                  <a:t>s=K=2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s=2</a:t>
                </a:r>
                <a:r>
                  <a:rPr lang="zh-CN" altLang="en-US" sz="2000" dirty="0"/>
                  <a:t>，第二个循环中对应的</a:t>
                </a:r>
                <a:r>
                  <a:rPr lang="en-US" altLang="zh-CN" sz="2000" dirty="0"/>
                  <a:t>S={1,2}</a:t>
                </a:r>
                <a:r>
                  <a:rPr lang="zh-CN" altLang="en-US" sz="2000" dirty="0"/>
                  <a:t>，根据算法，将传输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传输的大小为</a:t>
                </a:r>
                <a:r>
                  <a:rPr lang="en-US" altLang="zh-CN" sz="2000" dirty="0"/>
                  <a:t>(M/2)(1-M/2)</a:t>
                </a:r>
              </a:p>
              <a:p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s=1</a:t>
                </a:r>
                <a:r>
                  <a:rPr lang="zh-CN" altLang="en-US" sz="2000" dirty="0"/>
                  <a:t>，第二个循环中对应的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可以是</a:t>
                </a:r>
                <a:r>
                  <a:rPr lang="en-US" altLang="zh-CN" sz="2000" dirty="0"/>
                  <a:t>{1}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{2}</a:t>
                </a:r>
                <a:r>
                  <a:rPr lang="zh-CN" altLang="en-US" sz="2000" dirty="0"/>
                  <a:t>。对每一个集合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，都要传输一次信息。因此，总共要传输两次，分别是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Cambria Math" panose="02040503050406030204" pitchFamily="18" charset="0"/>
                  </a:rPr>
                  <a:t>。传输大小为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ea typeface="Cambria Math" panose="02040503050406030204" pitchFamily="18" charset="0"/>
                  </a:rPr>
                  <a:t>*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(1-M/2)^2</a:t>
                </a:r>
              </a:p>
              <a:p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r>
                  <a:rPr lang="zh-CN" altLang="en-US" sz="2000" dirty="0"/>
                  <a:t>对于用户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，通过链路传输的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sz="2000" dirty="0"/>
                  <a:t>共同还原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，通过链路传输的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和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sz="2000" dirty="0"/>
                  <a:t>共同还原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1217" t="-2500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14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Some features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不用提前知晓</a:t>
            </a:r>
            <a:r>
              <a:rPr lang="en-US" altLang="zh-CN" sz="2000" dirty="0"/>
              <a:t>delivery phase</a:t>
            </a:r>
            <a:r>
              <a:rPr lang="zh-CN" altLang="en-US" sz="2000" dirty="0"/>
              <a:t>的用户身份和用户数量。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第一种</a:t>
            </a:r>
            <a:r>
              <a:rPr lang="en-US" altLang="zh-CN" sz="2000" dirty="0"/>
              <a:t>delivery procedure</a:t>
            </a:r>
            <a:r>
              <a:rPr lang="zh-CN" altLang="en-US" sz="2000" dirty="0"/>
              <a:t>运用贪心算法。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如果</a:t>
            </a:r>
            <a:r>
              <a:rPr lang="en-US" altLang="zh-CN" sz="2000" dirty="0"/>
              <a:t>M&gt;1</a:t>
            </a:r>
            <a:r>
              <a:rPr lang="zh-CN" altLang="en-US" sz="2000" dirty="0"/>
              <a:t>，用第一种</a:t>
            </a:r>
            <a:r>
              <a:rPr lang="en-US" altLang="zh-CN" sz="2000" dirty="0"/>
              <a:t>delivery procedure</a:t>
            </a:r>
            <a:r>
              <a:rPr lang="zh-CN" altLang="en-US" sz="2000" dirty="0"/>
              <a:t>。否则用第二种。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在实际运用中，通过用户返回随机种子让</a:t>
            </a:r>
            <a:r>
              <a:rPr lang="en-US" altLang="zh-CN" sz="2000" dirty="0"/>
              <a:t>server</a:t>
            </a:r>
            <a:r>
              <a:rPr lang="zh-CN" altLang="en-US" sz="2000" dirty="0"/>
              <a:t>知道每个用户的</a:t>
            </a:r>
            <a:r>
              <a:rPr lang="en-US" altLang="zh-CN" sz="2000" dirty="0"/>
              <a:t>cache content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650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3. Performance Analysis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3. Performance Analysis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4A186-B7D2-4C3B-B888-8EAD3C7B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6" y="1456366"/>
            <a:ext cx="10976168" cy="29327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37467E-98BE-455C-9736-C759E1980229}"/>
              </a:ext>
            </a:extLst>
          </p:cNvPr>
          <p:cNvSpPr txBox="1"/>
          <p:nvPr/>
        </p:nvSpPr>
        <p:spPr>
          <a:xfrm>
            <a:off x="838200" y="479204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</a:t>
            </a:r>
            <a:r>
              <a:rPr lang="zh-CN" altLang="en-US" sz="2000" dirty="0"/>
              <a:t>表示没有</a:t>
            </a:r>
            <a:r>
              <a:rPr lang="en-US" altLang="zh-CN" sz="2000" dirty="0"/>
              <a:t>cache</a:t>
            </a:r>
            <a:r>
              <a:rPr lang="zh-CN" altLang="en-US" sz="2000" dirty="0"/>
              <a:t>时的需要传输的大小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1-M/N</a:t>
            </a:r>
            <a:r>
              <a:rPr lang="zh-CN" altLang="en-US" sz="2000" dirty="0"/>
              <a:t>表示</a:t>
            </a:r>
            <a:r>
              <a:rPr lang="en-US" altLang="zh-CN" sz="2000" dirty="0"/>
              <a:t>local caching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第三个变量表示</a:t>
            </a:r>
            <a:r>
              <a:rPr lang="en-US" altLang="zh-CN" sz="2000" dirty="0"/>
              <a:t>global caching gain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777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757" y="949520"/>
            <a:ext cx="6842486" cy="4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Performance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Comparison with Decentralized </a:t>
            </a:r>
            <a:r>
              <a:rPr lang="en-US" altLang="zh-CN" b="1" dirty="0" err="1"/>
              <a:t>Uncoded</a:t>
            </a:r>
            <a:r>
              <a:rPr lang="en-US" altLang="zh-CN" b="1" dirty="0"/>
              <a:t> Caching Scheme</a:t>
            </a:r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 scheme </a:t>
            </a:r>
            <a:r>
              <a:rPr lang="zh-CN" altLang="en-US" sz="2000" dirty="0"/>
              <a:t>的</a:t>
            </a:r>
            <a:r>
              <a:rPr lang="en-US" altLang="zh-CN" sz="2000" dirty="0"/>
              <a:t>rate</a:t>
            </a:r>
            <a:r>
              <a:rPr lang="zh-CN" altLang="en-US" sz="2000" dirty="0"/>
              <a:t>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 scheme</a:t>
            </a:r>
            <a:r>
              <a:rPr lang="zh-CN" altLang="en-US" sz="2000" dirty="0"/>
              <a:t>的</a:t>
            </a:r>
            <a:r>
              <a:rPr lang="en-US" altLang="zh-CN" sz="2000" dirty="0"/>
              <a:t>rate</a:t>
            </a:r>
            <a:r>
              <a:rPr lang="zh-CN" altLang="en-US" sz="2000" dirty="0"/>
              <a:t>为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Small M</a:t>
            </a:r>
          </a:p>
          <a:p>
            <a:pPr marL="0" indent="0">
              <a:buNone/>
            </a:pPr>
            <a:r>
              <a:rPr lang="en-US" altLang="zh-CN" sz="2000" dirty="0"/>
              <a:t>Rd</a:t>
            </a:r>
            <a:r>
              <a:rPr lang="zh-CN" altLang="en-US" sz="2000" dirty="0"/>
              <a:t>可近似表示</a:t>
            </a:r>
            <a:endParaRPr lang="en-US" altLang="zh-CN" sz="2000" dirty="0"/>
          </a:p>
          <a:p>
            <a:r>
              <a:rPr lang="en-US" altLang="zh-CN" sz="2000" dirty="0"/>
              <a:t>Ru</a:t>
            </a:r>
            <a:r>
              <a:rPr lang="zh-CN" altLang="en-US" sz="2000" dirty="0"/>
              <a:t>斜率为</a:t>
            </a:r>
            <a:r>
              <a:rPr lang="en-US" altLang="zh-CN" sz="2000" dirty="0"/>
              <a:t>-K/N</a:t>
            </a:r>
            <a:r>
              <a:rPr lang="zh-CN" altLang="en-US" sz="2000" dirty="0"/>
              <a:t>，</a:t>
            </a:r>
            <a:r>
              <a:rPr lang="en-US" altLang="zh-CN" sz="2000" dirty="0"/>
              <a:t>Rd</a:t>
            </a:r>
            <a:r>
              <a:rPr lang="zh-CN" altLang="en-US" sz="2000" dirty="0"/>
              <a:t>的斜率近似为</a:t>
            </a:r>
            <a:r>
              <a:rPr lang="en-US" altLang="zh-CN" sz="2000" dirty="0"/>
              <a:t>-K^2/2N</a:t>
            </a:r>
            <a:r>
              <a:rPr lang="zh-CN" altLang="en-US" sz="2000" dirty="0"/>
              <a:t>。在</a:t>
            </a:r>
            <a:r>
              <a:rPr lang="en-US" altLang="zh-CN" sz="2000" dirty="0"/>
              <a:t>M=0</a:t>
            </a:r>
            <a:r>
              <a:rPr lang="zh-CN" altLang="en-US" sz="2000" dirty="0"/>
              <a:t>附近，</a:t>
            </a:r>
            <a:r>
              <a:rPr lang="en-US" altLang="zh-CN" sz="2000" dirty="0"/>
              <a:t>Rd</a:t>
            </a:r>
            <a:r>
              <a:rPr lang="zh-CN" altLang="en-US" sz="2000" dirty="0"/>
              <a:t>是</a:t>
            </a:r>
            <a:r>
              <a:rPr lang="en-US" altLang="zh-CN" sz="2000" dirty="0"/>
              <a:t>Ru</a:t>
            </a:r>
            <a:r>
              <a:rPr lang="zh-CN" altLang="en-US" sz="2000" dirty="0"/>
              <a:t>的</a:t>
            </a:r>
            <a:r>
              <a:rPr lang="en-US" altLang="zh-CN" sz="2000" dirty="0"/>
              <a:t>K/2</a:t>
            </a:r>
            <a:r>
              <a:rPr lang="zh-CN" altLang="en-US" sz="2000" dirty="0"/>
              <a:t>倍。当</a:t>
            </a:r>
            <a:r>
              <a:rPr lang="en-US" altLang="zh-CN" sz="2000" dirty="0"/>
              <a:t>K</a:t>
            </a:r>
            <a:r>
              <a:rPr lang="zh-CN" altLang="en-US" sz="2000" dirty="0"/>
              <a:t>足够大时，</a:t>
            </a:r>
            <a:r>
              <a:rPr lang="en-US" altLang="zh-CN" sz="2000" dirty="0"/>
              <a:t>Rd</a:t>
            </a:r>
            <a:r>
              <a:rPr lang="zh-CN" altLang="en-US" sz="2000" dirty="0"/>
              <a:t>相对于</a:t>
            </a:r>
            <a:r>
              <a:rPr lang="en-US" altLang="zh-CN" sz="2000" dirty="0"/>
              <a:t>Ru</a:t>
            </a:r>
            <a:r>
              <a:rPr lang="zh-CN" altLang="en-US" sz="2000" dirty="0"/>
              <a:t>减少的</a:t>
            </a:r>
            <a:r>
              <a:rPr lang="en-US" altLang="zh-CN" sz="2000" dirty="0"/>
              <a:t>rate</a:t>
            </a:r>
            <a:r>
              <a:rPr lang="zh-CN" altLang="en-US" sz="2000" dirty="0"/>
              <a:t>更加明显。</a:t>
            </a:r>
            <a:endParaRPr lang="en-US" altLang="zh-CN" sz="2000" dirty="0"/>
          </a:p>
          <a:p>
            <a:r>
              <a:rPr lang="zh-CN" altLang="en-US" sz="2000" dirty="0"/>
              <a:t>考虑</a:t>
            </a:r>
            <a:r>
              <a:rPr lang="en-US" altLang="zh-CN" sz="2000" dirty="0"/>
              <a:t>K</a:t>
            </a:r>
            <a:r>
              <a:rPr lang="zh-CN" altLang="en-US" sz="2000" dirty="0"/>
              <a:t>个用户共享</a:t>
            </a:r>
            <a:r>
              <a:rPr lang="en-US" altLang="zh-CN" sz="2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cache</a:t>
            </a:r>
            <a:r>
              <a:rPr lang="zh-CN" altLang="en-US" sz="2000" dirty="0"/>
              <a:t>，当</a:t>
            </a:r>
            <a:r>
              <a:rPr lang="en-US" altLang="zh-CN" sz="2000" dirty="0"/>
              <a:t>M</a:t>
            </a:r>
            <a:r>
              <a:rPr lang="zh-CN" altLang="en-US" sz="2000" dirty="0"/>
              <a:t>足够小时，</a:t>
            </a:r>
            <a:r>
              <a:rPr lang="en-US" altLang="zh-CN" sz="2000" dirty="0"/>
              <a:t>Ru=K</a:t>
            </a:r>
            <a:r>
              <a:rPr lang="zh-CN" altLang="en-US" sz="2000" dirty="0"/>
              <a:t>*</a:t>
            </a:r>
            <a:r>
              <a:rPr lang="en-US" altLang="zh-CN" sz="2000" dirty="0"/>
              <a:t>(1-KM/N)</a:t>
            </a:r>
            <a:r>
              <a:rPr lang="zh-CN" altLang="en-US" sz="2000" dirty="0"/>
              <a:t>。对比</a:t>
            </a:r>
            <a:r>
              <a:rPr lang="en-US" altLang="zh-CN" sz="2000" dirty="0"/>
              <a:t>Rd</a:t>
            </a:r>
            <a:r>
              <a:rPr lang="zh-CN" altLang="en-US" sz="2000" dirty="0"/>
              <a:t>，可以达到近似的效果。因此 </a:t>
            </a:r>
            <a:r>
              <a:rPr lang="en-US" altLang="zh-CN" sz="2000" dirty="0"/>
              <a:t>centralized coded caching scheme</a:t>
            </a:r>
            <a:r>
              <a:rPr lang="zh-CN" altLang="en-US" sz="2000" dirty="0"/>
              <a:t>可以视为其提供了虚拟的共享</a:t>
            </a:r>
            <a:r>
              <a:rPr lang="en-US" altLang="zh-CN" sz="2000" dirty="0"/>
              <a:t>cache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Large M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M=N</a:t>
            </a:r>
            <a:r>
              <a:rPr lang="zh-CN" altLang="en-US" sz="2000" dirty="0"/>
              <a:t>附近，</a:t>
            </a:r>
            <a:r>
              <a:rPr lang="en-US" altLang="zh-CN" sz="2000" dirty="0"/>
              <a:t>Rd</a:t>
            </a:r>
            <a:r>
              <a:rPr lang="zh-CN" altLang="en-US" sz="2000" dirty="0"/>
              <a:t>比</a:t>
            </a:r>
            <a:r>
              <a:rPr lang="en-US" altLang="zh-CN" sz="2000" dirty="0"/>
              <a:t>Ru</a:t>
            </a:r>
            <a:r>
              <a:rPr lang="zh-CN" altLang="en-US" sz="2000" dirty="0"/>
              <a:t>小</a:t>
            </a:r>
            <a:r>
              <a:rPr lang="en-US" altLang="zh-CN" sz="2000" dirty="0"/>
              <a:t>K</a:t>
            </a:r>
            <a:r>
              <a:rPr lang="zh-CN" altLang="en-US" sz="2000" dirty="0"/>
              <a:t>倍</a:t>
            </a: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0BCB7-49F9-403D-9456-4C3A78E9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12" y="1330079"/>
            <a:ext cx="2515374" cy="4283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EE3085-FBA0-47CD-9E59-0D4F6E1E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203" y="1699848"/>
            <a:ext cx="5195868" cy="597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4476D1-AE04-4632-BA20-D30373F86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167" y="2491976"/>
            <a:ext cx="2015563" cy="514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7C41BD-4634-400D-9A2B-6C674A85C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22402"/>
            <a:ext cx="2406879" cy="5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Performance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Comparison with Centralized Coded Caching Scheme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定理</a:t>
            </a:r>
            <a:r>
              <a:rPr lang="en-US" altLang="zh-CN" sz="2000" dirty="0"/>
              <a:t>2</a:t>
            </a:r>
            <a:r>
              <a:rPr lang="zh-CN" altLang="en-US" sz="2000" dirty="0"/>
              <a:t>表明不管是</a:t>
            </a:r>
            <a:r>
              <a:rPr lang="en-US" altLang="zh-CN" sz="2000" dirty="0"/>
              <a:t>centralized</a:t>
            </a:r>
            <a:r>
              <a:rPr lang="zh-CN" altLang="en-US" sz="2000" dirty="0"/>
              <a:t>还是</a:t>
            </a:r>
            <a:r>
              <a:rPr lang="en-US" altLang="zh-CN" sz="2000" dirty="0"/>
              <a:t>decentralized</a:t>
            </a:r>
            <a:r>
              <a:rPr lang="zh-CN" altLang="en-US" sz="2000" dirty="0"/>
              <a:t>，不管是</a:t>
            </a:r>
            <a:r>
              <a:rPr lang="en-US" altLang="zh-CN" sz="2000" dirty="0"/>
              <a:t>linear caching</a:t>
            </a:r>
            <a:r>
              <a:rPr lang="zh-CN" altLang="en-US" sz="2000" dirty="0"/>
              <a:t>还是</a:t>
            </a:r>
            <a:r>
              <a:rPr lang="en-US" altLang="zh-CN" sz="2000" dirty="0"/>
              <a:t>nonlinear caching</a:t>
            </a:r>
            <a:r>
              <a:rPr lang="zh-CN" altLang="en-US" sz="2000" dirty="0"/>
              <a:t>，最多在本文</a:t>
            </a:r>
            <a:r>
              <a:rPr lang="en-US" altLang="zh-CN" sz="2000" dirty="0"/>
              <a:t>algorithm</a:t>
            </a:r>
            <a:r>
              <a:rPr lang="zh-CN" altLang="en-US" sz="2000" dirty="0"/>
              <a:t>提出</a:t>
            </a:r>
            <a:r>
              <a:rPr lang="en-US" altLang="zh-CN" sz="2000" dirty="0"/>
              <a:t>Rd</a:t>
            </a:r>
            <a:r>
              <a:rPr lang="zh-CN" altLang="en-US" sz="2000" dirty="0"/>
              <a:t>基础上优化常数因子</a:t>
            </a:r>
            <a:r>
              <a:rPr lang="en-US" altLang="zh-CN" sz="2000" dirty="0"/>
              <a:t>12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7B948-2895-4B61-9399-3F06BA18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6757"/>
            <a:ext cx="9550602" cy="1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Performance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Comparison with Centralized Coded Caching Scheme</a:t>
            </a:r>
          </a:p>
          <a:p>
            <a:pPr marL="0" indent="0">
              <a:buNone/>
            </a:pPr>
            <a:r>
              <a:rPr lang="zh-CN" altLang="en-US" sz="2000" dirty="0"/>
              <a:t>考虑上一篇论文提出的</a:t>
            </a:r>
            <a:r>
              <a:rPr lang="en-US" altLang="zh-CN" sz="2000" dirty="0"/>
              <a:t>caching scheme</a:t>
            </a:r>
            <a:r>
              <a:rPr lang="zh-CN" altLang="en-US" sz="2000" dirty="0"/>
              <a:t>所得到的</a:t>
            </a:r>
            <a:r>
              <a:rPr lang="en-US" altLang="zh-CN" sz="2000" dirty="0" err="1"/>
              <a:t>Rc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考虑推论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其中仿真结果可以将其更加严格的表示为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因此本文提出的</a:t>
            </a:r>
            <a:r>
              <a:rPr lang="en-US" altLang="zh-CN" sz="2000" dirty="0"/>
              <a:t>decentralized scheme</a:t>
            </a:r>
            <a:r>
              <a:rPr lang="zh-CN" altLang="en-US" sz="2000" dirty="0"/>
              <a:t>和前一篇论文的</a:t>
            </a:r>
            <a:r>
              <a:rPr lang="en-US" altLang="zh-CN" sz="2000" dirty="0"/>
              <a:t>centralized scheme</a:t>
            </a:r>
            <a:r>
              <a:rPr lang="zh-CN" altLang="en-US" sz="2000" dirty="0"/>
              <a:t>在性能上是接近的。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525C95-5C51-4666-9561-3EE8A878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09" y="1792351"/>
            <a:ext cx="4447619" cy="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49DCA-0B49-4A0C-8E6B-A9CED4C6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30926"/>
            <a:ext cx="8552381" cy="13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B786F-4F1A-466A-A082-59B5156C9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118" y="4352397"/>
            <a:ext cx="1457143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4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4. Extensions</a:t>
            </a:r>
            <a:endParaRPr lang="zh-CN" altLang="en-US" dirty="0"/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5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Extensions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Tree Networks</a:t>
                </a:r>
              </a:p>
              <a:p>
                <a:r>
                  <a:rPr lang="zh-CN" altLang="en-US" sz="2000" dirty="0"/>
                  <a:t>考虑链路</a:t>
                </a:r>
                <a:r>
                  <a:rPr lang="en-US" altLang="zh-CN" sz="2000" dirty="0" err="1"/>
                  <a:t>uv</a:t>
                </a:r>
                <a:r>
                  <a:rPr lang="zh-CN" altLang="en-US" sz="2000" dirty="0"/>
                  <a:t>，在服务端，对每一个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{1,2,3…K}</a:t>
                </a:r>
              </a:p>
              <a:p>
                <a:r>
                  <a:rPr lang="zh-CN" altLang="en-US" sz="2000" dirty="0"/>
                  <a:t>对每一个集合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=s </a:t>
                </a:r>
                <a:r>
                  <a:rPr lang="zh-CN" altLang="en-US" sz="2000" dirty="0"/>
                  <a:t>，传送</a:t>
                </a:r>
                <a:endParaRPr lang="en-US" altLang="zh-CN" sz="2000" dirty="0"/>
              </a:p>
              <a:p>
                <a:r>
                  <a:rPr lang="zh-CN" altLang="en-US" sz="2000" dirty="0"/>
                  <a:t>在节点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进行过滤，如果节点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的子孙用户存在于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则传送该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下的                              否则过滤掉此次传送</a:t>
                </a:r>
                <a:endParaRPr lang="en-US" altLang="zh-CN" sz="2000" dirty="0"/>
              </a:p>
              <a:p>
                <a:r>
                  <a:rPr lang="zh-CN" altLang="en-US" sz="2000" dirty="0"/>
                  <a:t>因此在</a:t>
                </a:r>
                <a:r>
                  <a:rPr lang="en-US" altLang="zh-CN" sz="2000" dirty="0"/>
                  <a:t>M&gt;1</a:t>
                </a:r>
                <a:r>
                  <a:rPr lang="zh-CN" altLang="en-US" sz="2000" dirty="0"/>
                  <a:t>时，链路</a:t>
                </a:r>
                <a:r>
                  <a:rPr lang="en-US" altLang="zh-CN" sz="2000" dirty="0" err="1"/>
                  <a:t>uv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rate</a:t>
                </a:r>
                <a:r>
                  <a:rPr lang="zh-CN" altLang="en-US" sz="2000" dirty="0"/>
                  <a:t>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:r>
                  <a:rPr lang="en-US" altLang="zh-CN" sz="2000" dirty="0" err="1"/>
                  <a:t>Kv</a:t>
                </a:r>
                <a:r>
                  <a:rPr lang="zh-CN" altLang="en-US" sz="2000" dirty="0"/>
                  <a:t>表示节点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的子孙用户数量</a:t>
                </a:r>
                <a:endParaRPr lang="en-US" altLang="zh-CN" sz="2000" dirty="0"/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M&lt;1</a:t>
                </a:r>
                <a:r>
                  <a:rPr lang="zh-CN" altLang="en-US" sz="2000" dirty="0"/>
                  <a:t>时，</a:t>
                </a:r>
                <a:r>
                  <a:rPr lang="en-US" altLang="zh-CN" sz="2000" dirty="0"/>
                  <a:t>rate</a:t>
                </a:r>
                <a:r>
                  <a:rPr lang="zh-CN" altLang="en-US" sz="2000" dirty="0"/>
                  <a:t>为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522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19E8EB9-7F46-4BC7-814B-B25C4BC3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18" y="1733611"/>
            <a:ext cx="4781606" cy="34059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2F72BA-5C6E-44E9-B478-E50AF155F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37" y="1642196"/>
            <a:ext cx="1593463" cy="4221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A19419-C84D-4546-84BB-4E871F3C5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74" y="2414957"/>
            <a:ext cx="1593463" cy="4221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5BFEAF-95EA-4E73-86C3-1C263D2B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162" y="3311745"/>
            <a:ext cx="4326747" cy="576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EA42E7-C2C0-4BED-A2B8-69D5B72AE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232" y="5011271"/>
            <a:ext cx="3021962" cy="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Performance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Discussion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84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Extensions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zh-CN" sz="2000" b="1" dirty="0"/>
              <a:t>Shared Caches</a:t>
            </a:r>
          </a:p>
          <a:p>
            <a:pPr marL="0" indent="0">
              <a:buNone/>
            </a:pPr>
            <a:r>
              <a:rPr lang="en-US" altLang="zh-CN" sz="2000" dirty="0"/>
              <a:t>L</a:t>
            </a:r>
            <a:r>
              <a:rPr lang="zh-CN" altLang="en-US" sz="2000" dirty="0"/>
              <a:t>表示</a:t>
            </a:r>
            <a:r>
              <a:rPr lang="en-US" altLang="zh-CN" sz="2000" dirty="0"/>
              <a:t>L</a:t>
            </a:r>
            <a:r>
              <a:rPr lang="zh-CN" altLang="en-US" sz="2000" dirty="0"/>
              <a:t>个用户共享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cache</a:t>
            </a:r>
            <a:r>
              <a:rPr lang="zh-CN" altLang="en-US" sz="2000" dirty="0"/>
              <a:t>。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cache</a:t>
            </a:r>
            <a:r>
              <a:rPr lang="zh-CN" altLang="en-US" sz="2000" dirty="0"/>
              <a:t>的大小为</a:t>
            </a:r>
            <a:r>
              <a:rPr lang="en-US" altLang="zh-CN" sz="2000" dirty="0"/>
              <a:t>LMF</a:t>
            </a:r>
          </a:p>
          <a:p>
            <a:pPr marL="0" indent="0">
              <a:buNone/>
            </a:pPr>
            <a:r>
              <a:rPr lang="zh-CN" altLang="en-US" sz="2000" dirty="0"/>
              <a:t>定义</a:t>
            </a:r>
            <a:r>
              <a:rPr lang="en-US" altLang="zh-CN" sz="2000" dirty="0"/>
              <a:t>shared cache(super user)</a:t>
            </a:r>
            <a:r>
              <a:rPr lang="zh-CN" altLang="en-US" sz="2000" dirty="0"/>
              <a:t>的个数为</a:t>
            </a:r>
            <a:r>
              <a:rPr lang="en-US" altLang="zh-CN" sz="2000" dirty="0"/>
              <a:t>K/L</a:t>
            </a:r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placement phase </a:t>
            </a:r>
            <a:r>
              <a:rPr lang="zh-CN" altLang="en-US" sz="2000" dirty="0"/>
              <a:t>分配</a:t>
            </a:r>
            <a:r>
              <a:rPr lang="en-US" altLang="zh-CN" sz="2000" dirty="0"/>
              <a:t>cache</a:t>
            </a:r>
            <a:r>
              <a:rPr lang="zh-CN" altLang="en-US" sz="2000" dirty="0"/>
              <a:t>以</a:t>
            </a:r>
            <a:r>
              <a:rPr lang="en-US" altLang="zh-CN" sz="2000" dirty="0"/>
              <a:t>super user</a:t>
            </a:r>
            <a:r>
              <a:rPr lang="zh-CN" altLang="en-US" sz="2000" dirty="0"/>
              <a:t>为单位</a:t>
            </a:r>
            <a:r>
              <a:rPr lang="en-US" altLang="zh-CN" sz="2000" dirty="0"/>
              <a:t>(</a:t>
            </a:r>
            <a:r>
              <a:rPr lang="zh-CN" altLang="en-US" sz="2000" dirty="0"/>
              <a:t>大小为</a:t>
            </a:r>
            <a:r>
              <a:rPr lang="en-US" altLang="zh-CN" sz="2000" dirty="0"/>
              <a:t>LMF)</a:t>
            </a:r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delivery phase </a:t>
            </a:r>
            <a:r>
              <a:rPr lang="zh-CN" altLang="en-US" sz="2000" dirty="0"/>
              <a:t>以每个</a:t>
            </a:r>
            <a:r>
              <a:rPr lang="en-US" altLang="zh-CN" sz="2000" dirty="0"/>
              <a:t>cache</a:t>
            </a:r>
            <a:r>
              <a:rPr lang="zh-CN" altLang="en-US" sz="2000" dirty="0"/>
              <a:t>的</a:t>
            </a:r>
            <a:r>
              <a:rPr lang="en-US" altLang="zh-CN" sz="2000" dirty="0"/>
              <a:t>L</a:t>
            </a:r>
            <a:r>
              <a:rPr lang="zh-CN" altLang="en-US" sz="2000" dirty="0"/>
              <a:t>个文件请求为一个整体</a:t>
            </a:r>
            <a:r>
              <a:rPr lang="en-US" altLang="zh-CN" sz="2000" dirty="0"/>
              <a:t>(</a:t>
            </a:r>
            <a:r>
              <a:rPr lang="zh-CN" altLang="en-US" sz="2000" dirty="0"/>
              <a:t>大小为</a:t>
            </a:r>
            <a:r>
              <a:rPr lang="en-US" altLang="zh-CN" sz="2000" dirty="0"/>
              <a:t>LF)</a:t>
            </a:r>
          </a:p>
          <a:p>
            <a:pPr marL="0" indent="0">
              <a:buNone/>
            </a:pPr>
            <a:r>
              <a:rPr lang="zh-CN" altLang="en-US" sz="2000" dirty="0"/>
              <a:t>此时</a:t>
            </a:r>
            <a:r>
              <a:rPr lang="en-US" altLang="zh-CN" sz="2000" dirty="0"/>
              <a:t>R</a:t>
            </a:r>
            <a:r>
              <a:rPr lang="zh-CN" altLang="en-US" sz="2000" dirty="0"/>
              <a:t>可以得到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Small M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从而</a:t>
            </a:r>
            <a:endParaRPr lang="en-US" altLang="zh-CN" sz="2000" dirty="0"/>
          </a:p>
          <a:p>
            <a:r>
              <a:rPr lang="en-US" altLang="zh-CN" sz="2000" dirty="0"/>
              <a:t>Large M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3F6E5-6A82-4CDD-A025-3B35547F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847" y="1504366"/>
            <a:ext cx="3833153" cy="3250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6EDEC3-1E58-45F0-AF54-FC50CE88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91" y="3129622"/>
            <a:ext cx="5870659" cy="614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B55BE1-DC03-4092-9D91-29FE6879B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27" y="3939137"/>
            <a:ext cx="2715327" cy="5617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7C342F-1C5C-4874-BC49-59478206C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933" y="3939137"/>
            <a:ext cx="2345782" cy="598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1B3408-F0B1-452E-B38D-F2AEDABD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674" y="4423410"/>
            <a:ext cx="1704762" cy="4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6A8925-0B19-454E-B49C-C0013855C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7682" y="5173313"/>
            <a:ext cx="3383033" cy="9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Extensions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/>
                  <a:t>第四个</a:t>
                </a:r>
                <a:r>
                  <a:rPr lang="zh-CN" altLang="en-US" sz="2000" dirty="0"/>
                  <a:t>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5.Discussion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5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 Discussion</a:t>
            </a:r>
            <a:endParaRPr lang="zh-CN" altLang="en-US" dirty="0"/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b="1" dirty="0"/>
              <a:t>Connection to Index and Network Coding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sz="2000" b="1" dirty="0"/>
              <a:t>Caching Random Linear Combinations is Inefficient</a:t>
            </a:r>
          </a:p>
          <a:p>
            <a:pPr marL="457200" indent="-457200">
              <a:buFont typeface="+mj-ea"/>
              <a:buAutoNum type="circleNumDbPlain" startAt="3"/>
            </a:pPr>
            <a:r>
              <a:rPr lang="en-US" altLang="zh-CN" sz="2000" b="1" dirty="0"/>
              <a:t>Worst-Case Demands</a:t>
            </a:r>
          </a:p>
          <a:p>
            <a:pPr marL="0" indent="0">
              <a:buNone/>
            </a:pPr>
            <a:r>
              <a:rPr lang="zh-CN" altLang="en-US" sz="2000" dirty="0"/>
              <a:t>在无线网络中，如果</a:t>
            </a:r>
            <a:r>
              <a:rPr lang="en-US" altLang="zh-CN" sz="2000" dirty="0"/>
              <a:t>rate</a:t>
            </a:r>
            <a:r>
              <a:rPr lang="zh-CN" altLang="en-US" sz="2000" dirty="0"/>
              <a:t>超过了线路的带宽，系统将会中断，用户体验极差。最差的</a:t>
            </a:r>
            <a:r>
              <a:rPr lang="en-US" altLang="zh-CN" sz="2000" dirty="0"/>
              <a:t>rate</a:t>
            </a:r>
            <a:r>
              <a:rPr lang="zh-CN" altLang="en-US" sz="2000" dirty="0"/>
              <a:t>是正确的指标。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在有线网络中，</a:t>
            </a:r>
            <a:r>
              <a:rPr lang="en-US" altLang="zh-CN" sz="2000" dirty="0"/>
              <a:t>rate</a:t>
            </a:r>
            <a:r>
              <a:rPr lang="zh-CN" altLang="en-US" sz="2000" dirty="0"/>
              <a:t>超过了带宽，造成的影响很小。此时，平均的</a:t>
            </a:r>
            <a:r>
              <a:rPr lang="en-US" altLang="zh-CN" sz="2000" dirty="0"/>
              <a:t>rate</a:t>
            </a:r>
            <a:r>
              <a:rPr lang="zh-CN" altLang="en-US" sz="2000" dirty="0"/>
              <a:t>是正确的指标。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sz="2000" b="1" dirty="0"/>
              <a:t> Online Coded Caching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39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Centralized caching scheme</a:t>
            </a:r>
            <a:r>
              <a:rPr lang="zh-CN" altLang="en-US" b="1" dirty="0"/>
              <a:t>的缺点：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Placement phase</a:t>
            </a:r>
            <a:r>
              <a:rPr lang="zh-CN" altLang="en-US" sz="2000" dirty="0"/>
              <a:t>无法知晓</a:t>
            </a:r>
            <a:r>
              <a:rPr lang="en-US" altLang="zh-CN" sz="2000" dirty="0"/>
              <a:t>delivery phase</a:t>
            </a:r>
            <a:r>
              <a:rPr lang="zh-CN" altLang="en-US" sz="2000" dirty="0"/>
              <a:t>中活跃的用户身份和用户数量。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两个</a:t>
            </a:r>
            <a:r>
              <a:rPr lang="en-US" altLang="zh-CN" sz="2000" dirty="0"/>
              <a:t>phase</a:t>
            </a:r>
            <a:r>
              <a:rPr lang="zh-CN" altLang="en-US" sz="2000" dirty="0"/>
              <a:t>用户可能存在于不同的网络中，可能与不同的</a:t>
            </a:r>
            <a:r>
              <a:rPr lang="en-US" altLang="zh-CN" sz="2000" dirty="0"/>
              <a:t>server</a:t>
            </a:r>
            <a:r>
              <a:rPr lang="zh-CN" altLang="en-US" sz="2000" dirty="0"/>
              <a:t>相连，由于每个</a:t>
            </a:r>
            <a:r>
              <a:rPr lang="en-US" altLang="zh-CN" sz="2000" dirty="0"/>
              <a:t>server</a:t>
            </a:r>
            <a:r>
              <a:rPr lang="zh-CN" altLang="en-US" sz="2000" dirty="0"/>
              <a:t>特定的</a:t>
            </a:r>
            <a:r>
              <a:rPr lang="en-US" altLang="zh-CN" sz="2000" dirty="0"/>
              <a:t>placement</a:t>
            </a:r>
            <a:r>
              <a:rPr lang="zh-CN" altLang="en-US" sz="2000" dirty="0"/>
              <a:t>分配规则不同，导致无法通过</a:t>
            </a:r>
            <a:r>
              <a:rPr lang="en-US" altLang="zh-CN" sz="2000" dirty="0"/>
              <a:t>cached scheme</a:t>
            </a:r>
            <a:r>
              <a:rPr lang="zh-CN" altLang="en-US" sz="2000" dirty="0"/>
              <a:t>对</a:t>
            </a:r>
            <a:r>
              <a:rPr lang="en-US" altLang="zh-CN" sz="2000" dirty="0"/>
              <a:t>R</a:t>
            </a:r>
            <a:r>
              <a:rPr lang="zh-CN" altLang="en-US" sz="2000" dirty="0"/>
              <a:t>进行优化。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不适用于不同用户的异步请求。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为了解决上述问题，本文提出了</a:t>
            </a:r>
            <a:r>
              <a:rPr lang="en-US" altLang="zh-CN" dirty="0"/>
              <a:t>decentralized coded caching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和上一篇论文相同的地方：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Caching scheme</a:t>
            </a:r>
            <a:r>
              <a:rPr lang="zh-CN" altLang="en-US" sz="2000" dirty="0"/>
              <a:t>分为</a:t>
            </a:r>
            <a:r>
              <a:rPr lang="en-US" altLang="zh-CN" sz="2000" dirty="0"/>
              <a:t>placement phase</a:t>
            </a:r>
            <a:r>
              <a:rPr lang="zh-CN" altLang="en-US" sz="2000" dirty="0"/>
              <a:t>和</a:t>
            </a:r>
            <a:r>
              <a:rPr lang="en-US" altLang="zh-CN" sz="2000" dirty="0"/>
              <a:t>delivery phase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目的都是通过设计</a:t>
            </a:r>
            <a:r>
              <a:rPr lang="en-US" altLang="zh-CN" sz="2000" dirty="0"/>
              <a:t>placement phase</a:t>
            </a:r>
            <a:r>
              <a:rPr lang="zh-CN" altLang="en-US" sz="2000" dirty="0"/>
              <a:t>让消息在</a:t>
            </a:r>
            <a:r>
              <a:rPr lang="en-US" altLang="zh-CN" sz="2000" dirty="0"/>
              <a:t>delivery phase</a:t>
            </a:r>
            <a:r>
              <a:rPr lang="zh-CN" altLang="en-US" sz="2000" dirty="0"/>
              <a:t>经过链路的最坏开销</a:t>
            </a:r>
            <a:r>
              <a:rPr lang="en-US" altLang="zh-CN" sz="2000" dirty="0"/>
              <a:t>R</a:t>
            </a:r>
            <a:r>
              <a:rPr lang="zh-CN" altLang="en-US" sz="2000" dirty="0"/>
              <a:t>最小。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R</a:t>
            </a:r>
            <a:r>
              <a:rPr lang="zh-CN" altLang="en-US" sz="2000" dirty="0"/>
              <a:t>代表最坏情况下的经过链路传输的大小。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为用户创造</a:t>
            </a:r>
            <a:r>
              <a:rPr lang="en-US" altLang="zh-CN" sz="2000" dirty="0"/>
              <a:t>simultaneous coded-multicasting opportunities</a:t>
            </a:r>
            <a:r>
              <a:rPr lang="zh-CN" altLang="en-US" sz="2000" dirty="0"/>
              <a:t>，满足用户同时发出的请求。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05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和上一篇论文不同的地方：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Server</a:t>
            </a:r>
            <a:r>
              <a:rPr lang="zh-CN" altLang="en-US" sz="2000" dirty="0"/>
              <a:t>不在</a:t>
            </a:r>
            <a:r>
              <a:rPr lang="en-US" altLang="zh-CN" sz="2000" dirty="0"/>
              <a:t>Placement phase</a:t>
            </a:r>
            <a:r>
              <a:rPr lang="zh-CN" altLang="en-US" sz="2000" dirty="0"/>
              <a:t>以特定的规则协调每个</a:t>
            </a:r>
            <a:r>
              <a:rPr lang="en-US" altLang="zh-CN" sz="2000" dirty="0"/>
              <a:t>cache</a:t>
            </a:r>
            <a:r>
              <a:rPr lang="zh-CN" altLang="en-US" sz="2000" dirty="0"/>
              <a:t>的内容，而是随机分配，意味着不同用户的</a:t>
            </a:r>
            <a:r>
              <a:rPr lang="en-US" altLang="zh-CN" sz="2000" dirty="0"/>
              <a:t>cache</a:t>
            </a:r>
            <a:r>
              <a:rPr lang="zh-CN" altLang="en-US" sz="2000" dirty="0"/>
              <a:t>内容是相互独立的。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Delivery phase</a:t>
            </a:r>
            <a:r>
              <a:rPr lang="zh-CN" altLang="en-US" sz="2000" dirty="0"/>
              <a:t>的传输规则随之改变</a:t>
            </a:r>
            <a:r>
              <a:rPr lang="en-US" altLang="zh-CN" sz="2000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6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409"/>
            <a:ext cx="10515600" cy="1001371"/>
          </a:xfrm>
        </p:spPr>
        <p:txBody>
          <a:bodyPr/>
          <a:lstStyle/>
          <a:p>
            <a:pPr algn="ctr"/>
            <a:r>
              <a:rPr lang="en-US" altLang="zh-CN" dirty="0"/>
              <a:t>2.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CB625-6B18-4404-9240-DED3F20E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19" y="1253331"/>
            <a:ext cx="8704762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典型的例子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</a:t>
                </a:r>
                <a:r>
                  <a:rPr lang="zh-CN" altLang="en-US" sz="2000" dirty="0"/>
                  <a:t>，每个用户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随机获得每个文件的</a:t>
                </a:r>
                <a:r>
                  <a:rPr lang="en-US" altLang="zh-CN" sz="2000" dirty="0"/>
                  <a:t>MF/2 bits</a:t>
                </a:r>
                <a:r>
                  <a:rPr lang="zh-CN" altLang="en-US" sz="2000" dirty="0"/>
                  <a:t>，也就是说一个文件的每一个</a:t>
                </a:r>
                <a:r>
                  <a:rPr lang="en-US" altLang="zh-CN" sz="2000" dirty="0"/>
                  <a:t>bit</a:t>
                </a:r>
                <a:r>
                  <a:rPr lang="zh-CN" altLang="en-US" sz="2000" dirty="0"/>
                  <a:t>在一个特定用户的概率就是</a:t>
                </a:r>
                <a:r>
                  <a:rPr lang="en-US" altLang="zh-CN" sz="2000" dirty="0"/>
                  <a:t>M/2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由于</a:t>
                </a:r>
                <a:r>
                  <a:rPr lang="en-US" altLang="zh-CN" sz="2000" dirty="0"/>
                  <a:t>placement phase</a:t>
                </a:r>
                <a:r>
                  <a:rPr lang="zh-CN" altLang="en-US" sz="2000" dirty="0"/>
                  <a:t>是随机的，对于文件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来说，当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足够大时，根据文件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的每一个</a:t>
                </a:r>
                <a:r>
                  <a:rPr lang="en-US" altLang="zh-CN" sz="2000" dirty="0"/>
                  <a:t>bit</a:t>
                </a:r>
                <a:r>
                  <a:rPr lang="zh-CN" altLang="en-US" sz="2000" dirty="0"/>
                  <a:t>随机分配到的用户位置不同，可以将文件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分成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个部分</a:t>
                </a:r>
                <a:r>
                  <a:rPr lang="en-US" altLang="zh-CN" sz="2000" dirty="0"/>
                  <a:t>A=(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。下标表示该子文件存在于哪些用户的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里面。</a:t>
                </a:r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根据大数定理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可以得到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1217" t="-2500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A1F8F64-DD72-46EA-BF59-ECAA85D0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780" y="3429000"/>
            <a:ext cx="3975715" cy="5529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56F60-C537-49BA-AB63-8178C0CC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04100"/>
            <a:ext cx="6902103" cy="9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1289</Words>
  <Application>Microsoft Office PowerPoint</Application>
  <PresentationFormat>宽屏</PresentationFormat>
  <Paragraphs>154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tine</vt:lpstr>
      <vt:lpstr>等线</vt:lpstr>
      <vt:lpstr>Arial</vt:lpstr>
      <vt:lpstr>Cambria Math</vt:lpstr>
      <vt:lpstr>Times New Roman</vt:lpstr>
      <vt:lpstr>Office 主题​​</vt:lpstr>
      <vt:lpstr>1_Office 主题​​</vt:lpstr>
      <vt:lpstr>Decentralized Coded Caching Attains Order-Optimal Memory-Rate Tradeoff</vt:lpstr>
      <vt:lpstr>目录</vt:lpstr>
      <vt:lpstr>1.Introduction</vt:lpstr>
      <vt:lpstr>1.introduction</vt:lpstr>
      <vt:lpstr>1.introduction</vt:lpstr>
      <vt:lpstr>1.introduction</vt:lpstr>
      <vt:lpstr>2. Algorithm</vt:lpstr>
      <vt:lpstr>2. Algorithm</vt:lpstr>
      <vt:lpstr>2. Algorithm</vt:lpstr>
      <vt:lpstr>2. Algorithm</vt:lpstr>
      <vt:lpstr>2. Algorithm</vt:lpstr>
      <vt:lpstr>3. Performance Analysis </vt:lpstr>
      <vt:lpstr>3. Performance Analysis </vt:lpstr>
      <vt:lpstr>PowerPoint 演示文稿</vt:lpstr>
      <vt:lpstr>3. Performance Analysis</vt:lpstr>
      <vt:lpstr>3. Performance Analysis</vt:lpstr>
      <vt:lpstr>3. Performance Analysis</vt:lpstr>
      <vt:lpstr>4. Extensions</vt:lpstr>
      <vt:lpstr>4. Extensions</vt:lpstr>
      <vt:lpstr>4. Extensions</vt:lpstr>
      <vt:lpstr>4. Extensions</vt:lpstr>
      <vt:lpstr>5.Discussion</vt:lpstr>
      <vt:lpstr>5.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Coded Caching Attains Order-Optimal Memory-Rate Tradeoff</dc:title>
  <dc:creator>赵家毅</dc:creator>
  <cp:lastModifiedBy>赵 家毅</cp:lastModifiedBy>
  <cp:revision>522</cp:revision>
  <dcterms:created xsi:type="dcterms:W3CDTF">2019-05-09T08:43:29Z</dcterms:created>
  <dcterms:modified xsi:type="dcterms:W3CDTF">2019-05-24T10:34:29Z</dcterms:modified>
</cp:coreProperties>
</file>