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60" r:id="rId6"/>
    <p:sldId id="282" r:id="rId7"/>
    <p:sldId id="284" r:id="rId8"/>
    <p:sldId id="292" r:id="rId9"/>
    <p:sldId id="293" r:id="rId10"/>
    <p:sldId id="287" r:id="rId11"/>
    <p:sldId id="295" r:id="rId12"/>
    <p:sldId id="296" r:id="rId13"/>
    <p:sldId id="297" r:id="rId14"/>
    <p:sldId id="298" r:id="rId15"/>
    <p:sldId id="299" r:id="rId16"/>
    <p:sldId id="301" r:id="rId17"/>
    <p:sldId id="300" r:id="rId18"/>
    <p:sldId id="302" r:id="rId19"/>
    <p:sldId id="303" r:id="rId20"/>
    <p:sldId id="304" r:id="rId21"/>
    <p:sldId id="30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816" y="867839"/>
            <a:ext cx="10234367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Hierarchical Coded Caching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DD3CB5-7E62-4C53-9D0F-C53774C66CCD}"/>
              </a:ext>
            </a:extLst>
          </p:cNvPr>
          <p:cNvSpPr txBox="1"/>
          <p:nvPr/>
        </p:nvSpPr>
        <p:spPr>
          <a:xfrm>
            <a:off x="1752176" y="3446585"/>
            <a:ext cx="868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Nikhil </a:t>
            </a:r>
            <a:r>
              <a:rPr lang="en-US" altLang="zh-CN" dirty="0" err="1"/>
              <a:t>Karamchandani</a:t>
            </a:r>
            <a:r>
              <a:rPr lang="en-US" altLang="zh-CN" dirty="0"/>
              <a:t>, </a:t>
            </a:r>
            <a:r>
              <a:rPr lang="en-US" altLang="zh-CN" dirty="0" err="1"/>
              <a:t>Urs</a:t>
            </a:r>
            <a:r>
              <a:rPr lang="en-US" altLang="zh-CN" dirty="0"/>
              <a:t> </a:t>
            </a:r>
            <a:r>
              <a:rPr lang="en-US" altLang="zh-CN" dirty="0" err="1"/>
              <a:t>Niesen</a:t>
            </a:r>
            <a:r>
              <a:rPr lang="en-US" altLang="zh-CN" dirty="0"/>
              <a:t>, Mohammad Ali </a:t>
            </a:r>
            <a:r>
              <a:rPr lang="en-US" altLang="zh-CN" dirty="0" err="1"/>
              <a:t>Maddah</a:t>
            </a:r>
            <a:r>
              <a:rPr lang="en-US" altLang="zh-CN" dirty="0"/>
              <a:t>-Ali, and </a:t>
            </a:r>
            <a:r>
              <a:rPr lang="en-US" altLang="zh-CN" dirty="0" err="1"/>
              <a:t>Suhas</a:t>
            </a:r>
            <a:r>
              <a:rPr lang="en-US" altLang="zh-CN" dirty="0"/>
              <a:t> </a:t>
            </a:r>
            <a:r>
              <a:rPr lang="en-US" altLang="zh-CN" dirty="0" err="1"/>
              <a:t>Diggavi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IEEE </a:t>
            </a:r>
            <a:r>
              <a:rPr lang="en-US" altLang="zh-CN" dirty="0"/>
              <a:t>Transactions on </a:t>
            </a:r>
            <a:r>
              <a:rPr lang="en-US" altLang="zh-CN" dirty="0" smtClean="0"/>
              <a:t>Information Theory(2016)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60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5. CACHING SCHEMES(Caching Scheme A) 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827" y="1103139"/>
            <a:ext cx="4774515" cy="4840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08893" y="918473"/>
                <a:ext cx="5609492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N=4,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=2,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=2,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=2,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=1</a:t>
                </a:r>
              </a:p>
              <a:p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把</a:t>
                </a:r>
                <a:r>
                  <a:rPr lang="en-US" altLang="zh-CN" dirty="0" smtClean="0"/>
                  <a:t>decentralized scheme</a:t>
                </a:r>
                <a:r>
                  <a:rPr lang="zh-CN" altLang="en-US" dirty="0" smtClean="0"/>
                  <a:t>分别用到第一层和第二层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每一个</a:t>
                </a:r>
                <a:r>
                  <a:rPr lang="en-US" altLang="zh-CN" dirty="0" smtClean="0"/>
                  <a:t>mirror</a:t>
                </a: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encode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re-encode</a:t>
                </a:r>
                <a:r>
                  <a:rPr lang="zh-CN" altLang="en-US" dirty="0" smtClean="0"/>
                  <a:t>两个过程。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Placement phase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第一</a:t>
                </a:r>
                <a:r>
                  <a:rPr lang="zh-CN" altLang="en-US" dirty="0" smtClean="0"/>
                  <a:t>层：按</a:t>
                </a:r>
                <a:r>
                  <a:rPr lang="en-US" altLang="zh-CN" dirty="0" smtClean="0"/>
                  <a:t>N=4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来分配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第二</a:t>
                </a:r>
                <a:r>
                  <a:rPr lang="zh-CN" altLang="en-US" dirty="0" smtClean="0"/>
                  <a:t>层：</a:t>
                </a:r>
                <a:r>
                  <a:rPr lang="zh-CN" altLang="en-US" dirty="0"/>
                  <a:t>按</a:t>
                </a:r>
                <a:r>
                  <a:rPr lang="en-US" altLang="zh-CN" dirty="0"/>
                  <a:t>N=4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=2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=1</a:t>
                </a:r>
                <a:r>
                  <a:rPr lang="zh-CN" altLang="en-US" dirty="0" smtClean="0"/>
                  <a:t>来</a:t>
                </a:r>
                <a:r>
                  <a:rPr lang="zh-CN" altLang="en-US" dirty="0"/>
                  <a:t>分配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r>
                  <a:rPr lang="en-US" altLang="zh-CN" dirty="0" smtClean="0"/>
                  <a:t>Delivery </a:t>
                </a:r>
                <a:r>
                  <a:rPr lang="en-US" altLang="zh-CN" dirty="0"/>
                  <a:t>phase</a:t>
                </a:r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第一层：每个</a:t>
                </a:r>
                <a:r>
                  <a:rPr lang="en-US" altLang="zh-CN" dirty="0" smtClean="0"/>
                  <a:t>mirror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delivery</a:t>
                </a:r>
                <a:r>
                  <a:rPr lang="zh-CN" altLang="en-US" dirty="0" smtClean="0"/>
                  <a:t>阶段要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先还原所有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个文件</a:t>
                </a:r>
                <a:r>
                  <a:rPr lang="zh-CN" altLang="en-US" dirty="0" smtClean="0"/>
                  <a:t>，要用到</a:t>
                </a:r>
                <a:r>
                  <a:rPr lang="en-US" altLang="zh-CN" dirty="0" smtClean="0"/>
                  <a:t>decentralized</a:t>
                </a:r>
                <a:r>
                  <a:rPr lang="zh-CN" altLang="en-US" dirty="0" smtClean="0"/>
                  <a:t>算法两次。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第二</a:t>
                </a:r>
                <a:r>
                  <a:rPr lang="zh-CN" altLang="en-US" dirty="0" smtClean="0"/>
                  <a:t>层：每个</a:t>
                </a:r>
                <a:r>
                  <a:rPr lang="en-US" altLang="zh-CN" dirty="0" smtClean="0"/>
                  <a:t>mirror</a:t>
                </a:r>
                <a:r>
                  <a:rPr lang="zh-CN" altLang="en-US" dirty="0" smtClean="0"/>
                  <a:t>知道了所连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个用户的文件，再次用</a:t>
                </a:r>
                <a:r>
                  <a:rPr lang="en-US" altLang="zh-CN" dirty="0" smtClean="0"/>
                  <a:t>decentralized</a:t>
                </a:r>
                <a:r>
                  <a:rPr lang="zh-CN" altLang="en-US" dirty="0" smtClean="0"/>
                  <a:t>算法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93" y="918473"/>
                <a:ext cx="5609492" cy="4247317"/>
              </a:xfrm>
              <a:prstGeom prst="rect">
                <a:avLst/>
              </a:prstGeom>
              <a:blipFill>
                <a:blip r:embed="rId3"/>
                <a:stretch>
                  <a:fillRect l="-978" t="-862" r="-4891" b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30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5. CACHING SCHEMES(Caching Scheme </a:t>
            </a:r>
            <a:r>
              <a:rPr lang="en-US" altLang="zh-CN" sz="2400" dirty="0" smtClean="0"/>
              <a:t>A with formal description)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12885" y="892097"/>
                <a:ext cx="10820400" cy="537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Placement phase: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Layer1: </a:t>
                </a:r>
                <a:r>
                  <a:rPr lang="en-US" altLang="zh-CN" dirty="0" err="1" smtClean="0"/>
                  <a:t>BasePlacement</a:t>
                </a:r>
                <a:r>
                  <a:rPr lang="en-US" altLang="zh-CN" dirty="0" smtClean="0"/>
                  <a:t>(N,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), </a:t>
                </a:r>
                <a:r>
                  <a:rPr lang="en-US" altLang="zh-CN" dirty="0" smtClean="0"/>
                  <a:t>each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mirror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independently stores 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F/N-bit </a:t>
                </a:r>
                <a:r>
                  <a:rPr lang="en-US" altLang="zh-CN" dirty="0"/>
                  <a:t>subset of every </a:t>
                </a:r>
                <a:r>
                  <a:rPr lang="en-US" altLang="zh-CN" dirty="0" smtClean="0"/>
                  <a:t>file.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Layer2: </a:t>
                </a:r>
                <a:r>
                  <a:rPr lang="en-US" altLang="zh-CN" dirty="0" err="1"/>
                  <a:t>BasePlacement</a:t>
                </a:r>
                <a:r>
                  <a:rPr lang="en-US" altLang="zh-CN" dirty="0"/>
                  <a:t>(N,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), each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user</a:t>
                </a:r>
                <a:r>
                  <a:rPr lang="en-US" altLang="zh-CN" dirty="0"/>
                  <a:t> independently stores 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F/N-bit subset of every file.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r>
                  <a:rPr lang="en-US" altLang="zh-CN" dirty="0"/>
                  <a:t>D</a:t>
                </a:r>
                <a:r>
                  <a:rPr lang="en-US" altLang="zh-CN" dirty="0" smtClean="0"/>
                  <a:t>elivery phase: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Layer1: each mirror decodes </a:t>
                </a:r>
                <a:r>
                  <a:rPr lang="en-US" altLang="zh-CN" dirty="0" smtClean="0"/>
                  <a:t>all files </a:t>
                </a:r>
                <a:r>
                  <a:rPr lang="en-US" altLang="zh-CN" dirty="0"/>
                  <a:t>requested by its attached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users, using decentralized algorithm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times.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Layer2</a:t>
                </a:r>
                <a:r>
                  <a:rPr lang="en-US" altLang="zh-CN" dirty="0"/>
                  <a:t>: each user (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) to recover its requested 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r>
                  <a:rPr lang="en-US" altLang="zh-CN" dirty="0"/>
                  <a:t>A exploits coded multicasting opportunities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between the server and the mirrors </a:t>
                </a:r>
                <a:r>
                  <a:rPr lang="en-US" altLang="zh-CN" dirty="0"/>
                  <a:t>and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between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the mirrors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and their users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Example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N=4,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=1</a:t>
                </a: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892097"/>
                <a:ext cx="10820400" cy="5377626"/>
              </a:xfrm>
              <a:prstGeom prst="rect">
                <a:avLst/>
              </a:prstGeom>
              <a:blipFill>
                <a:blip r:embed="rId2"/>
                <a:stretch>
                  <a:fillRect l="-451" t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5" y="3876104"/>
            <a:ext cx="2276975" cy="6447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16" y="4525413"/>
            <a:ext cx="1794897" cy="671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16" y="5618687"/>
            <a:ext cx="1881751" cy="3895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16" y="6008243"/>
            <a:ext cx="1511039" cy="3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5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5. CACHING SCHEMES(Caching Scheme B</a:t>
            </a:r>
            <a:r>
              <a:rPr lang="en-US" altLang="zh-CN" sz="2400" dirty="0" smtClean="0"/>
              <a:t> with formal description)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12885" y="892097"/>
                <a:ext cx="108204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Placement phase: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</a:t>
                </a:r>
                <a:r>
                  <a:rPr lang="en-US" altLang="zh-CN" dirty="0" smtClean="0"/>
                  <a:t>e </a:t>
                </a:r>
                <a:r>
                  <a:rPr lang="en-US" altLang="zh-CN" dirty="0"/>
                  <a:t>use the </a:t>
                </a:r>
                <a:r>
                  <a:rPr lang="en-US" altLang="zh-CN" dirty="0" err="1" smtClean="0"/>
                  <a:t>BasePlacement</a:t>
                </a:r>
                <a:r>
                  <a:rPr lang="en-US" altLang="zh-CN" dirty="0" smtClean="0"/>
                  <a:t>(N,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) </a:t>
                </a:r>
                <a:r>
                  <a:rPr lang="en-US" altLang="zh-CN" dirty="0"/>
                  <a:t>procedure to </a:t>
                </a:r>
                <a:r>
                  <a:rPr lang="en-US" altLang="zh-CN" dirty="0" smtClean="0"/>
                  <a:t>store portions </a:t>
                </a:r>
                <a:r>
                  <a:rPr lang="en-US" altLang="zh-CN" dirty="0"/>
                  <a:t>of the files 1,2,...,N across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user </a:t>
                </a:r>
                <a:r>
                  <a:rPr lang="en-US" altLang="zh-CN" dirty="0" smtClean="0"/>
                  <a:t>caches.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eave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all the mirrors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empty.(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)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In other words, each </a:t>
                </a:r>
                <a:r>
                  <a:rPr lang="en-US" altLang="zh-CN" dirty="0"/>
                  <a:t>user cache independently stores 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F/N-bit </a:t>
                </a:r>
                <a:r>
                  <a:rPr lang="en-US" altLang="zh-CN" dirty="0"/>
                  <a:t>subset of every </a:t>
                </a:r>
                <a:r>
                  <a:rPr lang="en-US" altLang="zh-CN" dirty="0" smtClean="0"/>
                  <a:t>file.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r>
                  <a:rPr lang="en-US" altLang="zh-CN" dirty="0"/>
                  <a:t>D</a:t>
                </a:r>
                <a:r>
                  <a:rPr lang="en-US" altLang="zh-CN" dirty="0" smtClean="0"/>
                  <a:t>elivery phase: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The </a:t>
                </a:r>
                <a:r>
                  <a:rPr lang="en-US" altLang="zh-CN" dirty="0"/>
                  <a:t>server uses the </a:t>
                </a:r>
                <a:r>
                  <a:rPr lang="en-US" altLang="zh-CN" dirty="0" err="1" smtClean="0"/>
                  <a:t>BaseDelivery</a:t>
                </a:r>
                <a:r>
                  <a:rPr lang="en-US" altLang="zh-CN" dirty="0" smtClean="0"/>
                  <a:t>(N,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) </a:t>
                </a:r>
                <a:r>
                  <a:rPr lang="en-US" altLang="zh-CN" dirty="0"/>
                  <a:t>procedure directly for </a:t>
                </a:r>
                <a:r>
                  <a:rPr lang="en-US" altLang="zh-CN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users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Mirror</a:t>
                </a:r>
                <a:r>
                  <a:rPr lang="zh-CN" altLang="en-US" dirty="0" smtClean="0"/>
                  <a:t>起过滤作用，把所连用户不需要的异或数据过滤掉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892097"/>
                <a:ext cx="10820400" cy="4524315"/>
              </a:xfrm>
              <a:prstGeom prst="rect">
                <a:avLst/>
              </a:prstGeom>
              <a:blipFill>
                <a:blip r:embed="rId2"/>
                <a:stretch>
                  <a:fillRect l="-451" t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6" y="3424500"/>
            <a:ext cx="2044924" cy="7773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16" y="5778042"/>
            <a:ext cx="1808284" cy="5590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574" y="3551317"/>
            <a:ext cx="3378385" cy="27879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85" y="4201810"/>
            <a:ext cx="7275211" cy="1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0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5. CACHING SCHEMES(Caching Scheme </a:t>
            </a:r>
            <a:r>
              <a:rPr lang="en-US" altLang="zh-CN" sz="2400" dirty="0" smtClean="0"/>
              <a:t>B)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12885" y="837489"/>
                <a:ext cx="560949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N=4,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=2,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=2,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=1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/>
                  <a:t>第一</a:t>
                </a:r>
                <a:r>
                  <a:rPr lang="zh-CN" altLang="en-US" dirty="0" smtClean="0"/>
                  <a:t>层：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第二层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（考虑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mirror1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，过滤后）</a:t>
                </a:r>
                <a:endParaRPr lang="en-US" altLang="zh-CN" dirty="0" smtClean="0">
                  <a:sym typeface="Wingdings" panose="05000000000000000000" pitchFamily="2" charset="2"/>
                </a:endParaRPr>
              </a:p>
              <a:p>
                <a:endParaRPr lang="en-US" altLang="zh-CN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837489"/>
                <a:ext cx="5609492" cy="3139321"/>
              </a:xfrm>
              <a:prstGeom prst="rect">
                <a:avLst/>
              </a:prstGeom>
              <a:blipFill>
                <a:blip r:embed="rId2"/>
                <a:stretch>
                  <a:fillRect l="-870" t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476" y="837489"/>
            <a:ext cx="5473264" cy="48511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96" y="1837347"/>
            <a:ext cx="5766669" cy="9761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60" y="5320278"/>
            <a:ext cx="1596486" cy="34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85" y="3897188"/>
            <a:ext cx="5497384" cy="9355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464" y="5670106"/>
            <a:ext cx="1543973" cy="3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1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5. CACHING SCHEMES(Generalized Caching Scheme)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12885" y="837489"/>
            <a:ext cx="69429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The generalized caching scheme divides the system into 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two</a:t>
            </a:r>
            <a:r>
              <a:rPr lang="en-US" altLang="zh-CN" dirty="0" smtClean="0">
                <a:sym typeface="Wingdings" panose="05000000000000000000" pitchFamily="2" charset="2"/>
              </a:rPr>
              <a:t> subsystems</a:t>
            </a:r>
            <a:r>
              <a:rPr lang="en-US" altLang="zh-CN" dirty="0">
                <a:sym typeface="Wingdings" panose="05000000000000000000" pitchFamily="2" charset="2"/>
              </a:rPr>
              <a:t>, the first one operated </a:t>
            </a:r>
            <a:r>
              <a:rPr lang="en-US" altLang="zh-CN" dirty="0" smtClean="0">
                <a:sym typeface="Wingdings" panose="05000000000000000000" pitchFamily="2" charset="2"/>
              </a:rPr>
              <a:t>according to </a:t>
            </a:r>
            <a:r>
              <a:rPr lang="en-US" altLang="zh-CN" dirty="0">
                <a:sym typeface="Wingdings" panose="05000000000000000000" pitchFamily="2" charset="2"/>
              </a:rPr>
              <a:t>caching scheme A and the second one according to caching scheme </a:t>
            </a:r>
            <a:r>
              <a:rPr lang="en-US" altLang="zh-CN" dirty="0" smtClean="0">
                <a:sym typeface="Wingdings" panose="05000000000000000000" pitchFamily="2" charset="2"/>
              </a:rPr>
              <a:t>B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α</a:t>
            </a:r>
            <a:r>
              <a:rPr lang="zh-CN" altLang="en-US" dirty="0"/>
              <a:t>和</a:t>
            </a:r>
            <a:r>
              <a:rPr lang="en-US" altLang="zh-CN" dirty="0"/>
              <a:t>β</a:t>
            </a:r>
            <a:r>
              <a:rPr lang="zh-CN" altLang="en-US" dirty="0"/>
              <a:t>规定了两种</a:t>
            </a:r>
            <a:r>
              <a:rPr lang="en-US" altLang="zh-CN" dirty="0"/>
              <a:t>scheme</a:t>
            </a:r>
            <a:r>
              <a:rPr lang="zh-CN" altLang="en-US" dirty="0"/>
              <a:t>的权重，其中</a:t>
            </a:r>
            <a:r>
              <a:rPr lang="en-US" altLang="zh-CN" dirty="0"/>
              <a:t>α</a:t>
            </a:r>
            <a:r>
              <a:rPr lang="zh-CN" altLang="en-US" dirty="0"/>
              <a:t>决定了所有文件关于两种</a:t>
            </a:r>
            <a:r>
              <a:rPr lang="en-US" altLang="zh-CN" dirty="0"/>
              <a:t>scheme</a:t>
            </a:r>
            <a:r>
              <a:rPr lang="zh-CN" altLang="en-US" dirty="0"/>
              <a:t>分配的比例，</a:t>
            </a:r>
            <a:r>
              <a:rPr lang="en-US" altLang="zh-CN" dirty="0"/>
              <a:t>β</a:t>
            </a:r>
            <a:r>
              <a:rPr lang="zh-CN" altLang="en-US" dirty="0"/>
              <a:t>规定了用户</a:t>
            </a:r>
            <a:r>
              <a:rPr lang="en-US" altLang="zh-CN" dirty="0"/>
              <a:t>cache size</a:t>
            </a:r>
            <a:r>
              <a:rPr lang="zh-CN" altLang="en-US" dirty="0"/>
              <a:t>关于两种</a:t>
            </a:r>
            <a:r>
              <a:rPr lang="en-US" altLang="zh-CN" dirty="0"/>
              <a:t>scheme</a:t>
            </a:r>
            <a:r>
              <a:rPr lang="zh-CN" altLang="en-US" dirty="0"/>
              <a:t>分配的比例。两种</a:t>
            </a:r>
            <a:r>
              <a:rPr lang="en-US" altLang="zh-CN" dirty="0"/>
              <a:t>scheme</a:t>
            </a:r>
            <a:r>
              <a:rPr lang="zh-CN" altLang="en-US" dirty="0"/>
              <a:t>是不相交的。</a:t>
            </a: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anose="05000000000000000000" pitchFamily="2" charset="2"/>
              </a:rPr>
              <a:t>The first </a:t>
            </a:r>
            <a:r>
              <a:rPr lang="en-US" altLang="zh-CN" dirty="0">
                <a:sym typeface="Wingdings" panose="05000000000000000000" pitchFamily="2" charset="2"/>
              </a:rPr>
              <a:t>subsystem includes the entire memory of each mirror and a β fraction of each user cache </a:t>
            </a:r>
            <a:r>
              <a:rPr lang="en-US" altLang="zh-CN" dirty="0" smtClean="0">
                <a:sym typeface="Wingdings" panose="05000000000000000000" pitchFamily="2" charset="2"/>
              </a:rPr>
              <a:t>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The second subsystem includes the remaining (1−β) fraction of each user cache </a:t>
            </a:r>
            <a:r>
              <a:rPr lang="en-US" altLang="zh-CN" dirty="0" smtClean="0">
                <a:sym typeface="Wingdings" panose="05000000000000000000" pitchFamily="2" charset="2"/>
              </a:rPr>
              <a:t>memory</a:t>
            </a: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We split </a:t>
            </a:r>
            <a:r>
              <a:rPr lang="en-US" altLang="zh-CN" dirty="0" smtClean="0">
                <a:sym typeface="Wingdings" panose="05000000000000000000" pitchFamily="2" charset="2"/>
              </a:rPr>
              <a:t>each file </a:t>
            </a:r>
            <a:r>
              <a:rPr lang="en-US" altLang="zh-CN" dirty="0">
                <a:sym typeface="Wingdings" panose="05000000000000000000" pitchFamily="2" charset="2"/>
              </a:rPr>
              <a:t>into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two</a:t>
            </a:r>
            <a:r>
              <a:rPr lang="en-US" altLang="zh-CN" dirty="0">
                <a:sym typeface="Wingdings" panose="05000000000000000000" pitchFamily="2" charset="2"/>
              </a:rPr>
              <a:t> parts of size αF and (1 − α)F </a:t>
            </a:r>
            <a:r>
              <a:rPr lang="en-US" altLang="zh-CN" dirty="0" smtClean="0">
                <a:sym typeface="Wingdings" panose="05000000000000000000" pitchFamily="2" charset="2"/>
              </a:rPr>
              <a:t>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T</a:t>
            </a:r>
            <a:r>
              <a:rPr lang="en-US" altLang="zh-CN" dirty="0" smtClean="0">
                <a:sym typeface="Wingdings" panose="05000000000000000000" pitchFamily="2" charset="2"/>
              </a:rPr>
              <a:t>he first part of all files belongs to first subsystem(scheme 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The </a:t>
            </a:r>
            <a:r>
              <a:rPr lang="en-US" altLang="zh-CN" dirty="0" smtClean="0">
                <a:sym typeface="Wingdings" panose="05000000000000000000" pitchFamily="2" charset="2"/>
              </a:rPr>
              <a:t>second </a:t>
            </a:r>
            <a:r>
              <a:rPr lang="en-US" altLang="zh-CN" dirty="0">
                <a:sym typeface="Wingdings" panose="05000000000000000000" pitchFamily="2" charset="2"/>
              </a:rPr>
              <a:t>part of all files belongs to </a:t>
            </a:r>
            <a:r>
              <a:rPr lang="en-US" altLang="zh-CN" dirty="0" smtClean="0">
                <a:sym typeface="Wingdings" panose="05000000000000000000" pitchFamily="2" charset="2"/>
              </a:rPr>
              <a:t>second </a:t>
            </a:r>
            <a:r>
              <a:rPr lang="en-US" altLang="zh-CN" dirty="0">
                <a:sym typeface="Wingdings" panose="05000000000000000000" pitchFamily="2" charset="2"/>
              </a:rPr>
              <a:t>subsystem(scheme </a:t>
            </a:r>
            <a:r>
              <a:rPr lang="en-US" altLang="zh-CN" dirty="0" smtClean="0">
                <a:sym typeface="Wingdings" panose="05000000000000000000" pitchFamily="2" charset="2"/>
              </a:rPr>
              <a:t>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Since our system is a composition of two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disjoint</a:t>
            </a:r>
            <a:r>
              <a:rPr lang="en-US" altLang="zh-CN" dirty="0">
                <a:sym typeface="Wingdings" panose="05000000000000000000" pitchFamily="2" charset="2"/>
              </a:rPr>
              <a:t> subsystems, the </a:t>
            </a:r>
            <a:r>
              <a:rPr lang="en-US" altLang="zh-CN" dirty="0" smtClean="0">
                <a:sym typeface="Wingdings" panose="05000000000000000000" pitchFamily="2" charset="2"/>
              </a:rPr>
              <a:t>net rate </a:t>
            </a:r>
            <a:r>
              <a:rPr lang="en-US" altLang="zh-CN" dirty="0">
                <a:sym typeface="Wingdings" panose="05000000000000000000" pitchFamily="2" charset="2"/>
              </a:rPr>
              <a:t>over each transmission link </a:t>
            </a:r>
            <a:r>
              <a:rPr lang="en-US" altLang="zh-CN" dirty="0" smtClean="0">
                <a:sym typeface="Wingdings" panose="05000000000000000000" pitchFamily="2" charset="2"/>
              </a:rPr>
              <a:t>is the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sum</a:t>
            </a:r>
            <a:r>
              <a:rPr lang="en-US" altLang="zh-CN" dirty="0">
                <a:sym typeface="Wingdings" panose="05000000000000000000" pitchFamily="2" charset="2"/>
              </a:rPr>
              <a:t> of the corresponding rates in the two subsystems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77" y="1299154"/>
            <a:ext cx="4451028" cy="429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3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5. CACHING SCHEMES(Generalized Caching Scheme) 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39" y="1195809"/>
            <a:ext cx="2400411" cy="11078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2885" y="826477"/>
            <a:ext cx="303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Scheme A: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80207" y="3035550"/>
            <a:ext cx="3030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第一层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2969092" y="1824415"/>
            <a:ext cx="3030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第二层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512885" y="2516855"/>
            <a:ext cx="303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Scheme B: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5" y="2947742"/>
            <a:ext cx="3363213" cy="110788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21492" y="1394319"/>
            <a:ext cx="3030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第一层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999191" y="3612184"/>
            <a:ext cx="3030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第二层</a:t>
            </a:r>
            <a:endParaRPr lang="zh-CN" altLang="en-US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59" y="4795042"/>
            <a:ext cx="8669587" cy="141066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2885" y="4456488"/>
            <a:ext cx="8420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因为不相交，总的</a:t>
            </a:r>
            <a:r>
              <a:rPr lang="en-US" altLang="zh-CN" sz="1600" dirty="0" smtClean="0"/>
              <a:t>R</a:t>
            </a:r>
            <a:r>
              <a:rPr lang="zh-CN" altLang="en-US" sz="1600" dirty="0" smtClean="0"/>
              <a:t>是两种</a:t>
            </a:r>
            <a:r>
              <a:rPr lang="en-US" altLang="zh-CN" sz="1600" dirty="0" smtClean="0"/>
              <a:t>scheme</a:t>
            </a:r>
            <a:r>
              <a:rPr lang="zh-CN" altLang="en-US" sz="1600" dirty="0" smtClean="0"/>
              <a:t>下的</a:t>
            </a:r>
            <a:r>
              <a:rPr lang="en-US" altLang="zh-CN" sz="1600" dirty="0" smtClean="0"/>
              <a:t>R</a:t>
            </a:r>
            <a:r>
              <a:rPr lang="zh-CN" altLang="en-US" sz="1600" dirty="0" smtClean="0"/>
              <a:t>加起来的结果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1030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12885" y="285994"/>
                <a:ext cx="10375074" cy="37342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/>
                  <a:t>5. </a:t>
                </a:r>
                <a:r>
                  <a:rPr lang="en-US" altLang="zh-CN" sz="2400" dirty="0"/>
                  <a:t>CACHING SCHEMES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/>
                  <a:t>Choice of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𝑎𝑛𝑑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)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885" y="285994"/>
                <a:ext cx="10375074" cy="373429"/>
              </a:xfrm>
              <a:blipFill>
                <a:blip r:embed="rId2"/>
                <a:stretch>
                  <a:fillRect l="-881" t="-29508" b="-4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65" y="1234214"/>
            <a:ext cx="4326859" cy="7944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75" y="659423"/>
            <a:ext cx="4352118" cy="1944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76805" y="3178277"/>
                <a:ext cx="9996854" cy="2700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UcPeriod"/>
                </a:pPr>
                <a:r>
                  <a:rPr lang="zh-CN" altLang="en-US" dirty="0" smtClean="0"/>
                  <a:t>首先考虑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schemeA</a:t>
                </a:r>
                <a:r>
                  <a:rPr lang="zh-CN" altLang="en-US" dirty="0" smtClean="0"/>
                  <a:t>和</a:t>
                </a:r>
                <a:r>
                  <a:rPr lang="en-US" altLang="zh-CN" dirty="0" err="1" smtClean="0"/>
                  <a:t>schemeB</a:t>
                </a:r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都是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可验证其是大约最优的。那么对于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，令</a:t>
                </a:r>
                <a:r>
                  <a:rPr lang="en-US" altLang="zh-CN" dirty="0" smtClean="0"/>
                  <a:t>α=β</a:t>
                </a:r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 smtClean="0"/>
                  <a:t>然后再考虑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，经验证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可以让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近似最优，因此</a:t>
                </a:r>
                <a:r>
                  <a:rPr lang="en-US" altLang="zh-CN" dirty="0" smtClean="0"/>
                  <a:t>α=β=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400050" indent="-400050">
                  <a:buFont typeface="+mj-lt"/>
                  <a:buAutoNum type="romanUcPeriod"/>
                </a:pPr>
                <a:endParaRPr lang="en-US" altLang="zh-CN" dirty="0" smtClean="0"/>
              </a:p>
              <a:p>
                <a:pPr marL="400050" indent="-400050">
                  <a:buFont typeface="+mj-lt"/>
                  <a:buAutoNum type="romanUcPeriod"/>
                </a:pPr>
                <a:r>
                  <a:rPr lang="zh-CN" altLang="en-US" dirty="0" smtClean="0"/>
                  <a:t>这种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情况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较小，那么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的增加而显著增加。然后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不管</a:t>
                </a:r>
                <a:r>
                  <a:rPr lang="en-US" altLang="zh-CN" dirty="0" smtClean="0"/>
                  <a:t>α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β</a:t>
                </a:r>
                <a:r>
                  <a:rPr lang="zh-CN" altLang="en-US" dirty="0" smtClean="0"/>
                  <a:t>取何值都是≤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的。因此只需要优化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下的</a:t>
                </a:r>
                <a:r>
                  <a:rPr lang="en-US" altLang="zh-CN" dirty="0" smtClean="0"/>
                  <a:t>α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β</a:t>
                </a:r>
                <a:r>
                  <a:rPr lang="zh-CN" altLang="en-US" dirty="0" smtClean="0"/>
                  <a:t>。近似最优的值被选取为</a:t>
                </a:r>
                <a:r>
                  <a:rPr lang="en-US" altLang="zh-CN" dirty="0" smtClean="0"/>
                  <a:t>…</a:t>
                </a:r>
                <a:endParaRPr lang="en-US" altLang="zh-CN" dirty="0"/>
              </a:p>
              <a:p>
                <a:pPr marL="400050" indent="-400050">
                  <a:buFont typeface="+mj-lt"/>
                  <a:buAutoNum type="romanUcPeriod"/>
                </a:pPr>
                <a:endParaRPr lang="en-US" altLang="zh-CN" dirty="0" smtClean="0"/>
              </a:p>
              <a:p>
                <a:pPr marL="400050" indent="-400050">
                  <a:buFont typeface="+mj-lt"/>
                  <a:buAutoNum type="romanUcPeriod"/>
                </a:pPr>
                <a:r>
                  <a:rPr lang="zh-CN" altLang="en-US" dirty="0" smtClean="0"/>
                  <a:t>再一次考虑</a:t>
                </a:r>
                <a:r>
                  <a:rPr lang="en-US" altLang="zh-CN" dirty="0"/>
                  <a:t>α=β=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，由于</a:t>
                </a:r>
                <a:r>
                  <a:rPr lang="en-US" altLang="zh-CN" dirty="0" smtClean="0"/>
                  <a:t>β</a:t>
                </a:r>
                <a:r>
                  <a:rPr lang="zh-CN" altLang="en-US" dirty="0" smtClean="0"/>
                  <a:t>的增加会引起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的增加，如果</a:t>
                </a:r>
                <a:r>
                  <a:rPr lang="en-US" altLang="zh-CN" dirty="0" smtClean="0"/>
                  <a:t>β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在这种情况下会很大，将引起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的显著增加，所以</a:t>
                </a:r>
                <a:r>
                  <a:rPr lang="en-US" altLang="zh-CN" dirty="0" smtClean="0"/>
                  <a:t>β</a:t>
                </a:r>
                <a:r>
                  <a:rPr lang="zh-CN" altLang="en-US" dirty="0" smtClean="0"/>
                  <a:t>取了</a:t>
                </a:r>
                <a:r>
                  <a:rPr lang="en-US" altLang="zh-CN" dirty="0" smtClean="0"/>
                  <a:t>1/4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05" y="3178277"/>
                <a:ext cx="9996854" cy="2700163"/>
              </a:xfrm>
              <a:prstGeom prst="rect">
                <a:avLst/>
              </a:prstGeom>
              <a:blipFill>
                <a:blip r:embed="rId5"/>
                <a:stretch>
                  <a:fillRect l="-366" t="-1580" r="-427" b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60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12885" y="285994"/>
                <a:ext cx="10375074" cy="37342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/>
                  <a:t>5. </a:t>
                </a:r>
                <a:r>
                  <a:rPr lang="en-US" altLang="zh-CN" sz="2400" dirty="0"/>
                  <a:t>CACHING </a:t>
                </a:r>
                <a:r>
                  <a:rPr lang="en-US" altLang="zh-CN" sz="2400" dirty="0" smtClean="0"/>
                  <a:t>SCHEMES(</a:t>
                </a:r>
                <a:r>
                  <a:rPr lang="en-US" altLang="zh-CN" sz="2400" dirty="0"/>
                  <a:t>Achievable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)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885" y="285994"/>
                <a:ext cx="10375074" cy="373429"/>
              </a:xfrm>
              <a:blipFill>
                <a:blip r:embed="rId2"/>
                <a:stretch>
                  <a:fillRect l="-881" t="-29508" b="-4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65" y="1234214"/>
            <a:ext cx="3614681" cy="6637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197" y="659423"/>
            <a:ext cx="3795727" cy="16955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62" y="2440327"/>
            <a:ext cx="5734235" cy="9330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6068" y="2491441"/>
            <a:ext cx="4549824" cy="881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241" y="3812587"/>
            <a:ext cx="8081173" cy="1635597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5521569" y="3607089"/>
            <a:ext cx="553916" cy="410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965" y="5309806"/>
            <a:ext cx="2883385" cy="8460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77357" y="6165835"/>
            <a:ext cx="464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对</a:t>
            </a:r>
            <a:r>
              <a:rPr lang="en-US" altLang="zh-CN" dirty="0" smtClean="0">
                <a:solidFill>
                  <a:srgbClr val="FF0000"/>
                </a:solidFill>
              </a:rPr>
              <a:t>achievable rate</a:t>
            </a:r>
            <a:r>
              <a:rPr lang="zh-CN" altLang="en-US" dirty="0" smtClean="0">
                <a:solidFill>
                  <a:srgbClr val="FF0000"/>
                </a:solidFill>
              </a:rPr>
              <a:t>再求上界用于方便算</a:t>
            </a:r>
            <a:r>
              <a:rPr lang="en-US" altLang="zh-CN" dirty="0" smtClean="0">
                <a:solidFill>
                  <a:srgbClr val="FF0000"/>
                </a:solidFill>
              </a:rPr>
              <a:t>gap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5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6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PROOF OF </a:t>
            </a:r>
            <a:r>
              <a:rPr lang="en-US" altLang="zh-CN" sz="2400" dirty="0" smtClean="0"/>
              <a:t>THEOREM1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57" y="889564"/>
            <a:ext cx="6726451" cy="9227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57" y="1822365"/>
            <a:ext cx="6629735" cy="7607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419" y="2826481"/>
            <a:ext cx="6722410" cy="23252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757" y="5240867"/>
            <a:ext cx="6075820" cy="8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9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7</a:t>
            </a:r>
            <a:r>
              <a:rPr lang="en-US" altLang="zh-CN" sz="2400" dirty="0"/>
              <a:t>. APPENDIX A : RATES FOR THE GENERALIZED CACHING </a:t>
            </a:r>
            <a:r>
              <a:rPr lang="en-US" altLang="zh-CN" sz="2400" dirty="0" smtClean="0"/>
              <a:t>SCHEME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95" y="1412718"/>
            <a:ext cx="2374710" cy="14652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2885" y="783234"/>
            <a:ext cx="1070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Subsystem1</a:t>
            </a:r>
          </a:p>
          <a:p>
            <a:r>
              <a:rPr lang="zh-CN" altLang="en-US" dirty="0" smtClean="0"/>
              <a:t>拥有每个文件的</a:t>
            </a:r>
            <a:r>
              <a:rPr lang="en-US" altLang="zh-CN" dirty="0" smtClean="0"/>
              <a:t>α</a:t>
            </a:r>
            <a:r>
              <a:rPr lang="zh-CN" altLang="en-US" dirty="0" smtClean="0"/>
              <a:t>部分，每个</a:t>
            </a:r>
            <a:r>
              <a:rPr lang="en-US" altLang="zh-CN" dirty="0" smtClean="0"/>
              <a:t>mirror</a:t>
            </a:r>
            <a:r>
              <a:rPr lang="zh-CN" altLang="en-US" dirty="0" smtClean="0"/>
              <a:t>拥有所有的</a:t>
            </a:r>
            <a:r>
              <a:rPr lang="en-US" altLang="zh-CN" dirty="0" smtClean="0"/>
              <a:t>cache size</a:t>
            </a:r>
            <a:r>
              <a:rPr lang="zh-CN" altLang="en-US" dirty="0" smtClean="0"/>
              <a:t>，每个用户拥有</a:t>
            </a:r>
            <a:r>
              <a:rPr lang="en-US" altLang="zh-CN" dirty="0" smtClean="0"/>
              <a:t>β</a:t>
            </a:r>
            <a:r>
              <a:rPr lang="zh-CN" altLang="en-US" dirty="0" smtClean="0"/>
              <a:t>部分的</a:t>
            </a:r>
            <a:r>
              <a:rPr lang="en-US" altLang="zh-CN" dirty="0" smtClean="0"/>
              <a:t>cache size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465" y="1373982"/>
            <a:ext cx="4726170" cy="1329647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499339" y="1855846"/>
            <a:ext cx="465992" cy="395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8495" y="2897417"/>
            <a:ext cx="9413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Subsystem2</a:t>
            </a:r>
            <a:endParaRPr lang="en-US" altLang="zh-CN" b="1" dirty="0"/>
          </a:p>
          <a:p>
            <a:r>
              <a:rPr lang="zh-CN" altLang="en-US" dirty="0"/>
              <a:t>拥有每个文件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1-α</a:t>
            </a:r>
            <a:r>
              <a:rPr lang="zh-CN" altLang="en-US" dirty="0"/>
              <a:t>部分</a:t>
            </a:r>
            <a:r>
              <a:rPr lang="zh-CN" altLang="en-US" dirty="0" smtClean="0"/>
              <a:t>，</a:t>
            </a:r>
            <a:r>
              <a:rPr lang="zh-CN" altLang="en-US" dirty="0"/>
              <a:t>不考虑</a:t>
            </a:r>
            <a:r>
              <a:rPr lang="en-US" altLang="zh-CN" dirty="0" smtClean="0"/>
              <a:t>mirror</a:t>
            </a:r>
            <a:r>
              <a:rPr lang="zh-CN" altLang="en-US" dirty="0" smtClean="0"/>
              <a:t>，</a:t>
            </a:r>
            <a:r>
              <a:rPr lang="zh-CN" altLang="en-US" dirty="0"/>
              <a:t>每个用户</a:t>
            </a:r>
            <a:r>
              <a:rPr lang="zh-CN" altLang="en-US" dirty="0" smtClean="0"/>
              <a:t>拥有</a:t>
            </a:r>
            <a:r>
              <a:rPr lang="en-US" altLang="zh-CN" dirty="0" smtClean="0"/>
              <a:t>1-β</a:t>
            </a:r>
            <a:r>
              <a:rPr lang="zh-CN" altLang="en-US" dirty="0"/>
              <a:t>部分的</a:t>
            </a:r>
            <a:r>
              <a:rPr lang="en-US" altLang="zh-CN" dirty="0"/>
              <a:t>cache size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95" y="3598954"/>
            <a:ext cx="3061182" cy="88836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3732335" y="3845309"/>
            <a:ext cx="465992" cy="395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077" y="3563200"/>
            <a:ext cx="5281048" cy="104619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291" y="5272607"/>
            <a:ext cx="6708087" cy="109150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27628" y="49041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/>
              <a:t>综上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407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INTRODUCTION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PROBLEM SETTING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PRELIMINARIES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MAIN RESULTS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CACHING SCHEMES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PROOF </a:t>
            </a:r>
            <a:r>
              <a:rPr lang="en-US" altLang="zh-CN" sz="2400" dirty="0"/>
              <a:t>OF </a:t>
            </a:r>
            <a:r>
              <a:rPr lang="en-US" altLang="zh-CN" sz="2400" dirty="0" smtClean="0"/>
              <a:t>THEOREM1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APPENDIX A : RATES </a:t>
            </a:r>
            <a:r>
              <a:rPr lang="en-US" altLang="zh-CN" sz="2400" dirty="0"/>
              <a:t>FOR THE </a:t>
            </a:r>
            <a:r>
              <a:rPr lang="en-US" altLang="zh-CN" sz="2400" dirty="0" smtClean="0"/>
              <a:t>GENERALIZED CACHING SCHEME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APPENDIX B : LOWER BOUNDS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APPENDIX C AND D : GAP OF R1 AND GAP OF R2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853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12885" y="285994"/>
                <a:ext cx="10375074" cy="37342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/>
                  <a:t>8. </a:t>
                </a:r>
                <a:r>
                  <a:rPr lang="en-US" altLang="zh-CN" sz="2400" dirty="0"/>
                  <a:t>APPENDIX B : LOWER </a:t>
                </a:r>
                <a:r>
                  <a:rPr lang="en-US" altLang="zh-CN" sz="2400" dirty="0" smtClean="0"/>
                  <a:t>BOUNDS(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885" y="285994"/>
                <a:ext cx="10375074" cy="373429"/>
              </a:xfrm>
              <a:blipFill>
                <a:blip r:embed="rId2"/>
                <a:stretch>
                  <a:fillRect l="-881" t="-29508" b="-4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2885" y="783234"/>
                <a:ext cx="10706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与</a:t>
                </a:r>
                <a:r>
                  <a:rPr lang="en-US" altLang="zh-CN" b="1" dirty="0" smtClean="0"/>
                  <a:t>fundamental limits of caching </a:t>
                </a:r>
                <a:r>
                  <a:rPr lang="zh-CN" altLang="en-US" b="1" dirty="0" smtClean="0"/>
                  <a:t>中下界的证明类似</a:t>
                </a:r>
                <a:endParaRPr lang="en-US" altLang="zh-CN" b="1" dirty="0" smtClean="0"/>
              </a:p>
              <a:p>
                <a:r>
                  <a:rPr lang="zh-CN" altLang="en-US" dirty="0"/>
                  <a:t>固定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,2,…,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{1,2,…,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个用户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b="1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783234"/>
                <a:ext cx="10706100" cy="1200329"/>
              </a:xfrm>
              <a:prstGeom prst="rect">
                <a:avLst/>
              </a:prstGeom>
              <a:blipFill>
                <a:blip r:embed="rId3"/>
                <a:stretch>
                  <a:fillRect l="-456" t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75132" y="4944290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b="1" dirty="0" smtClean="0"/>
                  <a:t>综上，考虑所有的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32" y="4944290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l="-900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32" y="1564243"/>
            <a:ext cx="4449220" cy="7877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42" y="3014375"/>
            <a:ext cx="3942705" cy="1705585"/>
          </a:xfrm>
          <a:prstGeom prst="rect">
            <a:avLst/>
          </a:prstGeom>
        </p:spPr>
      </p:pic>
      <p:sp>
        <p:nvSpPr>
          <p:cNvPr id="18" name="下箭头 17"/>
          <p:cNvSpPr/>
          <p:nvPr/>
        </p:nvSpPr>
        <p:spPr>
          <a:xfrm>
            <a:off x="2514599" y="2556307"/>
            <a:ext cx="465993" cy="302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8843" y="1564243"/>
            <a:ext cx="3744920" cy="747637"/>
          </a:xfrm>
          <a:prstGeom prst="rect">
            <a:avLst/>
          </a:prstGeom>
        </p:spPr>
      </p:pic>
      <p:sp>
        <p:nvSpPr>
          <p:cNvPr id="19" name="下箭头 18"/>
          <p:cNvSpPr/>
          <p:nvPr/>
        </p:nvSpPr>
        <p:spPr>
          <a:xfrm>
            <a:off x="7845669" y="2556306"/>
            <a:ext cx="465993" cy="302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553" y="3014375"/>
            <a:ext cx="3226232" cy="167932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132" y="5272607"/>
            <a:ext cx="9710510" cy="135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41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12885" y="285994"/>
                <a:ext cx="10375074" cy="37342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/>
                  <a:t>8. </a:t>
                </a:r>
                <a:r>
                  <a:rPr lang="en-US" altLang="zh-CN" sz="2400" dirty="0"/>
                  <a:t>APPENDIX B : LOWER </a:t>
                </a:r>
                <a:r>
                  <a:rPr lang="en-US" altLang="zh-CN" sz="2400" dirty="0" smtClean="0"/>
                  <a:t>BOUNDS(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885" y="285994"/>
                <a:ext cx="10375074" cy="373429"/>
              </a:xfrm>
              <a:blipFill>
                <a:blip r:embed="rId2"/>
                <a:stretch>
                  <a:fillRect l="-881" t="-29508" b="-4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2885" y="783234"/>
                <a:ext cx="10706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没有考虑</a:t>
                </a:r>
                <a:r>
                  <a:rPr lang="en-US" altLang="zh-CN" b="1" dirty="0" smtClean="0"/>
                  <a:t>mirror</a:t>
                </a:r>
                <a:r>
                  <a:rPr lang="zh-CN" altLang="en-US" b="1" dirty="0" smtClean="0"/>
                  <a:t>，可以看成是单层的结构，直接用</a:t>
                </a:r>
                <a:r>
                  <a:rPr lang="en-US" altLang="zh-CN" b="1" dirty="0" smtClean="0"/>
                  <a:t>cut-set bound</a:t>
                </a:r>
              </a:p>
              <a:p>
                <a:r>
                  <a:rPr lang="zh-CN" altLang="en-US" b="1" dirty="0" smtClean="0"/>
                  <a:t>固定</a:t>
                </a:r>
                <a:r>
                  <a:rPr lang="en-US" altLang="zh-CN" b="1" dirty="0" smtClean="0"/>
                  <a:t>t</a:t>
                </a:r>
                <a:r>
                  <a:rPr lang="zh-CN" altLang="en-US" b="1" dirty="0" smtClean="0"/>
                  <a:t>∈</a:t>
                </a:r>
                <a:r>
                  <a:rPr lang="en-US" altLang="zh-CN" b="1" dirty="0" smtClean="0"/>
                  <a:t>{1,2,…,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 smtClean="0"/>
                  <a:t>}</a:t>
                </a:r>
                <a:r>
                  <a:rPr lang="zh-CN" altLang="en-US" b="1" dirty="0" smtClean="0"/>
                  <a:t>个用户，有</a:t>
                </a:r>
                <a:endParaRPr lang="en-US" altLang="zh-CN" b="1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783234"/>
                <a:ext cx="10706100" cy="646331"/>
              </a:xfrm>
              <a:prstGeom prst="rect">
                <a:avLst/>
              </a:prstGeom>
              <a:blipFill>
                <a:blip r:embed="rId3"/>
                <a:stretch>
                  <a:fillRect l="-456" t="-6542" b="-14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587209" y="354631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/>
              <a:t>综上，考虑所有的</a:t>
            </a:r>
            <a:r>
              <a:rPr lang="en-US" altLang="zh-CN" b="1" dirty="0" smtClean="0"/>
              <a:t>t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91" y="1553376"/>
            <a:ext cx="2498456" cy="1719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24" y="4087789"/>
            <a:ext cx="3042969" cy="21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5" y="835270"/>
            <a:ext cx="11172092" cy="534169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Coded </a:t>
            </a:r>
            <a:r>
              <a:rPr lang="en-US" altLang="zh-CN" sz="2000" dirty="0" smtClean="0"/>
              <a:t>Caching : It </a:t>
            </a:r>
            <a:r>
              <a:rPr lang="en-US" altLang="zh-CN" sz="2000" dirty="0"/>
              <a:t>is shown there that the reduction in rate due to these coded </a:t>
            </a:r>
            <a:r>
              <a:rPr lang="en-US" altLang="zh-CN" sz="2000" dirty="0" smtClean="0"/>
              <a:t>multicasting opportunities </a:t>
            </a:r>
            <a:r>
              <a:rPr lang="en-US" altLang="zh-CN" sz="2000" dirty="0"/>
              <a:t>is significant and can be on the order of the number of users in the network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In practice, many caching systems consist of not only one but multiple layers of caches, usually </a:t>
            </a:r>
            <a:r>
              <a:rPr lang="en-US" altLang="zh-CN" sz="2000" dirty="0" smtClean="0"/>
              <a:t>arranged in </a:t>
            </a:r>
            <a:r>
              <a:rPr lang="en-US" altLang="zh-CN" sz="2000" dirty="0"/>
              <a:t>a </a:t>
            </a:r>
            <a:r>
              <a:rPr lang="en-US" altLang="zh-CN" sz="2000" dirty="0">
                <a:solidFill>
                  <a:srgbClr val="FF0000"/>
                </a:solidFill>
              </a:rPr>
              <a:t>tree-like hierarchy </a:t>
            </a:r>
            <a:r>
              <a:rPr lang="en-US" altLang="zh-CN" sz="2000" dirty="0"/>
              <a:t>with the origin server at the root node and the users connected to the leaf caches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Motivated by practical scenarios, we consider in this work a hierarchical content delivery network with </a:t>
            </a:r>
            <a:r>
              <a:rPr lang="en-US" altLang="zh-CN" sz="2000" dirty="0" smtClean="0"/>
              <a:t>two layers </a:t>
            </a:r>
            <a:r>
              <a:rPr lang="en-US" altLang="zh-CN" sz="2000" dirty="0"/>
              <a:t>of caches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Main </a:t>
            </a:r>
            <a:r>
              <a:rPr lang="en-US" altLang="zh-CN" sz="2000" dirty="0" smtClean="0"/>
              <a:t>idea : combines </a:t>
            </a:r>
            <a:r>
              <a:rPr lang="en-US" altLang="zh-CN" sz="2000" dirty="0"/>
              <a:t>two basic </a:t>
            </a:r>
            <a:r>
              <a:rPr lang="en-US" altLang="zh-CN" sz="2000" dirty="0" smtClean="0"/>
              <a:t>approaches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first approach </a:t>
            </a:r>
            <a:r>
              <a:rPr lang="en-US" altLang="zh-CN" sz="2000" dirty="0" smtClean="0"/>
              <a:t>provides coded </a:t>
            </a:r>
            <a:r>
              <a:rPr lang="en-US" altLang="zh-CN" sz="2000" dirty="0"/>
              <a:t>multicasting opportunities within each </a:t>
            </a:r>
            <a:r>
              <a:rPr lang="en-US" altLang="zh-CN" sz="2000" dirty="0" smtClean="0"/>
              <a:t>layer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second approach provides coded multicasting </a:t>
            </a:r>
            <a:r>
              <a:rPr lang="en-US" altLang="zh-CN" sz="2000" dirty="0" smtClean="0"/>
              <a:t>opportunities across </a:t>
            </a:r>
            <a:r>
              <a:rPr lang="en-US" altLang="zh-CN" sz="2000" dirty="0"/>
              <a:t>multiple layers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4718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01" y="727685"/>
            <a:ext cx="6176100" cy="47059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9038" y="5354515"/>
            <a:ext cx="10032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altLang="zh-CN" dirty="0" smtClean="0"/>
              <a:t>here </a:t>
            </a:r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no tension </a:t>
            </a:r>
            <a:r>
              <a:rPr lang="en-US" altLang="zh-CN" dirty="0"/>
              <a:t>between </a:t>
            </a:r>
            <a:r>
              <a:rPr lang="en-US" altLang="zh-CN" dirty="0" smtClean="0"/>
              <a:t>R1 </a:t>
            </a:r>
            <a:r>
              <a:rPr lang="en-US" altLang="zh-CN" dirty="0"/>
              <a:t>and </a:t>
            </a:r>
            <a:r>
              <a:rPr lang="en-US" altLang="zh-CN" dirty="0" smtClean="0"/>
              <a:t>R2.Thus</a:t>
            </a:r>
            <a:r>
              <a:rPr lang="en-US" altLang="zh-CN" dirty="0"/>
              <a:t>, both layers can simultaneously operate at approximately minimum rate.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/>
              <a:t>proposed caching scheme attains the approximately </a:t>
            </a:r>
            <a:r>
              <a:rPr lang="en-US" altLang="zh-CN" dirty="0" smtClean="0"/>
              <a:t>optimal memory-rate </a:t>
            </a:r>
            <a:r>
              <a:rPr lang="en-US" altLang="zh-CN" dirty="0"/>
              <a:t>tradeoff to within a constant additive and multiplicative gap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66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</a:t>
            </a:r>
            <a:r>
              <a:rPr lang="en-US" altLang="zh-CN" sz="2400" dirty="0"/>
              <a:t>. PROBLEM SETTING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2884" y="750258"/>
                <a:ext cx="10679723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个文件，</a:t>
                </a:r>
                <a:r>
                  <a:rPr lang="en-US" altLang="zh-CN" dirty="0" smtClean="0"/>
                  <a:t>K1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mirror</a:t>
                </a:r>
                <a:r>
                  <a:rPr lang="zh-CN" altLang="en-US" dirty="0" smtClean="0"/>
                  <a:t>，每个</a:t>
                </a:r>
                <a:r>
                  <a:rPr lang="en-US" altLang="zh-CN" dirty="0" smtClean="0"/>
                  <a:t>mirror</a:t>
                </a: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K2</a:t>
                </a:r>
                <a:r>
                  <a:rPr lang="zh-CN" altLang="en-US" dirty="0" smtClean="0"/>
                  <a:t>个用户，总共有</a:t>
                </a:r>
                <a:r>
                  <a:rPr lang="en-US" altLang="zh-CN" dirty="0" smtClean="0"/>
                  <a:t>K1K2</a:t>
                </a:r>
                <a:r>
                  <a:rPr lang="zh-CN" altLang="en-US" dirty="0" smtClean="0"/>
                  <a:t>个用户。本文只考虑</a:t>
                </a:r>
                <a:r>
                  <a:rPr lang="en-US" altLang="zh-CN" dirty="0" smtClean="0"/>
                  <a:t>N&gt;K1K2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User(</a:t>
                </a:r>
                <a:r>
                  <a:rPr lang="en-US" altLang="zh-CN" dirty="0" err="1" smtClean="0"/>
                  <a:t>i,j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mirror 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所连接的第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个用户。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≤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≤</a:t>
                </a:r>
                <a:r>
                  <a:rPr lang="en-US" altLang="zh-CN" dirty="0" smtClean="0"/>
                  <a:t>K1</a:t>
                </a:r>
                <a:r>
                  <a:rPr lang="zh-CN" altLang="en-US" dirty="0" smtClean="0"/>
                  <a:t>，</a:t>
                </a:r>
                <a:r>
                  <a:rPr lang="en-US" altLang="zh-CN" dirty="0"/>
                  <a:t> 1</a:t>
                </a:r>
                <a:r>
                  <a:rPr lang="zh-CN" altLang="en-US" dirty="0" smtClean="0"/>
                  <a:t>≤</a:t>
                </a:r>
                <a:r>
                  <a:rPr lang="en-US" altLang="zh-CN" dirty="0" err="1" smtClean="0"/>
                  <a:t>j</a:t>
                </a:r>
                <a:r>
                  <a:rPr lang="zh-CN" altLang="en-US" dirty="0" smtClean="0"/>
                  <a:t>≤</a:t>
                </a:r>
                <a:r>
                  <a:rPr lang="en-US" altLang="zh-CN" dirty="0" smtClean="0"/>
                  <a:t>K2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Matrix D with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dirty="0" smtClean="0"/>
                  <a:t>} </a:t>
                </a:r>
                <a:r>
                  <a:rPr lang="zh-CN" altLang="en-US" dirty="0" smtClean="0"/>
                  <a:t>表示所有用户请求的文件（满足所有用户的任意请求）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750258"/>
                <a:ext cx="10679723" cy="945643"/>
              </a:xfrm>
              <a:prstGeom prst="rect">
                <a:avLst/>
              </a:prstGeom>
              <a:blipFill>
                <a:blip r:embed="rId2"/>
                <a:stretch>
                  <a:fillRect l="-342" t="-4516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23" y="3370535"/>
            <a:ext cx="4230057" cy="32236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4" y="1695901"/>
            <a:ext cx="9838592" cy="105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1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</a:t>
            </a:r>
            <a:r>
              <a:rPr lang="en-US" altLang="zh-CN" sz="2400" dirty="0" smtClean="0"/>
              <a:t>PRELIMINARIES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70307" y="785427"/>
                <a:ext cx="11100939" cy="3808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用</a:t>
                </a:r>
                <a:r>
                  <a:rPr lang="en-US" altLang="zh-CN" dirty="0" smtClean="0"/>
                  <a:t>decentralized scheme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考虑第一层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，当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＞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时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当考虑第二层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时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乘以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是由于每个</a:t>
                </a:r>
                <a:r>
                  <a:rPr lang="en-US" altLang="zh-CN" dirty="0" smtClean="0"/>
                  <a:t>mirror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个用户，每个</a:t>
                </a:r>
                <a:r>
                  <a:rPr lang="en-US" altLang="zh-CN" dirty="0" smtClean="0"/>
                  <a:t>mirror</a:t>
                </a:r>
                <a:endParaRPr lang="en-US" altLang="zh-CN" dirty="0"/>
              </a:p>
              <a:p>
                <a:r>
                  <a:rPr lang="zh-CN" altLang="en-US" dirty="0" smtClean="0"/>
                  <a:t>要先得到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 smtClean="0"/>
                  <a:t>文件，这里用了算法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07" y="785427"/>
                <a:ext cx="11100939" cy="3808158"/>
              </a:xfrm>
              <a:prstGeom prst="rect">
                <a:avLst/>
              </a:prstGeom>
              <a:blipFill>
                <a:blip r:embed="rId2"/>
                <a:stretch>
                  <a:fillRect l="-494" t="-1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07" y="1426260"/>
            <a:ext cx="5061508" cy="692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423" y="916306"/>
            <a:ext cx="6231171" cy="326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5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 MAIN RESULTS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89791" y="4096510"/>
            <a:ext cx="1110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 smtClean="0"/>
              <a:t>remark:The</a:t>
            </a:r>
            <a:r>
              <a:rPr lang="en-US" altLang="zh-CN" dirty="0" smtClean="0"/>
              <a:t> </a:t>
            </a:r>
            <a:r>
              <a:rPr lang="en-US" altLang="zh-CN" dirty="0"/>
              <a:t>set </a:t>
            </a:r>
            <a:r>
              <a:rPr lang="en-US" altLang="zh-CN" dirty="0" smtClean="0"/>
              <a:t>is </a:t>
            </a:r>
            <a:r>
              <a:rPr lang="en-US" altLang="zh-CN" dirty="0"/>
              <a:t>thus the rate region achieved by </a:t>
            </a:r>
            <a:r>
              <a:rPr lang="en-US" altLang="zh-CN" dirty="0">
                <a:solidFill>
                  <a:srgbClr val="FF0000"/>
                </a:solidFill>
              </a:rPr>
              <a:t>all</a:t>
            </a:r>
            <a:r>
              <a:rPr lang="en-US" altLang="zh-CN" dirty="0"/>
              <a:t> possible choices of the </a:t>
            </a:r>
            <a:r>
              <a:rPr lang="en-US" altLang="zh-CN" dirty="0" smtClean="0"/>
              <a:t>parameters α and β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5" y="753804"/>
            <a:ext cx="5060119" cy="6950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5" y="1513816"/>
            <a:ext cx="5756032" cy="11603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5" y="2800722"/>
            <a:ext cx="8658859" cy="116035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26577" y="1362808"/>
            <a:ext cx="1591408" cy="14379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>
            <a:off x="3297116" y="231100"/>
            <a:ext cx="1362807" cy="633046"/>
          </a:xfrm>
          <a:prstGeom prst="wedgeRectCallout">
            <a:avLst>
              <a:gd name="adj1" fmla="val -55908"/>
              <a:gd name="adj2" fmla="val 18472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scheme1</a:t>
            </a:r>
            <a:r>
              <a:rPr lang="zh-CN" altLang="en-US" sz="1400" dirty="0" smtClean="0">
                <a:solidFill>
                  <a:srgbClr val="FF0000"/>
                </a:solidFill>
              </a:rPr>
              <a:t>下的</a:t>
            </a:r>
            <a:r>
              <a:rPr lang="en-US" altLang="zh-CN" sz="1400" dirty="0" smtClean="0">
                <a:solidFill>
                  <a:srgbClr val="FF0000"/>
                </a:solidFill>
              </a:rPr>
              <a:t>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1415" y="1362808"/>
            <a:ext cx="2857502" cy="143791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标注 11"/>
          <p:cNvSpPr/>
          <p:nvPr/>
        </p:nvSpPr>
        <p:spPr>
          <a:xfrm>
            <a:off x="6411133" y="231100"/>
            <a:ext cx="1362807" cy="633046"/>
          </a:xfrm>
          <a:prstGeom prst="wedgeRectCallout">
            <a:avLst>
              <a:gd name="adj1" fmla="val -60424"/>
              <a:gd name="adj2" fmla="val 191666"/>
            </a:avLst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2060"/>
                </a:solidFill>
              </a:rPr>
              <a:t>scheme2</a:t>
            </a:r>
            <a:r>
              <a:rPr lang="zh-CN" altLang="en-US" sz="1400" dirty="0" smtClean="0">
                <a:solidFill>
                  <a:srgbClr val="002060"/>
                </a:solidFill>
              </a:rPr>
              <a:t>下的</a:t>
            </a:r>
            <a:r>
              <a:rPr lang="en-US" altLang="zh-CN" sz="1400" dirty="0" smtClean="0">
                <a:solidFill>
                  <a:srgbClr val="002060"/>
                </a:solidFill>
              </a:rPr>
              <a:t>R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40322" y="2081765"/>
            <a:ext cx="9703778" cy="1222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893170" y="1513816"/>
            <a:ext cx="1389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第一层的</a:t>
            </a:r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893170" y="2412391"/>
            <a:ext cx="1389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第二层的</a:t>
            </a:r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411916" y="1773989"/>
            <a:ext cx="0" cy="23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420709" y="2200981"/>
            <a:ext cx="0" cy="247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85" y="4645105"/>
            <a:ext cx="9063766" cy="124090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12885" y="5877880"/>
            <a:ext cx="957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α</a:t>
            </a:r>
            <a:r>
              <a:rPr lang="zh-CN" altLang="en-US" dirty="0" smtClean="0"/>
              <a:t>和</a:t>
            </a:r>
            <a:r>
              <a:rPr lang="en-US" altLang="zh-CN" dirty="0" smtClean="0"/>
              <a:t>β</a:t>
            </a:r>
            <a:r>
              <a:rPr lang="zh-CN" altLang="en-US" dirty="0" smtClean="0"/>
              <a:t>规定了两种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的权重，其中</a:t>
            </a:r>
            <a:r>
              <a:rPr lang="en-US" altLang="zh-CN" dirty="0" smtClean="0"/>
              <a:t>α</a:t>
            </a:r>
            <a:r>
              <a:rPr lang="zh-CN" altLang="en-US" dirty="0" smtClean="0"/>
              <a:t>决定了所有文件关于两种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分配的比例，</a:t>
            </a:r>
            <a:r>
              <a:rPr lang="en-US" altLang="zh-CN" dirty="0" smtClean="0"/>
              <a:t>β</a:t>
            </a:r>
            <a:r>
              <a:rPr lang="zh-CN" altLang="en-US" dirty="0" smtClean="0"/>
              <a:t>规定了用户</a:t>
            </a:r>
            <a:r>
              <a:rPr lang="en-US" altLang="zh-CN" dirty="0" smtClean="0"/>
              <a:t>cache size</a:t>
            </a:r>
            <a:r>
              <a:rPr lang="zh-CN" altLang="en-US" dirty="0" smtClean="0"/>
              <a:t>关于两种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分配的比例。两种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是不相交的。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89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 MAIN RESULTS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069015" y="5132552"/>
                <a:ext cx="4422530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是作者选取的比较合适的值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015" y="5132552"/>
                <a:ext cx="4422530" cy="379656"/>
              </a:xfrm>
              <a:prstGeom prst="rect">
                <a:avLst/>
              </a:prstGeom>
              <a:blipFill>
                <a:blip r:embed="rId2"/>
                <a:stretch>
                  <a:fillRect t="-11290" b="-2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908" y="756138"/>
            <a:ext cx="4669334" cy="42796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12885" y="892418"/>
                <a:ext cx="536916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Example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=1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如果选取</a:t>
                </a:r>
                <a:r>
                  <a:rPr lang="en-US" altLang="zh-CN" dirty="0" smtClean="0"/>
                  <a:t>α=1/2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β=0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)=</a:t>
                </a:r>
                <a:r>
                  <a:rPr lang="en-US" altLang="zh-CN" dirty="0"/>
                  <a:t>(</a:t>
                </a:r>
                <a:r>
                  <a:rPr lang="en-US" altLang="zh-CN" dirty="0" smtClean="0"/>
                  <a:t>0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 smtClean="0"/>
                  <a:t>) is achievable</a:t>
                </a:r>
              </a:p>
              <a:p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 startAt="2"/>
                </a:pPr>
                <a:r>
                  <a:rPr lang="zh-CN" altLang="en-US" dirty="0" smtClean="0"/>
                  <a:t>如果选取</a:t>
                </a:r>
                <a:r>
                  <a:rPr lang="en-US" altLang="zh-CN" dirty="0"/>
                  <a:t>α=1/2</a:t>
                </a:r>
                <a:r>
                  <a:rPr lang="zh-CN" altLang="en-US" dirty="0"/>
                  <a:t>，</a:t>
                </a:r>
                <a:r>
                  <a:rPr lang="en-US" altLang="zh-CN" dirty="0" smtClean="0"/>
                  <a:t>β=1/2</a:t>
                </a:r>
              </a:p>
              <a:p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≈</a:t>
                </a:r>
                <a:r>
                  <a:rPr lang="en-US" altLang="zh-CN" dirty="0" smtClean="0"/>
                  <a:t>(1/2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) </a:t>
                </a:r>
                <a:r>
                  <a:rPr lang="en-US" altLang="zh-CN" dirty="0"/>
                  <a:t>is achievable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892418"/>
                <a:ext cx="5369169" cy="3139321"/>
              </a:xfrm>
              <a:prstGeom prst="rect">
                <a:avLst/>
              </a:prstGeom>
              <a:blipFill>
                <a:blip r:embed="rId4"/>
                <a:stretch>
                  <a:fillRect l="-908" t="-971" b="-2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86" y="1824235"/>
            <a:ext cx="6052248" cy="10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2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12885" y="285994"/>
                <a:ext cx="10375074" cy="37342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/>
                  <a:t>4. MAIN RESULTS(choosing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)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885" y="285994"/>
                <a:ext cx="10375074" cy="373429"/>
              </a:xfrm>
              <a:blipFill>
                <a:blip r:embed="rId2"/>
                <a:stretch>
                  <a:fillRect l="-881" t="-29508" b="-4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095" y="737994"/>
            <a:ext cx="5352686" cy="49984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9" y="760115"/>
            <a:ext cx="5053616" cy="9722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60" y="1868867"/>
            <a:ext cx="3566741" cy="1563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7127" y="2516894"/>
            <a:ext cx="3360307" cy="5955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019217"/>
            <a:ext cx="6496454" cy="14503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719237"/>
            <a:ext cx="2371222" cy="44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1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782</Words>
  <Application>Microsoft Office PowerPoint</Application>
  <PresentationFormat>宽屏</PresentationFormat>
  <Paragraphs>163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Cambria Math</vt:lpstr>
      <vt:lpstr>Times New Roman</vt:lpstr>
      <vt:lpstr>Wingdings</vt:lpstr>
      <vt:lpstr>Office 主题​​</vt:lpstr>
      <vt:lpstr>Hierarchical Coded Caching</vt:lpstr>
      <vt:lpstr>PowerPoint 演示文稿</vt:lpstr>
      <vt:lpstr>1. INTRODUCTION</vt:lpstr>
      <vt:lpstr>1. INTRODUCTION</vt:lpstr>
      <vt:lpstr>2. PROBLEM SETTING </vt:lpstr>
      <vt:lpstr>3. PRELIMINARIES</vt:lpstr>
      <vt:lpstr>4. MAIN RESULTS </vt:lpstr>
      <vt:lpstr>4. MAIN RESULTS </vt:lpstr>
      <vt:lpstr>4. MAIN RESULTS(choosing α^∗  and〖  β〗^∗) </vt:lpstr>
      <vt:lpstr>5. CACHING SCHEMES(Caching Scheme A) </vt:lpstr>
      <vt:lpstr>5. CACHING SCHEMES(Caching Scheme A with formal description) </vt:lpstr>
      <vt:lpstr>5. CACHING SCHEMES(Caching Scheme B with formal description) </vt:lpstr>
      <vt:lpstr>5. CACHING SCHEMES(Caching Scheme B) </vt:lpstr>
      <vt:lpstr>5. CACHING SCHEMES(Generalized Caching Scheme) </vt:lpstr>
      <vt:lpstr>5. CACHING SCHEMES(Generalized Caching Scheme) </vt:lpstr>
      <vt:lpstr>5. CACHING SCHEMES(Choice of  α^∗  and〖  β〗^∗) </vt:lpstr>
      <vt:lpstr>5. CACHING SCHEMES(Achievable rates R_1 (α^∗,〖 β〗^∗ ),〖 R〗_2 (α^∗,〖 β〗^∗)) </vt:lpstr>
      <vt:lpstr>6. PROOF OF THEOREM1</vt:lpstr>
      <vt:lpstr>7. APPENDIX A : RATES FOR THE GENERALIZED CACHING SCHEME</vt:lpstr>
      <vt:lpstr>8. APPENDIX B : LOWER BOUNDS(R_1)</vt:lpstr>
      <vt:lpstr>8. APPENDIX B : LOWER BOUNDS(R_2)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Coded Caching</dc:title>
  <dc:creator>MSI</dc:creator>
  <cp:lastModifiedBy>MSI</cp:lastModifiedBy>
  <cp:revision>123</cp:revision>
  <dcterms:created xsi:type="dcterms:W3CDTF">2019-09-03T00:53:02Z</dcterms:created>
  <dcterms:modified xsi:type="dcterms:W3CDTF">2019-09-20T12:26:24Z</dcterms:modified>
</cp:coreProperties>
</file>