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4" r:id="rId18"/>
    <p:sldId id="366" r:id="rId19"/>
    <p:sldId id="367" r:id="rId20"/>
    <p:sldId id="3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A27D-8F84-4640-89D9-D1F193818ED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5923-BD55-47EE-B5F7-EBFC8AB6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E88A-0C04-4D9B-8B96-610A5A96793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2B8C-5F4B-4F53-9772-57647BCD5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次序统计量</a:t>
            </a:r>
          </a:p>
        </p:txBody>
      </p:sp>
    </p:spTree>
    <p:extLst>
      <p:ext uri="{BB962C8B-B14F-4D97-AF65-F5344CB8AC3E}">
        <p14:creationId xmlns:p14="http://schemas.microsoft.com/office/powerpoint/2010/main" val="14647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Introduction(Setting Description)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K</a:t>
            </a:r>
            <a:r>
              <a:rPr lang="zh-CN" altLang="en-US" sz="2000" dirty="0"/>
              <a:t>个节点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每个节点不重复的</a:t>
            </a:r>
            <a:r>
              <a:rPr lang="en-US" altLang="zh-CN" sz="2000" dirty="0"/>
              <a:t>Q/K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57B13F-9509-4C3F-B2F4-E4036FD1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57" y="1164199"/>
            <a:ext cx="614225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Introduction(Setting Description)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556181" y="923827"/>
            <a:ext cx="465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数据集分成</a:t>
            </a:r>
            <a:r>
              <a:rPr lang="en-US" altLang="zh-CN" sz="2000" dirty="0"/>
              <a:t>S</a:t>
            </a:r>
            <a:r>
              <a:rPr lang="zh-CN" altLang="en-US" sz="2000" dirty="0"/>
              <a:t>块，映射到</a:t>
            </a:r>
            <a:r>
              <a:rPr lang="en-US" altLang="zh-CN" sz="2000" dirty="0"/>
              <a:t>K</a:t>
            </a:r>
            <a:r>
              <a:rPr lang="zh-CN" altLang="en-US" sz="2000" dirty="0"/>
              <a:t>个节点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每个节点都有对应的</a:t>
            </a:r>
            <a:r>
              <a:rPr lang="en-US" altLang="zh-CN" sz="2000" dirty="0"/>
              <a:t>map functions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Map</a:t>
            </a:r>
            <a:r>
              <a:rPr lang="zh-CN" altLang="en-US" sz="2000" dirty="0"/>
              <a:t>阶段结束，</a:t>
            </a:r>
            <a:r>
              <a:rPr lang="en-US" altLang="zh-CN" sz="2000" dirty="0"/>
              <a:t>shuffle</a:t>
            </a:r>
            <a:r>
              <a:rPr lang="zh-CN" altLang="en-US" sz="2000" dirty="0"/>
              <a:t>中间值至</a:t>
            </a:r>
            <a:r>
              <a:rPr lang="en-US" altLang="zh-CN" sz="2000" dirty="0"/>
              <a:t>output functions</a:t>
            </a:r>
            <a:r>
              <a:rPr lang="zh-CN" altLang="en-US" sz="2000" dirty="0"/>
              <a:t>所在的节点。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每个节点计算所包含的</a:t>
            </a:r>
            <a:r>
              <a:rPr lang="en-US" altLang="zh-CN" sz="2000" dirty="0"/>
              <a:t>output functions,</a:t>
            </a:r>
            <a:r>
              <a:rPr lang="zh-CN" altLang="en-US" sz="2000" dirty="0"/>
              <a:t>完成</a:t>
            </a:r>
            <a:r>
              <a:rPr lang="en-US" altLang="zh-CN" sz="2000" dirty="0"/>
              <a:t>reduce</a:t>
            </a:r>
            <a:r>
              <a:rPr lang="zh-CN" altLang="en-US" sz="2000" dirty="0"/>
              <a:t>阶段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8B70BA-2DDB-4580-BDE2-AC3002F8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82" y="1159208"/>
            <a:ext cx="6440537" cy="41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Main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970960" y="5213861"/>
                <a:ext cx="10091393" cy="114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0" dirty="0"/>
              </a:p>
              <a:p>
                <a:r>
                  <a:rPr lang="zh-CN" altLang="en-US" sz="2000" dirty="0"/>
                  <a:t>本文基于计算能力不同节点的算法，等价于</a:t>
                </a:r>
                <a:r>
                  <a:rPr lang="en-US" altLang="zh-CN" sz="2000" dirty="0"/>
                  <a:t>CMR</a:t>
                </a:r>
                <a:r>
                  <a:rPr lang="zh-CN" altLang="en-US" sz="2000" dirty="0"/>
                  <a:t>中基于计算能力相同节点且</a:t>
                </a:r>
                <a:r>
                  <a:rPr lang="en-US" altLang="zh-CN" sz="2000" dirty="0"/>
                  <a:t>γ</a:t>
                </a:r>
                <a:r>
                  <a:rPr lang="zh-CN" altLang="en-US" sz="2000" dirty="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2000" dirty="0"/>
                  <a:t> (r=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 	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0" y="5213861"/>
                <a:ext cx="10091393" cy="1143326"/>
              </a:xfrm>
              <a:prstGeom prst="rect">
                <a:avLst/>
              </a:prstGeom>
              <a:blipFill>
                <a:blip r:embed="rId2"/>
                <a:stretch>
                  <a:fillRect l="-604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5529276-2DA8-485D-A57F-96E41A9A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44" y="796597"/>
            <a:ext cx="6165114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Scheme description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5707460"/>
            <a:ext cx="1047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γ=r/K</a:t>
            </a:r>
          </a:p>
          <a:p>
            <a:r>
              <a:rPr lang="en-US" altLang="zh-CN" sz="2000" dirty="0" err="1"/>
              <a:t>Kγ</a:t>
            </a:r>
            <a:r>
              <a:rPr lang="en-US" altLang="zh-CN" sz="2000" dirty="0"/>
              <a:t>=r=</a:t>
            </a:r>
            <a:r>
              <a:rPr lang="zh-CN" altLang="en-US" sz="2000" dirty="0"/>
              <a:t>一个文件映射到</a:t>
            </a:r>
            <a:r>
              <a:rPr lang="en-US" altLang="zh-CN" sz="2000" dirty="0"/>
              <a:t>r</a:t>
            </a:r>
            <a:r>
              <a:rPr lang="zh-CN" altLang="en-US" sz="2000" dirty="0"/>
              <a:t>个节点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6F4B26-3053-4352-A5D8-A1D6585B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63" y="796597"/>
            <a:ext cx="6256562" cy="47629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B6623E-6160-4D96-A78F-DE1AABD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44" y="5638456"/>
            <a:ext cx="4938188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Scheme description(Shuffling Sub-Phase 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7BDB2-0568-46D3-AA5D-9C6001A0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" y="990806"/>
            <a:ext cx="5655683" cy="4716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388893-6CB6-42BC-8526-D6A0D638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27" y="865601"/>
            <a:ext cx="6477561" cy="4503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053BFD-6E55-4B0E-81F5-47687FFAD81C}"/>
                  </a:ext>
                </a:extLst>
              </p:cNvPr>
              <p:cNvSpPr txBox="1"/>
              <p:nvPr/>
            </p:nvSpPr>
            <p:spPr>
              <a:xfrm>
                <a:off x="6105427" y="5788058"/>
                <a:ext cx="571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种可能，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种可能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053BFD-6E55-4B0E-81F5-47687FFA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7" y="5788058"/>
                <a:ext cx="5715786" cy="369332"/>
              </a:xfrm>
              <a:prstGeom prst="rect">
                <a:avLst/>
              </a:prstGeom>
              <a:blipFill>
                <a:blip r:embed="rId4"/>
                <a:stretch>
                  <a:fillRect l="-961" t="-13115" r="-53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449E601-D069-4281-AEE0-E2A27E81296B}"/>
              </a:ext>
            </a:extLst>
          </p:cNvPr>
          <p:cNvSpPr txBox="1"/>
          <p:nvPr/>
        </p:nvSpPr>
        <p:spPr>
          <a:xfrm>
            <a:off x="469769" y="5788058"/>
            <a:ext cx="57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前两个循环选择需要接收的节点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后两个循环选择要发送的节点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第五步两个异或运算分别只在</a:t>
            </a:r>
            <a:r>
              <a:rPr lang="en-US" altLang="zh-CN" dirty="0"/>
              <a:t>K1</a:t>
            </a:r>
            <a:r>
              <a:rPr lang="zh-CN" altLang="en-US" dirty="0"/>
              <a:t>和</a:t>
            </a:r>
            <a:r>
              <a:rPr lang="en-US" altLang="zh-CN" dirty="0"/>
              <a:t>K2</a:t>
            </a:r>
            <a:r>
              <a:rPr lang="zh-CN" altLang="en-US" dirty="0"/>
              <a:t>分组传输</a:t>
            </a:r>
          </a:p>
        </p:txBody>
      </p:sp>
    </p:spTree>
    <p:extLst>
      <p:ext uri="{BB962C8B-B14F-4D97-AF65-F5344CB8AC3E}">
        <p14:creationId xmlns:p14="http://schemas.microsoft.com/office/powerpoint/2010/main" val="152199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Scheme description(Shuffling Sub-Phase 1)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9832F6-C8AB-4D6F-8302-64915B0E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07" y="796597"/>
            <a:ext cx="6378493" cy="22328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B7AE52-A2CD-4DBD-B8D2-EE54E590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51" y="1556389"/>
            <a:ext cx="6012701" cy="167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46CEDB-21BF-4B75-9316-2688FECA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16" y="3232934"/>
            <a:ext cx="5644767" cy="35989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874FF6-DA52-4C48-83B1-0884FFA3530B}"/>
              </a:ext>
            </a:extLst>
          </p:cNvPr>
          <p:cNvSpPr txBox="1"/>
          <p:nvPr/>
        </p:nvSpPr>
        <p:spPr>
          <a:xfrm>
            <a:off x="429861" y="943527"/>
            <a:ext cx="523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K2</a:t>
            </a:r>
            <a:r>
              <a:rPr lang="zh-CN" altLang="en-US" dirty="0"/>
              <a:t>组的节点需要的中间值，由于更大</a:t>
            </a:r>
            <a:r>
              <a:rPr lang="en-US" altLang="zh-CN" dirty="0"/>
              <a:t>,</a:t>
            </a:r>
            <a:r>
              <a:rPr lang="zh-CN" altLang="en-US" dirty="0"/>
              <a:t>需要进一步划分</a:t>
            </a:r>
          </a:p>
        </p:txBody>
      </p:sp>
    </p:spTree>
    <p:extLst>
      <p:ext uri="{BB962C8B-B14F-4D97-AF65-F5344CB8AC3E}">
        <p14:creationId xmlns:p14="http://schemas.microsoft.com/office/powerpoint/2010/main" val="68303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Scheme description(Shuffling Sub-Phase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D03D79-944C-4891-9149-4B2659E65198}"/>
                  </a:ext>
                </a:extLst>
              </p:cNvPr>
              <p:cNvSpPr txBox="1"/>
              <p:nvPr/>
            </p:nvSpPr>
            <p:spPr>
              <a:xfrm>
                <a:off x="603315" y="1112363"/>
                <a:ext cx="1104821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阶段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之后，</a:t>
                </a:r>
                <a:r>
                  <a:rPr lang="en-US" altLang="zh-CN" dirty="0"/>
                  <a:t>K1</a:t>
                </a:r>
                <a:r>
                  <a:rPr lang="zh-CN" altLang="en-US" dirty="0"/>
                  <a:t>组内所有节点均已收到所有对应的中间值，</a:t>
                </a:r>
                <a:r>
                  <a:rPr lang="en-US" altLang="zh-CN" dirty="0"/>
                  <a:t>K2</a:t>
                </a:r>
                <a:r>
                  <a:rPr lang="zh-CN" altLang="en-US" dirty="0"/>
                  <a:t>组还剩下一部分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阶段二主要采用</a:t>
                </a:r>
                <a:r>
                  <a:rPr lang="en-US" altLang="zh-CN" dirty="0"/>
                  <a:t>distributed antenna cache-aided literature</a:t>
                </a:r>
                <a:r>
                  <a:rPr lang="zh-CN" altLang="en-US" dirty="0"/>
                  <a:t>的办法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K1</a:t>
                </a:r>
                <a:r>
                  <a:rPr lang="zh-CN" altLang="en-US" dirty="0"/>
                  <a:t>组被视为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altLang="zh-CN" dirty="0"/>
                  <a:t>-multi-antenna </a:t>
                </a:r>
                <a:r>
                  <a:rPr lang="en-US" altLang="zh-CN" dirty="0"/>
                  <a:t>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K2</a:t>
                </a:r>
                <a:r>
                  <a:rPr lang="zh-CN" altLang="en-US" dirty="0"/>
                  <a:t>组被视为</a:t>
                </a:r>
                <a:r>
                  <a:rPr lang="en-US" altLang="zh-CN" dirty="0"/>
                  <a:t>cache-aided receivers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D03D79-944C-4891-9149-4B2659E6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5" y="1112363"/>
                <a:ext cx="11048215" cy="2862322"/>
              </a:xfrm>
              <a:prstGeom prst="rect">
                <a:avLst/>
              </a:prstGeom>
              <a:blipFill>
                <a:blip r:embed="rId2"/>
                <a:stretch>
                  <a:fillRect l="-497" t="-1702" b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C2C8F44-9125-4C44-953F-BBD60D2C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84" y="1444955"/>
            <a:ext cx="6378493" cy="15622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AB2BE4-A59B-45CA-8289-0036AF67A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46" y="4297850"/>
            <a:ext cx="6066046" cy="1569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DAA193-3D23-4DA6-BDFF-A3454A16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60" y="2824704"/>
            <a:ext cx="6149873" cy="1638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84C89F-A780-43DC-BDE5-7AFF04627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393" y="4884502"/>
            <a:ext cx="5768840" cy="17222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3271820-4CCE-4D85-B1A3-46168F4038A0}"/>
              </a:ext>
            </a:extLst>
          </p:cNvPr>
          <p:cNvSpPr/>
          <p:nvPr/>
        </p:nvSpPr>
        <p:spPr>
          <a:xfrm>
            <a:off x="6890994" y="3643925"/>
            <a:ext cx="5090474" cy="928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1A3D82-7B86-49C5-BC1C-B81DAB67A315}"/>
              </a:ext>
            </a:extLst>
          </p:cNvPr>
          <p:cNvSpPr/>
          <p:nvPr/>
        </p:nvSpPr>
        <p:spPr>
          <a:xfrm>
            <a:off x="9021452" y="5938887"/>
            <a:ext cx="2960015" cy="763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A3D26F7-9776-44D9-BFE5-FF74FA3DC95D}"/>
              </a:ext>
            </a:extLst>
          </p:cNvPr>
          <p:cNvCxnSpPr>
            <a:cxnSpLocks/>
          </p:cNvCxnSpPr>
          <p:nvPr/>
        </p:nvCxnSpPr>
        <p:spPr>
          <a:xfrm>
            <a:off x="10246936" y="4620847"/>
            <a:ext cx="329938" cy="155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2DACC6B-CF31-419A-9879-49BC9825472B}"/>
              </a:ext>
            </a:extLst>
          </p:cNvPr>
          <p:cNvSpPr txBox="1"/>
          <p:nvPr/>
        </p:nvSpPr>
        <p:spPr>
          <a:xfrm>
            <a:off x="10454326" y="5109308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÷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Scheme description(Shuffling Sub-Phase 2)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03D79-944C-4891-9149-4B2659E65198}"/>
              </a:ext>
            </a:extLst>
          </p:cNvPr>
          <p:cNvSpPr txBox="1"/>
          <p:nvPr/>
        </p:nvSpPr>
        <p:spPr>
          <a:xfrm>
            <a:off x="603315" y="1112363"/>
            <a:ext cx="4901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t2</a:t>
            </a:r>
            <a:r>
              <a:rPr lang="zh-CN" altLang="en-US" dirty="0"/>
              <a:t>表示重复的次数</a:t>
            </a:r>
            <a:r>
              <a:rPr lang="en-US" altLang="zh-CN" dirty="0"/>
              <a:t>(</a:t>
            </a:r>
            <a:r>
              <a:rPr lang="zh-CN" altLang="en-US" dirty="0"/>
              <a:t>每次</a:t>
            </a:r>
            <a:r>
              <a:rPr lang="en-US" altLang="zh-CN" dirty="0"/>
              <a:t>K</a:t>
            </a:r>
            <a:r>
              <a:rPr lang="zh-CN" altLang="en-US" dirty="0"/>
              <a:t>个节点并行执行一组</a:t>
            </a:r>
            <a:r>
              <a:rPr lang="en-US" altLang="zh-CN" dirty="0"/>
              <a:t>output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t3</a:t>
            </a:r>
            <a:r>
              <a:rPr lang="zh-CN" altLang="en-US" dirty="0"/>
              <a:t>表示第二类中间值中，每个子块</a:t>
            </a:r>
            <a:r>
              <a:rPr lang="en-US" altLang="zh-CN" dirty="0"/>
              <a:t>(</a:t>
            </a:r>
            <a:r>
              <a:rPr lang="zh-CN" altLang="en-US" dirty="0"/>
              <a:t>在第一个阶段未处理的</a:t>
            </a:r>
            <a:r>
              <a:rPr lang="en-US" altLang="zh-CN" dirty="0"/>
              <a:t>)</a:t>
            </a:r>
            <a:r>
              <a:rPr lang="zh-CN" altLang="en-US" dirty="0"/>
              <a:t>占第二类中间值的大小的比值。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t4</a:t>
            </a:r>
            <a:r>
              <a:rPr lang="zh-CN" altLang="en-US" dirty="0"/>
              <a:t>表示第二组的节点数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t5</a:t>
            </a:r>
            <a:r>
              <a:rPr lang="zh-CN" altLang="en-US" dirty="0"/>
              <a:t>表示第二组中，每个节点还没有计算需要接收的那部分比值。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C9D77A-5131-4761-92D9-C6594309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49" y="989620"/>
            <a:ext cx="6248942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D03D79-944C-4891-9149-4B2659E65198}"/>
                  </a:ext>
                </a:extLst>
              </p:cNvPr>
              <p:cNvSpPr txBox="1"/>
              <p:nvPr/>
            </p:nvSpPr>
            <p:spPr>
              <a:xfrm>
                <a:off x="571892" y="3148552"/>
                <a:ext cx="11048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=3×2/3=2</a:t>
                </a:r>
                <a:r>
                  <a:rPr lang="zh-CN" altLang="en-US" dirty="0"/>
                  <a:t>。意思是在第一个组中，一个文件映射到两个节点上。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D03D79-944C-4891-9149-4B2659E6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92" y="3148552"/>
                <a:ext cx="11048215" cy="369332"/>
              </a:xfrm>
              <a:prstGeom prst="rect">
                <a:avLst/>
              </a:prstGeom>
              <a:blipFill>
                <a:blip r:embed="rId2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3D66DA4-9359-462F-8084-C10401E2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62" y="698387"/>
            <a:ext cx="6187976" cy="22938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C46F1D-6E3E-42D4-8506-530F1070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8815"/>
            <a:ext cx="6934801" cy="2712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D9D8F7-73FC-4DC7-B49D-AF0574F79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266" y="4281599"/>
            <a:ext cx="4892464" cy="8001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E7EBEA-5285-4AC4-BBB0-4C5D3249210E}"/>
              </a:ext>
            </a:extLst>
          </p:cNvPr>
          <p:cNvSpPr txBox="1"/>
          <p:nvPr/>
        </p:nvSpPr>
        <p:spPr>
          <a:xfrm>
            <a:off x="7661646" y="3635268"/>
            <a:ext cx="358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分组规则</a:t>
            </a:r>
            <a:r>
              <a:rPr lang="en-US" altLang="zh-CN" dirty="0"/>
              <a:t>(</a:t>
            </a:r>
            <a:r>
              <a:rPr lang="zh-CN" altLang="en-US" dirty="0"/>
              <a:t>第二组需要的中间值需要进一步划分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0466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Example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58F120-AD62-41D6-8C06-66A35D3F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7" y="1246025"/>
            <a:ext cx="6020322" cy="2324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5386E9-D7FC-4E9C-924A-8A6650651811}"/>
              </a:ext>
            </a:extLst>
          </p:cNvPr>
          <p:cNvSpPr txBox="1"/>
          <p:nvPr/>
        </p:nvSpPr>
        <p:spPr>
          <a:xfrm>
            <a:off x="650449" y="876693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阶段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F4881D-7425-4AEE-BBA5-1B94C092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56" y="534987"/>
            <a:ext cx="5100266" cy="4276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7E9202-FA0E-4696-90E7-510FE94F3786}"/>
                  </a:ext>
                </a:extLst>
              </p:cNvPr>
              <p:cNvSpPr txBox="1"/>
              <p:nvPr/>
            </p:nvSpPr>
            <p:spPr>
              <a:xfrm>
                <a:off x="430390" y="3570326"/>
                <a:ext cx="6193412" cy="1595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第一行，左边：节点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发送给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3(B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C)</a:t>
                </a:r>
                <a:r>
                  <a:rPr lang="zh-CN" altLang="en-US" dirty="0"/>
                  <a:t>；右边：节点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发送给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6(E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第一行，左边：节点</a:t>
                </a:r>
                <a:r>
                  <a:rPr lang="en-US" altLang="zh-CN" dirty="0"/>
                  <a:t>2(B)</a:t>
                </a:r>
                <a:r>
                  <a:rPr lang="zh-CN" altLang="en-US" dirty="0"/>
                  <a:t>由于包含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12,56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而</m:t>
                    </m:r>
                  </m:oMath>
                </a14:m>
                <a:r>
                  <a:rPr lang="zh-CN" altLang="en-US" dirty="0"/>
                  <a:t>它需要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,56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1,4</m:t>
                        </m:r>
                      </m:sup>
                    </m:sSubSup>
                  </m:oMath>
                </a14:m>
                <a:r>
                  <a:rPr lang="zh-CN" altLang="en-US" dirty="0"/>
                  <a:t>，因此可得到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13,56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1,4</m:t>
                        </m:r>
                      </m:sup>
                    </m:sSubSup>
                  </m:oMath>
                </a14:m>
                <a:r>
                  <a:rPr lang="zh-CN" altLang="en-US" dirty="0"/>
                  <a:t>。节点</a:t>
                </a:r>
                <a:r>
                  <a:rPr lang="en-US" altLang="zh-CN" dirty="0"/>
                  <a:t>3(C)</a:t>
                </a:r>
                <a:r>
                  <a:rPr lang="zh-CN" altLang="en-US" dirty="0"/>
                  <a:t>包含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13,56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1,4</m:t>
                        </m:r>
                      </m:sup>
                    </m:sSubSup>
                  </m:oMath>
                </a14:m>
                <a:r>
                  <a:rPr lang="zh-CN" altLang="en-US" dirty="0"/>
                  <a:t>，因此可得到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12,56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1,4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7E9202-FA0E-4696-90E7-510FE94F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0" y="3570326"/>
                <a:ext cx="6193412" cy="1595821"/>
              </a:xfrm>
              <a:prstGeom prst="rect">
                <a:avLst/>
              </a:prstGeom>
              <a:blipFill>
                <a:blip r:embed="rId4"/>
                <a:stretch>
                  <a:fillRect l="-689" t="-3448" r="-4528" b="-3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F605EA9-F830-4032-B1A5-3F6471DE5A3A}"/>
              </a:ext>
            </a:extLst>
          </p:cNvPr>
          <p:cNvSpPr txBox="1"/>
          <p:nvPr/>
        </p:nvSpPr>
        <p:spPr>
          <a:xfrm>
            <a:off x="650449" y="5242643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阶段</a:t>
            </a:r>
            <a:r>
              <a:rPr lang="en-US" altLang="zh-CN"/>
              <a:t>2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64F4EB-E520-4DB4-9524-D24523039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895" y="5545987"/>
            <a:ext cx="5040376" cy="11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913"/>
                <a:ext cx="10515600" cy="57150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:r>
                  <a:rPr lang="en-US" altLang="zh-CN" sz="2000" dirty="0"/>
                  <a:t>X1,…,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是独立同分布的连续随机变量，具有概率分布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和密度函数</a:t>
                </a:r>
                <a:r>
                  <a:rPr lang="en-US" altLang="zh-CN" sz="2000" dirty="0"/>
                  <a:t>F’=f</a:t>
                </a:r>
                <a:r>
                  <a:rPr lang="zh-CN" altLang="en-US" sz="2000" dirty="0"/>
                  <a:t>。如果以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记这些随机变量中第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个最小的值，那么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称为次序统计量。为了得到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的分布，我们注意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当且仅当这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至少有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个小于等于</a:t>
                </a:r>
                <a:r>
                  <a:rPr lang="en-US" altLang="zh-CN" sz="2000" dirty="0"/>
                  <a:t>x,</a:t>
                </a: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x}=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微分可得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的概率密度函数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最小统计量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最大统计量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913"/>
                <a:ext cx="10515600" cy="5715050"/>
              </a:xfrm>
              <a:blipFill>
                <a:blip r:embed="rId2"/>
                <a:stretch>
                  <a:fillRect l="-638" t="-1387" r="-2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5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Conclusions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我们研究了异构</a:t>
            </a:r>
            <a:r>
              <a:rPr lang="en-US" altLang="zh-CN" sz="2000" b="1" dirty="0"/>
              <a:t>Coded MapReduce</a:t>
            </a:r>
            <a:r>
              <a:rPr lang="zh-CN" altLang="en-US" sz="2000" b="1" dirty="0"/>
              <a:t>系统的性能，并表明映射异构性并不会减慢执行速度，较慢的节点有助于进一步缩短整个系统的时间。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603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computation(Probabilistic Model)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最大统计量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先对</a:t>
            </a:r>
            <a:r>
              <a:rPr lang="en-US" altLang="zh-CN" sz="2000" dirty="0"/>
              <a:t>n/k</a:t>
            </a:r>
            <a:r>
              <a:rPr lang="zh-CN" altLang="en-US" sz="2000" dirty="0"/>
              <a:t>个变量求得最小统计量，再对</a:t>
            </a:r>
            <a:r>
              <a:rPr lang="en-US" altLang="zh-CN" sz="2000" dirty="0"/>
              <a:t>k</a:t>
            </a:r>
            <a:r>
              <a:rPr lang="zh-CN" altLang="en-US" sz="2000" dirty="0"/>
              <a:t>个变量求最大统计量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求导后积分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5" y="3054549"/>
            <a:ext cx="1039287" cy="301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663" y="4567034"/>
            <a:ext cx="3533191" cy="668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9" y="5802923"/>
            <a:ext cx="4739960" cy="961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8ED3F8-B6E5-4D66-BEDD-FD63D6244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20" y="4592741"/>
            <a:ext cx="424470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2B8C-5F4B-4F53-9772-57647BCD5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Mapping Heterogeneity Does Not Affect</a:t>
            </a:r>
            <a:br>
              <a:rPr lang="en-US" altLang="zh-CN" dirty="0"/>
            </a:br>
            <a:r>
              <a:rPr lang="en-US" altLang="zh-CN" dirty="0"/>
              <a:t>Wireless Coded 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D12E0B-8239-4A5A-8E33-79186D09C618}"/>
              </a:ext>
            </a:extLst>
          </p:cNvPr>
          <p:cNvSpPr txBox="1"/>
          <p:nvPr/>
        </p:nvSpPr>
        <p:spPr>
          <a:xfrm>
            <a:off x="1498862" y="1055802"/>
            <a:ext cx="8446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Scheme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7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MapReduce</a:t>
            </a:r>
            <a:r>
              <a:rPr lang="zh-CN" altLang="en-US" sz="2000" dirty="0"/>
              <a:t>是一个并行计算框架用于传输连续的任务到并行的节点上。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分为三个阶段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Mapping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Shuffling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Reduce</a:t>
            </a:r>
          </a:p>
          <a:p>
            <a:endParaRPr lang="en-US" altLang="zh-CN" sz="2000" dirty="0"/>
          </a:p>
          <a:p>
            <a:r>
              <a:rPr lang="zh-CN" altLang="en-US" sz="2000" dirty="0"/>
              <a:t>时间可以如下表示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每个节点共有</a:t>
            </a:r>
            <a:r>
              <a:rPr lang="en-US" altLang="zh-CN" sz="2000" dirty="0"/>
              <a:t>(f/K)·Q</a:t>
            </a:r>
            <a:r>
              <a:rPr lang="zh-CN" altLang="en-US" sz="2000" dirty="0"/>
              <a:t>个中间值，每个节点不用</a:t>
            </a:r>
            <a:r>
              <a:rPr lang="en-US" altLang="zh-CN" sz="2000" dirty="0"/>
              <a:t>shuffle</a:t>
            </a:r>
            <a:r>
              <a:rPr lang="zh-CN" altLang="en-US" sz="2000" dirty="0"/>
              <a:t>的有</a:t>
            </a:r>
            <a:r>
              <a:rPr lang="en-US" altLang="zh-CN" sz="2000" dirty="0"/>
              <a:t>(f/K)·(Q/K)</a:t>
            </a:r>
            <a:r>
              <a:rPr lang="zh-CN" altLang="en-US" sz="2000" dirty="0"/>
              <a:t>，占</a:t>
            </a:r>
            <a:r>
              <a:rPr lang="en-US" altLang="zh-CN" sz="2000" dirty="0"/>
              <a:t>1/K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038DBF-DE1E-4151-BE81-CF58332C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91" y="3605602"/>
            <a:ext cx="6294665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581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目的：减少</a:t>
            </a:r>
            <a:r>
              <a:rPr lang="en-US" altLang="zh-CN" sz="2000" b="1" dirty="0"/>
              <a:t>shuffle</a:t>
            </a:r>
            <a:r>
              <a:rPr lang="zh-CN" altLang="en-US" sz="2000" b="1" dirty="0"/>
              <a:t>阶段的传输量</a:t>
            </a:r>
            <a:endParaRPr lang="en-US" altLang="zh-CN" sz="2000" b="1" dirty="0"/>
          </a:p>
          <a:p>
            <a:r>
              <a:rPr lang="zh-CN" altLang="en-US" sz="2000" b="1" dirty="0"/>
              <a:t>主要思想：每个节点映射整个数据集的</a:t>
            </a:r>
            <a:r>
              <a:rPr lang="en-US" altLang="zh-CN" sz="2000" b="1" dirty="0"/>
              <a:t>γ</a:t>
            </a:r>
            <a:r>
              <a:rPr lang="zh-CN" altLang="en-US" sz="2000" b="1" dirty="0"/>
              <a:t>部分，其中</a:t>
            </a:r>
            <a:r>
              <a:rPr lang="en-US" altLang="zh-CN" sz="2000" b="1" dirty="0"/>
              <a:t>γ</a:t>
            </a:r>
            <a:r>
              <a:rPr lang="zh-CN" altLang="en-US" sz="2000" b="1" dirty="0"/>
              <a:t>＞</a:t>
            </a:r>
            <a:r>
              <a:rPr lang="en-US" altLang="zh-CN" sz="2000" b="1" dirty="0"/>
              <a:t>1/K</a:t>
            </a:r>
            <a:r>
              <a:rPr lang="zh-CN" altLang="en-US" sz="2000" b="1" dirty="0"/>
              <a:t>保证有重复部分</a:t>
            </a:r>
            <a:endParaRPr lang="en-US" altLang="zh-CN" sz="2000" b="1" dirty="0"/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思想等价于利用对称性，将每个文件映射到</a:t>
            </a:r>
            <a:r>
              <a:rPr lang="en-US" altLang="zh-CN" sz="2000" dirty="0"/>
              <a:t>r</a:t>
            </a:r>
            <a:r>
              <a:rPr lang="zh-CN" altLang="en-US" sz="2000" dirty="0"/>
              <a:t>个节点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本文的</a:t>
            </a:r>
            <a:r>
              <a:rPr lang="en-US" altLang="zh-CN" sz="2000" b="1" dirty="0"/>
              <a:t>γ</a:t>
            </a:r>
            <a:r>
              <a:rPr lang="zh-CN" altLang="en-US" sz="2000" b="1" dirty="0"/>
              <a:t>等于</a:t>
            </a:r>
            <a:r>
              <a:rPr lang="en-US" altLang="zh-CN" sz="2000" b="1" dirty="0"/>
              <a:t>CMR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r/K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γ=1/k</a:t>
            </a:r>
            <a:r>
              <a:rPr lang="zh-CN" altLang="en-US" sz="2000" dirty="0"/>
              <a:t>表示每个文件映射到</a:t>
            </a:r>
            <a:r>
              <a:rPr lang="en-US" altLang="zh-CN" sz="2000" dirty="0"/>
              <a:t>1</a:t>
            </a:r>
            <a:r>
              <a:rPr lang="zh-CN" altLang="en-US" sz="2000" dirty="0"/>
              <a:t>个节点，没有重复部分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/>
              <a:t>CMR</a:t>
            </a:r>
            <a:r>
              <a:rPr lang="zh-CN" altLang="en-US" sz="2000" dirty="0"/>
              <a:t>的时间可以表示为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                                                                             </a:t>
            </a:r>
            <a:r>
              <a:rPr lang="zh-CN" altLang="en-US" sz="2000" dirty="0"/>
              <a:t>对比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</a:t>
            </a:r>
            <a:r>
              <a:rPr lang="en-US" altLang="zh-CN" sz="2000" dirty="0"/>
              <a:t>γ</a:t>
            </a:r>
            <a:r>
              <a:rPr lang="zh-CN" altLang="en-US" sz="2000" dirty="0"/>
              <a:t>大于</a:t>
            </a:r>
            <a:r>
              <a:rPr lang="en-US" altLang="zh-CN" sz="2000" dirty="0"/>
              <a:t>1/K</a:t>
            </a:r>
            <a:r>
              <a:rPr lang="zh-CN" altLang="en-US" sz="2000" dirty="0"/>
              <a:t>，</a:t>
            </a:r>
            <a:r>
              <a:rPr lang="en-US" altLang="zh-CN" sz="2000" dirty="0"/>
              <a:t>map</a:t>
            </a:r>
            <a:r>
              <a:rPr lang="zh-CN" altLang="en-US" sz="2000" dirty="0"/>
              <a:t>时间增加，</a:t>
            </a:r>
            <a:r>
              <a:rPr lang="en-US" altLang="zh-CN" sz="2000" dirty="0"/>
              <a:t>shuffle</a:t>
            </a:r>
            <a:r>
              <a:rPr lang="zh-CN" altLang="en-US" sz="2000" dirty="0"/>
              <a:t>时间减少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增加文件重复，牺牲</a:t>
            </a:r>
            <a:r>
              <a:rPr lang="en-US" altLang="zh-CN" sz="2000" dirty="0"/>
              <a:t>map</a:t>
            </a:r>
            <a:r>
              <a:rPr lang="zh-CN" altLang="en-US" sz="2000" dirty="0"/>
              <a:t>时间来减少</a:t>
            </a:r>
            <a:r>
              <a:rPr lang="en-US" altLang="zh-CN" sz="2000" dirty="0"/>
              <a:t>shuffle</a:t>
            </a:r>
            <a:r>
              <a:rPr lang="zh-CN" altLang="en-US" sz="2000" dirty="0"/>
              <a:t>时间，以此减少整个系统的时间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140C12-F1A4-42F0-B6D1-68518B71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8" y="3429000"/>
            <a:ext cx="4328535" cy="746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58E8F5-7889-4852-AFFA-5A2D5B9F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61" y="3381183"/>
            <a:ext cx="4842643" cy="7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Introduction(Coding for Straggler Mitigation)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目的：解决</a:t>
            </a:r>
            <a:r>
              <a:rPr lang="en-US" altLang="zh-CN" sz="2000" b="1" dirty="0"/>
              <a:t>straggler</a:t>
            </a:r>
            <a:r>
              <a:rPr lang="zh-CN" altLang="en-US" sz="2000" b="1" dirty="0"/>
              <a:t>问题，缩短整个系统的延迟。</a:t>
            </a:r>
            <a:endParaRPr lang="en-US" altLang="zh-CN" sz="2000" b="1" dirty="0"/>
          </a:p>
          <a:p>
            <a:r>
              <a:rPr lang="zh-CN" altLang="en-US" sz="2000" b="1" dirty="0"/>
              <a:t>主要思想：运用纠删码</a:t>
            </a:r>
            <a:r>
              <a:rPr lang="en-US" altLang="zh-CN" sz="2000" b="1" dirty="0"/>
              <a:t>(eraser code)</a:t>
            </a:r>
            <a:r>
              <a:rPr lang="zh-CN" altLang="en-US" sz="2000" b="1" dirty="0"/>
              <a:t>。将整个数据分成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个部分，引入冗余部分使得数据变成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个部分，可从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个部分中的任意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个部分还原整个数据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两点限制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每个节点的数据量增加</a:t>
            </a:r>
            <a:r>
              <a:rPr lang="en-US" altLang="zh-CN" sz="2000" dirty="0"/>
              <a:t>(</a:t>
            </a:r>
            <a:r>
              <a:rPr lang="zh-CN" altLang="en-US" sz="2000" dirty="0"/>
              <a:t>为整个节点的</a:t>
            </a:r>
            <a:r>
              <a:rPr lang="en-US" altLang="zh-CN" sz="2000" dirty="0"/>
              <a:t>1/K</a:t>
            </a:r>
            <a:r>
              <a:rPr lang="zh-CN" altLang="en-US" sz="2000" dirty="0"/>
              <a:t>而不是</a:t>
            </a:r>
            <a:r>
              <a:rPr lang="en-US" altLang="zh-CN" sz="2000" dirty="0"/>
              <a:t>1/N)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线性问题的限制，因此不包括排序等其他任务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5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Introduction(Overview of our 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856268" y="923827"/>
                <a:ext cx="10479464" cy="347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前提：假设不同的节点计算能力是不同的。</a:t>
                </a:r>
                <a:endParaRPr lang="en-US" altLang="zh-CN" sz="2000" b="1" dirty="0"/>
              </a:p>
              <a:p>
                <a:endParaRPr lang="en-US" altLang="zh-CN" sz="2000" b="1" dirty="0"/>
              </a:p>
              <a:p>
                <a:r>
                  <a:rPr lang="zh-CN" altLang="en-US" sz="2000" b="1" dirty="0"/>
                  <a:t>主要思想：把节点分成两组，第一组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比第二组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运算能力快。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                       </a:t>
                </a:r>
                <a:r>
                  <a:rPr lang="zh-CN" altLang="en-US" sz="2000" b="1" dirty="0"/>
                  <a:t>第一组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个节点，每个映射整个数据集的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部分，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	       </a:t>
                </a:r>
                <a:r>
                  <a:rPr lang="zh-CN" altLang="en-US" sz="2000" b="1" dirty="0"/>
                  <a:t>第二组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个节点，每个映射整个数据集的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部分，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＜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              </a:t>
                </a:r>
                <a:r>
                  <a:rPr lang="zh-CN" altLang="en-US" sz="2000" b="1" dirty="0"/>
                  <a:t>运用</a:t>
                </a:r>
                <a:r>
                  <a:rPr lang="en-US" altLang="zh-CN" sz="2000" b="1" dirty="0"/>
                  <a:t>CMR</a:t>
                </a:r>
                <a:r>
                  <a:rPr lang="zh-CN" altLang="en-US" sz="2000" b="1" dirty="0"/>
                  <a:t>框架</a:t>
                </a:r>
                <a:endParaRPr lang="en-US" altLang="zh-CN" sz="2000" b="1" dirty="0"/>
              </a:p>
              <a:p>
                <a:endParaRPr lang="en-US" altLang="zh-CN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经验证，延迟将减少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意味着本文基于计算能力不同节点的算法，等价于</a:t>
                </a:r>
                <a:r>
                  <a:rPr lang="en-US" altLang="zh-CN" sz="2000" dirty="0"/>
                  <a:t>CMR</a:t>
                </a:r>
                <a:r>
                  <a:rPr lang="zh-CN" altLang="en-US" sz="2000" dirty="0"/>
                  <a:t>中基于计算能力相同节点且</a:t>
                </a:r>
                <a:r>
                  <a:rPr lang="en-US" altLang="zh-CN" sz="2000" dirty="0"/>
                  <a:t>γ</a:t>
                </a:r>
                <a:r>
                  <a:rPr lang="zh-CN" altLang="en-US" sz="2000" dirty="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2000" dirty="0"/>
                  <a:t> (r=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 	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8" y="923827"/>
                <a:ext cx="10479464" cy="3471335"/>
              </a:xfrm>
              <a:prstGeom prst="rect">
                <a:avLst/>
              </a:prstGeom>
              <a:blipFill>
                <a:blip r:embed="rId2"/>
                <a:stretch>
                  <a:fillRect l="-581" t="-1582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1064</Words>
  <Application>Microsoft Office PowerPoint</Application>
  <PresentationFormat>宽屏</PresentationFormat>
  <Paragraphs>149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Cambria</vt:lpstr>
      <vt:lpstr>Cambria Math</vt:lpstr>
      <vt:lpstr>Office Theme</vt:lpstr>
      <vt:lpstr>次序统计量</vt:lpstr>
      <vt:lpstr>PowerPoint 演示文稿</vt:lpstr>
      <vt:lpstr>3. Coded computation(Probabilistic Model)</vt:lpstr>
      <vt:lpstr>Mapping Heterogeneity Does Not Affect Wireless Coded MapReduce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家毅</dc:creator>
  <cp:lastModifiedBy>赵 家毅</cp:lastModifiedBy>
  <cp:revision>38</cp:revision>
  <dcterms:created xsi:type="dcterms:W3CDTF">2019-08-01T11:36:26Z</dcterms:created>
  <dcterms:modified xsi:type="dcterms:W3CDTF">2019-08-03T01:09:47Z</dcterms:modified>
</cp:coreProperties>
</file>