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SI" initials="M" lastIdx="2" clrIdx="0">
    <p:extLst>
      <p:ext uri="{19B8F6BF-5375-455C-9EA6-DF929625EA0E}">
        <p15:presenceInfo xmlns:p15="http://schemas.microsoft.com/office/powerpoint/2012/main" userId="M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B6AEF-4D10-491F-9E5E-43649C734968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0CFB2-CD3C-42A2-AF07-C84B64ECF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3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142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94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7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35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9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5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0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213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5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367BE-FCF9-4078-A470-30B7DC5F97E0}" type="datetimeFigureOut">
              <a:rPr lang="zh-CN" altLang="en-US" smtClean="0"/>
              <a:t>2019/10/6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EF16F-9D88-49A5-9080-9E9FFC516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1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8816" y="867839"/>
            <a:ext cx="10234367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60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1" y="659423"/>
            <a:ext cx="10515600" cy="512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dirty="0"/>
              <a:t>用了一个累积分布函数</a:t>
            </a:r>
            <a:r>
              <a:rPr lang="en-US" altLang="zh-CN" sz="2000" b="1" dirty="0"/>
              <a:t>F</a:t>
            </a:r>
            <a:r>
              <a:rPr lang="zh-CN" altLang="en-US" sz="2000" b="1" dirty="0"/>
              <a:t>来衡量时间</a:t>
            </a:r>
            <a:endParaRPr lang="en-US" altLang="zh-CN" sz="20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首先定义</a:t>
            </a:r>
            <a:r>
              <a:rPr lang="en-US" altLang="zh-CN" sz="2000" dirty="0"/>
              <a:t>F(t)</a:t>
            </a:r>
            <a:r>
              <a:rPr lang="zh-CN" altLang="en-US" sz="2000" dirty="0"/>
              <a:t>为单个节点执行一个总任务的累积分布函数，则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t)=F(t)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扩展到</a:t>
            </a:r>
            <a:r>
              <a:rPr lang="en-US" altLang="zh-CN" sz="2000" dirty="0"/>
              <a:t>n</a:t>
            </a:r>
            <a:r>
              <a:rPr lang="zh-CN" altLang="en-US" sz="2000" dirty="0"/>
              <a:t>个节点执行</a:t>
            </a:r>
            <a:r>
              <a:rPr lang="en-US" altLang="zh-CN" sz="2000" dirty="0"/>
              <a:t>n</a:t>
            </a:r>
            <a:r>
              <a:rPr lang="zh-CN" altLang="en-US" sz="2000" dirty="0"/>
              <a:t>个子任务，每个子任务的累积分布函数放缩到为</a:t>
            </a:r>
            <a:r>
              <a:rPr lang="en-US" altLang="zh-CN" sz="2000" dirty="0" err="1"/>
              <a:t>Pr</a:t>
            </a:r>
            <a:r>
              <a:rPr lang="en-US" altLang="zh-CN" sz="2000" dirty="0"/>
              <a:t>(T</a:t>
            </a:r>
            <a:r>
              <a:rPr lang="zh-CN" altLang="en-US" sz="2000" dirty="0"/>
              <a:t>＜</a:t>
            </a:r>
            <a:r>
              <a:rPr lang="en-US" altLang="zh-CN" sz="2000" dirty="0"/>
              <a:t>t)=F(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Uncoded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Wingdings" panose="05000000000000000000" pitchFamily="2" charset="2"/>
              </a:rPr>
              <a:t>(</a:t>
            </a:r>
            <a:r>
              <a:rPr lang="zh-CN" altLang="en-US" sz="2000" dirty="0">
                <a:sym typeface="Wingdings" panose="05000000000000000000" pitchFamily="2" charset="2"/>
              </a:rPr>
              <a:t>最大统计量</a:t>
            </a:r>
            <a:r>
              <a:rPr lang="en-US" altLang="zh-CN" sz="2000" dirty="0">
                <a:sym typeface="Wingdings" panose="05000000000000000000" pitchFamily="2" charset="2"/>
              </a:rPr>
              <a:t>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zh-CN" altLang="en-US" sz="2000" dirty="0"/>
              <a:t>＝</a:t>
            </a:r>
            <a:r>
              <a:rPr lang="en-US" altLang="zh-CN" sz="2000" dirty="0"/>
              <a:t>[F(</a:t>
            </a:r>
            <a:r>
              <a:rPr lang="en-US" altLang="zh-CN" sz="2000" dirty="0" err="1"/>
              <a:t>nt</a:t>
            </a:r>
            <a:r>
              <a:rPr lang="en-US" altLang="zh-CN" sz="2000" dirty="0"/>
              <a:t>)]^n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Coded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先对</a:t>
            </a:r>
            <a:r>
              <a:rPr lang="en-US" altLang="zh-CN" sz="2000" dirty="0"/>
              <a:t>n/k</a:t>
            </a:r>
            <a:r>
              <a:rPr lang="zh-CN" altLang="en-US" sz="2000" dirty="0"/>
              <a:t>个变量求得最小统计量，再对</a:t>
            </a:r>
            <a:r>
              <a:rPr lang="en-US" altLang="zh-CN" sz="2000" dirty="0"/>
              <a:t>k</a:t>
            </a:r>
            <a:r>
              <a:rPr lang="zh-CN" altLang="en-US" sz="2000" dirty="0"/>
              <a:t>个变量求最大统计量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dirty="0"/>
              <a:t>求导后积分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7F3428-4D96-4BA7-9AB2-A3758B85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66" y="2658895"/>
            <a:ext cx="1039287" cy="3013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72E20E-F415-4FC0-BA01-3EF1E9CB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194" y="4171380"/>
            <a:ext cx="3533191" cy="6686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9BE995-B5F4-475D-B378-5632DC317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70" y="5407269"/>
            <a:ext cx="4739960" cy="9610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8ED3F8-B6E5-4D66-BEDD-FD63D6244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51" y="4197087"/>
            <a:ext cx="4244708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9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230" y="2382553"/>
            <a:ext cx="7197970" cy="15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5" y="659423"/>
            <a:ext cx="8146452" cy="57589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7DD4DA-4571-49C9-AB17-A56527ED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43" y="0"/>
            <a:ext cx="6779024" cy="43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/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从</a:t>
                </a:r>
                <a:r>
                  <a:rPr lang="en-US" altLang="zh-CN" dirty="0"/>
                  <a:t>A first course in order statistics</a:t>
                </a:r>
                <a:r>
                  <a:rPr lang="zh-CN" altLang="en-US" dirty="0"/>
                  <a:t>中可知，</a:t>
                </a:r>
                <a:endParaRPr lang="en-US" altLang="zh-CN" dirty="0"/>
              </a:p>
              <a:p>
                <a:r>
                  <a:rPr lang="zh-CN" altLang="en-US" dirty="0"/>
                  <a:t>对于标准的指数分布，第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对于参数为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/>
                  <a:t>的指数分布，第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个统计量的期望为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altLang="zh-CN" dirty="0"/>
                  <a:t>       i=</a:t>
                </a:r>
                <a:r>
                  <a:rPr lang="en-US" altLang="zh-CN" dirty="0" err="1"/>
                  <a:t>rK</a:t>
                </a:r>
                <a:r>
                  <a:rPr lang="en-US" altLang="zh-CN" dirty="0"/>
                  <a:t>       n=</a:t>
                </a:r>
                <a:r>
                  <a:rPr lang="en-US" altLang="zh-CN" dirty="0" err="1"/>
                  <a:t>pK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31634D9-B13B-415E-A59F-0D260F45A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5" y="914853"/>
                <a:ext cx="8870623" cy="4480329"/>
              </a:xfrm>
              <a:prstGeom prst="rect">
                <a:avLst/>
              </a:prstGeom>
              <a:blipFill>
                <a:blip r:embed="rId2"/>
                <a:stretch>
                  <a:fillRect l="-549" t="-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81F0BBA-3A16-465D-8F72-76F152056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85" y="4557870"/>
            <a:ext cx="2630042" cy="7240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45AC83-F633-4A6C-88EE-48414736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85" y="1515017"/>
            <a:ext cx="5799323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41838"/>
            <a:ext cx="10515600" cy="5535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Fundamental Limits of Caching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Decentralized Coded Caching Attains Order-Optimal Memory-Rate Tradeoff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Coded </a:t>
            </a:r>
            <a:r>
              <a:rPr lang="en-US" altLang="zh-CN" sz="2400" dirty="0" err="1"/>
              <a:t>MapReduce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0853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57A196C-292C-41FC-BB33-E3A6C64F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077"/>
            <a:ext cx="10515600" cy="5121886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cache</a:t>
            </a:r>
            <a:r>
              <a:rPr lang="zh-CN" altLang="en-US" dirty="0"/>
              <a:t>的用户访问过程被分为两个阶段：</a:t>
            </a:r>
            <a:r>
              <a:rPr lang="en-US" altLang="zh-CN" dirty="0"/>
              <a:t>placement phase</a:t>
            </a:r>
            <a:r>
              <a:rPr lang="zh-CN" altLang="en-US" dirty="0"/>
              <a:t>和</a:t>
            </a:r>
            <a:r>
              <a:rPr lang="en-US" altLang="zh-CN" dirty="0"/>
              <a:t>delivery phase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887E275-085F-4899-AB1B-4B3FD61DA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13872"/>
              </p:ext>
            </p:extLst>
          </p:nvPr>
        </p:nvGraphicFramePr>
        <p:xfrm>
          <a:off x="838200" y="2193278"/>
          <a:ext cx="9995878" cy="3435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865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2167213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2464905">
                  <a:extLst>
                    <a:ext uri="{9D8B030D-6E8A-4147-A177-3AD203B41FA5}">
                      <a16:colId xmlns:a16="http://schemas.microsoft.com/office/drawing/2014/main" val="625328991"/>
                    </a:ext>
                  </a:extLst>
                </a:gridCol>
                <a:gridCol w="1762539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1862356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</a:tblGrid>
              <a:tr h="7832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主要的约束因素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Placement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充分利用本地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，运用合理的分配策略在本地创造远程文件的副本。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保证每个用户的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都包含服务端每个文件的一部分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网络空闲时（</a:t>
                      </a:r>
                      <a:r>
                        <a:rPr lang="en-US" altLang="zh-CN" dirty="0"/>
                        <a:t>off-peak times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本地缓存大小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783285"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在网络高峰时，用最小的网络代价，与本地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结合，完成用户的文件请求。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通过网络传输少部分内容，与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内容结合经过</a:t>
                      </a:r>
                      <a:r>
                        <a:rPr lang="en-US" altLang="zh-CN" dirty="0"/>
                        <a:t>XOR</a:t>
                      </a:r>
                      <a:r>
                        <a:rPr lang="zh-CN" altLang="en-US" dirty="0"/>
                        <a:t>运算还原出目标文件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主要研究网络繁忙时（</a:t>
                      </a:r>
                      <a:r>
                        <a:rPr lang="en-US" altLang="zh-CN" dirty="0"/>
                        <a:t>peak hours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远程传输内容的大小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1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15BB3C6-F5F5-4074-A4AC-5DC668CB0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19968"/>
              </p:ext>
            </p:extLst>
          </p:nvPr>
        </p:nvGraphicFramePr>
        <p:xfrm>
          <a:off x="750278" y="1023149"/>
          <a:ext cx="10078327" cy="3696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442">
                  <a:extLst>
                    <a:ext uri="{9D8B030D-6E8A-4147-A177-3AD203B41FA5}">
                      <a16:colId xmlns:a16="http://schemas.microsoft.com/office/drawing/2014/main" val="9966549"/>
                    </a:ext>
                  </a:extLst>
                </a:gridCol>
                <a:gridCol w="3123028">
                  <a:extLst>
                    <a:ext uri="{9D8B030D-6E8A-4147-A177-3AD203B41FA5}">
                      <a16:colId xmlns:a16="http://schemas.microsoft.com/office/drawing/2014/main" val="1899198531"/>
                    </a:ext>
                  </a:extLst>
                </a:gridCol>
                <a:gridCol w="1434904">
                  <a:extLst>
                    <a:ext uri="{9D8B030D-6E8A-4147-A177-3AD203B41FA5}">
                      <a16:colId xmlns:a16="http://schemas.microsoft.com/office/drawing/2014/main" val="4166479280"/>
                    </a:ext>
                  </a:extLst>
                </a:gridCol>
                <a:gridCol w="2096087">
                  <a:extLst>
                    <a:ext uri="{9D8B030D-6E8A-4147-A177-3AD203B41FA5}">
                      <a16:colId xmlns:a16="http://schemas.microsoft.com/office/drawing/2014/main" val="203920610"/>
                    </a:ext>
                  </a:extLst>
                </a:gridCol>
                <a:gridCol w="1842866">
                  <a:extLst>
                    <a:ext uri="{9D8B030D-6E8A-4147-A177-3AD203B41FA5}">
                      <a16:colId xmlns:a16="http://schemas.microsoft.com/office/drawing/2014/main" val="2875043830"/>
                    </a:ext>
                  </a:extLst>
                </a:gridCol>
              </a:tblGrid>
              <a:tr h="91607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发生的时间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主要的决定因素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Relevant</a:t>
                      </a:r>
                      <a:r>
                        <a:rPr lang="zh-CN" altLang="en-US" dirty="0"/>
                        <a:t>的条件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1479"/>
                  </a:ext>
                </a:extLst>
              </a:tr>
              <a:tr h="1711069"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不利用网络直接从本地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获得的剩余的内容。（假设每个用户请求的剩余的内容也存在于本地中，实际上在服务端）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每个用户本地缓存大小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每个用户本地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14883"/>
                  </a:ext>
                </a:extLst>
              </a:tr>
              <a:tr h="1069418"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caching gain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利用</a:t>
                      </a:r>
                      <a:r>
                        <a:rPr lang="zh-CN" altLang="en-US"/>
                        <a:t>网络编码技术，</a:t>
                      </a:r>
                      <a:r>
                        <a:rPr lang="zh-CN" altLang="en-US" dirty="0"/>
                        <a:t>从网络中获得的</a:t>
                      </a:r>
                      <a:r>
                        <a:rPr lang="zh-CN" altLang="en-US"/>
                        <a:t>内容。（可以大大减少传输空间）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Delivery phase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所有用户的本地缓存之和（尽管他们直接没有交互）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所有用户的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大小之和足够大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8337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57" y="4997774"/>
            <a:ext cx="9398205" cy="10717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284177" y="5512777"/>
            <a:ext cx="1081454" cy="413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563208" y="6071686"/>
            <a:ext cx="200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Local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57646" y="5501378"/>
            <a:ext cx="1201615" cy="5242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51430" y="607168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Global caching gain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公式不易懂，下面给出一个稍复杂的论文中没有的例子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根据分配原则，把每个文件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=6</a:t>
                </a:r>
                <a:r>
                  <a:rPr lang="zh-CN" altLang="en-US" sz="2000" dirty="0"/>
                  <a:t>个子文件，对每个文件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CN" altLang="en-US" sz="2000" dirty="0"/>
                  <a:t>（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1,2,3,4</a:t>
                </a:r>
                <a:r>
                  <a:rPr lang="zh-CN" altLang="en-US" sz="2000" dirty="0"/>
                  <a:t>），根据公式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将其分解为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总共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个子文件，其中</a:t>
                </a:r>
                <a:r>
                  <a:rPr lang="en-US" altLang="zh-CN" sz="2000" dirty="0"/>
                  <a:t>W</a:t>
                </a:r>
                <a:r>
                  <a:rPr lang="zh-CN" altLang="en-US" sz="2000" dirty="0"/>
                  <a:t>下标第二个集合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Ƭ</m:t>
                    </m:r>
                  </m:oMath>
                </a14:m>
                <a:r>
                  <a:rPr lang="zh-CN" altLang="en-US" sz="2000" dirty="0"/>
                  <a:t>中出现的用户，其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中必定有该子文件。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因此，用户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，共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中的</a:t>
                </a:r>
                <a:r>
                  <a:rPr lang="en-US" altLang="zh-CN" sz="2000" dirty="0"/>
                  <a:t>cache</a:t>
                </a:r>
                <a:r>
                  <a:rPr lang="zh-CN" altLang="en-US" sz="2000" dirty="0"/>
                  <a:t>包含的子文件为（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,{1,3}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用户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包含（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,{2,4}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,{3,4}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）</a:t>
                </a:r>
                <a:r>
                  <a:rPr lang="en-US" altLang="zh-CN" sz="2000" dirty="0"/>
                  <a:t>n=1,2,3,4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</a:t>
                </a:r>
                <a:r>
                  <a:rPr lang="zh-CN" altLang="en-US" sz="2000" dirty="0"/>
                  <a:t>个子文件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12*F/6 = 2F</a:t>
                </a:r>
                <a:r>
                  <a:rPr lang="zh-CN" altLang="en-US" sz="2000" dirty="0"/>
                  <a:t>满足</a:t>
                </a:r>
                <a:r>
                  <a:rPr lang="en-US" altLang="zh-CN" sz="2000" dirty="0"/>
                  <a:t>M=2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4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928" t="-238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78A60449-4B08-4EFC-9E79-AC62E0DA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767" y="2521873"/>
            <a:ext cx="3230676" cy="4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1. Fundamental Limits of Caching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Example of Theorem 1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b="1" dirty="0"/>
                  <a:t>考虑</a:t>
                </a:r>
                <a:r>
                  <a:rPr lang="en-US" altLang="zh-CN" sz="2000" b="1" dirty="0"/>
                  <a:t>N=K=4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M=2</a:t>
                </a:r>
                <a:r>
                  <a:rPr lang="zh-CN" altLang="en-US" sz="2000" b="1" dirty="0"/>
                  <a:t>，因此</a:t>
                </a:r>
                <a:r>
                  <a:rPr lang="en-US" altLang="zh-CN" sz="2000" b="1" dirty="0"/>
                  <a:t>t=2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W1=A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W2=B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W3=C</a:t>
                </a:r>
                <a:r>
                  <a:rPr lang="zh-CN" altLang="en-US" sz="2000" b="1" dirty="0"/>
                  <a:t>，</a:t>
                </a:r>
                <a:r>
                  <a:rPr lang="en-US" altLang="zh-CN" sz="2000" b="1" dirty="0"/>
                  <a:t>W4=D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假设一个请求序列</a:t>
                </a:r>
                <a:r>
                  <a:rPr lang="en-US" altLang="zh-CN" sz="2000" dirty="0"/>
                  <a:t>(d1,d2,d3,d4)=(1,2,3,4)</a:t>
                </a:r>
                <a:r>
                  <a:rPr lang="zh-CN" altLang="en-US" sz="2000" dirty="0"/>
                  <a:t>，也就是用户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W1</a:t>
                </a:r>
                <a:r>
                  <a:rPr lang="zh-CN" altLang="en-US" sz="2000" dirty="0"/>
                  <a:t>，用户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请求</a:t>
                </a:r>
                <a:r>
                  <a:rPr lang="en-US" altLang="zh-CN" sz="2000" dirty="0"/>
                  <a:t>W2……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考虑</a:t>
                </a:r>
                <a:r>
                  <a:rPr lang="en-US" altLang="zh-CN" sz="2000" dirty="0"/>
                  <a:t>S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sz="2000" dirty="0"/>
                  <a:t>[K]</a:t>
                </a:r>
                <a:r>
                  <a:rPr lang="zh-CN" altLang="en-US" sz="2000" dirty="0"/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=t+1</a:t>
                </a:r>
                <a:r>
                  <a:rPr lang="zh-CN" altLang="en-US" sz="2000" dirty="0"/>
                  <a:t>，注意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比</a:t>
                </a:r>
                <a:r>
                  <a:rPr lang="en-US" altLang="zh-CN" sz="2000" dirty="0"/>
                  <a:t>Ƭ</a:t>
                </a:r>
                <a:r>
                  <a:rPr lang="zh-CN" altLang="en-US" sz="2000" dirty="0"/>
                  <a:t>的元素个数多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，放在此问题中，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000" dirty="0"/>
                  <a:t>=2+1=3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在</a:t>
                </a:r>
                <a:r>
                  <a:rPr lang="en-US" altLang="zh-CN" sz="2000" dirty="0"/>
                  <a:t>[K]={1,2,3,4}</a:t>
                </a:r>
                <a:r>
                  <a:rPr lang="zh-CN" altLang="en-US" sz="2000" dirty="0"/>
                  <a:t>里面选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个出来，也就是有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=4</a:t>
                </a:r>
                <a:r>
                  <a:rPr lang="zh-CN" altLang="en-US" sz="2000" dirty="0"/>
                  <a:t>个，它们分别是</a:t>
                </a:r>
                <a:r>
                  <a:rPr lang="en-US" altLang="zh-CN" sz="2000" dirty="0"/>
                  <a:t>{1,2,3}{1,2,4}{1,3,4}{2,3,4}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根据规则对每个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，对每个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∈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，传输</a:t>
                </a:r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参考给定的请求序列</a:t>
                </a:r>
                <a:r>
                  <a:rPr lang="en-US" altLang="zh-CN" sz="2000" dirty="0"/>
                  <a:t>(1,2,3,4)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S={1,2,3}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S={1,2,4}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,{1,2}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S={1,3,4}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,{1,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对于 </a:t>
                </a:r>
                <a:r>
                  <a:rPr lang="en-US" altLang="zh-CN" sz="2000" dirty="0"/>
                  <a:t>S={2,3,4} </a:t>
                </a:r>
                <a:r>
                  <a:rPr lang="zh-CN" altLang="en-US" sz="2000" dirty="0"/>
                  <a:t>传输的内容为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sz="2000" dirty="0"/>
                  <a:t>因此，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(1,2,3,4)</m:t>
                        </m:r>
                      </m:sub>
                    </m:sSub>
                  </m:oMath>
                </a14:m>
                <a:r>
                  <a:rPr lang="en-US" altLang="zh-CN" sz="20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2,{1,3}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4,{1,2}</m:t>
                        </m:r>
                      </m:sub>
                    </m:sSub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3,{1,4}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4,{1,3}</m:t>
                        </m:r>
                      </m:sub>
                    </m:sSub>
                  </m:oMath>
                </a14:m>
                <a:r>
                  <a:rPr lang="en-US" altLang="zh-CN" sz="20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2,{3,4}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3,{2,4}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4,{2,3}</m:t>
                        </m:r>
                      </m:sub>
                    </m:sSub>
                  </m:oMath>
                </a14:m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57A196C-292C-41FC-BB33-E3A6C64F2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2"/>
                <a:stretch>
                  <a:fillRect l="-754" t="-2619" b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00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48681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</p:spPr>
            <p:txBody>
              <a:bodyPr/>
              <a:lstStyle/>
              <a:p>
                <a:pPr marL="457200" indent="-457200">
                  <a:buFont typeface="+mj-ea"/>
                  <a:buAutoNum type="circleNumDbPlain" startAt="3"/>
                </a:pPr>
                <a:r>
                  <a:rPr lang="en-US" altLang="zh-CN" sz="2000" b="1" dirty="0"/>
                  <a:t>Asynchronous User Requests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在这种情况下，把每个文件分成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份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J=4)</a:t>
                </a:r>
              </a:p>
              <a:p>
                <a:r>
                  <a:rPr lang="zh-CN" altLang="en-US" sz="2000" dirty="0"/>
                  <a:t>在</a:t>
                </a:r>
                <a:r>
                  <a:rPr lang="en-US" altLang="zh-CN" sz="2000" dirty="0"/>
                  <a:t>placement phase </a:t>
                </a:r>
                <a:r>
                  <a:rPr lang="zh-CN" altLang="en-US" sz="2000" dirty="0"/>
                  <a:t>把每个子文件当成一个文件。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这里</a:t>
                </a:r>
                <a:r>
                  <a:rPr lang="en-US" altLang="zh-CN" sz="2000" dirty="0"/>
                  <a:t>N=12)</a:t>
                </a:r>
                <a:r>
                  <a:rPr lang="zh-CN" altLang="en-US" sz="2000" dirty="0"/>
                  <a:t>，运用之前的算法随机分配</a:t>
                </a:r>
                <a:endParaRPr lang="en-US" altLang="zh-CN" sz="2000" dirty="0"/>
              </a:p>
              <a:p>
                <a:r>
                  <a:rPr lang="zh-CN" altLang="en-US" sz="2000" dirty="0"/>
                  <a:t>在第一个时隙，只有一个用户，运用算法令</a:t>
                </a:r>
                <a:r>
                  <a:rPr lang="en-US" altLang="zh-CN" sz="2000" dirty="0"/>
                  <a:t>K={1}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上标省略</a:t>
                </a:r>
                <a:r>
                  <a:rPr lang="en-US" altLang="zh-CN" sz="2000" dirty="0"/>
                  <a:t>)</a:t>
                </a:r>
              </a:p>
              <a:p>
                <a:r>
                  <a:rPr lang="zh-CN" altLang="en-US" sz="2000" dirty="0"/>
                  <a:t>第二个时隙，有两个用户，令</a:t>
                </a:r>
                <a:r>
                  <a:rPr lang="en-US" altLang="zh-CN" sz="2000" dirty="0"/>
                  <a:t>K={1,2}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   </a:t>
                </a:r>
                <a:r>
                  <a:rPr lang="zh-CN" altLang="en-US" sz="2000" dirty="0"/>
                  <a:t>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/>
              </a:p>
              <a:p>
                <a:r>
                  <a:rPr lang="zh-CN" altLang="en-US" sz="2000" dirty="0"/>
                  <a:t>第四个时隙，有三个用户，令</a:t>
                </a:r>
                <a:r>
                  <a:rPr lang="en-US" altLang="zh-CN" sz="2000" dirty="0"/>
                  <a:t>K={1,2,3}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   传输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J</a:t>
                </a:r>
                <a:r>
                  <a:rPr lang="zh-CN" altLang="en-US" sz="2000" dirty="0"/>
                  <a:t>要取适当的值使得延迟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zh-CN" altLang="en-US" sz="2000" dirty="0"/>
                  <a:t>较小并且子文件的大小足够大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大数定理</a:t>
                </a:r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1048681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5641"/>
                <a:ext cx="10515600" cy="5121886"/>
              </a:xfrm>
              <a:blipFill>
                <a:blip r:embed="rId3"/>
                <a:stretch>
                  <a:fillRect l="-638" t="-1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0B7F3DA-8C1A-4532-B1F0-8E756DDF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69" y="2122675"/>
            <a:ext cx="4916531" cy="261264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029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2884" y="285994"/>
            <a:ext cx="10002715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2.Decentralized Coded Caching Attains Order-Optimal Memory-Rate Tradeoff</a:t>
            </a:r>
            <a:endParaRPr lang="zh-CN" altLang="en-US" sz="2400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2B847DF8-718A-45E0-9052-619B03D58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169" y="1168015"/>
            <a:ext cx="5383138" cy="3635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584" y="5224353"/>
            <a:ext cx="4220308" cy="49917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36583" y="844849"/>
            <a:ext cx="5923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Rd</a:t>
            </a:r>
            <a:r>
              <a:rPr lang="zh-CN" altLang="en-US" dirty="0"/>
              <a:t>求导并令</a:t>
            </a:r>
            <a:r>
              <a:rPr lang="en-US" altLang="zh-CN" dirty="0"/>
              <a:t>M=0</a:t>
            </a:r>
            <a:r>
              <a:rPr lang="zh-CN" altLang="en-US" dirty="0"/>
              <a:t>求斜率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83" y="1288957"/>
            <a:ext cx="4266633" cy="514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6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85" y="285994"/>
            <a:ext cx="6547338" cy="37342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3. Coded </a:t>
            </a:r>
            <a:r>
              <a:rPr lang="en-US" altLang="zh-CN" sz="2400" dirty="0" err="1"/>
              <a:t>MapReduce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令</a:t>
                </a:r>
                <a:r>
                  <a:rPr lang="en-US" altLang="zh-CN" sz="2000" dirty="0"/>
                  <a:t>X1,…,</a:t>
                </a:r>
                <a:r>
                  <a:rPr lang="en-US" altLang="zh-CN" sz="2000" dirty="0" err="1"/>
                  <a:t>Xn</a:t>
                </a:r>
                <a:r>
                  <a:rPr lang="zh-CN" altLang="en-US" sz="2000" dirty="0"/>
                  <a:t>是独立同分布的连续随机变量，具有概率分布</a:t>
                </a:r>
                <a:r>
                  <a:rPr lang="en-US" altLang="zh-CN" sz="2000" dirty="0"/>
                  <a:t>F</a:t>
                </a:r>
                <a:r>
                  <a:rPr lang="zh-CN" altLang="en-US" sz="2000" dirty="0"/>
                  <a:t>和密度函数</a:t>
                </a:r>
                <a:r>
                  <a:rPr lang="en-US" altLang="zh-CN" sz="2000" dirty="0"/>
                  <a:t>F’=f</a:t>
                </a:r>
                <a:r>
                  <a:rPr lang="zh-CN" altLang="en-US" sz="2000" dirty="0"/>
                  <a:t>。如果以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记这些随机变量中第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个最小的值，那么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称为次序统计量。为了得到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的分布，我们注意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≤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当且仅当这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个随机变量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(2)</m:t>
                        </m:r>
                      </m:sub>
                    </m:sSub>
                  </m:oMath>
                </a14:m>
                <a:r>
                  <a:rPr lang="en-US" altLang="zh-CN" sz="20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(3)</m:t>
                        </m:r>
                      </m:sub>
                    </m:sSub>
                  </m:oMath>
                </a14:m>
                <a:r>
                  <a:rPr lang="en-US" altLang="zh-CN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至少有</a:t>
                </a:r>
                <a:r>
                  <a:rPr lang="en-US" altLang="zh-CN" sz="2000" dirty="0" err="1"/>
                  <a:t>i</a:t>
                </a:r>
                <a:r>
                  <a:rPr lang="zh-CN" altLang="en-US" sz="2000" dirty="0"/>
                  <a:t>个小于等于</a:t>
                </a:r>
                <a:r>
                  <a:rPr lang="en-US" altLang="zh-CN" sz="2000" dirty="0"/>
                  <a:t>x,</a:t>
                </a:r>
                <a:r>
                  <a:rPr lang="zh-CN" altLang="en-US" sz="2000" dirty="0"/>
                  <a:t>因此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/>
                  <a:t>x}=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mr>
                            </m:m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微分可得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en-US" sz="2000" dirty="0"/>
                  <a:t>的概率密度函数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−ⅈ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sz="20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i="0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最小统计量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最大统计量</a:t>
                </a:r>
                <a:r>
                  <a:rPr lang="en-US" altLang="zh-CN" sz="2000" dirty="0"/>
                  <a:t>P{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}=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4458C25C-1C45-4B43-A323-1EF534ABC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6316" y="778436"/>
                <a:ext cx="10515600" cy="5715050"/>
              </a:xfrm>
              <a:blipFill>
                <a:blip r:embed="rId2"/>
                <a:stretch>
                  <a:fillRect l="-638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1184</Words>
  <Application>Microsoft Office PowerPoint</Application>
  <PresentationFormat>宽屏</PresentationFormat>
  <Paragraphs>114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Cambria Math</vt:lpstr>
      <vt:lpstr>Times New Roman</vt:lpstr>
      <vt:lpstr>Office 主题​​</vt:lpstr>
      <vt:lpstr>Review</vt:lpstr>
      <vt:lpstr>PowerPoint 演示文稿</vt:lpstr>
      <vt:lpstr>1. Fundamental Limits of Caching</vt:lpstr>
      <vt:lpstr>1. Fundamental Limits of Caching</vt:lpstr>
      <vt:lpstr>1. Fundamental Limits of Caching</vt:lpstr>
      <vt:lpstr>1. Fundamental Limits of Caching</vt:lpstr>
      <vt:lpstr>2.Decentralized Coded Caching Attains Order-Optimal Memory-Rate Tradeoff</vt:lpstr>
      <vt:lpstr>2.Decentralized Coded Caching Attains Order-Optimal Memory-Rate Tradeoff</vt:lpstr>
      <vt:lpstr>3. Coded MapReduce</vt:lpstr>
      <vt:lpstr>3. Coded MapReduce</vt:lpstr>
      <vt:lpstr>3. Coded MapReduce</vt:lpstr>
      <vt:lpstr>3. Coded MapReduce</vt:lpstr>
      <vt:lpstr>3. Coded MapReduce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Coded Caching</dc:title>
  <dc:creator>MSI</dc:creator>
  <cp:lastModifiedBy>赵 家毅</cp:lastModifiedBy>
  <cp:revision>141</cp:revision>
  <dcterms:created xsi:type="dcterms:W3CDTF">2019-09-03T00:53:02Z</dcterms:created>
  <dcterms:modified xsi:type="dcterms:W3CDTF">2019-10-06T13:57:42Z</dcterms:modified>
</cp:coreProperties>
</file>