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56" r:id="rId3"/>
    <p:sldId id="296" r:id="rId4"/>
    <p:sldId id="297" r:id="rId5"/>
    <p:sldId id="260" r:id="rId6"/>
    <p:sldId id="298" r:id="rId7"/>
    <p:sldId id="301" r:id="rId8"/>
    <p:sldId id="271" r:id="rId9"/>
    <p:sldId id="277" r:id="rId10"/>
    <p:sldId id="305" r:id="rId11"/>
    <p:sldId id="314" r:id="rId12"/>
    <p:sldId id="323" r:id="rId13"/>
    <p:sldId id="315" r:id="rId14"/>
    <p:sldId id="289" r:id="rId15"/>
    <p:sldId id="325" r:id="rId16"/>
    <p:sldId id="327" r:id="rId17"/>
    <p:sldId id="328" r:id="rId18"/>
    <p:sldId id="309" r:id="rId19"/>
    <p:sldId id="330" r:id="rId20"/>
    <p:sldId id="329" r:id="rId21"/>
    <p:sldId id="331" r:id="rId22"/>
    <p:sldId id="333" r:id="rId23"/>
    <p:sldId id="319" r:id="rId24"/>
    <p:sldId id="294" r:id="rId25"/>
    <p:sldId id="292" r:id="rId26"/>
    <p:sldId id="334" r:id="rId27"/>
    <p:sldId id="335" r:id="rId28"/>
    <p:sldId id="337" r:id="rId29"/>
    <p:sldId id="336" r:id="rId30"/>
    <p:sldId id="33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家毅" initials="赵" lastIdx="1" clrIdx="0">
    <p:extLst>
      <p:ext uri="{19B8F6BF-5375-455C-9EA6-DF929625EA0E}">
        <p15:presenceInfo xmlns:p15="http://schemas.microsoft.com/office/powerpoint/2012/main" userId="46428aeac38604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750" y="72"/>
      </p:cViewPr>
      <p:guideLst/>
    </p:cSldViewPr>
  </p:slideViewPr>
  <p:outlineViewPr>
    <p:cViewPr>
      <p:scale>
        <a:sx n="33" d="100"/>
        <a:sy n="33" d="100"/>
      </p:scale>
      <p:origin x="0" y="-187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BB8A8FD-75FC-46A1-A82B-B82730827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6855A9-1FD1-4B24-9BBE-D58B2CBB9E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5959-F2DF-4BE2-A33E-EB6DFA206F6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ED82F-4B75-4830-B483-D6F4421EC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01734-F3D4-4200-B751-205D1F5CE4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3053-7A04-4F8D-AAB6-82FDC9B95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28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060A7-92A3-4E1A-BCC5-525FEDC6007E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A3DC-A27E-4FE1-B625-5879F902E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65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63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04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0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84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500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155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807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19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095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32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945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267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966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619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708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395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006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725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65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BBA3DC-A27E-4FE1-B625-5879F902E8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59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45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7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A3DC-A27E-4FE1-B625-5879F902E8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3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33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38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85721-6134-4427-85DA-99858182E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CFB16-9F42-4E56-96EE-D5FE4262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2E78-9AF6-4F45-8167-DF9750E7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93D171-9F87-49B4-9235-8D5C218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0555F-E141-4B61-9991-4C06B62F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1CD3B-8C24-4181-B943-543E59F3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35562-B441-47E0-AD91-CBB7A41B4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E0563-AAB0-4C36-A341-98CEA43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42D9F-4807-4942-B401-A479174C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07E67-B118-470F-8B90-659EADA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744C1-4509-4FA6-BC87-B2DE0814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E1DCE-B8AE-4EB1-A9FC-27400098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1F3B-3B9E-4E55-A4E4-34E13213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DEBAB-7A32-4791-80F3-86B34944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25389-0F9B-45C8-9968-1A352606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59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8CB-3A77-4C6A-AFF0-59F69825E20F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7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5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7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75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1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7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3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2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2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72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6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69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14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7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3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7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7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B3D2-9947-4D64-A826-D6979C49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7AA39-B69F-4BAB-B927-13FC0A8B1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E4F5A-F0D4-4B72-99F9-6CEBC9F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572-114F-4A47-B264-2ACA932D1A92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301FC-5AC1-4598-87C1-60A7365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57D2A-591B-46C3-8E90-2ACAA1D5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27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7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0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E0EB-E12B-4EB5-9F47-8E68AF1B5F68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1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3AB80-D84D-4B43-918D-C0FD0C03CF4F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6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7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D0028-8D2F-4BA5-825C-92BEDBA0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27D95-D94A-4C1D-A6CD-D5A0B757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75F32-3D0F-463B-9492-A197D359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04B4-6ADC-48C0-A704-5ED7C7E4C338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CD352-94F6-495D-AC73-7FF0D052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65E31-12B7-4608-AAF4-1BFBE44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7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1810-4962-454D-A317-50E4F7C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5BE95-24A0-41AB-A776-960409ADA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8A515-05B4-49FB-9C9A-11CF9C41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23E5A-450E-47CE-9E86-B247246B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617-45E2-4251-BD76-D65923D5C7E0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9F30-0BCE-47FB-A505-927C64A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68EC3-5697-466E-BFDB-11CC5BBD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7DCE-50F0-489F-911A-ACCE969E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2B85C-2BEC-4BE6-87D7-2E3B23CE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7092C-F358-497C-A247-4973CC0B0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E65CB1-D4E3-4456-AFEE-B1BB04B6A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45FDA-9DBB-4B68-9D10-89B6DD73B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2E5AA4-B140-42FA-9611-DBC8D30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40E3-FEFF-4690-BCA5-A5A8E0C48902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C97A75-9AB2-4114-8AAE-47A5189F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7E0D6-37B1-4F0C-9477-47F517C1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8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BE8A9-286D-4BA7-B1B2-B3165493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552BE-26FC-4975-AB68-D434AD02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C8B7-EC3D-47C7-B969-F2D961EB4801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0FEA05-BA57-421D-B4EF-66C6396F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30C60-9407-42F1-A54A-F54A754F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D2A37-58B1-4E3C-AFD7-9B856154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D7D-9584-4C41-9615-75162AC1D72A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23CB-0AB2-440B-B0AB-1761F963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CF56F-F3DA-4AE2-B3D7-E3EB029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2958-9570-40B4-B34B-3D667926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66250-7B28-44AF-A762-9D5871AF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C54BA-6D2E-443E-82E6-37288E28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F504C-7516-47F7-8F69-64882BEA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B2C7-CF7D-4C61-8BD7-EF6C5EBDB12D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3B62-1C1A-46CF-A978-887458FC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F5116-2995-45CC-9155-54F7B7B0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3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FEC38-827D-47BE-B50E-7DC0A2E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4CC64-8855-4A98-8DC2-C2EAE5FB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8FCE7-C739-4265-ADEC-909DB0A0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8F1A0-318C-4A01-B120-1B120C90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2770-08E6-4814-AC98-232EEA05B83F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D15E2-297F-4844-8D90-27FC757F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1F207-E675-45BB-AE5E-E2D1C4DE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AFEA6F-6707-4E5C-89F0-B703B9BB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9673D-5989-4D10-AAFB-CA2D7C35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FF3DF-C531-497B-9F32-4CD2876FF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F2673-6D92-4B07-BB7C-9CE9EA68D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53D9A-6270-448A-976C-DAB261009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934-877F-4582-B851-7425E20F4D51}" type="datetime1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721F-75C6-4869-9093-9E1F4E82C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1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11" Type="http://schemas.openxmlformats.org/officeDocument/2006/relationships/image" Target="../media/image27.png"/><Relationship Id="rId5" Type="http://schemas.openxmlformats.org/officeDocument/2006/relationships/image" Target="../media/image36.png"/><Relationship Id="rId10" Type="http://schemas.openxmlformats.org/officeDocument/2006/relationships/image" Target="../media/image20.png"/><Relationship Id="rId4" Type="http://schemas.openxmlformats.org/officeDocument/2006/relationships/image" Target="../media/image35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020E6-37FC-48E0-B773-2F96ED5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85" y="855076"/>
            <a:ext cx="1139483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Coded Caching Under Arbitrary</a:t>
            </a:r>
            <a:br>
              <a:rPr lang="en-US" altLang="zh-CN" dirty="0"/>
            </a:br>
            <a:r>
              <a:rPr lang="en-US" altLang="zh-CN" dirty="0"/>
              <a:t>Popularity Distributions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64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Theoretical Results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929702-D70D-4985-8025-F18831F0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2" y="1003796"/>
            <a:ext cx="6608126" cy="24252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BC016-E6B9-49B3-B8D3-8E7CEFD9B36E}"/>
              </a:ext>
            </a:extLst>
          </p:cNvPr>
          <p:cNvSpPr txBox="1"/>
          <p:nvPr/>
        </p:nvSpPr>
        <p:spPr>
          <a:xfrm>
            <a:off x="1256714" y="3981156"/>
            <a:ext cx="9678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N1(</a:t>
            </a:r>
            <a:r>
              <a:rPr lang="en-US" altLang="zh-CN" sz="2000" dirty="0" err="1"/>
              <a:t>Nx</a:t>
            </a:r>
            <a:r>
              <a:rPr lang="en-US" altLang="zh-CN" sz="2000" dirty="0"/>
              <a:t>)</a:t>
            </a:r>
            <a:r>
              <a:rPr lang="zh-CN" altLang="en-US" sz="2000" dirty="0"/>
              <a:t>表示</a:t>
            </a:r>
            <a:r>
              <a:rPr lang="en-US" altLang="zh-CN" sz="2000" dirty="0"/>
              <a:t>popular files</a:t>
            </a:r>
            <a:r>
              <a:rPr lang="zh-CN" altLang="en-US" sz="2000" dirty="0"/>
              <a:t>的个数</a:t>
            </a:r>
            <a:endParaRPr lang="en-US" altLang="zh-CN" sz="2000" dirty="0"/>
          </a:p>
          <a:p>
            <a:r>
              <a:rPr lang="en-US" altLang="zh-CN" sz="2000" dirty="0"/>
              <a:t>N2(Ny)</a:t>
            </a:r>
            <a:r>
              <a:rPr lang="zh-CN" altLang="en-US" sz="2000" dirty="0"/>
              <a:t>表示</a:t>
            </a:r>
            <a:r>
              <a:rPr lang="en-US" altLang="zh-CN" sz="2000" dirty="0"/>
              <a:t>unpopular files</a:t>
            </a:r>
            <a:r>
              <a:rPr lang="zh-CN" altLang="en-US" sz="2000" dirty="0"/>
              <a:t>的个数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不等式</a:t>
            </a:r>
            <a:r>
              <a:rPr lang="en-US" altLang="zh-CN" sz="2000" dirty="0"/>
              <a:t>Max</a:t>
            </a:r>
            <a:r>
              <a:rPr lang="zh-CN" altLang="en-US" sz="2000" dirty="0"/>
              <a:t>函数的第二个</a:t>
            </a:r>
            <a:r>
              <a:rPr lang="en-US" altLang="zh-CN" sz="2000" dirty="0"/>
              <a:t>term</a:t>
            </a:r>
            <a:r>
              <a:rPr lang="zh-CN" altLang="en-US" sz="2000" dirty="0"/>
              <a:t>考虑</a:t>
            </a:r>
            <a:r>
              <a:rPr lang="en-US" altLang="zh-CN" sz="2000" dirty="0"/>
              <a:t>N1+N2&lt;M</a:t>
            </a:r>
            <a:r>
              <a:rPr lang="zh-CN" altLang="en-US" sz="2000" dirty="0"/>
              <a:t>的情况，更改</a:t>
            </a:r>
            <a:r>
              <a:rPr lang="en-US" altLang="zh-CN" sz="2000" dirty="0"/>
              <a:t>N1</a:t>
            </a:r>
            <a:r>
              <a:rPr lang="zh-CN" altLang="en-US" sz="2000" dirty="0"/>
              <a:t>的阈值</a:t>
            </a:r>
            <a:r>
              <a:rPr lang="en-US" altLang="zh-CN" sz="2000" dirty="0"/>
              <a:t>,</a:t>
            </a:r>
            <a:r>
              <a:rPr lang="zh-CN" altLang="en-US" sz="2000" dirty="0"/>
              <a:t>让更多的文件变成</a:t>
            </a:r>
            <a:r>
              <a:rPr lang="en-US" altLang="zh-CN" sz="2000" dirty="0"/>
              <a:t>popular files</a:t>
            </a:r>
            <a:r>
              <a:rPr lang="zh-CN" altLang="en-US" sz="2000" dirty="0"/>
              <a:t>。使得下界更精确。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2A4334-A68C-4666-8E99-6549C19E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479" y="2367258"/>
            <a:ext cx="2693211" cy="6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3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Theoretical Results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8BC016-E6B9-49B3-B8D3-8E7CEFD9B36E}"/>
              </a:ext>
            </a:extLst>
          </p:cNvPr>
          <p:cNvSpPr txBox="1"/>
          <p:nvPr/>
        </p:nvSpPr>
        <p:spPr>
          <a:xfrm>
            <a:off x="1256714" y="3981156"/>
            <a:ext cx="9678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</a:t>
            </a:r>
            <a:r>
              <a:rPr lang="en-US" altLang="zh-CN" sz="2000" dirty="0"/>
              <a:t>N1&gt;M </a:t>
            </a:r>
            <a:r>
              <a:rPr lang="zh-CN" altLang="en-US" sz="2000" dirty="0"/>
              <a:t>且 </a:t>
            </a:r>
            <a:r>
              <a:rPr lang="en-US" altLang="zh-CN" sz="2000" dirty="0"/>
              <a:t>M</a:t>
            </a:r>
            <a:r>
              <a:rPr lang="zh-CN" altLang="en-US" sz="2000" dirty="0"/>
              <a:t>≥</a:t>
            </a:r>
            <a:r>
              <a:rPr lang="en-US" altLang="zh-CN" sz="2000" dirty="0"/>
              <a:t>3</a:t>
            </a:r>
            <a:r>
              <a:rPr lang="zh-CN" altLang="en-US" sz="2000" dirty="0"/>
              <a:t>时，用</a:t>
            </a:r>
            <a:r>
              <a:rPr lang="en-US" altLang="zh-CN" sz="2000" dirty="0"/>
              <a:t>coded scheme</a:t>
            </a:r>
            <a:r>
              <a:rPr lang="zh-CN" altLang="en-US" sz="2000" dirty="0"/>
              <a:t>。</a:t>
            </a:r>
            <a:r>
              <a:rPr lang="en-US" altLang="zh-CN" sz="2000" dirty="0"/>
              <a:t>min</a:t>
            </a:r>
            <a:r>
              <a:rPr lang="zh-CN" altLang="en-US" sz="2000" dirty="0"/>
              <a:t>函数第一个</a:t>
            </a:r>
            <a:r>
              <a:rPr lang="en-US" altLang="zh-CN" sz="2000" dirty="0"/>
              <a:t>term</a:t>
            </a:r>
            <a:r>
              <a:rPr lang="zh-CN" altLang="en-US" sz="2000" dirty="0"/>
              <a:t>成立。</a:t>
            </a:r>
            <a:endParaRPr lang="en-US" altLang="zh-CN" sz="2000" dirty="0"/>
          </a:p>
          <a:p>
            <a:r>
              <a:rPr lang="zh-CN" altLang="en-US" sz="2000" dirty="0"/>
              <a:t>当</a:t>
            </a:r>
            <a:r>
              <a:rPr lang="en-US" altLang="zh-CN" sz="2000" dirty="0"/>
              <a:t>N1&lt;M </a:t>
            </a:r>
            <a:r>
              <a:rPr lang="zh-CN" altLang="en-US" sz="2000" dirty="0"/>
              <a:t>或 </a:t>
            </a:r>
            <a:r>
              <a:rPr lang="en-US" altLang="zh-CN" sz="2000" dirty="0"/>
              <a:t>M&lt;3</a:t>
            </a:r>
            <a:r>
              <a:rPr lang="zh-CN" altLang="en-US" sz="2000" dirty="0"/>
              <a:t>时，用</a:t>
            </a:r>
            <a:r>
              <a:rPr lang="en-US" altLang="zh-CN" sz="2000" dirty="0" err="1"/>
              <a:t>uncoded</a:t>
            </a:r>
            <a:r>
              <a:rPr lang="en-US" altLang="zh-CN" sz="2000" dirty="0"/>
              <a:t> scheme(LFU)</a:t>
            </a:r>
            <a:r>
              <a:rPr lang="zh-CN" altLang="en-US" sz="2000" dirty="0"/>
              <a:t>。第二个</a:t>
            </a:r>
            <a:r>
              <a:rPr lang="en-US" altLang="zh-CN" sz="2000" dirty="0"/>
              <a:t>term</a:t>
            </a:r>
            <a:r>
              <a:rPr lang="zh-CN" altLang="en-US" sz="2000" dirty="0"/>
              <a:t>成立。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BB8AFE-AC21-4938-AE2B-1ED1898D0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05" y="1245628"/>
            <a:ext cx="7369190" cy="23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Theoretical 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99FFE-4E0C-411A-9563-37E72D33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18" y="1165555"/>
            <a:ext cx="7943964" cy="22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0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4. Lower Bound</a:t>
            </a:r>
            <a:endParaRPr lang="zh-CN" altLang="en-US" dirty="0"/>
          </a:p>
        </p:txBody>
      </p:sp>
      <p:sp>
        <p:nvSpPr>
          <p:cNvPr id="1048677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9E4CCA-5217-411B-BB7F-37BC0FA7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27" y="3681089"/>
            <a:ext cx="5845130" cy="18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映射</a:t>
            </a:r>
            <a:r>
              <a:rPr lang="en-US" altLang="zh-CN" sz="2400" b="1" dirty="0"/>
              <a:t>1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i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8370401-88D8-48CB-98CA-44F08E5166C0}"/>
              </a:ext>
            </a:extLst>
          </p:cNvPr>
          <p:cNvSpPr/>
          <p:nvPr/>
        </p:nvSpPr>
        <p:spPr>
          <a:xfrm>
            <a:off x="5608905" y="1568546"/>
            <a:ext cx="351692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4D664E-4ABC-4099-9881-A801B2748BFA}"/>
                  </a:ext>
                </a:extLst>
              </p:cNvPr>
              <p:cNvSpPr txBox="1"/>
              <p:nvPr/>
            </p:nvSpPr>
            <p:spPr>
              <a:xfrm>
                <a:off x="6203851" y="1376382"/>
                <a:ext cx="26775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4D664E-4ABC-4099-9881-A801B274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851" y="1376382"/>
                <a:ext cx="2677552" cy="707886"/>
              </a:xfrm>
              <a:prstGeom prst="rect">
                <a:avLst/>
              </a:prstGeom>
              <a:blipFill>
                <a:blip r:embed="rId3"/>
                <a:stretch>
                  <a:fillRect l="-911" t="-5172" r="-911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42453-8C35-4224-80E9-AB0164E403A6}"/>
                  </a:ext>
                </a:extLst>
              </p:cNvPr>
              <p:cNvSpPr txBox="1"/>
              <p:nvPr/>
            </p:nvSpPr>
            <p:spPr>
              <a:xfrm>
                <a:off x="3418449" y="1376382"/>
                <a:ext cx="21523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/>
                  <a:t>Ƥ</a:t>
                </a:r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:r>
                  <a:rPr lang="en-US" altLang="zh-CN" sz="2000" i="1" dirty="0"/>
                  <a:t>Ƒ</a:t>
                </a:r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42453-8C35-4224-80E9-AB0164E4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449" y="1376382"/>
                <a:ext cx="2152358" cy="707886"/>
              </a:xfrm>
              <a:prstGeom prst="rect">
                <a:avLst/>
              </a:prstGeom>
              <a:blipFill>
                <a:blip r:embed="rId4"/>
                <a:stretch>
                  <a:fillRect l="-3116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E64EF4A-0A8B-4535-94C1-94EF85C18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358" y="2422069"/>
            <a:ext cx="3620786" cy="6233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428E7E-544D-4233-8D1E-5818EFC28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857" y="3198234"/>
            <a:ext cx="6231987" cy="15093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417EDB-C1B6-4E0C-A3A8-645E314DD6DB}"/>
              </a:ext>
            </a:extLst>
          </p:cNvPr>
          <p:cNvSpPr txBox="1"/>
          <p:nvPr/>
        </p:nvSpPr>
        <p:spPr>
          <a:xfrm>
            <a:off x="838200" y="4979963"/>
            <a:ext cx="9993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对任意                             ，将其</a:t>
            </a:r>
            <a:r>
              <a:rPr lang="en-US" altLang="zh-CN" sz="2000" dirty="0"/>
              <a:t>map</a:t>
            </a:r>
            <a:r>
              <a:rPr lang="zh-CN" altLang="en-US" sz="2000" dirty="0"/>
              <a:t>到       ，使其满足前</a:t>
            </a:r>
            <a:r>
              <a:rPr lang="en-US" altLang="zh-CN" sz="2000" dirty="0"/>
              <a:t>N1</a:t>
            </a:r>
            <a:r>
              <a:rPr lang="zh-CN" altLang="en-US" sz="2000" dirty="0"/>
              <a:t>个文件概率相同，其余的映射到一个空文件</a:t>
            </a:r>
            <a:r>
              <a:rPr lang="en-US" altLang="zh-CN" sz="2000" dirty="0"/>
              <a:t>F0</a:t>
            </a:r>
            <a:r>
              <a:rPr lang="zh-CN" altLang="en-US" sz="2000" dirty="0"/>
              <a:t>，概率为                              可以验证，这个映射     和     ∈</a:t>
            </a:r>
            <a:endParaRPr lang="en-US" altLang="zh-CN" sz="2000" dirty="0"/>
          </a:p>
          <a:p>
            <a:r>
              <a:rPr lang="zh-CN" altLang="en-US" sz="2000" dirty="0"/>
              <a:t>其文件请求分布是一样的。</a:t>
            </a:r>
            <a:endParaRPr lang="en-US" altLang="zh-CN" sz="2000" dirty="0"/>
          </a:p>
          <a:p>
            <a:r>
              <a:rPr lang="zh-CN" altLang="en-US" sz="2000" dirty="0"/>
              <a:t>随后比较       和       ，后者可以看成前者的子集</a:t>
            </a:r>
            <a:r>
              <a:rPr lang="en-US" altLang="zh-CN" sz="2000" dirty="0"/>
              <a:t>(</a:t>
            </a:r>
            <a:r>
              <a:rPr lang="zh-CN" altLang="en-US" sz="2000" dirty="0"/>
              <a:t>部分文件映射到空文件，这时</a:t>
            </a:r>
            <a:r>
              <a:rPr lang="en-US" altLang="zh-CN" sz="2000" dirty="0"/>
              <a:t>rate</a:t>
            </a:r>
            <a:r>
              <a:rPr lang="zh-CN" altLang="en-US" sz="2000" dirty="0"/>
              <a:t>为</a:t>
            </a:r>
            <a:r>
              <a:rPr lang="en-US" altLang="zh-CN" sz="2000" dirty="0"/>
              <a:t>0)</a:t>
            </a:r>
          </a:p>
          <a:p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2437A0-CDFC-45F7-AF77-5052735BB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079" y="4995352"/>
            <a:ext cx="1846653" cy="369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0190B0-A86C-459A-A983-C72434B92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1301" y="5009897"/>
            <a:ext cx="344421" cy="3325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BF318C-4022-4724-B2AA-19360BEA58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8861" y="5324475"/>
            <a:ext cx="1723810" cy="3142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8B9696-6998-4CBA-80AF-3C8E4499FF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3935" y="5325021"/>
            <a:ext cx="369332" cy="3231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322D572-29B7-47C3-B3F6-A3AC81C450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1547" y="5342442"/>
            <a:ext cx="1372353" cy="2809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1D394B-F086-475E-AC1D-4E72D0C5A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1234" y="5315345"/>
            <a:ext cx="344421" cy="3325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BBC3EB-064F-4DBE-BF34-F09E9801E0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2769" y="5932532"/>
            <a:ext cx="344421" cy="3325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4C2F6A-F1AA-4C9B-8E25-6E0BF361B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3099" y="5965690"/>
            <a:ext cx="353796" cy="2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2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映射</a:t>
            </a:r>
            <a:r>
              <a:rPr lang="en-US" altLang="zh-CN" sz="2400" b="1" dirty="0"/>
              <a:t>2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i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8370401-88D8-48CB-98CA-44F08E5166C0}"/>
              </a:ext>
            </a:extLst>
          </p:cNvPr>
          <p:cNvSpPr/>
          <p:nvPr/>
        </p:nvSpPr>
        <p:spPr>
          <a:xfrm>
            <a:off x="5539740" y="1564943"/>
            <a:ext cx="351692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4D664E-4ABC-4099-9881-A801B2748BFA}"/>
                  </a:ext>
                </a:extLst>
              </p:cNvPr>
              <p:cNvSpPr txBox="1"/>
              <p:nvPr/>
            </p:nvSpPr>
            <p:spPr>
              <a:xfrm>
                <a:off x="2865119" y="1329052"/>
                <a:ext cx="26775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4D664E-4ABC-4099-9881-A801B274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119" y="1329052"/>
                <a:ext cx="2677552" cy="707886"/>
              </a:xfrm>
              <a:prstGeom prst="rect">
                <a:avLst/>
              </a:prstGeom>
              <a:blipFill>
                <a:blip r:embed="rId3"/>
                <a:stretch>
                  <a:fillRect l="-911" t="-4310" r="-911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A428E7E-544D-4233-8D1E-5818EFC2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190" y="3043313"/>
            <a:ext cx="6231987" cy="15093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417EDB-C1B6-4E0C-A3A8-645E314DD6DB}"/>
              </a:ext>
            </a:extLst>
          </p:cNvPr>
          <p:cNvSpPr txBox="1"/>
          <p:nvPr/>
        </p:nvSpPr>
        <p:spPr>
          <a:xfrm>
            <a:off x="838200" y="4979963"/>
            <a:ext cx="101486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对任意                             ，将其</a:t>
            </a:r>
            <a:r>
              <a:rPr lang="en-US" altLang="zh-CN" sz="2000" dirty="0"/>
              <a:t>map</a:t>
            </a:r>
            <a:r>
              <a:rPr lang="zh-CN" altLang="en-US" sz="2000" dirty="0"/>
              <a:t>到       ，使其满足</a:t>
            </a:r>
            <a:r>
              <a:rPr lang="en-US" altLang="zh-CN" sz="2000" dirty="0"/>
              <a:t>N1</a:t>
            </a:r>
            <a:r>
              <a:rPr lang="zh-CN" altLang="en-US" sz="2000" dirty="0"/>
              <a:t>个文件，每一个文件以        其的概率保持不变，以概率为                    将其映射到空文件 ，可以验证，这个映射     和     ∈</a:t>
            </a:r>
            <a:endParaRPr lang="en-US" altLang="zh-CN" sz="2000" dirty="0"/>
          </a:p>
          <a:p>
            <a:r>
              <a:rPr lang="zh-CN" altLang="en-US" sz="2000" dirty="0"/>
              <a:t>                       其文件请求分布是一样的。</a:t>
            </a:r>
            <a:endParaRPr lang="en-US" altLang="zh-CN" sz="2000" dirty="0"/>
          </a:p>
          <a:p>
            <a:r>
              <a:rPr lang="zh-CN" altLang="en-US" sz="2000" dirty="0"/>
              <a:t>随后比较       和       ，后者可以看成前者的子集</a:t>
            </a:r>
            <a:r>
              <a:rPr lang="en-US" altLang="zh-CN" sz="2000" dirty="0"/>
              <a:t>(</a:t>
            </a:r>
            <a:r>
              <a:rPr lang="zh-CN" altLang="en-US" sz="2000" dirty="0"/>
              <a:t>部分文件映射到空文件，这时</a:t>
            </a:r>
            <a:r>
              <a:rPr lang="en-US" altLang="zh-CN" sz="2000" dirty="0"/>
              <a:t>rate</a:t>
            </a:r>
            <a:r>
              <a:rPr lang="zh-CN" altLang="en-US" sz="2000" dirty="0"/>
              <a:t>为</a:t>
            </a:r>
            <a:r>
              <a:rPr lang="en-US" altLang="zh-CN" sz="2000" dirty="0"/>
              <a:t>0)</a:t>
            </a:r>
          </a:p>
          <a:p>
            <a:r>
              <a:rPr lang="zh-CN" altLang="en-US" sz="2000" dirty="0"/>
              <a:t>主要原因还是前</a:t>
            </a:r>
            <a:r>
              <a:rPr lang="en-US" altLang="zh-CN" sz="2000" dirty="0"/>
              <a:t>N1</a:t>
            </a:r>
            <a:r>
              <a:rPr lang="zh-CN" altLang="en-US" sz="2000" dirty="0"/>
              <a:t>个文件的概率</a:t>
            </a:r>
            <a:r>
              <a:rPr lang="en-US" altLang="zh-CN" sz="2000" dirty="0"/>
              <a:t>p</a:t>
            </a:r>
            <a:r>
              <a:rPr lang="zh-CN" altLang="en-US" sz="2000" dirty="0"/>
              <a:t>都比</a:t>
            </a:r>
            <a:r>
              <a:rPr lang="en-US" altLang="zh-CN" sz="2000" dirty="0"/>
              <a:t>1/</a:t>
            </a:r>
            <a:r>
              <a:rPr lang="en-US" altLang="zh-CN" sz="2000" dirty="0" err="1"/>
              <a:t>KMr</a:t>
            </a:r>
            <a:r>
              <a:rPr lang="zh-CN" altLang="en-US" sz="2000" dirty="0"/>
              <a:t>大。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0190B0-A86C-459A-A983-C72434B92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301" y="5009897"/>
            <a:ext cx="344421" cy="3325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8B9696-6998-4CBA-80AF-3C8E4499F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6404" y="5315832"/>
            <a:ext cx="369332" cy="3231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71D394B-F086-475E-AC1D-4E72D0C5A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476" y="5316917"/>
            <a:ext cx="344421" cy="3325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BBC3EB-064F-4DBE-BF34-F09E9801E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769" y="5932532"/>
            <a:ext cx="344421" cy="3325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4C2F6A-F1AA-4C9B-8E25-6E0BF361B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099" y="5965690"/>
            <a:ext cx="353796" cy="285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46B35C-A6AA-4E29-A844-8E900BC8B556}"/>
                  </a:ext>
                </a:extLst>
              </p:cNvPr>
              <p:cNvSpPr txBox="1"/>
              <p:nvPr/>
            </p:nvSpPr>
            <p:spPr>
              <a:xfrm>
                <a:off x="6096000" y="1234604"/>
                <a:ext cx="3428121" cy="90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D46B35C-A6AA-4E29-A844-8E900BC8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34604"/>
                <a:ext cx="3428121" cy="900824"/>
              </a:xfrm>
              <a:prstGeom prst="rect">
                <a:avLst/>
              </a:prstGeom>
              <a:blipFill>
                <a:blip r:embed="rId9"/>
                <a:stretch>
                  <a:fillRect l="-712" r="-5516" b="-8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E0185D2-371B-4382-9D3D-3A3828CA4B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3895" y="2281292"/>
            <a:ext cx="3554752" cy="5498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1190BF1-9CF2-4524-A55D-207329A280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6978" y="5033509"/>
            <a:ext cx="1831581" cy="28531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E39C15-438D-4A5A-8915-C0771165C4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04509" y="4995215"/>
            <a:ext cx="695238" cy="3619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A0846D-FD6C-4D18-91FA-CA6561A6F5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4028" y="5299215"/>
            <a:ext cx="1048677" cy="3764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FE668CA-4977-4A8B-A7FA-47A93A9D42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200" y="5619588"/>
            <a:ext cx="1517899" cy="28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1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en-US" altLang="zh-CN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i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C774B4-B884-4D60-AA43-76309BCD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845" y="3848998"/>
            <a:ext cx="7184307" cy="18284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29E33C-F58C-4C39-9DEF-24DBF3519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510" y="941929"/>
            <a:ext cx="6650979" cy="204645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428933A-7E0A-4952-9193-81A0E0086E70}"/>
              </a:ext>
            </a:extLst>
          </p:cNvPr>
          <p:cNvSpPr txBox="1"/>
          <p:nvPr/>
        </p:nvSpPr>
        <p:spPr>
          <a:xfrm>
            <a:off x="1952879" y="3244334"/>
            <a:ext cx="746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其中                                              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9DE73D9-698E-4B36-8D07-5ED6F675E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521" y="3320579"/>
            <a:ext cx="2615833" cy="32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Proof of proposition1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BE4BED-1002-4A43-9074-CE6A4C10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73" y="1238915"/>
            <a:ext cx="6412453" cy="14902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F16DD1-00EE-404C-A0D4-415B086F9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98" y="3269449"/>
            <a:ext cx="6743601" cy="12050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9DF642-4A3C-49AF-96A0-49AE2E83E38A}"/>
              </a:ext>
            </a:extLst>
          </p:cNvPr>
          <p:cNvSpPr txBox="1"/>
          <p:nvPr/>
        </p:nvSpPr>
        <p:spPr>
          <a:xfrm>
            <a:off x="1716258" y="4750093"/>
            <a:ext cx="8342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这两个辅助定理表明了所有可能的</a:t>
            </a:r>
            <a:r>
              <a:rPr lang="en-US" altLang="zh-CN" dirty="0"/>
              <a:t>request patterns</a:t>
            </a:r>
            <a:r>
              <a:rPr lang="zh-CN" altLang="en-US" dirty="0"/>
              <a:t>中，在</a:t>
            </a:r>
            <a:r>
              <a:rPr lang="en-US" altLang="zh-CN" dirty="0"/>
              <a:t>K</a:t>
            </a:r>
            <a:r>
              <a:rPr lang="zh-CN" altLang="en-US" dirty="0"/>
              <a:t>个总用户中，</a:t>
            </a:r>
            <a:r>
              <a:rPr lang="en-US" altLang="zh-CN" dirty="0"/>
              <a:t>K1</a:t>
            </a:r>
            <a:r>
              <a:rPr lang="zh-CN" altLang="en-US" dirty="0"/>
              <a:t>以上个用户请求非空文件且                   以上个用户请求不同的文件，这种情况的概率大于等于</a:t>
            </a:r>
            <a:r>
              <a:rPr lang="en-US" altLang="zh-CN" dirty="0"/>
              <a:t>0.5</a:t>
            </a:r>
            <a:r>
              <a:rPr lang="zh-CN" altLang="en-US" dirty="0"/>
              <a:t>*</a:t>
            </a:r>
            <a:r>
              <a:rPr lang="en-US" altLang="zh-CN" dirty="0"/>
              <a:t>0.91=0.455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这时需要再一次映射，将每一个请求</a:t>
            </a:r>
            <a:r>
              <a:rPr lang="en-US" altLang="zh-CN" dirty="0"/>
              <a:t>W</a:t>
            </a:r>
            <a:r>
              <a:rPr lang="zh-CN" altLang="en-US" dirty="0"/>
              <a:t>映射到以上情况下的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A252AB-C387-43E2-ACCB-CB10B0D71267}"/>
              </a:ext>
            </a:extLst>
          </p:cNvPr>
          <p:cNvSpPr txBox="1"/>
          <p:nvPr/>
        </p:nvSpPr>
        <p:spPr>
          <a:xfrm>
            <a:off x="1582614" y="2748440"/>
            <a:ext cx="89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引理</a:t>
            </a:r>
            <a:r>
              <a:rPr lang="en-US" altLang="zh-CN" dirty="0"/>
              <a:t>3</a:t>
            </a:r>
            <a:r>
              <a:rPr lang="zh-CN" altLang="en-US" dirty="0"/>
              <a:t>表明在所有的可能请求中，请求非空文件的用户数量在</a:t>
            </a:r>
            <a:r>
              <a:rPr lang="en-US" altLang="zh-CN" dirty="0"/>
              <a:t>K1</a:t>
            </a:r>
            <a:r>
              <a:rPr lang="zh-CN" altLang="en-US" dirty="0"/>
              <a:t>以上的概率大于等于</a:t>
            </a:r>
            <a:r>
              <a:rPr lang="en-US" altLang="zh-CN" dirty="0"/>
              <a:t>0.5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AE374D-3FD4-4401-A624-B2E63AD9C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245" y="5073258"/>
            <a:ext cx="942857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Proof of proposition1</a:t>
            </a:r>
          </a:p>
          <a:p>
            <a:pPr marL="0" indent="0">
              <a:buNone/>
            </a:pPr>
            <a:r>
              <a:rPr lang="zh-CN" altLang="en-US" sz="2400" b="1" dirty="0"/>
              <a:t>映射</a:t>
            </a:r>
            <a:r>
              <a:rPr lang="en-US" altLang="zh-CN" sz="2400" b="1" dirty="0"/>
              <a:t>3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A252AB-C387-43E2-ACCB-CB10B0D71267}"/>
              </a:ext>
            </a:extLst>
          </p:cNvPr>
          <p:cNvSpPr txBox="1"/>
          <p:nvPr/>
        </p:nvSpPr>
        <p:spPr>
          <a:xfrm>
            <a:off x="703385" y="2751640"/>
            <a:ext cx="1084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目标映射请求满足的分布为：</a:t>
            </a:r>
            <a:endParaRPr lang="en-US" altLang="zh-CN" dirty="0"/>
          </a:p>
          <a:p>
            <a:r>
              <a:rPr lang="zh-CN" altLang="en-US" dirty="0"/>
              <a:t>整个系统文件请求只有</a:t>
            </a:r>
            <a:r>
              <a:rPr lang="zh-CN" altLang="en-US" b="1" dirty="0"/>
              <a:t>两大类</a:t>
            </a:r>
            <a:r>
              <a:rPr lang="zh-CN" altLang="en-US" dirty="0"/>
              <a:t>：</a:t>
            </a:r>
            <a:r>
              <a:rPr lang="en-US" altLang="zh-CN" b="1" dirty="0"/>
              <a:t>K</a:t>
            </a:r>
            <a:r>
              <a:rPr lang="zh-CN" altLang="en-US" b="1" dirty="0"/>
              <a:t>个用户请求空文件；                  个用户请求不同的文件，其余请求空文件</a:t>
            </a:r>
            <a:endParaRPr lang="en-US" altLang="zh-CN" b="1" dirty="0"/>
          </a:p>
          <a:p>
            <a:r>
              <a:rPr lang="zh-CN" altLang="en-US" dirty="0"/>
              <a:t>请求非空文件的概率为                      ，请求空文件的概率为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0DE43B-1322-4545-834B-F505A1028466}"/>
                  </a:ext>
                </a:extLst>
              </p:cNvPr>
              <p:cNvSpPr txBox="1"/>
              <p:nvPr/>
            </p:nvSpPr>
            <p:spPr>
              <a:xfrm>
                <a:off x="1856935" y="1479980"/>
                <a:ext cx="3428121" cy="900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D0DE43B-1322-4545-834B-F505A1028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935" y="1479980"/>
                <a:ext cx="3428121" cy="900824"/>
              </a:xfrm>
              <a:prstGeom prst="rect">
                <a:avLst/>
              </a:prstGeom>
              <a:blipFill>
                <a:blip r:embed="rId3"/>
                <a:stretch>
                  <a:fillRect l="-712" r="-5516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E33E3883-624D-4226-9CD0-6DF04D7B1190}"/>
              </a:ext>
            </a:extLst>
          </p:cNvPr>
          <p:cNvSpPr/>
          <p:nvPr/>
        </p:nvSpPr>
        <p:spPr>
          <a:xfrm>
            <a:off x="5507502" y="1761236"/>
            <a:ext cx="37982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B8A9DC-A18F-40D4-B804-154DCA627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3284"/>
            <a:ext cx="2191836" cy="5200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1BD393-D2EB-4BC2-8C21-E2334150D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311" y="3376187"/>
            <a:ext cx="1127779" cy="281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52B8F5-77F9-47D3-ADFA-33FDE4D7D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2347" y="3374543"/>
            <a:ext cx="734116" cy="2536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508C15-1899-44A5-92EB-B33E67FC5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119" y="3048021"/>
            <a:ext cx="996456" cy="3220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6FA116C-8B19-44BC-B1DC-86CA80CD10E1}"/>
              </a:ext>
            </a:extLst>
          </p:cNvPr>
          <p:cNvSpPr txBox="1"/>
          <p:nvPr/>
        </p:nvSpPr>
        <p:spPr>
          <a:xfrm>
            <a:off x="520505" y="3869574"/>
            <a:ext cx="11240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对任意      ∈                  ，  将其</a:t>
            </a:r>
            <a:r>
              <a:rPr lang="en-US" altLang="zh-CN" sz="2000" dirty="0"/>
              <a:t>map</a:t>
            </a:r>
            <a:r>
              <a:rPr lang="zh-CN" altLang="en-US" sz="2000" dirty="0"/>
              <a:t>到       ，使其满足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如果请求非空文件的用户数＜</a:t>
            </a:r>
            <a:r>
              <a:rPr lang="en-US" altLang="zh-CN" sz="2000" dirty="0"/>
              <a:t>K1</a:t>
            </a:r>
            <a:r>
              <a:rPr lang="zh-CN" altLang="en-US" sz="2000" dirty="0"/>
              <a:t>，或者请求不同文件的用户数＜</a:t>
            </a:r>
            <a:r>
              <a:rPr lang="en-US" altLang="zh-CN" sz="2000" dirty="0"/>
              <a:t>K3</a:t>
            </a:r>
            <a:r>
              <a:rPr lang="zh-CN" altLang="en-US" sz="2000" dirty="0"/>
              <a:t>，所有用户映射空文件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如果请求不同文件用户数</a:t>
            </a:r>
            <a:r>
              <a:rPr lang="en-US" altLang="zh-CN" sz="2000" dirty="0" err="1"/>
              <a:t>Kd</a:t>
            </a:r>
            <a:r>
              <a:rPr lang="zh-CN" altLang="en-US" sz="2000" dirty="0"/>
              <a:t>＞</a:t>
            </a:r>
            <a:r>
              <a:rPr lang="en-US" altLang="zh-CN" sz="2000" dirty="0"/>
              <a:t>K3</a:t>
            </a:r>
            <a:r>
              <a:rPr lang="zh-CN" altLang="en-US" sz="2000" dirty="0"/>
              <a:t>，随机让多出的用户映射空文件，保证</a:t>
            </a:r>
            <a:r>
              <a:rPr lang="en-US" altLang="zh-CN" sz="2000" dirty="0"/>
              <a:t>K3</a:t>
            </a:r>
            <a:r>
              <a:rPr lang="zh-CN" altLang="en-US" sz="2000" dirty="0"/>
              <a:t>个用户请求不同文件</a:t>
            </a:r>
            <a:endParaRPr lang="en-US" altLang="zh-CN" sz="2000" dirty="0"/>
          </a:p>
          <a:p>
            <a:r>
              <a:rPr lang="zh-CN" altLang="en-US" sz="2000" dirty="0"/>
              <a:t>可以验证，这个映射      和       ∈                     有相同的文件分布。</a:t>
            </a:r>
            <a:endParaRPr lang="en-US" altLang="zh-CN" sz="2000" dirty="0"/>
          </a:p>
          <a:p>
            <a:r>
              <a:rPr lang="zh-CN" altLang="en-US" sz="2000" dirty="0"/>
              <a:t>随后比较       和       ，后者可以看成前者的子集</a:t>
            </a:r>
            <a:r>
              <a:rPr lang="en-US" altLang="zh-CN" sz="2000" dirty="0"/>
              <a:t>(</a:t>
            </a:r>
            <a:r>
              <a:rPr lang="zh-CN" altLang="en-US" sz="2000" dirty="0"/>
              <a:t>部分文件映射到空文件，这时</a:t>
            </a:r>
            <a:r>
              <a:rPr lang="en-US" altLang="zh-CN" sz="2000" dirty="0"/>
              <a:t>rate</a:t>
            </a:r>
            <a:r>
              <a:rPr lang="zh-CN" altLang="en-US" sz="2000" dirty="0"/>
              <a:t>为</a:t>
            </a:r>
            <a:r>
              <a:rPr lang="en-US" altLang="zh-CN" sz="2000" dirty="0"/>
              <a:t>0)</a:t>
            </a:r>
          </a:p>
          <a:p>
            <a:endParaRPr lang="zh-CN" altLang="en-US" sz="20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47952D6-372A-40B3-9CDB-64959DD64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86" y="3924258"/>
            <a:ext cx="344421" cy="3325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7B9F04-61EA-4797-A069-C64DED760D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5890" y="4823589"/>
            <a:ext cx="369332" cy="3231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E5DB06-D144-434D-BF79-AFB685223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2694" y="5126002"/>
            <a:ext cx="344421" cy="33254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F7056C-04DF-4EFD-A6DF-0FF3C52B2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998" y="4826685"/>
            <a:ext cx="344421" cy="3325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9C088A9-C514-4707-8422-247E30370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0037" y="5135548"/>
            <a:ext cx="353796" cy="28531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97DD84E-1477-41CA-83BC-DAE859A846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7991" y="3932937"/>
            <a:ext cx="1517899" cy="2853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B3D82C-5B8E-4F1B-8294-879BABE43E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6789" y="3937798"/>
            <a:ext cx="422273" cy="2853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F2FEE33-6E3D-40E2-81D6-87829572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917" y="4812838"/>
            <a:ext cx="1361916" cy="32316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5D00D8-BDEA-471B-A439-F8E9079119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4017" y="5440776"/>
            <a:ext cx="3846623" cy="5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4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Proof of proposition1</a:t>
            </a:r>
          </a:p>
          <a:p>
            <a:pPr marL="0" indent="0">
              <a:buNone/>
            </a:pPr>
            <a:r>
              <a:rPr lang="zh-CN" altLang="en-US" sz="2000" dirty="0"/>
              <a:t>考虑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A252AB-C387-43E2-ACCB-CB10B0D71267}"/>
              </a:ext>
            </a:extLst>
          </p:cNvPr>
          <p:cNvSpPr txBox="1"/>
          <p:nvPr/>
        </p:nvSpPr>
        <p:spPr>
          <a:xfrm>
            <a:off x="736209" y="1661538"/>
            <a:ext cx="10841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目标映射请求满足的分布为：</a:t>
            </a:r>
            <a:endParaRPr lang="en-US" altLang="zh-CN" dirty="0"/>
          </a:p>
          <a:p>
            <a:r>
              <a:rPr lang="zh-CN" altLang="en-US" dirty="0"/>
              <a:t>整个系统文件请求只有</a:t>
            </a:r>
            <a:r>
              <a:rPr lang="zh-CN" altLang="en-US" b="1" dirty="0"/>
              <a:t>两大类</a:t>
            </a:r>
            <a:r>
              <a:rPr lang="zh-CN" altLang="en-US" dirty="0"/>
              <a:t>：</a:t>
            </a:r>
            <a:r>
              <a:rPr lang="en-US" altLang="zh-CN" b="1" dirty="0"/>
              <a:t>K</a:t>
            </a:r>
            <a:r>
              <a:rPr lang="zh-CN" altLang="en-US" b="1" dirty="0"/>
              <a:t>个用户请求空文件</a:t>
            </a:r>
            <a:r>
              <a:rPr lang="zh-CN" altLang="en-US" dirty="0"/>
              <a:t>；                  </a:t>
            </a:r>
            <a:r>
              <a:rPr lang="zh-CN" altLang="en-US" b="1" dirty="0"/>
              <a:t>个用户请求不同的文件，其余用户空文件</a:t>
            </a:r>
            <a:endParaRPr lang="en-US" altLang="zh-CN" b="1" dirty="0"/>
          </a:p>
          <a:p>
            <a:r>
              <a:rPr lang="zh-CN" altLang="en-US" dirty="0"/>
              <a:t>请求非空文件的概率为                      ，请求空文件的概率为</a:t>
            </a:r>
            <a:endParaRPr lang="en-US" altLang="zh-CN" dirty="0"/>
          </a:p>
          <a:p>
            <a:r>
              <a:rPr lang="zh-CN" altLang="en-US" dirty="0"/>
              <a:t>第二类对应的上一个系统中</a:t>
            </a:r>
            <a:r>
              <a:rPr lang="en-US" altLang="zh-CN" dirty="0"/>
              <a:t>K1</a:t>
            </a:r>
            <a:r>
              <a:rPr lang="zh-CN" altLang="en-US" dirty="0"/>
              <a:t>以上个用户请求非空文件且                   以上个用户请求不同的文件这种情况</a:t>
            </a:r>
            <a:endParaRPr lang="en-US" altLang="zh-CN" dirty="0"/>
          </a:p>
          <a:p>
            <a:r>
              <a:rPr lang="zh-CN" altLang="en-US" dirty="0"/>
              <a:t>已经证明这种情况的概率                    大于等于</a:t>
            </a:r>
            <a:r>
              <a:rPr lang="en-US" altLang="zh-CN" dirty="0"/>
              <a:t>0.5</a:t>
            </a:r>
            <a:r>
              <a:rPr lang="zh-CN" altLang="en-US" dirty="0"/>
              <a:t>*</a:t>
            </a:r>
            <a:r>
              <a:rPr lang="en-US" altLang="zh-CN" dirty="0"/>
              <a:t>0.91=0.455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B8A9DC-A18F-40D4-B804-154DCA62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33" y="1254516"/>
            <a:ext cx="1570875" cy="372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1BD393-D2EB-4BC2-8C21-E2334150D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135" y="2286085"/>
            <a:ext cx="1127779" cy="281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52B8F5-77F9-47D3-ADFA-33FDE4D7D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171" y="2284441"/>
            <a:ext cx="734116" cy="2536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508C15-1899-44A5-92EB-B33E67FC5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43" y="1957919"/>
            <a:ext cx="996456" cy="32208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6FA116C-8B19-44BC-B1DC-86CA80CD10E1}"/>
              </a:ext>
            </a:extLst>
          </p:cNvPr>
          <p:cNvSpPr txBox="1"/>
          <p:nvPr/>
        </p:nvSpPr>
        <p:spPr>
          <a:xfrm>
            <a:off x="838200" y="3167463"/>
            <a:ext cx="1124008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</a:t>
            </a:r>
            <a:endParaRPr lang="en-US" altLang="zh-CN" sz="2000" dirty="0"/>
          </a:p>
          <a:p>
            <a:r>
              <a:rPr lang="zh-CN" altLang="en-US" dirty="0"/>
              <a:t>这个约束下的系统为上一个系统的第二类情况，也即：                  个用户请求不同的文件，其余空这一种情况</a:t>
            </a:r>
            <a:endParaRPr lang="en-US" altLang="zh-CN" dirty="0"/>
          </a:p>
          <a:p>
            <a:r>
              <a:rPr lang="zh-CN" altLang="en-US" dirty="0"/>
              <a:t>已经证明这种情况的概率                    大于等于</a:t>
            </a:r>
            <a:r>
              <a:rPr lang="en-US" altLang="zh-CN" dirty="0"/>
              <a:t>0.5</a:t>
            </a:r>
            <a:r>
              <a:rPr lang="zh-CN" altLang="en-US" dirty="0"/>
              <a:t>*</a:t>
            </a:r>
            <a:r>
              <a:rPr lang="en-US" altLang="zh-CN" dirty="0"/>
              <a:t>0.91=0.455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至此，把满足最初                       条件下的系统映射到了可以方便数值计算的       系统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C61B91E-5BFA-4AFA-B10F-F34EFEC7A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989" y="2504689"/>
            <a:ext cx="942857" cy="30476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889455E-F257-435C-9F48-237B25E3C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332" y="2807089"/>
            <a:ext cx="1127779" cy="28194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CD0C25F-0986-43BE-98CB-BD48E1B3B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927" y="3209204"/>
            <a:ext cx="439076" cy="32127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C89F767-9EB9-44C4-A917-9E3E46F06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459" y="3491558"/>
            <a:ext cx="996456" cy="32208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1F884EE-F281-4343-8E86-213E14F2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597" y="3794899"/>
            <a:ext cx="1127779" cy="28194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188E02B-2707-41FA-A8FE-6EA2E781F9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8135" y="4112661"/>
            <a:ext cx="5221557" cy="32863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CF5FABC0-B26C-46AB-AC91-F5765650AD0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611"/>
          <a:stretch/>
        </p:blipFill>
        <p:spPr>
          <a:xfrm>
            <a:off x="3015403" y="5108575"/>
            <a:ext cx="1330511" cy="39487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9560AC7-1D51-459E-81E9-44EBCEC34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3172" y="5139288"/>
            <a:ext cx="497691" cy="36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Network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Main Results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Lower Bound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Upper Bound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Simulation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Conclusion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84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Proof of proposition1</a:t>
            </a:r>
          </a:p>
          <a:p>
            <a:pPr marL="0" indent="0">
              <a:buNone/>
            </a:pPr>
            <a:r>
              <a:rPr lang="zh-CN" altLang="en-US" sz="2000" dirty="0"/>
              <a:t>考虑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其中                   ≥</a:t>
            </a:r>
            <a:r>
              <a:rPr lang="en-US" altLang="zh-CN" sz="2000" dirty="0"/>
              <a:t>0.5</a:t>
            </a:r>
            <a:r>
              <a:rPr lang="zh-CN" altLang="en-US" sz="2000" dirty="0"/>
              <a:t>*</a:t>
            </a:r>
            <a:r>
              <a:rPr lang="en-US" altLang="zh-CN" sz="2000" dirty="0"/>
              <a:t>0.91=0.455</a:t>
            </a:r>
            <a:r>
              <a:rPr lang="zh-CN" altLang="en-US" sz="2000" dirty="0"/>
              <a:t>，             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BAC80BD-F281-45B6-8A3D-DAA3FA9A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6" y="1267863"/>
            <a:ext cx="495347" cy="3624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D9227DB-9177-4F09-931C-DC5412D6E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8" y="1557530"/>
            <a:ext cx="3607984" cy="9300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5C68D4-D4A8-4FD9-AFA7-06F958B8F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88" y="2529453"/>
            <a:ext cx="4621407" cy="12799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19BEDA7-76DC-40B6-8344-A5125A8D4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926" y="4141350"/>
            <a:ext cx="1127779" cy="2819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913D51B-A326-4396-8096-795AE940D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724" y="3981613"/>
            <a:ext cx="966526" cy="5154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26AF4F-4BA4-4AEE-A3E5-E303C06FA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9265" y="3957382"/>
            <a:ext cx="2099372" cy="644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B83F4E-1D39-4B4D-B561-A077A3950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9494" y="4702715"/>
            <a:ext cx="3960981" cy="1045538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5823747-3832-4437-B661-C91B00BC358B}"/>
              </a:ext>
            </a:extLst>
          </p:cNvPr>
          <p:cNvSpPr/>
          <p:nvPr/>
        </p:nvSpPr>
        <p:spPr>
          <a:xfrm>
            <a:off x="5349265" y="5050302"/>
            <a:ext cx="305947" cy="30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B4EC3BB-9610-4612-BC53-3C2B1660F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2371" y="4632851"/>
            <a:ext cx="537142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en-US" altLang="zh-CN"/>
              <a:t>. 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把</a:t>
            </a:r>
            <a:r>
              <a:rPr lang="en-US" altLang="zh-CN" sz="2200" b="1" dirty="0"/>
              <a:t>unpopular files</a:t>
            </a:r>
            <a:r>
              <a:rPr lang="zh-CN" altLang="en-US" sz="2200" b="1" dirty="0"/>
              <a:t>考虑进去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运用</a:t>
            </a:r>
            <a:r>
              <a:rPr lang="en-US" altLang="zh-CN" sz="2200" b="1" dirty="0"/>
              <a:t>proposition1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i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8370401-88D8-48CB-98CA-44F08E5166C0}"/>
              </a:ext>
            </a:extLst>
          </p:cNvPr>
          <p:cNvSpPr/>
          <p:nvPr/>
        </p:nvSpPr>
        <p:spPr>
          <a:xfrm>
            <a:off x="5017794" y="1503109"/>
            <a:ext cx="351692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4D664E-4ABC-4099-9881-A801B2748BFA}"/>
                  </a:ext>
                </a:extLst>
              </p:cNvPr>
              <p:cNvSpPr txBox="1"/>
              <p:nvPr/>
            </p:nvSpPr>
            <p:spPr>
              <a:xfrm>
                <a:off x="5596533" y="1197317"/>
                <a:ext cx="5149949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4D664E-4ABC-4099-9881-A801B274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533" y="1197317"/>
                <a:ext cx="5149949" cy="872931"/>
              </a:xfrm>
              <a:prstGeom prst="rect">
                <a:avLst/>
              </a:prstGeom>
              <a:blipFill>
                <a:blip r:embed="rId3"/>
                <a:stretch>
                  <a:fillRect l="-473" r="-366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42453-8C35-4224-80E9-AB0164E403A6}"/>
                  </a:ext>
                </a:extLst>
              </p:cNvPr>
              <p:cNvSpPr txBox="1"/>
              <p:nvPr/>
            </p:nvSpPr>
            <p:spPr>
              <a:xfrm>
                <a:off x="2755697" y="1310945"/>
                <a:ext cx="21523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/>
                  <a:t>Ƥ</a:t>
                </a:r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:r>
                  <a:rPr lang="en-US" altLang="zh-CN" sz="2000" i="1" dirty="0"/>
                  <a:t>Ƒ</a:t>
                </a:r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C42453-8C35-4224-80E9-AB0164E4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697" y="1310945"/>
                <a:ext cx="2152358" cy="707886"/>
              </a:xfrm>
              <a:prstGeom prst="rect">
                <a:avLst/>
              </a:prstGeom>
              <a:blipFill>
                <a:blip r:embed="rId4"/>
                <a:stretch>
                  <a:fillRect l="-2833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B80EA66-D34A-4D0E-8607-2D7A97240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098" y="2022765"/>
            <a:ext cx="3564574" cy="618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D606C2-A15D-48A5-BA3E-75918FF8C135}"/>
                  </a:ext>
                </a:extLst>
              </p:cNvPr>
              <p:cNvSpPr txBox="1"/>
              <p:nvPr/>
            </p:nvSpPr>
            <p:spPr>
              <a:xfrm>
                <a:off x="693556" y="2709728"/>
                <a:ext cx="5149949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1+1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D606C2-A15D-48A5-BA3E-75918FF8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56" y="2709728"/>
                <a:ext cx="5149949" cy="872931"/>
              </a:xfrm>
              <a:prstGeom prst="rect">
                <a:avLst/>
              </a:prstGeom>
              <a:blipFill>
                <a:blip r:embed="rId6"/>
                <a:stretch>
                  <a:fillRect l="-473" r="-3550" b="-11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A66B0FC4-8D10-4FAA-B980-164F81D48D72}"/>
              </a:ext>
            </a:extLst>
          </p:cNvPr>
          <p:cNvSpPr/>
          <p:nvPr/>
        </p:nvSpPr>
        <p:spPr>
          <a:xfrm>
            <a:off x="6028005" y="3167061"/>
            <a:ext cx="351692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81E378-A492-4DBD-89D6-6CEE15135F01}"/>
                  </a:ext>
                </a:extLst>
              </p:cNvPr>
              <p:cNvSpPr txBox="1"/>
              <p:nvPr/>
            </p:nvSpPr>
            <p:spPr>
              <a:xfrm>
                <a:off x="6564197" y="2730595"/>
                <a:ext cx="5149949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381E378-A492-4DBD-89D6-6CEE15135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97" y="2730595"/>
                <a:ext cx="5149949" cy="872931"/>
              </a:xfrm>
              <a:prstGeom prst="rect">
                <a:avLst/>
              </a:prstGeom>
              <a:blipFill>
                <a:blip r:embed="rId7"/>
                <a:stretch>
                  <a:fillRect l="-473" b="-11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911AC835-7456-4234-B4B6-F2CEE59B7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8265" y="3774867"/>
            <a:ext cx="3817167" cy="545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39F959-CF36-4FC2-AE57-0FF7789F18F2}"/>
                  </a:ext>
                </a:extLst>
              </p:cNvPr>
              <p:cNvSpPr txBox="1"/>
              <p:nvPr/>
            </p:nvSpPr>
            <p:spPr>
              <a:xfrm>
                <a:off x="739742" y="4361735"/>
                <a:ext cx="5149949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39F959-CF36-4FC2-AE57-0FF7789F1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2" y="4361735"/>
                <a:ext cx="5149949" cy="872931"/>
              </a:xfrm>
              <a:prstGeom prst="rect">
                <a:avLst/>
              </a:prstGeom>
              <a:blipFill>
                <a:blip r:embed="rId9"/>
                <a:stretch>
                  <a:fillRect l="-473" b="-11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右 23">
            <a:extLst>
              <a:ext uri="{FF2B5EF4-FFF2-40B4-BE49-F238E27FC236}">
                <a16:creationId xmlns:a16="http://schemas.microsoft.com/office/drawing/2014/main" id="{557036E0-DCB1-400C-9315-219D45EB5802}"/>
              </a:ext>
            </a:extLst>
          </p:cNvPr>
          <p:cNvSpPr/>
          <p:nvPr/>
        </p:nvSpPr>
        <p:spPr>
          <a:xfrm>
            <a:off x="5448632" y="4721608"/>
            <a:ext cx="351692" cy="323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3B308C3-A48F-43F6-9317-796D21CA7D62}"/>
                  </a:ext>
                </a:extLst>
              </p:cNvPr>
              <p:cNvSpPr txBox="1"/>
              <p:nvPr/>
            </p:nvSpPr>
            <p:spPr>
              <a:xfrm>
                <a:off x="6096000" y="4378114"/>
                <a:ext cx="4621960" cy="87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={1-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,…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dirty="0"/>
                  <a:t>}</a:t>
                </a:r>
                <a:endParaRPr lang="en-US" altLang="zh-CN" sz="20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 dirty="0"/>
                          <m:t>Ƒ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/>
                  <a:t> 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3B308C3-A48F-43F6-9317-796D21CA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78114"/>
                <a:ext cx="4621960" cy="872931"/>
              </a:xfrm>
              <a:prstGeom prst="rect">
                <a:avLst/>
              </a:prstGeom>
              <a:blipFill>
                <a:blip r:embed="rId10"/>
                <a:stretch>
                  <a:fillRect l="-528" b="-11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880353E3-D07B-41FC-9061-794ECCEF28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9203" y="5388028"/>
            <a:ext cx="3926229" cy="5453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107C88-B31C-45A8-9BD4-C99641BA89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3515" y="5861855"/>
            <a:ext cx="4206666" cy="5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Lower Bound</a:t>
            </a:r>
            <a:endParaRPr lang="zh-CN" altLang="en-US" dirty="0"/>
          </a:p>
        </p:txBody>
      </p:sp>
      <p:sp>
        <p:nvSpPr>
          <p:cNvPr id="1048681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/>
              <a:t>当</a:t>
            </a:r>
            <a:r>
              <a:rPr lang="en-US" altLang="zh-CN" sz="2200" b="1" dirty="0"/>
              <a:t>N1+N2&lt;M</a:t>
            </a:r>
            <a:r>
              <a:rPr lang="zh-CN" altLang="en-US" sz="2200" b="1" dirty="0"/>
              <a:t>时，调整阈值</a:t>
            </a:r>
            <a:r>
              <a:rPr lang="en-US" altLang="zh-CN" sz="2200" b="1" dirty="0"/>
              <a:t>N1</a:t>
            </a:r>
            <a:r>
              <a:rPr lang="zh-CN" altLang="en-US" sz="2200" b="1" dirty="0"/>
              <a:t>为</a:t>
            </a:r>
            <a:r>
              <a:rPr lang="en-US" altLang="zh-CN" sz="2200" b="1" dirty="0" err="1"/>
              <a:t>Nx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merge</a:t>
            </a:r>
            <a:r>
              <a:rPr lang="zh-CN" altLang="en-US" sz="2200" b="1" dirty="0"/>
              <a:t>之后的</a:t>
            </a:r>
            <a:r>
              <a:rPr lang="en-US" altLang="zh-CN" sz="2200" b="1" dirty="0"/>
              <a:t>unpopular files</a:t>
            </a:r>
            <a:r>
              <a:rPr lang="zh-CN" altLang="en-US" sz="2200" b="1" dirty="0"/>
              <a:t>个数为</a:t>
            </a:r>
            <a:r>
              <a:rPr lang="en-US" altLang="zh-CN" sz="2200" b="1" dirty="0"/>
              <a:t>Ny</a:t>
            </a:r>
          </a:p>
          <a:p>
            <a:pPr marL="0" indent="0">
              <a:buNone/>
            </a:pPr>
            <a:r>
              <a:rPr lang="zh-CN" altLang="en-US" sz="2200" b="1" dirty="0"/>
              <a:t>再次运用</a:t>
            </a:r>
            <a:r>
              <a:rPr lang="en-US" altLang="zh-CN" sz="2200" b="1" dirty="0"/>
              <a:t>proposition1</a:t>
            </a:r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endParaRPr lang="en-US" altLang="zh-CN" sz="2200" b="1" dirty="0"/>
          </a:p>
          <a:p>
            <a:pPr marL="0" indent="0">
              <a:buNone/>
            </a:pPr>
            <a:endParaRPr lang="en-US" altLang="zh-CN" sz="2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365BBA-CE67-434A-AB2D-F286A9D7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058"/>
            <a:ext cx="6650979" cy="2046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8650C4-B5BF-4D4A-B460-44D180A3C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66" y="3846513"/>
            <a:ext cx="6534852" cy="11498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C52E12-8637-4407-A432-E449DD3AAE98}"/>
              </a:ext>
            </a:extLst>
          </p:cNvPr>
          <p:cNvSpPr txBox="1"/>
          <p:nvPr/>
        </p:nvSpPr>
        <p:spPr>
          <a:xfrm>
            <a:off x="1120866" y="5472332"/>
            <a:ext cx="33807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至此完成定理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的证明</a:t>
            </a:r>
          </a:p>
        </p:txBody>
      </p:sp>
    </p:spTree>
    <p:extLst>
      <p:ext uri="{BB962C8B-B14F-4D97-AF65-F5344CB8AC3E}">
        <p14:creationId xmlns:p14="http://schemas.microsoft.com/office/powerpoint/2010/main" val="203199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5. Upper Bound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7EB7C6-D684-444B-98EC-2DA65903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25" y="2975954"/>
            <a:ext cx="7369190" cy="23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57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15999" y="216168"/>
            <a:ext cx="8970203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en-US" altLang="zh-CN"/>
              <a:t>. Upper Bound</a:t>
            </a:r>
            <a:endParaRPr lang="zh-CN" altLang="en-US" dirty="0"/>
          </a:p>
        </p:txBody>
      </p:sp>
      <p:sp>
        <p:nvSpPr>
          <p:cNvPr id="1048683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Scheme1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N1&gt;M </a:t>
            </a:r>
            <a:r>
              <a:rPr lang="zh-CN" altLang="en-US" sz="2000" b="1" dirty="0"/>
              <a:t>且 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≥</a:t>
            </a:r>
            <a:r>
              <a:rPr lang="en-US" altLang="zh-CN" sz="2000" b="1" dirty="0"/>
              <a:t>1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3D3845-3211-446D-8C31-788E2DF6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73" y="1355209"/>
            <a:ext cx="6174089" cy="17408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3CE4AD-8166-43E2-A37B-2D2BC719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412" y="2998029"/>
            <a:ext cx="5666667" cy="25047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C7E875-C26F-4906-B60D-48B918D4D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023" y="5567580"/>
            <a:ext cx="3333416" cy="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15999" y="216168"/>
            <a:ext cx="8970203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 Upper Bound</a:t>
            </a:r>
            <a:endParaRPr lang="zh-CN" altLang="en-US" dirty="0"/>
          </a:p>
        </p:txBody>
      </p:sp>
      <p:sp>
        <p:nvSpPr>
          <p:cNvPr id="1048683" name="内容占位符 2"/>
          <p:cNvSpPr>
            <a:spLocks noGrp="1"/>
          </p:cNvSpPr>
          <p:nvPr>
            <p:ph idx="1"/>
          </p:nvPr>
        </p:nvSpPr>
        <p:spPr>
          <a:xfrm>
            <a:off x="838200" y="875641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Scheme2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N1&gt;M </a:t>
            </a:r>
            <a:r>
              <a:rPr lang="zh-CN" altLang="en-US" sz="2000" b="1" dirty="0"/>
              <a:t>且 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＜</a:t>
            </a:r>
            <a:r>
              <a:rPr lang="en-US" altLang="zh-CN" sz="2000" b="1" dirty="0"/>
              <a:t>1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Scheme3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N1&lt;M </a:t>
            </a:r>
            <a:r>
              <a:rPr lang="zh-CN" altLang="en-US" sz="2000" b="1" dirty="0"/>
              <a:t>且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不是整数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三组思想</a:t>
            </a:r>
            <a:r>
              <a:rPr lang="en-US" altLang="zh-CN" sz="2000" b="1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Part1:</a:t>
            </a:r>
            <a:r>
              <a:rPr lang="zh-CN" altLang="en-US" sz="2000" dirty="0"/>
              <a:t>每个用户</a:t>
            </a:r>
            <a:r>
              <a:rPr lang="en-US" altLang="zh-CN" sz="2000" dirty="0"/>
              <a:t>cache         </a:t>
            </a:r>
            <a:r>
              <a:rPr lang="zh-CN" altLang="en-US" sz="2000" dirty="0"/>
              <a:t>个文件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Part2:</a:t>
            </a:r>
            <a:r>
              <a:rPr lang="zh-CN" altLang="en-US" sz="2000" dirty="0"/>
              <a:t>每个用户</a:t>
            </a:r>
            <a:r>
              <a:rPr lang="en-US" altLang="zh-CN" sz="2000" dirty="0"/>
              <a:t>cache                   (part of                            )</a:t>
            </a:r>
          </a:p>
          <a:p>
            <a:pPr marL="0" indent="0">
              <a:buNone/>
            </a:pPr>
            <a:r>
              <a:rPr lang="en-US" altLang="zh-CN" sz="2000" dirty="0"/>
              <a:t>Part3:</a:t>
            </a:r>
            <a:r>
              <a:rPr lang="zh-CN" altLang="en-US" sz="2000" dirty="0"/>
              <a:t>传输剩余的部分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prstClr val="black"/>
                </a:solidFill>
              </a:rPr>
              <a:t>至此完成定理</a:t>
            </a:r>
            <a:r>
              <a:rPr lang="en-US" altLang="zh-CN" sz="2200" b="1" dirty="0">
                <a:solidFill>
                  <a:prstClr val="black"/>
                </a:solidFill>
              </a:rPr>
              <a:t>2</a:t>
            </a:r>
            <a:r>
              <a:rPr lang="zh-CN" altLang="en-US" sz="2200" b="1" dirty="0">
                <a:solidFill>
                  <a:prstClr val="black"/>
                </a:solidFill>
              </a:rPr>
              <a:t>的证明</a:t>
            </a:r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90EC4-792D-4AD9-8F41-F1A4C930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33" y="1366212"/>
            <a:ext cx="3517323" cy="7158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D4AC5F-4A00-4243-83C3-4E479C0FF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478" y="2958479"/>
            <a:ext cx="472121" cy="2360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8979BB-92AD-46D9-8768-6265B2C6F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682" y="3249173"/>
            <a:ext cx="1066608" cy="336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559C47-1917-49A1-84E7-949822D75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881" y="3210663"/>
            <a:ext cx="1593856" cy="407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3535A4-13F1-4DAF-99E5-6BE5451BF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986" y="4198164"/>
            <a:ext cx="3791528" cy="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7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6. Simulation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476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215999" y="216168"/>
            <a:ext cx="8970203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 Simulation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CEA7B-8625-43EC-867C-259AC4A5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68" y="797295"/>
            <a:ext cx="4628571" cy="29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982215-8983-4211-BBC0-1A4850A8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97295"/>
            <a:ext cx="4561905" cy="2838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DE0826-73B2-4662-8FA8-ADE2D166C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33" y="3759200"/>
            <a:ext cx="4152381" cy="28095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DEA81F-72DD-4F9D-ADF1-1000F0D76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377" y="3688135"/>
            <a:ext cx="4142857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7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7. 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01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7.Conclusion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本文的工作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提出一种新的</a:t>
            </a:r>
            <a:r>
              <a:rPr lang="en-US" altLang="zh-CN" sz="2000" dirty="0"/>
              <a:t>scheme</a:t>
            </a:r>
            <a:r>
              <a:rPr lang="zh-CN" altLang="en-US" sz="2000" dirty="0"/>
              <a:t>，得到上界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用映射合并思想求出了更加精准的下界，适用于任何</a:t>
            </a:r>
            <a:r>
              <a:rPr lang="en-US" altLang="zh-CN" sz="2000" dirty="0"/>
              <a:t>scheme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求出了上下界的常数距离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0" lvl="0" indent="0">
              <a:buNone/>
            </a:pPr>
            <a:r>
              <a:rPr lang="zh-CN" altLang="en-US" b="1" dirty="0">
                <a:solidFill>
                  <a:prstClr val="black"/>
                </a:solidFill>
              </a:rPr>
              <a:t>与已有文献的区别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</a:rPr>
              <a:t>上界中，</a:t>
            </a:r>
            <a:r>
              <a:rPr lang="en-US" altLang="zh-CN" sz="2000" dirty="0">
                <a:solidFill>
                  <a:prstClr val="black"/>
                </a:solidFill>
              </a:rPr>
              <a:t>scheme</a:t>
            </a:r>
            <a:r>
              <a:rPr lang="zh-CN" altLang="en-US" sz="2000" dirty="0">
                <a:solidFill>
                  <a:prstClr val="black"/>
                </a:solidFill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</a:rPr>
              <a:t>N1&lt;M</a:t>
            </a:r>
            <a:r>
              <a:rPr lang="zh-CN" altLang="en-US" sz="2000" dirty="0">
                <a:solidFill>
                  <a:prstClr val="black"/>
                </a:solidFill>
              </a:rPr>
              <a:t>时的处理方式不同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zh-CN" altLang="en-US" sz="2000" dirty="0">
                <a:solidFill>
                  <a:prstClr val="black"/>
                </a:solidFill>
              </a:rPr>
              <a:t>分成三组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R</a:t>
            </a:r>
            <a:r>
              <a:rPr lang="zh-CN" altLang="en-US" sz="2000" dirty="0">
                <a:solidFill>
                  <a:prstClr val="black"/>
                </a:solidFill>
              </a:rPr>
              <a:t>公式</a:t>
            </a:r>
            <a:r>
              <a:rPr lang="en-US" altLang="zh-CN" sz="2000" dirty="0">
                <a:solidFill>
                  <a:prstClr val="black"/>
                </a:solidFill>
              </a:rPr>
              <a:t>min</a:t>
            </a:r>
            <a:r>
              <a:rPr lang="zh-CN" altLang="en-US" sz="2000" dirty="0">
                <a:solidFill>
                  <a:prstClr val="black"/>
                </a:solidFill>
              </a:rPr>
              <a:t>函数的第二项是新提出的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下界求法考虑了</a:t>
            </a:r>
            <a:r>
              <a:rPr lang="en-US" altLang="zh-CN" sz="2000" dirty="0"/>
              <a:t>unpopular files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上下界</a:t>
            </a:r>
            <a:r>
              <a:rPr lang="en-US" altLang="zh-CN" sz="2000" dirty="0"/>
              <a:t>gap</a:t>
            </a:r>
            <a:r>
              <a:rPr lang="zh-CN" altLang="en-US" sz="2000" dirty="0"/>
              <a:t>为常数，无关</a:t>
            </a:r>
            <a:r>
              <a:rPr lang="en-US" altLang="zh-CN" sz="2000" dirty="0"/>
              <a:t>scheme</a:t>
            </a:r>
            <a:r>
              <a:rPr lang="zh-CN" altLang="en-US" sz="2000" dirty="0"/>
              <a:t>、</a:t>
            </a:r>
            <a:r>
              <a:rPr lang="en-US" altLang="zh-CN" sz="2000" dirty="0"/>
              <a:t>distribution ,</a:t>
            </a:r>
            <a:r>
              <a:rPr lang="zh-CN" altLang="en-US" sz="2000" dirty="0"/>
              <a:t>这是首次提出的。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15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1.Introduction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89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3128889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本文的工作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提出一种新的</a:t>
            </a:r>
            <a:r>
              <a:rPr lang="en-US" altLang="zh-CN" sz="2000" dirty="0"/>
              <a:t>scheme</a:t>
            </a:r>
            <a:r>
              <a:rPr lang="zh-CN" altLang="en-US" sz="2000" dirty="0"/>
              <a:t>，得到上界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用映射合并思想求出了更加精准的下界，适用于任何</a:t>
            </a:r>
            <a:r>
              <a:rPr lang="en-US" altLang="zh-CN" sz="2000" dirty="0"/>
              <a:t>scheme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求出了上下界的常数距离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0" lvl="0" indent="0">
              <a:buNone/>
            </a:pPr>
            <a:r>
              <a:rPr lang="zh-CN" altLang="en-US" b="1" dirty="0">
                <a:solidFill>
                  <a:prstClr val="black"/>
                </a:solidFill>
              </a:rPr>
              <a:t>与已有文献的区别</a:t>
            </a:r>
            <a:endParaRPr lang="en-US" altLang="zh-CN" b="1" dirty="0">
              <a:solidFill>
                <a:prstClr val="black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>
                <a:solidFill>
                  <a:prstClr val="black"/>
                </a:solidFill>
              </a:rPr>
              <a:t>上界中，</a:t>
            </a:r>
            <a:r>
              <a:rPr lang="en-US" altLang="zh-CN" sz="2000" dirty="0">
                <a:solidFill>
                  <a:prstClr val="black"/>
                </a:solidFill>
              </a:rPr>
              <a:t>scheme</a:t>
            </a:r>
            <a:r>
              <a:rPr lang="zh-CN" altLang="en-US" sz="2000" dirty="0">
                <a:solidFill>
                  <a:prstClr val="black"/>
                </a:solidFill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</a:rPr>
              <a:t>N1&lt;M</a:t>
            </a:r>
            <a:r>
              <a:rPr lang="zh-CN" altLang="en-US" sz="2000" dirty="0">
                <a:solidFill>
                  <a:prstClr val="black"/>
                </a:solidFill>
              </a:rPr>
              <a:t>时的处理方式不同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zh-CN" altLang="en-US" sz="2000" dirty="0">
                <a:solidFill>
                  <a:prstClr val="black"/>
                </a:solidFill>
              </a:rPr>
              <a:t>分成三组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  <a:r>
              <a:rPr lang="zh-CN" altLang="en-US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R</a:t>
            </a:r>
            <a:r>
              <a:rPr lang="zh-CN" altLang="en-US" sz="2000" dirty="0">
                <a:solidFill>
                  <a:prstClr val="black"/>
                </a:solidFill>
              </a:rPr>
              <a:t>公式</a:t>
            </a:r>
            <a:r>
              <a:rPr lang="en-US" altLang="zh-CN" sz="2000" dirty="0">
                <a:solidFill>
                  <a:prstClr val="black"/>
                </a:solidFill>
              </a:rPr>
              <a:t>min</a:t>
            </a:r>
            <a:r>
              <a:rPr lang="zh-CN" altLang="en-US" sz="2000" dirty="0">
                <a:solidFill>
                  <a:prstClr val="black"/>
                </a:solidFill>
              </a:rPr>
              <a:t>函数的第二项是新提出的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下界求法考虑了</a:t>
            </a:r>
            <a:r>
              <a:rPr lang="en-US" altLang="zh-CN" sz="2000" dirty="0"/>
              <a:t>unpopular files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上下界</a:t>
            </a:r>
            <a:r>
              <a:rPr lang="en-US" altLang="zh-CN" sz="2000" dirty="0"/>
              <a:t>gap</a:t>
            </a:r>
            <a:r>
              <a:rPr lang="zh-CN" altLang="en-US" sz="2000" dirty="0"/>
              <a:t>为常数，无关</a:t>
            </a:r>
            <a:r>
              <a:rPr lang="en-US" altLang="zh-CN" sz="2000" dirty="0"/>
              <a:t>scheme</a:t>
            </a:r>
            <a:r>
              <a:rPr lang="zh-CN" altLang="en-US" sz="2000" dirty="0"/>
              <a:t>、</a:t>
            </a:r>
            <a:r>
              <a:rPr lang="en-US" altLang="zh-CN" sz="2000" dirty="0"/>
              <a:t>distribution ,</a:t>
            </a:r>
            <a:r>
              <a:rPr lang="zh-CN" altLang="en-US" sz="2000" dirty="0"/>
              <a:t>这是首次提出的。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0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2. Network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6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409"/>
            <a:ext cx="10515600" cy="1001371"/>
          </a:xfrm>
        </p:spPr>
        <p:txBody>
          <a:bodyPr/>
          <a:lstStyle/>
          <a:p>
            <a:pPr algn="ctr"/>
            <a:r>
              <a:rPr lang="en-US" altLang="zh-CN" dirty="0"/>
              <a:t>2. Network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4BF6CE-349F-4A9A-8E56-DF26A4F6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51" y="1454780"/>
            <a:ext cx="7234697" cy="3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16168"/>
            <a:ext cx="6900418" cy="46486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Network Model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B5069C-1A75-4826-B4AA-77DA48738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35" y="890928"/>
            <a:ext cx="4012550" cy="13599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DE6B83-6439-4D06-A54A-3B1A583F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700" y="890928"/>
            <a:ext cx="6375652" cy="13599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0B37D9-43E3-425C-84A0-EA8717C19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6" y="2855319"/>
            <a:ext cx="5966274" cy="11473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A8D81F-1468-448A-989F-781C850A4DE7}"/>
              </a:ext>
            </a:extLst>
          </p:cNvPr>
          <p:cNvSpPr txBox="1"/>
          <p:nvPr/>
        </p:nvSpPr>
        <p:spPr>
          <a:xfrm>
            <a:off x="1659988" y="4276578"/>
            <a:ext cx="8356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</a:t>
            </a:r>
            <a:r>
              <a:rPr lang="zh-CN" altLang="en-US" sz="2000" dirty="0"/>
              <a:t>：</a:t>
            </a:r>
            <a:r>
              <a:rPr lang="en-US" altLang="zh-CN" sz="2000" dirty="0"/>
              <a:t>request pattern</a:t>
            </a:r>
          </a:p>
          <a:p>
            <a:r>
              <a:rPr lang="en-US" altLang="zh-CN" sz="2000" dirty="0"/>
              <a:t>P(f)</a:t>
            </a:r>
            <a:r>
              <a:rPr lang="zh-CN" altLang="en-US" sz="2000" dirty="0"/>
              <a:t>：某个用户请求</a:t>
            </a:r>
            <a:r>
              <a:rPr lang="en-US" altLang="zh-CN" sz="2000" dirty="0"/>
              <a:t>f</a:t>
            </a:r>
            <a:r>
              <a:rPr lang="zh-CN" altLang="en-US" sz="2000" dirty="0"/>
              <a:t>的概率</a:t>
            </a:r>
            <a:endParaRPr lang="en-US" altLang="zh-CN" sz="2000" dirty="0"/>
          </a:p>
          <a:p>
            <a:r>
              <a:rPr lang="en-US" altLang="zh-CN" sz="2000" dirty="0"/>
              <a:t>P(Wi)</a:t>
            </a:r>
            <a:r>
              <a:rPr lang="zh-CN" altLang="en-US" sz="2000" dirty="0"/>
              <a:t>：某模式的概率</a:t>
            </a:r>
          </a:p>
        </p:txBody>
      </p:sp>
    </p:spTree>
    <p:extLst>
      <p:ext uri="{BB962C8B-B14F-4D97-AF65-F5344CB8AC3E}">
        <p14:creationId xmlns:p14="http://schemas.microsoft.com/office/powerpoint/2010/main" val="251295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3. Main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88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8A94-5B3F-4269-B56B-BBFB049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/>
              <a:t>3. Theoretical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75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/>
                  <a:t>一些重要的参数</a:t>
                </a:r>
                <a:endParaRPr lang="en-US" altLang="zh-CN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 i="1" dirty="0"/>
                  <a:t> </a:t>
                </a:r>
                <a:r>
                  <a:rPr lang="en-US" altLang="zh-CN" sz="2000" dirty="0"/>
                  <a:t>max(M,3)</a:t>
                </a:r>
                <a:endParaRPr lang="en-US" altLang="zh-CN" sz="2400" b="1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的定义为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N1</a:t>
                </a:r>
                <a:r>
                  <a:rPr lang="zh-CN" altLang="en-US" sz="2000" dirty="0"/>
                  <a:t>表示有</a:t>
                </a:r>
                <a:r>
                  <a:rPr lang="en-US" altLang="zh-CN" sz="2000" dirty="0"/>
                  <a:t>N1</a:t>
                </a:r>
                <a:r>
                  <a:rPr lang="zh-CN" altLang="en-US" sz="2000" dirty="0"/>
                  <a:t>个文件概率是大于</a:t>
                </a:r>
                <a:r>
                  <a:rPr lang="en-US" altLang="zh-CN" sz="2000" dirty="0"/>
                  <a:t>1/KM</a:t>
                </a:r>
                <a:r>
                  <a:rPr lang="zh-CN" altLang="en-US" sz="2000" dirty="0"/>
                  <a:t>的，</a:t>
                </a:r>
                <a:r>
                  <a:rPr lang="en-US" altLang="zh-CN" sz="2000" dirty="0"/>
                  <a:t>popular files</a:t>
                </a:r>
                <a:r>
                  <a:rPr lang="zh-CN" altLang="en-US" sz="2000" dirty="0"/>
                  <a:t>的个数为</a:t>
                </a:r>
                <a:r>
                  <a:rPr lang="en-US" altLang="zh-CN" sz="2000" dirty="0"/>
                  <a:t>N1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752"/>
                <a:ext cx="10515600" cy="4351338"/>
              </a:xfrm>
              <a:blipFill>
                <a:blip r:embed="rId3"/>
                <a:stretch>
                  <a:fillRect l="-928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E8D8DE1-B616-49F5-80CD-C801B82D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096" y="2406946"/>
            <a:ext cx="3575294" cy="4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正规">
      <a:majorFont>
        <a:latin typeface="tine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1404</Words>
  <Application>Microsoft Office PowerPoint</Application>
  <PresentationFormat>宽屏</PresentationFormat>
  <Paragraphs>195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tine</vt:lpstr>
      <vt:lpstr>等线</vt:lpstr>
      <vt:lpstr>Arial</vt:lpstr>
      <vt:lpstr>Cambria Math</vt:lpstr>
      <vt:lpstr>Times New Roman</vt:lpstr>
      <vt:lpstr>Office 主题​​</vt:lpstr>
      <vt:lpstr>1_Office 主题​​</vt:lpstr>
      <vt:lpstr>Coded Caching Under Arbitrary Popularity Distributions</vt:lpstr>
      <vt:lpstr>目录</vt:lpstr>
      <vt:lpstr>1.Introduction</vt:lpstr>
      <vt:lpstr>1.introduction</vt:lpstr>
      <vt:lpstr>2. Network Model</vt:lpstr>
      <vt:lpstr>2. Network Model</vt:lpstr>
      <vt:lpstr>2. Network Model</vt:lpstr>
      <vt:lpstr>3. Main Results</vt:lpstr>
      <vt:lpstr>3. Theoretical Results</vt:lpstr>
      <vt:lpstr>3. Theoretical Results</vt:lpstr>
      <vt:lpstr>3. Theoretical Results</vt:lpstr>
      <vt:lpstr>3. Theoretical Results</vt:lpstr>
      <vt:lpstr>4. Lower Bound</vt:lpstr>
      <vt:lpstr>4. Lower Bound</vt:lpstr>
      <vt:lpstr>4. Lower Bound</vt:lpstr>
      <vt:lpstr>4. Lower Bound</vt:lpstr>
      <vt:lpstr>4. Lower Bound</vt:lpstr>
      <vt:lpstr>4. Lower Bound</vt:lpstr>
      <vt:lpstr>4. Lower Bound</vt:lpstr>
      <vt:lpstr>4. Lower Bound</vt:lpstr>
      <vt:lpstr>4. Lower Bound</vt:lpstr>
      <vt:lpstr>4. Lower Bound</vt:lpstr>
      <vt:lpstr>5. Upper Bound</vt:lpstr>
      <vt:lpstr>5. Upper Bound</vt:lpstr>
      <vt:lpstr>5. Upper Bound</vt:lpstr>
      <vt:lpstr>6. Simulation Results</vt:lpstr>
      <vt:lpstr>6. Simulation Results</vt:lpstr>
      <vt:lpstr>7. Conclusion</vt:lpstr>
      <vt:lpstr>7.Conclusion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Caching Under Arbitrary Popularity Distributions</dc:title>
  <dc:creator>赵家毅</dc:creator>
  <cp:lastModifiedBy>赵 家毅</cp:lastModifiedBy>
  <cp:revision>943</cp:revision>
  <dcterms:created xsi:type="dcterms:W3CDTF">2019-05-09T08:43:29Z</dcterms:created>
  <dcterms:modified xsi:type="dcterms:W3CDTF">2019-06-08T09:17:12Z</dcterms:modified>
</cp:coreProperties>
</file>