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9"/>
  </p:notesMasterIdLst>
  <p:handoutMasterIdLst>
    <p:handoutMasterId r:id="rId40"/>
  </p:handoutMasterIdLst>
  <p:sldIdLst>
    <p:sldId id="256" r:id="rId3"/>
    <p:sldId id="296" r:id="rId4"/>
    <p:sldId id="297" r:id="rId5"/>
    <p:sldId id="258" r:id="rId6"/>
    <p:sldId id="266" r:id="rId7"/>
    <p:sldId id="260" r:id="rId8"/>
    <p:sldId id="261" r:id="rId9"/>
    <p:sldId id="262" r:id="rId10"/>
    <p:sldId id="272" r:id="rId11"/>
    <p:sldId id="298" r:id="rId12"/>
    <p:sldId id="263" r:id="rId13"/>
    <p:sldId id="269" r:id="rId14"/>
    <p:sldId id="267" r:id="rId15"/>
    <p:sldId id="268" r:id="rId16"/>
    <p:sldId id="264" r:id="rId17"/>
    <p:sldId id="270" r:id="rId18"/>
    <p:sldId id="271" r:id="rId19"/>
    <p:sldId id="273" r:id="rId20"/>
    <p:sldId id="274" r:id="rId21"/>
    <p:sldId id="275" r:id="rId22"/>
    <p:sldId id="277" r:id="rId23"/>
    <p:sldId id="276" r:id="rId24"/>
    <p:sldId id="279" r:id="rId25"/>
    <p:sldId id="280" r:id="rId26"/>
    <p:sldId id="281" r:id="rId27"/>
    <p:sldId id="283" r:id="rId28"/>
    <p:sldId id="284" r:id="rId29"/>
    <p:sldId id="282" r:id="rId30"/>
    <p:sldId id="286" r:id="rId31"/>
    <p:sldId id="289" r:id="rId32"/>
    <p:sldId id="290" r:id="rId33"/>
    <p:sldId id="291" r:id="rId34"/>
    <p:sldId id="292" r:id="rId35"/>
    <p:sldId id="293" r:id="rId36"/>
    <p:sldId id="294" r:id="rId37"/>
    <p:sldId id="29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4238" autoAdjust="0"/>
  </p:normalViewPr>
  <p:slideViewPr>
    <p:cSldViewPr snapToGrid="0">
      <p:cViewPr varScale="1">
        <p:scale>
          <a:sx n="68" d="100"/>
          <a:sy n="68" d="100"/>
        </p:scale>
        <p:origin x="750" y="60"/>
      </p:cViewPr>
      <p:guideLst/>
    </p:cSldViewPr>
  </p:slideViewPr>
  <p:outlineViewPr>
    <p:cViewPr>
      <p:scale>
        <a:sx n="33" d="100"/>
        <a:sy n="33" d="100"/>
      </p:scale>
      <p:origin x="0" y="-82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BB8A8FD-75FC-46A1-A82B-B827308273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introduction</a:t>
            </a:r>
            <a:endParaRPr lang="zh-CN" altLang="en-US"/>
          </a:p>
        </p:txBody>
      </p:sp>
      <p:sp>
        <p:nvSpPr>
          <p:cNvPr id="3" name="日期占位符 2">
            <a:extLst>
              <a:ext uri="{FF2B5EF4-FFF2-40B4-BE49-F238E27FC236}">
                <a16:creationId xmlns:a16="http://schemas.microsoft.com/office/drawing/2014/main" id="{9F6855A9-1FD1-4B24-9BBE-D58B2CBB9E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0D5959-F2DF-4BE2-A33E-EB6DFA206F64}" type="datetimeFigureOut">
              <a:rPr lang="zh-CN" altLang="en-US" smtClean="0"/>
              <a:t>2019/5/11</a:t>
            </a:fld>
            <a:endParaRPr lang="zh-CN" altLang="en-US"/>
          </a:p>
        </p:txBody>
      </p:sp>
      <p:sp>
        <p:nvSpPr>
          <p:cNvPr id="4" name="页脚占位符 3">
            <a:extLst>
              <a:ext uri="{FF2B5EF4-FFF2-40B4-BE49-F238E27FC236}">
                <a16:creationId xmlns:a16="http://schemas.microsoft.com/office/drawing/2014/main" id="{CF2ED82F-4B75-4830-B483-D6F4421EC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5C01734-F3D4-4200-B751-205D1F5CE4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6D3053-7A04-4F8D-AAB6-82FDC9B95B1E}" type="slidenum">
              <a:rPr lang="zh-CN" altLang="en-US" smtClean="0"/>
              <a:t>‹#›</a:t>
            </a:fld>
            <a:endParaRPr lang="zh-CN" altLang="en-US"/>
          </a:p>
        </p:txBody>
      </p:sp>
    </p:spTree>
    <p:extLst>
      <p:ext uri="{BB962C8B-B14F-4D97-AF65-F5344CB8AC3E}">
        <p14:creationId xmlns:p14="http://schemas.microsoft.com/office/powerpoint/2010/main" val="15307288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introduction</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060A7-92A3-4E1A-BCC5-525FEDC6007E}" type="datetimeFigureOut">
              <a:rPr lang="zh-CN" altLang="en-US" smtClean="0"/>
              <a:t>2019/5/11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BA3DC-A27E-4FE1-B625-5879F902E82E}" type="slidenum">
              <a:rPr lang="zh-CN" altLang="en-US" smtClean="0"/>
              <a:t>‹#›</a:t>
            </a:fld>
            <a:endParaRPr lang="zh-CN" altLang="en-US"/>
          </a:p>
        </p:txBody>
      </p:sp>
    </p:spTree>
    <p:extLst>
      <p:ext uri="{BB962C8B-B14F-4D97-AF65-F5344CB8AC3E}">
        <p14:creationId xmlns:p14="http://schemas.microsoft.com/office/powerpoint/2010/main" val="39260653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633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222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437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453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BBA3DC-A27E-4FE1-B625-5879F902E82E}" type="slidenum">
              <a:rPr lang="zh-CN" altLang="en-US" smtClean="0"/>
              <a:t>21</a:t>
            </a:fld>
            <a:endParaRPr lang="zh-CN" altLang="en-US"/>
          </a:p>
        </p:txBody>
      </p:sp>
    </p:spTree>
    <p:extLst>
      <p:ext uri="{BB962C8B-B14F-4D97-AF65-F5344CB8AC3E}">
        <p14:creationId xmlns:p14="http://schemas.microsoft.com/office/powerpoint/2010/main" val="2688876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BBA3DC-A27E-4FE1-B625-5879F902E82E}" type="slidenum">
              <a:rPr lang="zh-CN" altLang="en-US" smtClean="0"/>
              <a:t>4</a:t>
            </a:fld>
            <a:endParaRPr lang="zh-CN" altLang="en-US"/>
          </a:p>
        </p:txBody>
      </p:sp>
    </p:spTree>
    <p:extLst>
      <p:ext uri="{BB962C8B-B14F-4D97-AF65-F5344CB8AC3E}">
        <p14:creationId xmlns:p14="http://schemas.microsoft.com/office/powerpoint/2010/main" val="417440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476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510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706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22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619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474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966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16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558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幻灯片图像占位符 1"/>
          <p:cNvSpPr>
            <a:spLocks noGrp="1" noRot="1" noChangeAspect="1"/>
          </p:cNvSpPr>
          <p:nvPr>
            <p:ph type="sldImg"/>
          </p:nvPr>
        </p:nvSpPr>
        <p:spPr/>
      </p:sp>
      <p:sp>
        <p:nvSpPr>
          <p:cNvPr id="1048618" name="备注占位符 2"/>
          <p:cNvSpPr>
            <a:spLocks noGrp="1"/>
          </p:cNvSpPr>
          <p:nvPr>
            <p:ph type="body" idx="1"/>
          </p:nvPr>
        </p:nvSpPr>
        <p:spPr/>
        <p:txBody>
          <a:bodyPr/>
          <a:lstStyle/>
          <a:p>
            <a:endParaRPr lang="zh-CN" altLang="en-US" dirty="0"/>
          </a:p>
        </p:txBody>
      </p:sp>
      <p:sp>
        <p:nvSpPr>
          <p:cNvPr id="1048619"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BBA3DC-A27E-4FE1-B625-5879F902E8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4259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BBA3DC-A27E-4FE1-B625-5879F902E82E}" type="slidenum">
              <a:rPr lang="zh-CN" altLang="en-US" smtClean="0"/>
              <a:t>11</a:t>
            </a:fld>
            <a:endParaRPr lang="zh-CN" altLang="en-US"/>
          </a:p>
        </p:txBody>
      </p:sp>
    </p:spTree>
    <p:extLst>
      <p:ext uri="{BB962C8B-B14F-4D97-AF65-F5344CB8AC3E}">
        <p14:creationId xmlns:p14="http://schemas.microsoft.com/office/powerpoint/2010/main" val="91757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BBA3DC-A27E-4FE1-B625-5879F902E82E}" type="slidenum">
              <a:rPr lang="zh-CN" altLang="en-US" smtClean="0"/>
              <a:t>12</a:t>
            </a:fld>
            <a:endParaRPr lang="zh-CN" altLang="en-US"/>
          </a:p>
        </p:txBody>
      </p:sp>
    </p:spTree>
    <p:extLst>
      <p:ext uri="{BB962C8B-B14F-4D97-AF65-F5344CB8AC3E}">
        <p14:creationId xmlns:p14="http://schemas.microsoft.com/office/powerpoint/2010/main" val="336179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85721-6134-4427-85DA-99858182EA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FCFB16-9F42-4E56-96EE-D5FE4262D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3FE2E78-9AF6-4F45-8167-DF9750E76157}"/>
              </a:ext>
            </a:extLst>
          </p:cNvPr>
          <p:cNvSpPr>
            <a:spLocks noGrp="1"/>
          </p:cNvSpPr>
          <p:nvPr>
            <p:ph type="dt" sz="half" idx="10"/>
          </p:nvPr>
        </p:nvSpPr>
        <p:spPr/>
        <p:txBody>
          <a:bodyPr/>
          <a:lstStyle/>
          <a:p>
            <a:fld id="{372EE8CB-3A77-4C6A-AFF0-59F69825E20F}" type="datetime1">
              <a:rPr lang="zh-CN" altLang="en-US" smtClean="0"/>
              <a:t>2019/5/11</a:t>
            </a:fld>
            <a:endParaRPr lang="zh-CN" altLang="en-US"/>
          </a:p>
        </p:txBody>
      </p:sp>
      <p:sp>
        <p:nvSpPr>
          <p:cNvPr id="5" name="页脚占位符 4">
            <a:extLst>
              <a:ext uri="{FF2B5EF4-FFF2-40B4-BE49-F238E27FC236}">
                <a16:creationId xmlns:a16="http://schemas.microsoft.com/office/drawing/2014/main" id="{F393D171-9F87-49B4-9235-8D5C218028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00555F-E141-4B61-9991-4C06B62F805E}"/>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08624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1CD3B-8C24-4181-B943-543E59F3DE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235562-B441-47E0-AD91-CBB7A41B4A1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4E0563-AAB0-4C36-A341-98CEA43460F5}"/>
              </a:ext>
            </a:extLst>
          </p:cNvPr>
          <p:cNvSpPr>
            <a:spLocks noGrp="1"/>
          </p:cNvSpPr>
          <p:nvPr>
            <p:ph type="dt" sz="half" idx="10"/>
          </p:nvPr>
        </p:nvSpPr>
        <p:spPr/>
        <p:txBody>
          <a:bodyPr/>
          <a:lstStyle/>
          <a:p>
            <a:fld id="{FC8CE0EB-E12B-4EB5-9F47-8E68AF1B5F68}" type="datetime1">
              <a:rPr lang="zh-CN" altLang="en-US" smtClean="0"/>
              <a:t>2019/5/11</a:t>
            </a:fld>
            <a:endParaRPr lang="zh-CN" altLang="en-US"/>
          </a:p>
        </p:txBody>
      </p:sp>
      <p:sp>
        <p:nvSpPr>
          <p:cNvPr id="5" name="页脚占位符 4">
            <a:extLst>
              <a:ext uri="{FF2B5EF4-FFF2-40B4-BE49-F238E27FC236}">
                <a16:creationId xmlns:a16="http://schemas.microsoft.com/office/drawing/2014/main" id="{DB442D9F-4807-4942-B401-A479174C88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B07E67-B118-470F-8B90-659EADA0C907}"/>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46501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7744C1-4509-4FA6-BC87-B2DE081410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1E1DCE-B8AE-4EB1-A9FC-27400098549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5D1F3B-3B9E-4E55-A4E4-34E13213AEE2}"/>
              </a:ext>
            </a:extLst>
          </p:cNvPr>
          <p:cNvSpPr>
            <a:spLocks noGrp="1"/>
          </p:cNvSpPr>
          <p:nvPr>
            <p:ph type="dt" sz="half" idx="10"/>
          </p:nvPr>
        </p:nvSpPr>
        <p:spPr/>
        <p:txBody>
          <a:bodyPr/>
          <a:lstStyle/>
          <a:p>
            <a:fld id="{1283AB80-D84D-4B43-918D-C0FD0C03CF4F}" type="datetime1">
              <a:rPr lang="zh-CN" altLang="en-US" smtClean="0"/>
              <a:t>2019/5/11</a:t>
            </a:fld>
            <a:endParaRPr lang="zh-CN" altLang="en-US"/>
          </a:p>
        </p:txBody>
      </p:sp>
      <p:sp>
        <p:nvSpPr>
          <p:cNvPr id="5" name="页脚占位符 4">
            <a:extLst>
              <a:ext uri="{FF2B5EF4-FFF2-40B4-BE49-F238E27FC236}">
                <a16:creationId xmlns:a16="http://schemas.microsoft.com/office/drawing/2014/main" id="{92CDEBAB-7A32-4791-80F3-86B349447D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225389-0F9B-45C8-9968-1A352606BF53}"/>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830599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583" name="日期占位符 3"/>
          <p:cNvSpPr>
            <a:spLocks noGrp="1"/>
          </p:cNvSpPr>
          <p:nvPr>
            <p:ph type="dt" sz="half" idx="10"/>
          </p:nvPr>
        </p:nvSpPr>
        <p:spPr/>
        <p:txBody>
          <a:bodyPr/>
          <a:lstStyle/>
          <a:p>
            <a:fld id="{372EE8CB-3A77-4C6A-AFF0-59F69825E20F}" type="datetime1">
              <a:rPr lang="zh-CN" altLang="en-US" smtClean="0"/>
              <a:t>2019/5/11</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37877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7" name="标题 1"/>
          <p:cNvSpPr>
            <a:spLocks noGrp="1"/>
          </p:cNvSpPr>
          <p:nvPr>
            <p:ph type="title"/>
          </p:nvPr>
        </p:nvSpPr>
        <p:spPr/>
        <p:txBody>
          <a:bodyPr/>
          <a:lstStyle/>
          <a:p>
            <a:r>
              <a:rPr lang="zh-CN" altLang="en-US"/>
              <a:t>单击此处编辑母版标题样式</a:t>
            </a:r>
          </a:p>
        </p:txBody>
      </p:sp>
      <p:sp>
        <p:nvSpPr>
          <p:cNvPr id="1048588"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9" name="日期占位符 3"/>
          <p:cNvSpPr>
            <a:spLocks noGrp="1"/>
          </p:cNvSpPr>
          <p:nvPr>
            <p:ph type="dt" sz="half" idx="10"/>
          </p:nvPr>
        </p:nvSpPr>
        <p:spPr/>
        <p:txBody>
          <a:bodyPr/>
          <a:lstStyle/>
          <a:p>
            <a:fld id="{9512E572-114F-4A47-B264-2ACA932D1A92}" type="datetime1">
              <a:rPr lang="zh-CN" altLang="en-US" smtClean="0"/>
              <a:t>2019/5/11</a:t>
            </a:fld>
            <a:endParaRPr lang="zh-CN" altLang="en-US"/>
          </a:p>
        </p:txBody>
      </p:sp>
      <p:sp>
        <p:nvSpPr>
          <p:cNvPr id="1048590" name="页脚占位符 4"/>
          <p:cNvSpPr>
            <a:spLocks noGrp="1"/>
          </p:cNvSpPr>
          <p:nvPr>
            <p:ph type="ftr" sz="quarter" idx="11"/>
          </p:nvPr>
        </p:nvSpPr>
        <p:spPr/>
        <p:txBody>
          <a:bodyPr/>
          <a:lstStyle/>
          <a:p>
            <a:endParaRPr lang="zh-CN" altLang="en-US"/>
          </a:p>
        </p:txBody>
      </p:sp>
      <p:sp>
        <p:nvSpPr>
          <p:cNvPr id="1048591"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69170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09"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10"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048711" name="日期占位符 3"/>
          <p:cNvSpPr>
            <a:spLocks noGrp="1"/>
          </p:cNvSpPr>
          <p:nvPr>
            <p:ph type="dt" sz="half" idx="10"/>
          </p:nvPr>
        </p:nvSpPr>
        <p:spPr/>
        <p:txBody>
          <a:bodyPr/>
          <a:lstStyle/>
          <a:p>
            <a:fld id="{0B8804B4-6ADC-48C0-A704-5ED7C7E4C338}" type="datetime1">
              <a:rPr lang="zh-CN" altLang="en-US" smtClean="0"/>
              <a:t>2019/5/11</a:t>
            </a:fld>
            <a:endParaRPr lang="zh-CN" altLang="en-US"/>
          </a:p>
        </p:txBody>
      </p:sp>
      <p:sp>
        <p:nvSpPr>
          <p:cNvPr id="1048712" name="页脚占位符 4"/>
          <p:cNvSpPr>
            <a:spLocks noGrp="1"/>
          </p:cNvSpPr>
          <p:nvPr>
            <p:ph type="ftr" sz="quarter" idx="11"/>
          </p:nvPr>
        </p:nvSpPr>
        <p:spPr/>
        <p:txBody>
          <a:bodyPr/>
          <a:lstStyle/>
          <a:p>
            <a:endParaRPr lang="zh-CN" altLang="en-US"/>
          </a:p>
        </p:txBody>
      </p:sp>
      <p:sp>
        <p:nvSpPr>
          <p:cNvPr id="1048713"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496675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14" name="标题 1"/>
          <p:cNvSpPr>
            <a:spLocks noGrp="1"/>
          </p:cNvSpPr>
          <p:nvPr>
            <p:ph type="title"/>
          </p:nvPr>
        </p:nvSpPr>
        <p:spPr/>
        <p:txBody>
          <a:bodyPr/>
          <a:lstStyle/>
          <a:p>
            <a:r>
              <a:rPr lang="zh-CN" altLang="en-US"/>
              <a:t>单击此处编辑母版标题样式</a:t>
            </a:r>
          </a:p>
        </p:txBody>
      </p:sp>
      <p:sp>
        <p:nvSpPr>
          <p:cNvPr id="1048715"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16"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17" name="日期占位符 4"/>
          <p:cNvSpPr>
            <a:spLocks noGrp="1"/>
          </p:cNvSpPr>
          <p:nvPr>
            <p:ph type="dt" sz="half" idx="10"/>
          </p:nvPr>
        </p:nvSpPr>
        <p:spPr/>
        <p:txBody>
          <a:bodyPr/>
          <a:lstStyle/>
          <a:p>
            <a:fld id="{B94F5617-45E2-4251-BD76-D65923D5C7E0}" type="datetime1">
              <a:rPr lang="zh-CN" altLang="en-US" smtClean="0"/>
              <a:t>2019/5/11</a:t>
            </a:fld>
            <a:endParaRPr lang="zh-CN" altLang="en-US"/>
          </a:p>
        </p:txBody>
      </p:sp>
      <p:sp>
        <p:nvSpPr>
          <p:cNvPr id="1048718" name="页脚占位符 5"/>
          <p:cNvSpPr>
            <a:spLocks noGrp="1"/>
          </p:cNvSpPr>
          <p:nvPr>
            <p:ph type="ftr" sz="quarter" idx="11"/>
          </p:nvPr>
        </p:nvSpPr>
        <p:spPr/>
        <p:txBody>
          <a:bodyPr/>
          <a:lstStyle/>
          <a:p>
            <a:endParaRPr lang="zh-CN" altLang="en-US"/>
          </a:p>
        </p:txBody>
      </p:sp>
      <p:sp>
        <p:nvSpPr>
          <p:cNvPr id="1048719" name="灯片编号占位符 6"/>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780834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20"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21"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722"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23"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724"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25" name="日期占位符 6"/>
          <p:cNvSpPr>
            <a:spLocks noGrp="1"/>
          </p:cNvSpPr>
          <p:nvPr>
            <p:ph type="dt" sz="half" idx="10"/>
          </p:nvPr>
        </p:nvSpPr>
        <p:spPr/>
        <p:txBody>
          <a:bodyPr/>
          <a:lstStyle/>
          <a:p>
            <a:fld id="{287D40E3-FEFF-4690-BCA5-A5A8E0C48902}" type="datetime1">
              <a:rPr lang="zh-CN" altLang="en-US" smtClean="0"/>
              <a:t>2019/5/11</a:t>
            </a:fld>
            <a:endParaRPr lang="zh-CN" altLang="en-US"/>
          </a:p>
        </p:txBody>
      </p:sp>
      <p:sp>
        <p:nvSpPr>
          <p:cNvPr id="1048726" name="页脚占位符 7"/>
          <p:cNvSpPr>
            <a:spLocks noGrp="1"/>
          </p:cNvSpPr>
          <p:nvPr>
            <p:ph type="ftr" sz="quarter" idx="11"/>
          </p:nvPr>
        </p:nvSpPr>
        <p:spPr/>
        <p:txBody>
          <a:bodyPr/>
          <a:lstStyle/>
          <a:p>
            <a:endParaRPr lang="zh-CN" altLang="en-US"/>
          </a:p>
        </p:txBody>
      </p:sp>
      <p:sp>
        <p:nvSpPr>
          <p:cNvPr id="1048727" name="灯片编号占位符 8"/>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947464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89" name="标题 1"/>
          <p:cNvSpPr>
            <a:spLocks noGrp="1"/>
          </p:cNvSpPr>
          <p:nvPr>
            <p:ph type="title"/>
          </p:nvPr>
        </p:nvSpPr>
        <p:spPr/>
        <p:txBody>
          <a:bodyPr/>
          <a:lstStyle/>
          <a:p>
            <a:r>
              <a:rPr lang="zh-CN" altLang="en-US"/>
              <a:t>单击此处编辑母版标题样式</a:t>
            </a:r>
          </a:p>
        </p:txBody>
      </p:sp>
      <p:sp>
        <p:nvSpPr>
          <p:cNvPr id="1048690" name="日期占位符 2"/>
          <p:cNvSpPr>
            <a:spLocks noGrp="1"/>
          </p:cNvSpPr>
          <p:nvPr>
            <p:ph type="dt" sz="half" idx="10"/>
          </p:nvPr>
        </p:nvSpPr>
        <p:spPr/>
        <p:txBody>
          <a:bodyPr/>
          <a:lstStyle/>
          <a:p>
            <a:fld id="{7BFDC8B7-EC3D-47C7-B969-F2D961EB4801}" type="datetime1">
              <a:rPr lang="zh-CN" altLang="en-US" smtClean="0"/>
              <a:t>2019/5/11</a:t>
            </a:fld>
            <a:endParaRPr lang="zh-CN" altLang="en-US"/>
          </a:p>
        </p:txBody>
      </p:sp>
      <p:sp>
        <p:nvSpPr>
          <p:cNvPr id="1048691" name="页脚占位符 3"/>
          <p:cNvSpPr>
            <a:spLocks noGrp="1"/>
          </p:cNvSpPr>
          <p:nvPr>
            <p:ph type="ftr" sz="quarter" idx="11"/>
          </p:nvPr>
        </p:nvSpPr>
        <p:spPr/>
        <p:txBody>
          <a:bodyPr/>
          <a:lstStyle/>
          <a:p>
            <a:endParaRPr lang="zh-CN" altLang="en-US"/>
          </a:p>
        </p:txBody>
      </p:sp>
      <p:sp>
        <p:nvSpPr>
          <p:cNvPr id="1048692" name="灯片编号占位符 4"/>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095414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728" name="日期占位符 1"/>
          <p:cNvSpPr>
            <a:spLocks noGrp="1"/>
          </p:cNvSpPr>
          <p:nvPr>
            <p:ph type="dt" sz="half" idx="10"/>
          </p:nvPr>
        </p:nvSpPr>
        <p:spPr/>
        <p:txBody>
          <a:bodyPr/>
          <a:lstStyle/>
          <a:p>
            <a:fld id="{2F1D7D7D-9584-4C41-9615-75162AC1D72A}" type="datetime1">
              <a:rPr lang="zh-CN" altLang="en-US" smtClean="0"/>
              <a:t>2019/5/11</a:t>
            </a:fld>
            <a:endParaRPr lang="zh-CN" altLang="en-US"/>
          </a:p>
        </p:txBody>
      </p:sp>
      <p:sp>
        <p:nvSpPr>
          <p:cNvPr id="1048729" name="页脚占位符 2"/>
          <p:cNvSpPr>
            <a:spLocks noGrp="1"/>
          </p:cNvSpPr>
          <p:nvPr>
            <p:ph type="ftr" sz="quarter" idx="11"/>
          </p:nvPr>
        </p:nvSpPr>
        <p:spPr/>
        <p:txBody>
          <a:bodyPr/>
          <a:lstStyle/>
          <a:p>
            <a:endParaRPr lang="zh-CN" altLang="en-US"/>
          </a:p>
        </p:txBody>
      </p:sp>
      <p:sp>
        <p:nvSpPr>
          <p:cNvPr id="1048730" name="灯片编号占位符 3"/>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51724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3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3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3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734" name="日期占位符 4"/>
          <p:cNvSpPr>
            <a:spLocks noGrp="1"/>
          </p:cNvSpPr>
          <p:nvPr>
            <p:ph type="dt" sz="half" idx="10"/>
          </p:nvPr>
        </p:nvSpPr>
        <p:spPr/>
        <p:txBody>
          <a:bodyPr/>
          <a:lstStyle/>
          <a:p>
            <a:fld id="{EFBFB2C7-CF7D-4C61-8BD7-EF6C5EBDB12D}" type="datetime1">
              <a:rPr lang="zh-CN" altLang="en-US" smtClean="0"/>
              <a:t>2019/5/11</a:t>
            </a:fld>
            <a:endParaRPr lang="zh-CN" altLang="en-US"/>
          </a:p>
        </p:txBody>
      </p:sp>
      <p:sp>
        <p:nvSpPr>
          <p:cNvPr id="1048735" name="页脚占位符 5"/>
          <p:cNvSpPr>
            <a:spLocks noGrp="1"/>
          </p:cNvSpPr>
          <p:nvPr>
            <p:ph type="ftr" sz="quarter" idx="11"/>
          </p:nvPr>
        </p:nvSpPr>
        <p:spPr/>
        <p:txBody>
          <a:bodyPr/>
          <a:lstStyle/>
          <a:p>
            <a:endParaRPr lang="zh-CN" altLang="en-US"/>
          </a:p>
        </p:txBody>
      </p:sp>
      <p:sp>
        <p:nvSpPr>
          <p:cNvPr id="1048736" name="灯片编号占位符 6"/>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44017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AB3D2-9947-4D64-A826-D6979C491C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F7AA39-B69F-4BAB-B927-13FC0A8B1AF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1E4F5A-F0D4-4B72-99F9-6CEBC9FAFC1B}"/>
              </a:ext>
            </a:extLst>
          </p:cNvPr>
          <p:cNvSpPr>
            <a:spLocks noGrp="1"/>
          </p:cNvSpPr>
          <p:nvPr>
            <p:ph type="dt" sz="half" idx="10"/>
          </p:nvPr>
        </p:nvSpPr>
        <p:spPr/>
        <p:txBody>
          <a:bodyPr/>
          <a:lstStyle/>
          <a:p>
            <a:fld id="{9512E572-114F-4A47-B264-2ACA932D1A92}" type="datetime1">
              <a:rPr lang="zh-CN" altLang="en-US" smtClean="0"/>
              <a:t>2019/5/11</a:t>
            </a:fld>
            <a:endParaRPr lang="zh-CN" altLang="en-US"/>
          </a:p>
        </p:txBody>
      </p:sp>
      <p:sp>
        <p:nvSpPr>
          <p:cNvPr id="5" name="页脚占位符 4">
            <a:extLst>
              <a:ext uri="{FF2B5EF4-FFF2-40B4-BE49-F238E27FC236}">
                <a16:creationId xmlns:a16="http://schemas.microsoft.com/office/drawing/2014/main" id="{999301FC-5AC1-4598-87C1-60A7365CE9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657D2A-591B-46C3-8E90-2ACAA1D5B84D}"/>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2517271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98"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699"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0"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701" name="日期占位符 4"/>
          <p:cNvSpPr>
            <a:spLocks noGrp="1"/>
          </p:cNvSpPr>
          <p:nvPr>
            <p:ph type="dt" sz="half" idx="10"/>
          </p:nvPr>
        </p:nvSpPr>
        <p:spPr/>
        <p:txBody>
          <a:bodyPr/>
          <a:lstStyle/>
          <a:p>
            <a:fld id="{C6302770-08E6-4814-AC98-232EEA05B83F}" type="datetime1">
              <a:rPr lang="zh-CN" altLang="en-US" smtClean="0"/>
              <a:t>2019/5/11</a:t>
            </a:fld>
            <a:endParaRPr lang="zh-CN" altLang="en-US"/>
          </a:p>
        </p:txBody>
      </p:sp>
      <p:sp>
        <p:nvSpPr>
          <p:cNvPr id="1048702" name="页脚占位符 5"/>
          <p:cNvSpPr>
            <a:spLocks noGrp="1"/>
          </p:cNvSpPr>
          <p:nvPr>
            <p:ph type="ftr" sz="quarter" idx="11"/>
          </p:nvPr>
        </p:nvSpPr>
        <p:spPr/>
        <p:txBody>
          <a:bodyPr/>
          <a:lstStyle/>
          <a:p>
            <a:endParaRPr lang="zh-CN" altLang="en-US"/>
          </a:p>
        </p:txBody>
      </p:sp>
      <p:sp>
        <p:nvSpPr>
          <p:cNvPr id="1048703" name="灯片编号占位符 6"/>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98537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04" name="标题 1"/>
          <p:cNvSpPr>
            <a:spLocks noGrp="1"/>
          </p:cNvSpPr>
          <p:nvPr>
            <p:ph type="title"/>
          </p:nvPr>
        </p:nvSpPr>
        <p:spPr/>
        <p:txBody>
          <a:bodyPr/>
          <a:lstStyle/>
          <a:p>
            <a:r>
              <a:rPr lang="zh-CN" altLang="en-US"/>
              <a:t>单击此处编辑母版标题样式</a:t>
            </a:r>
          </a:p>
        </p:txBody>
      </p:sp>
      <p:sp>
        <p:nvSpPr>
          <p:cNvPr id="1048705"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06" name="日期占位符 3"/>
          <p:cNvSpPr>
            <a:spLocks noGrp="1"/>
          </p:cNvSpPr>
          <p:nvPr>
            <p:ph type="dt" sz="half" idx="10"/>
          </p:nvPr>
        </p:nvSpPr>
        <p:spPr/>
        <p:txBody>
          <a:bodyPr/>
          <a:lstStyle/>
          <a:p>
            <a:fld id="{FC8CE0EB-E12B-4EB5-9F47-8E68AF1B5F68}" type="datetime1">
              <a:rPr lang="zh-CN" altLang="en-US" smtClean="0"/>
              <a:t>2019/5/11</a:t>
            </a:fld>
            <a:endParaRPr lang="zh-CN" altLang="en-US"/>
          </a:p>
        </p:txBody>
      </p:sp>
      <p:sp>
        <p:nvSpPr>
          <p:cNvPr id="1048707" name="页脚占位符 4"/>
          <p:cNvSpPr>
            <a:spLocks noGrp="1"/>
          </p:cNvSpPr>
          <p:nvPr>
            <p:ph type="ftr" sz="quarter" idx="11"/>
          </p:nvPr>
        </p:nvSpPr>
        <p:spPr/>
        <p:txBody>
          <a:bodyPr/>
          <a:lstStyle/>
          <a:p>
            <a:endParaRPr lang="zh-CN" altLang="en-US"/>
          </a:p>
        </p:txBody>
      </p:sp>
      <p:sp>
        <p:nvSpPr>
          <p:cNvPr id="1048708"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818161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69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694"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95" name="日期占位符 3"/>
          <p:cNvSpPr>
            <a:spLocks noGrp="1"/>
          </p:cNvSpPr>
          <p:nvPr>
            <p:ph type="dt" sz="half" idx="10"/>
          </p:nvPr>
        </p:nvSpPr>
        <p:spPr/>
        <p:txBody>
          <a:bodyPr/>
          <a:lstStyle/>
          <a:p>
            <a:fld id="{1283AB80-D84D-4B43-918D-C0FD0C03CF4F}" type="datetime1">
              <a:rPr lang="zh-CN" altLang="en-US" smtClean="0"/>
              <a:t>2019/5/11</a:t>
            </a:fld>
            <a:endParaRPr lang="zh-CN" altLang="en-US"/>
          </a:p>
        </p:txBody>
      </p:sp>
      <p:sp>
        <p:nvSpPr>
          <p:cNvPr id="1048696" name="页脚占位符 4"/>
          <p:cNvSpPr>
            <a:spLocks noGrp="1"/>
          </p:cNvSpPr>
          <p:nvPr>
            <p:ph type="ftr" sz="quarter" idx="11"/>
          </p:nvPr>
        </p:nvSpPr>
        <p:spPr/>
        <p:txBody>
          <a:bodyPr/>
          <a:lstStyle/>
          <a:p>
            <a:endParaRPr lang="zh-CN" altLang="en-US"/>
          </a:p>
        </p:txBody>
      </p:sp>
      <p:sp>
        <p:nvSpPr>
          <p:cNvPr id="1048697" name="灯片编号占位符 5"/>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25967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D0028-8D2F-4BA5-825C-92BEDBA0CA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527D95-D94A-4C1D-A6CD-D5A0B7579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3E75F32-3D0F-463B-9492-A197D35946F8}"/>
              </a:ext>
            </a:extLst>
          </p:cNvPr>
          <p:cNvSpPr>
            <a:spLocks noGrp="1"/>
          </p:cNvSpPr>
          <p:nvPr>
            <p:ph type="dt" sz="half" idx="10"/>
          </p:nvPr>
        </p:nvSpPr>
        <p:spPr/>
        <p:txBody>
          <a:bodyPr/>
          <a:lstStyle/>
          <a:p>
            <a:fld id="{0B8804B4-6ADC-48C0-A704-5ED7C7E4C338}" type="datetime1">
              <a:rPr lang="zh-CN" altLang="en-US" smtClean="0"/>
              <a:t>2019/5/11</a:t>
            </a:fld>
            <a:endParaRPr lang="zh-CN" altLang="en-US"/>
          </a:p>
        </p:txBody>
      </p:sp>
      <p:sp>
        <p:nvSpPr>
          <p:cNvPr id="5" name="页脚占位符 4">
            <a:extLst>
              <a:ext uri="{FF2B5EF4-FFF2-40B4-BE49-F238E27FC236}">
                <a16:creationId xmlns:a16="http://schemas.microsoft.com/office/drawing/2014/main" id="{71ECD352-94F6-495D-AC73-7FF0D052F7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665E31-12B7-4608-AAF4-1BFBE44E1756}"/>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01267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41810-4962-454D-A317-50E4F7C2CE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05BE95-24A0-41AB-A776-960409ADA02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C8A515-05B4-49FB-9C9A-11CF9C41672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BA23E5A-450E-47CE-9E86-B247246BF32C}"/>
              </a:ext>
            </a:extLst>
          </p:cNvPr>
          <p:cNvSpPr>
            <a:spLocks noGrp="1"/>
          </p:cNvSpPr>
          <p:nvPr>
            <p:ph type="dt" sz="half" idx="10"/>
          </p:nvPr>
        </p:nvSpPr>
        <p:spPr/>
        <p:txBody>
          <a:bodyPr/>
          <a:lstStyle/>
          <a:p>
            <a:fld id="{B94F5617-45E2-4251-BD76-D65923D5C7E0}" type="datetime1">
              <a:rPr lang="zh-CN" altLang="en-US" smtClean="0"/>
              <a:t>2019/5/11</a:t>
            </a:fld>
            <a:endParaRPr lang="zh-CN" altLang="en-US"/>
          </a:p>
        </p:txBody>
      </p:sp>
      <p:sp>
        <p:nvSpPr>
          <p:cNvPr id="6" name="页脚占位符 5">
            <a:extLst>
              <a:ext uri="{FF2B5EF4-FFF2-40B4-BE49-F238E27FC236}">
                <a16:creationId xmlns:a16="http://schemas.microsoft.com/office/drawing/2014/main" id="{87EC9F30-0BCE-47FB-A505-927C64A11A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368EC3-5697-466E-BFDB-11CC5BBD92FB}"/>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57033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17DCE-50F0-489F-911A-ACCE969EA5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D52B85C-2BEC-4BE6-87D7-2E3B23CEA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717092C-F358-497C-A247-4973CC0B000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CE65CB1-D4E3-4456-AFEE-B1BB04B6A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1045FDA-9DBB-4B68-9D10-89B6DD73B9A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42E5AA4-B140-42FA-9611-DBC8D307CCBA}"/>
              </a:ext>
            </a:extLst>
          </p:cNvPr>
          <p:cNvSpPr>
            <a:spLocks noGrp="1"/>
          </p:cNvSpPr>
          <p:nvPr>
            <p:ph type="dt" sz="half" idx="10"/>
          </p:nvPr>
        </p:nvSpPr>
        <p:spPr/>
        <p:txBody>
          <a:bodyPr/>
          <a:lstStyle/>
          <a:p>
            <a:fld id="{287D40E3-FEFF-4690-BCA5-A5A8E0C48902}" type="datetime1">
              <a:rPr lang="zh-CN" altLang="en-US" smtClean="0"/>
              <a:t>2019/5/11</a:t>
            </a:fld>
            <a:endParaRPr lang="zh-CN" altLang="en-US"/>
          </a:p>
        </p:txBody>
      </p:sp>
      <p:sp>
        <p:nvSpPr>
          <p:cNvPr id="8" name="页脚占位符 7">
            <a:extLst>
              <a:ext uri="{FF2B5EF4-FFF2-40B4-BE49-F238E27FC236}">
                <a16:creationId xmlns:a16="http://schemas.microsoft.com/office/drawing/2014/main" id="{B1C97A75-9AB2-4114-8AAE-47A5189F66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37E0D6-37B1-4F0C-9477-47F517C1AF10}"/>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287584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BE8A9-286D-4BA7-B1B2-B31654936B0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F552BE-26FC-4975-AB68-D434AD022AD9}"/>
              </a:ext>
            </a:extLst>
          </p:cNvPr>
          <p:cNvSpPr>
            <a:spLocks noGrp="1"/>
          </p:cNvSpPr>
          <p:nvPr>
            <p:ph type="dt" sz="half" idx="10"/>
          </p:nvPr>
        </p:nvSpPr>
        <p:spPr/>
        <p:txBody>
          <a:bodyPr/>
          <a:lstStyle/>
          <a:p>
            <a:fld id="{7BFDC8B7-EC3D-47C7-B969-F2D961EB4801}" type="datetime1">
              <a:rPr lang="zh-CN" altLang="en-US" smtClean="0"/>
              <a:t>2019/5/11</a:t>
            </a:fld>
            <a:endParaRPr lang="zh-CN" altLang="en-US"/>
          </a:p>
        </p:txBody>
      </p:sp>
      <p:sp>
        <p:nvSpPr>
          <p:cNvPr id="4" name="页脚占位符 3">
            <a:extLst>
              <a:ext uri="{FF2B5EF4-FFF2-40B4-BE49-F238E27FC236}">
                <a16:creationId xmlns:a16="http://schemas.microsoft.com/office/drawing/2014/main" id="{C30FEA05-BA57-421D-B4EF-66C6396FFFC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230C60-9407-42F1-A54A-F54A754F1E8F}"/>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22801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0D2A37-58B1-4E3C-AFD7-9B856154551F}"/>
              </a:ext>
            </a:extLst>
          </p:cNvPr>
          <p:cNvSpPr>
            <a:spLocks noGrp="1"/>
          </p:cNvSpPr>
          <p:nvPr>
            <p:ph type="dt" sz="half" idx="10"/>
          </p:nvPr>
        </p:nvSpPr>
        <p:spPr/>
        <p:txBody>
          <a:bodyPr/>
          <a:lstStyle/>
          <a:p>
            <a:fld id="{2F1D7D7D-9584-4C41-9615-75162AC1D72A}" type="datetime1">
              <a:rPr lang="zh-CN" altLang="en-US" smtClean="0"/>
              <a:t>2019/5/11</a:t>
            </a:fld>
            <a:endParaRPr lang="zh-CN" altLang="en-US"/>
          </a:p>
        </p:txBody>
      </p:sp>
      <p:sp>
        <p:nvSpPr>
          <p:cNvPr id="3" name="页脚占位符 2">
            <a:extLst>
              <a:ext uri="{FF2B5EF4-FFF2-40B4-BE49-F238E27FC236}">
                <a16:creationId xmlns:a16="http://schemas.microsoft.com/office/drawing/2014/main" id="{477E23CB-0AB2-440B-B0AB-1761F96378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D9CF56F-F3DA-4AE2-B3D7-E3EB0290CD26}"/>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52921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2958-9570-40B4-B34B-3D667926D2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0666250-7B28-44AF-A762-9D5871AFB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1C54BA-6D2E-443E-82E6-37288E281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EF504C-7516-47F7-8F69-64882BEA1F08}"/>
              </a:ext>
            </a:extLst>
          </p:cNvPr>
          <p:cNvSpPr>
            <a:spLocks noGrp="1"/>
          </p:cNvSpPr>
          <p:nvPr>
            <p:ph type="dt" sz="half" idx="10"/>
          </p:nvPr>
        </p:nvSpPr>
        <p:spPr/>
        <p:txBody>
          <a:bodyPr/>
          <a:lstStyle/>
          <a:p>
            <a:fld id="{EFBFB2C7-CF7D-4C61-8BD7-EF6C5EBDB12D}" type="datetime1">
              <a:rPr lang="zh-CN" altLang="en-US" smtClean="0"/>
              <a:t>2019/5/11</a:t>
            </a:fld>
            <a:endParaRPr lang="zh-CN" altLang="en-US"/>
          </a:p>
        </p:txBody>
      </p:sp>
      <p:sp>
        <p:nvSpPr>
          <p:cNvPr id="6" name="页脚占位符 5">
            <a:extLst>
              <a:ext uri="{FF2B5EF4-FFF2-40B4-BE49-F238E27FC236}">
                <a16:creationId xmlns:a16="http://schemas.microsoft.com/office/drawing/2014/main" id="{DA0B3B62-1C1A-46CF-A978-887458FCE4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EF5116-2995-45CC-9155-54F7B7B02469}"/>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4423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FEC38-827D-47BE-B50E-7DC0A2E2A8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C4CC64-8855-4A98-8DC2-C2EAE5FBA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58FCE7-C739-4265-ADEC-909DB0A08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928F1A0-318C-4A01-B120-1B120C900759}"/>
              </a:ext>
            </a:extLst>
          </p:cNvPr>
          <p:cNvSpPr>
            <a:spLocks noGrp="1"/>
          </p:cNvSpPr>
          <p:nvPr>
            <p:ph type="dt" sz="half" idx="10"/>
          </p:nvPr>
        </p:nvSpPr>
        <p:spPr/>
        <p:txBody>
          <a:bodyPr/>
          <a:lstStyle/>
          <a:p>
            <a:fld id="{C6302770-08E6-4814-AC98-232EEA05B83F}" type="datetime1">
              <a:rPr lang="zh-CN" altLang="en-US" smtClean="0"/>
              <a:t>2019/5/11</a:t>
            </a:fld>
            <a:endParaRPr lang="zh-CN" altLang="en-US"/>
          </a:p>
        </p:txBody>
      </p:sp>
      <p:sp>
        <p:nvSpPr>
          <p:cNvPr id="6" name="页脚占位符 5">
            <a:extLst>
              <a:ext uri="{FF2B5EF4-FFF2-40B4-BE49-F238E27FC236}">
                <a16:creationId xmlns:a16="http://schemas.microsoft.com/office/drawing/2014/main" id="{D48D15E2-297F-4844-8D90-27FC757F83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51F207-E675-45BB-AE5E-E2D1C4DE5EA1}"/>
              </a:ext>
            </a:extLst>
          </p:cNvPr>
          <p:cNvSpPr>
            <a:spLocks noGrp="1"/>
          </p:cNvSpPr>
          <p:nvPr>
            <p:ph type="sldNum" sz="quarter" idx="12"/>
          </p:nvPr>
        </p:nvSpPr>
        <p:spPr/>
        <p:txBody>
          <a:body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9451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AFEA6F-6707-4E5C-89F0-B703B9BBB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69673D-5989-4D10-AAFB-CA2D7C359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0FF3DF-C531-497B-9F32-4CD2876FF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41934-877F-4582-B851-7425E20F4D51}" type="datetime1">
              <a:rPr lang="zh-CN" altLang="en-US" smtClean="0"/>
              <a:t>2019/5/11</a:t>
            </a:fld>
            <a:endParaRPr lang="zh-CN" altLang="en-US"/>
          </a:p>
        </p:txBody>
      </p:sp>
      <p:sp>
        <p:nvSpPr>
          <p:cNvPr id="5" name="页脚占位符 4">
            <a:extLst>
              <a:ext uri="{FF2B5EF4-FFF2-40B4-BE49-F238E27FC236}">
                <a16:creationId xmlns:a16="http://schemas.microsoft.com/office/drawing/2014/main" id="{52EF2673-6D92-4B07-BB7C-9CE9EA68D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1353D9A-6270-448A-976C-DAB261009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159681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41934-877F-4582-B851-7425E20F4D51}" type="datetime1">
              <a:rPr lang="zh-CN" altLang="en-US" smtClean="0"/>
              <a:t>2019/5/11</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C721F-75C6-4869-9093-9E1F4E82C535}" type="slidenum">
              <a:rPr lang="zh-CN" altLang="en-US" smtClean="0"/>
              <a:t>‹#›</a:t>
            </a:fld>
            <a:endParaRPr lang="zh-CN" altLang="en-US"/>
          </a:p>
        </p:txBody>
      </p:sp>
    </p:spTree>
    <p:extLst>
      <p:ext uri="{BB962C8B-B14F-4D97-AF65-F5344CB8AC3E}">
        <p14:creationId xmlns:p14="http://schemas.microsoft.com/office/powerpoint/2010/main" val="3549013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1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9" Type="http://schemas.openxmlformats.org/officeDocument/2006/relationships/image" Target="../media/image1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1" Type="http://schemas.openxmlformats.org/officeDocument/2006/relationships/image" Target="../media/image19.png"/><Relationship Id="rId2" Type="http://schemas.openxmlformats.org/officeDocument/2006/relationships/notesSlide" Target="../notesSlides/notesSlide19.xml"/><Relationship Id="rId20" Type="http://schemas.openxmlformats.org/officeDocument/2006/relationships/image" Target="../media/image41.png"/><Relationship Id="rId1" Type="http://schemas.openxmlformats.org/officeDocument/2006/relationships/slideLayout" Target="../slideLayouts/slideLayout2.xml"/><Relationship Id="rId23" Type="http://schemas.openxmlformats.org/officeDocument/2006/relationships/image" Target="../media/image22.png"/><Relationship Id="rId22" Type="http://schemas.openxmlformats.org/officeDocument/2006/relationships/image" Target="../media/image21.png"/></Relationships>
</file>

<file path=ppt/slides/_rels/slide24.xml.rels><?xml version="1.0" encoding="UTF-8" standalone="yes"?>
<Relationships xmlns="http://schemas.openxmlformats.org/package/2006/relationships"><Relationship Id="rId26" Type="http://schemas.openxmlformats.org/officeDocument/2006/relationships/image" Target="../media/image25.png"/><Relationship Id="rId25"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24" Type="http://schemas.openxmlformats.org/officeDocument/2006/relationships/image" Target="../media/image38.png"/></Relationships>
</file>

<file path=ppt/slides/_rels/slide25.xml.rels><?xml version="1.0" encoding="UTF-8" standalone="yes"?>
<Relationships xmlns="http://schemas.openxmlformats.org/package/2006/relationships"><Relationship Id="rId18" Type="http://schemas.openxmlformats.org/officeDocument/2006/relationships/image" Target="../media/image23.png"/><Relationship Id="rId17" Type="http://schemas.openxmlformats.org/officeDocument/2006/relationships/image" Target="../media/image77.png"/><Relationship Id="rId2" Type="http://schemas.openxmlformats.org/officeDocument/2006/relationships/notesSlide" Target="../notesSlides/notesSlide21.xml"/><Relationship Id="rId1" Type="http://schemas.openxmlformats.org/officeDocument/2006/relationships/slideLayout" Target="../slideLayouts/slideLayout2.xml"/><Relationship Id="rId19"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29" Type="http://schemas.openxmlformats.org/officeDocument/2006/relationships/image" Target="../media/image36.png"/><Relationship Id="rId1" Type="http://schemas.openxmlformats.org/officeDocument/2006/relationships/slideLayout" Target="../slideLayouts/slideLayout2.xml"/><Relationship Id="rId30" Type="http://schemas.openxmlformats.org/officeDocument/2006/relationships/image" Target="../media/image19.png"/></Relationships>
</file>

<file path=ppt/slides/_rels/slide27.xml.rels><?xml version="1.0" encoding="UTF-8" standalone="yes"?>
<Relationships xmlns="http://schemas.openxmlformats.org/package/2006/relationships"><Relationship Id="rId26"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 Id="rId27"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7" Type="http://schemas.openxmlformats.org/officeDocument/2006/relationships/image" Target="../media/image28.png"/><Relationship Id="rId36" Type="http://schemas.openxmlformats.org/officeDocument/2006/relationships/image" Target="../media/image27.png"/><Relationship Id="rId35"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020E6-37FC-48E0-B773-2F96ED5562AC}"/>
              </a:ext>
            </a:extLst>
          </p:cNvPr>
          <p:cNvSpPr>
            <a:spLocks noGrp="1"/>
          </p:cNvSpPr>
          <p:nvPr>
            <p:ph type="ctrTitle"/>
          </p:nvPr>
        </p:nvSpPr>
        <p:spPr/>
        <p:txBody>
          <a:bodyPr/>
          <a:lstStyle/>
          <a:p>
            <a:r>
              <a:rPr lang="en-US" altLang="zh-CN" dirty="0"/>
              <a:t>Fundamental Limits of Caching</a:t>
            </a:r>
            <a:endParaRPr lang="zh-CN" altLang="en-US" dirty="0"/>
          </a:p>
        </p:txBody>
      </p:sp>
    </p:spTree>
    <p:extLst>
      <p:ext uri="{BB962C8B-B14F-4D97-AF65-F5344CB8AC3E}">
        <p14:creationId xmlns:p14="http://schemas.microsoft.com/office/powerpoint/2010/main" val="255764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标题 1"/>
          <p:cNvSpPr>
            <a:spLocks noGrp="1"/>
          </p:cNvSpPr>
          <p:nvPr>
            <p:ph type="title"/>
          </p:nvPr>
        </p:nvSpPr>
        <p:spPr/>
        <p:txBody>
          <a:bodyPr/>
          <a:lstStyle/>
          <a:p>
            <a:pPr algn="ctr"/>
            <a:r>
              <a:rPr lang="en-US" altLang="zh-CN" dirty="0"/>
              <a:t>2.Theorems and Examples</a:t>
            </a:r>
            <a:endParaRPr lang="zh-CN" altLang="en-US" dirty="0"/>
          </a:p>
        </p:txBody>
      </p:sp>
    </p:spTree>
    <p:extLst>
      <p:ext uri="{BB962C8B-B14F-4D97-AF65-F5344CB8AC3E}">
        <p14:creationId xmlns:p14="http://schemas.microsoft.com/office/powerpoint/2010/main" val="69596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p:txBody>
          <a:bodyPr/>
          <a:lstStyle/>
          <a:p>
            <a:pPr algn="ctr"/>
            <a:r>
              <a:rPr lang="en-US" altLang="zh-CN" dirty="0"/>
              <a:t>2.Theorems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253331"/>
            <a:ext cx="10515600" cy="4351338"/>
          </a:xfrm>
        </p:spPr>
        <p:txBody>
          <a:bodyPr/>
          <a:lstStyle/>
          <a:p>
            <a:pPr marL="0" indent="0">
              <a:buNone/>
            </a:pPr>
            <a:r>
              <a:rPr lang="zh-CN" altLang="en-US" sz="2000" b="1" dirty="0"/>
              <a:t>一些重要的参数定义</a:t>
            </a:r>
            <a:endParaRPr lang="en-US" altLang="zh-CN" sz="2000" b="1" dirty="0"/>
          </a:p>
          <a:p>
            <a:pPr marL="0" indent="0">
              <a:buNone/>
            </a:pPr>
            <a:endParaRPr lang="en-US" altLang="zh-CN" b="1" dirty="0"/>
          </a:p>
          <a:p>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DEDD90F2-078A-4371-A374-75BEB5BE46CD}"/>
                  </a:ext>
                </a:extLst>
              </p:cNvPr>
              <p:cNvGraphicFramePr>
                <a:graphicFrameLocks noGrp="1"/>
              </p:cNvGraphicFramePr>
              <p:nvPr>
                <p:extLst>
                  <p:ext uri="{D42A27DB-BD31-4B8C-83A1-F6EECF244321}">
                    <p14:modId xmlns:p14="http://schemas.microsoft.com/office/powerpoint/2010/main" val="2747697249"/>
                  </p:ext>
                </p:extLst>
              </p:nvPr>
            </p:nvGraphicFramePr>
            <p:xfrm>
              <a:off x="1925983" y="1700530"/>
              <a:ext cx="8128000" cy="4792345"/>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540456932"/>
                        </a:ext>
                      </a:extLst>
                    </a:gridCol>
                    <a:gridCol w="4064000">
                      <a:extLst>
                        <a:ext uri="{9D8B030D-6E8A-4147-A177-3AD203B41FA5}">
                          <a16:colId xmlns:a16="http://schemas.microsoft.com/office/drawing/2014/main" val="2822635918"/>
                        </a:ext>
                      </a:extLst>
                    </a:gridCol>
                  </a:tblGrid>
                  <a:tr h="0">
                    <a:tc>
                      <a:txBody>
                        <a:bodyPr/>
                        <a:lstStyle/>
                        <a:p>
                          <a:r>
                            <a:rPr lang="en-US" altLang="zh-CN" dirty="0"/>
                            <a:t>N</a:t>
                          </a:r>
                        </a:p>
                      </a:txBody>
                      <a:tcPr/>
                    </a:tc>
                    <a:tc>
                      <a:txBody>
                        <a:bodyPr/>
                        <a:lstStyle/>
                        <a:p>
                          <a:r>
                            <a:rPr lang="zh-CN" altLang="en-US" dirty="0"/>
                            <a:t>服务端文件个数</a:t>
                          </a:r>
                        </a:p>
                      </a:txBody>
                      <a:tcPr/>
                    </a:tc>
                    <a:extLst>
                      <a:ext uri="{0D108BD9-81ED-4DB2-BD59-A6C34878D82A}">
                        <a16:rowId xmlns:a16="http://schemas.microsoft.com/office/drawing/2014/main" val="1692958985"/>
                      </a:ext>
                    </a:extLst>
                  </a:tr>
                  <a:tr h="370840">
                    <a:tc>
                      <a:txBody>
                        <a:bodyPr/>
                        <a:lstStyle/>
                        <a:p>
                          <a:r>
                            <a:rPr lang="en-US" altLang="zh-CN" dirty="0"/>
                            <a:t>F</a:t>
                          </a:r>
                          <a:endParaRPr lang="zh-CN" altLang="en-US" dirty="0"/>
                        </a:p>
                      </a:txBody>
                      <a:tcPr/>
                    </a:tc>
                    <a:tc>
                      <a:txBody>
                        <a:bodyPr/>
                        <a:lstStyle/>
                        <a:p>
                          <a:r>
                            <a:rPr lang="zh-CN" altLang="en-US" dirty="0"/>
                            <a:t>文件大小</a:t>
                          </a:r>
                        </a:p>
                      </a:txBody>
                      <a:tcPr/>
                    </a:tc>
                    <a:extLst>
                      <a:ext uri="{0D108BD9-81ED-4DB2-BD59-A6C34878D82A}">
                        <a16:rowId xmlns:a16="http://schemas.microsoft.com/office/drawing/2014/main" val="3344330828"/>
                      </a:ext>
                    </a:extLst>
                  </a:tr>
                  <a:tr h="370840">
                    <a:tc>
                      <a:txBody>
                        <a:bodyPr/>
                        <a:lstStyle/>
                        <a:p>
                          <a:r>
                            <a:rPr lang="en-US" altLang="zh-CN" dirty="0"/>
                            <a:t>M</a:t>
                          </a:r>
                          <a:endParaRPr lang="zh-CN" altLang="en-US" dirty="0"/>
                        </a:p>
                      </a:txBody>
                      <a:tcPr/>
                    </a:tc>
                    <a:tc>
                      <a:txBody>
                        <a:bodyPr/>
                        <a:lstStyle/>
                        <a:p>
                          <a:r>
                            <a:rPr lang="zh-CN" altLang="en-US" dirty="0"/>
                            <a:t>每个用户</a:t>
                          </a:r>
                          <a:r>
                            <a:rPr lang="en-US" altLang="zh-CN" dirty="0"/>
                            <a:t>Cache</a:t>
                          </a:r>
                          <a:r>
                            <a:rPr lang="zh-CN" altLang="en-US" dirty="0"/>
                            <a:t>容量</a:t>
                          </a:r>
                          <a:r>
                            <a:rPr lang="en-US" altLang="zh-CN" dirty="0"/>
                            <a:t>(</a:t>
                          </a:r>
                          <a:r>
                            <a:rPr lang="zh-CN" altLang="en-US" dirty="0"/>
                            <a:t>单位：文件个数</a:t>
                          </a:r>
                          <a:r>
                            <a:rPr lang="en-US" altLang="zh-CN" dirty="0"/>
                            <a:t>)</a:t>
                          </a:r>
                          <a:endParaRPr lang="zh-CN" altLang="en-US" dirty="0"/>
                        </a:p>
                      </a:txBody>
                      <a:tcPr/>
                    </a:tc>
                    <a:extLst>
                      <a:ext uri="{0D108BD9-81ED-4DB2-BD59-A6C34878D82A}">
                        <a16:rowId xmlns:a16="http://schemas.microsoft.com/office/drawing/2014/main" val="4064034590"/>
                      </a:ext>
                    </a:extLst>
                  </a:tr>
                  <a:tr h="185420">
                    <a:tc>
                      <a:txBody>
                        <a:bodyPr/>
                        <a:lstStyle/>
                        <a:p>
                          <a:r>
                            <a:rPr lang="en-US" altLang="zh-CN" dirty="0"/>
                            <a:t>Z</a:t>
                          </a:r>
                          <a:endParaRPr lang="zh-CN" altLang="en-US" dirty="0"/>
                        </a:p>
                      </a:txBody>
                      <a:tcPr/>
                    </a:tc>
                    <a:tc>
                      <a:txBody>
                        <a:bodyPr/>
                        <a:lstStyle/>
                        <a:p>
                          <a:r>
                            <a:rPr lang="zh-CN" altLang="en-US" dirty="0"/>
                            <a:t>每个用户</a:t>
                          </a:r>
                          <a:r>
                            <a:rPr lang="en-US" altLang="zh-CN" dirty="0"/>
                            <a:t>Cache</a:t>
                          </a:r>
                          <a:r>
                            <a:rPr lang="zh-CN" altLang="en-US" dirty="0"/>
                            <a:t>内容</a:t>
                          </a:r>
                        </a:p>
                      </a:txBody>
                      <a:tcPr/>
                    </a:tc>
                    <a:extLst>
                      <a:ext uri="{0D108BD9-81ED-4DB2-BD59-A6C34878D82A}">
                        <a16:rowId xmlns:a16="http://schemas.microsoft.com/office/drawing/2014/main" val="3783231909"/>
                      </a:ext>
                    </a:extLst>
                  </a:tr>
                  <a:tr h="185420">
                    <a:tc>
                      <a:txBody>
                        <a:bodyPr/>
                        <a:lstStyle/>
                        <a:p>
                          <a:r>
                            <a:rPr lang="en-US" altLang="zh-CN" dirty="0"/>
                            <a:t>K</a:t>
                          </a:r>
                          <a:endParaRPr lang="zh-CN" altLang="en-US" dirty="0"/>
                        </a:p>
                      </a:txBody>
                      <a:tcPr/>
                    </a:tc>
                    <a:tc>
                      <a:txBody>
                        <a:bodyPr/>
                        <a:lstStyle/>
                        <a:p>
                          <a:r>
                            <a:rPr lang="zh-CN" altLang="en-US" dirty="0"/>
                            <a:t>用户总数</a:t>
                          </a:r>
                        </a:p>
                      </a:txBody>
                      <a:tcPr/>
                    </a:tc>
                    <a:extLst>
                      <a:ext uri="{0D108BD9-81ED-4DB2-BD59-A6C34878D82A}">
                        <a16:rowId xmlns:a16="http://schemas.microsoft.com/office/drawing/2014/main" val="2426064036"/>
                      </a:ext>
                    </a:extLst>
                  </a:tr>
                  <a:tr h="370840">
                    <a:tc>
                      <a:txBody>
                        <a:bodyPr/>
                        <a:lstStyle/>
                        <a:p>
                          <a:r>
                            <a:rPr lang="en-US" altLang="zh-CN" dirty="0"/>
                            <a:t>X</a:t>
                          </a:r>
                        </a:p>
                      </a:txBody>
                      <a:tcPr/>
                    </a:tc>
                    <a:tc>
                      <a:txBody>
                        <a:bodyPr/>
                        <a:lstStyle/>
                        <a:p>
                          <a:r>
                            <a:rPr lang="zh-CN" altLang="en-US" dirty="0"/>
                            <a:t>用于在网络中传输的信号请求</a:t>
                          </a:r>
                        </a:p>
                      </a:txBody>
                      <a:tcPr/>
                    </a:tc>
                    <a:extLst>
                      <a:ext uri="{0D108BD9-81ED-4DB2-BD59-A6C34878D82A}">
                        <a16:rowId xmlns:a16="http://schemas.microsoft.com/office/drawing/2014/main" val="4183345724"/>
                      </a:ext>
                    </a:extLst>
                  </a:tr>
                  <a:tr h="370840">
                    <a:tc>
                      <a:txBody>
                        <a:bodyPr/>
                        <a:lstStyle/>
                        <a:p>
                          <a:r>
                            <a:rPr lang="en-US" altLang="zh-CN" dirty="0"/>
                            <a:t>(M,R)</a:t>
                          </a:r>
                          <a:endParaRPr lang="zh-CN" altLang="en-US" dirty="0"/>
                        </a:p>
                      </a:txBody>
                      <a:tcPr/>
                    </a:tc>
                    <a:tc>
                      <a:txBody>
                        <a:bodyPr/>
                        <a:lstStyle/>
                        <a:p>
                          <a:r>
                            <a:rPr lang="en-US" altLang="zh-CN" dirty="0"/>
                            <a:t>Memory-rate pair</a:t>
                          </a:r>
                          <a:endParaRPr lang="zh-CN" altLang="en-US" dirty="0"/>
                        </a:p>
                      </a:txBody>
                      <a:tcPr/>
                    </a:tc>
                    <a:extLst>
                      <a:ext uri="{0D108BD9-81ED-4DB2-BD59-A6C34878D82A}">
                        <a16:rowId xmlns:a16="http://schemas.microsoft.com/office/drawing/2014/main" val="2993160316"/>
                      </a:ext>
                    </a:extLst>
                  </a:tr>
                  <a:tr h="0">
                    <a:tc>
                      <a:txBody>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𝐶</m:t>
                                    </m:r>
                                  </m:sub>
                                </m:sSub>
                              </m:oMath>
                            </m:oMathPara>
                          </a14:m>
                          <a:endParaRPr lang="zh-CN" altLang="en-US" dirty="0"/>
                        </a:p>
                      </a:txBody>
                      <a:tcPr/>
                    </a:tc>
                    <a:tc>
                      <a:txBody>
                        <a:bodyPr/>
                        <a:lstStyle/>
                        <a:p>
                          <a:r>
                            <a:rPr lang="en-US" altLang="zh-CN" dirty="0"/>
                            <a:t>Achievable rate</a:t>
                          </a:r>
                          <a:endParaRPr lang="zh-CN" altLang="en-US" dirty="0"/>
                        </a:p>
                      </a:txBody>
                      <a:tcPr/>
                    </a:tc>
                    <a:extLst>
                      <a:ext uri="{0D108BD9-81ED-4DB2-BD59-A6C34878D82A}">
                        <a16:rowId xmlns:a16="http://schemas.microsoft.com/office/drawing/2014/main" val="3043206949"/>
                      </a:ext>
                    </a:extLst>
                  </a:tr>
                  <a:tr h="291592">
                    <a:tc>
                      <a:txBody>
                        <a:bodyPr/>
                        <a:lstStyle/>
                        <a:p>
                          <a:pPr/>
                          <a14:m>
                            <m:oMathPara xmlns:m="http://schemas.openxmlformats.org/officeDocument/2006/math">
                              <m:oMathParaPr>
                                <m:jc m:val="left"/>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m:t>
                                    </m:r>
                                  </m:sup>
                                </m:sSup>
                              </m:oMath>
                            </m:oMathPara>
                          </a14:m>
                          <a:endParaRPr lang="zh-CN" altLang="en-US" dirty="0"/>
                        </a:p>
                      </a:txBody>
                      <a:tcPr/>
                    </a:tc>
                    <a:tc>
                      <a:txBody>
                        <a:bodyPr/>
                        <a:lstStyle/>
                        <a:p>
                          <a:r>
                            <a:rPr lang="en-US" altLang="zh-CN" dirty="0"/>
                            <a:t>Memory-rate tradeoff</a:t>
                          </a:r>
                          <a:endParaRPr lang="zh-CN" altLang="en-US" dirty="0"/>
                        </a:p>
                      </a:txBody>
                      <a:tcPr/>
                    </a:tc>
                    <a:extLst>
                      <a:ext uri="{0D108BD9-81ED-4DB2-BD59-A6C34878D82A}">
                        <a16:rowId xmlns:a16="http://schemas.microsoft.com/office/drawing/2014/main" val="2504347048"/>
                      </a:ext>
                    </a:extLst>
                  </a:tr>
                  <a:tr h="217424">
                    <a:tc>
                      <a:txBody>
                        <a:bodyPr/>
                        <a:lstStyle/>
                        <a:p>
                          <a:r>
                            <a:rPr lang="en-US" altLang="zh-CN" dirty="0"/>
                            <a:t>k</a:t>
                          </a:r>
                          <a:endParaRPr lang="zh-CN" altLang="en-US" dirty="0"/>
                        </a:p>
                      </a:txBody>
                      <a:tcPr/>
                    </a:tc>
                    <a:tc>
                      <a:txBody>
                        <a:bodyPr/>
                        <a:lstStyle/>
                        <a:p>
                          <a:r>
                            <a:rPr lang="zh-CN" altLang="en-US" dirty="0"/>
                            <a:t>第</a:t>
                          </a:r>
                          <a:r>
                            <a:rPr lang="en-US" altLang="zh-CN" dirty="0"/>
                            <a:t>k</a:t>
                          </a:r>
                          <a:r>
                            <a:rPr lang="zh-CN" altLang="en-US" dirty="0"/>
                            <a:t>个用户</a:t>
                          </a:r>
                        </a:p>
                      </a:txBody>
                      <a:tcPr/>
                    </a:tc>
                    <a:extLst>
                      <a:ext uri="{0D108BD9-81ED-4DB2-BD59-A6C34878D82A}">
                        <a16:rowId xmlns:a16="http://schemas.microsoft.com/office/drawing/2014/main" val="975323671"/>
                      </a:ext>
                    </a:extLst>
                  </a:tr>
                  <a:tr h="143256">
                    <a:tc>
                      <a:txBody>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m:rPr>
                                        <m:sty m:val="p"/>
                                      </m:rPr>
                                      <a:rPr lang="en-US" altLang="zh-CN" b="0" i="1" smtClean="0">
                                        <a:latin typeface="Cambria Math" panose="02040503050406030204" pitchFamily="18" charset="0"/>
                                      </a:rPr>
                                      <m:t>n</m:t>
                                    </m:r>
                                  </m:sub>
                                </m:sSub>
                              </m:oMath>
                            </m:oMathPara>
                          </a14:m>
                          <a:endParaRPr lang="zh-CN" altLang="en-US" dirty="0"/>
                        </a:p>
                      </a:txBody>
                      <a:tcPr/>
                    </a:tc>
                    <a:tc>
                      <a:txBody>
                        <a:bodyPr/>
                        <a:lstStyle/>
                        <a:p>
                          <a:r>
                            <a:rPr lang="zh-CN" altLang="en-US" dirty="0"/>
                            <a:t>服务端第</a:t>
                          </a:r>
                          <a:r>
                            <a:rPr lang="en-US" altLang="zh-CN" dirty="0"/>
                            <a:t>n</a:t>
                          </a:r>
                          <a:r>
                            <a:rPr lang="zh-CN" altLang="en-US" dirty="0"/>
                            <a:t>个文件</a:t>
                          </a:r>
                        </a:p>
                      </a:txBody>
                      <a:tcPr/>
                    </a:tc>
                    <a:extLst>
                      <a:ext uri="{0D108BD9-81ED-4DB2-BD59-A6C34878D82A}">
                        <a16:rowId xmlns:a16="http://schemas.microsoft.com/office/drawing/2014/main" val="1342420042"/>
                      </a:ext>
                    </a:extLst>
                  </a:tr>
                  <a:tr h="0">
                    <a:tc>
                      <a:txBody>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m:rPr>
                                        <m:sty m:val="p"/>
                                      </m:rPr>
                                      <a:rPr lang="en-US" altLang="zh-CN" b="0" i="1" smtClean="0">
                                        <a:latin typeface="Cambria Math" panose="02040503050406030204" pitchFamily="18" charset="0"/>
                                      </a:rPr>
                                      <m:t>n</m:t>
                                    </m:r>
                                    <m:r>
                                      <a:rPr lang="en-US" altLang="zh-CN" b="0" i="1" smtClean="0">
                                        <a:latin typeface="Cambria Math" panose="02040503050406030204" pitchFamily="18" charset="0"/>
                                      </a:rPr>
                                      <m:t>,Ƭ</m:t>
                                    </m:r>
                                  </m:sub>
                                </m:sSub>
                              </m:oMath>
                            </m:oMathPara>
                          </a14:m>
                          <a:endParaRPr lang="zh-CN" altLang="en-US" dirty="0"/>
                        </a:p>
                      </a:txBody>
                      <a:tcPr/>
                    </a:tc>
                    <a:tc>
                      <a:txBody>
                        <a:bodyPr/>
                        <a:lstStyle/>
                        <a:p>
                          <a:r>
                            <a:rPr lang="zh-CN" altLang="en-US" dirty="0"/>
                            <a:t>第</a:t>
                          </a:r>
                          <a:r>
                            <a:rPr lang="en-US" altLang="zh-CN" dirty="0"/>
                            <a:t>n</a:t>
                          </a:r>
                          <a:r>
                            <a:rPr lang="zh-CN" altLang="en-US" dirty="0"/>
                            <a:t>个文件的子文件</a:t>
                          </a:r>
                        </a:p>
                      </a:txBody>
                      <a:tcPr/>
                    </a:tc>
                    <a:extLst>
                      <a:ext uri="{0D108BD9-81ED-4DB2-BD59-A6C34878D82A}">
                        <a16:rowId xmlns:a16="http://schemas.microsoft.com/office/drawing/2014/main" val="2867814358"/>
                      </a:ext>
                    </a:extLst>
                  </a:tr>
                  <a:tr h="370840">
                    <a:tc>
                      <a:txBody>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oMath>
                            </m:oMathPara>
                          </a14:m>
                          <a:endParaRPr lang="zh-CN" altLang="en-US" dirty="0"/>
                        </a:p>
                      </a:txBody>
                      <a:tcPr/>
                    </a:tc>
                    <a:tc>
                      <a:txBody>
                        <a:bodyPr/>
                        <a:lstStyle/>
                        <a:p>
                          <a:r>
                            <a:rPr lang="zh-CN" altLang="en-US" dirty="0"/>
                            <a:t>第</a:t>
                          </a:r>
                          <a:r>
                            <a:rPr lang="en-US" altLang="zh-CN" dirty="0"/>
                            <a:t>k</a:t>
                          </a:r>
                          <a:r>
                            <a:rPr lang="zh-CN" altLang="en-US" dirty="0"/>
                            <a:t>个用户请求的文件标识</a:t>
                          </a:r>
                        </a:p>
                      </a:txBody>
                      <a:tcPr/>
                    </a:tc>
                    <a:extLst>
                      <a:ext uri="{0D108BD9-81ED-4DB2-BD59-A6C34878D82A}">
                        <a16:rowId xmlns:a16="http://schemas.microsoft.com/office/drawing/2014/main" val="332515216"/>
                      </a:ext>
                    </a:extLst>
                  </a:tr>
                </a:tbl>
              </a:graphicData>
            </a:graphic>
          </p:graphicFrame>
        </mc:Choice>
        <mc:Fallback xmlns="">
          <p:graphicFrame>
            <p:nvGraphicFramePr>
              <p:cNvPr id="4" name="表格 3">
                <a:extLst>
                  <a:ext uri="{FF2B5EF4-FFF2-40B4-BE49-F238E27FC236}">
                    <a16:creationId xmlns:a16="http://schemas.microsoft.com/office/drawing/2014/main" id="{DEDD90F2-078A-4371-A374-75BEB5BE46CD}"/>
                  </a:ext>
                </a:extLst>
              </p:cNvPr>
              <p:cNvGraphicFramePr>
                <a:graphicFrameLocks noGrp="1"/>
              </p:cNvGraphicFramePr>
              <p:nvPr>
                <p:extLst>
                  <p:ext uri="{D42A27DB-BD31-4B8C-83A1-F6EECF244321}">
                    <p14:modId xmlns:p14="http://schemas.microsoft.com/office/powerpoint/2010/main" val="2747697249"/>
                  </p:ext>
                </p:extLst>
              </p:nvPr>
            </p:nvGraphicFramePr>
            <p:xfrm>
              <a:off x="1925983" y="1700530"/>
              <a:ext cx="8128000" cy="4792345"/>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540456932"/>
                        </a:ext>
                      </a:extLst>
                    </a:gridCol>
                    <a:gridCol w="4064000">
                      <a:extLst>
                        <a:ext uri="{9D8B030D-6E8A-4147-A177-3AD203B41FA5}">
                          <a16:colId xmlns:a16="http://schemas.microsoft.com/office/drawing/2014/main" val="2822635918"/>
                        </a:ext>
                      </a:extLst>
                    </a:gridCol>
                  </a:tblGrid>
                  <a:tr h="365760">
                    <a:tc>
                      <a:txBody>
                        <a:bodyPr/>
                        <a:lstStyle/>
                        <a:p>
                          <a:r>
                            <a:rPr lang="en-US" altLang="zh-CN" dirty="0"/>
                            <a:t>N</a:t>
                          </a:r>
                        </a:p>
                      </a:txBody>
                      <a:tcPr/>
                    </a:tc>
                    <a:tc>
                      <a:txBody>
                        <a:bodyPr/>
                        <a:lstStyle/>
                        <a:p>
                          <a:r>
                            <a:rPr lang="zh-CN" altLang="en-US" dirty="0"/>
                            <a:t>服务端文件个数</a:t>
                          </a:r>
                        </a:p>
                      </a:txBody>
                      <a:tcPr/>
                    </a:tc>
                    <a:extLst>
                      <a:ext uri="{0D108BD9-81ED-4DB2-BD59-A6C34878D82A}">
                        <a16:rowId xmlns:a16="http://schemas.microsoft.com/office/drawing/2014/main" val="1692958985"/>
                      </a:ext>
                    </a:extLst>
                  </a:tr>
                  <a:tr h="370840">
                    <a:tc>
                      <a:txBody>
                        <a:bodyPr/>
                        <a:lstStyle/>
                        <a:p>
                          <a:r>
                            <a:rPr lang="en-US" altLang="zh-CN" dirty="0"/>
                            <a:t>F</a:t>
                          </a:r>
                          <a:endParaRPr lang="zh-CN" altLang="en-US" dirty="0"/>
                        </a:p>
                      </a:txBody>
                      <a:tcPr/>
                    </a:tc>
                    <a:tc>
                      <a:txBody>
                        <a:bodyPr/>
                        <a:lstStyle/>
                        <a:p>
                          <a:r>
                            <a:rPr lang="zh-CN" altLang="en-US" dirty="0"/>
                            <a:t>文件大小</a:t>
                          </a:r>
                        </a:p>
                      </a:txBody>
                      <a:tcPr/>
                    </a:tc>
                    <a:extLst>
                      <a:ext uri="{0D108BD9-81ED-4DB2-BD59-A6C34878D82A}">
                        <a16:rowId xmlns:a16="http://schemas.microsoft.com/office/drawing/2014/main" val="3344330828"/>
                      </a:ext>
                    </a:extLst>
                  </a:tr>
                  <a:tr h="370840">
                    <a:tc>
                      <a:txBody>
                        <a:bodyPr/>
                        <a:lstStyle/>
                        <a:p>
                          <a:r>
                            <a:rPr lang="en-US" altLang="zh-CN" dirty="0"/>
                            <a:t>M</a:t>
                          </a:r>
                          <a:endParaRPr lang="zh-CN" altLang="en-US" dirty="0"/>
                        </a:p>
                      </a:txBody>
                      <a:tcPr/>
                    </a:tc>
                    <a:tc>
                      <a:txBody>
                        <a:bodyPr/>
                        <a:lstStyle/>
                        <a:p>
                          <a:r>
                            <a:rPr lang="zh-CN" altLang="en-US" dirty="0"/>
                            <a:t>每个用户</a:t>
                          </a:r>
                          <a:r>
                            <a:rPr lang="en-US" altLang="zh-CN" dirty="0"/>
                            <a:t>Cache</a:t>
                          </a:r>
                          <a:r>
                            <a:rPr lang="zh-CN" altLang="en-US" dirty="0"/>
                            <a:t>容量</a:t>
                          </a:r>
                          <a:r>
                            <a:rPr lang="en-US" altLang="zh-CN" dirty="0"/>
                            <a:t>(</a:t>
                          </a:r>
                          <a:r>
                            <a:rPr lang="zh-CN" altLang="en-US" dirty="0"/>
                            <a:t>单位：文件个数</a:t>
                          </a:r>
                          <a:r>
                            <a:rPr lang="en-US" altLang="zh-CN" dirty="0"/>
                            <a:t>)</a:t>
                          </a:r>
                          <a:endParaRPr lang="zh-CN" altLang="en-US" dirty="0"/>
                        </a:p>
                      </a:txBody>
                      <a:tcPr/>
                    </a:tc>
                    <a:extLst>
                      <a:ext uri="{0D108BD9-81ED-4DB2-BD59-A6C34878D82A}">
                        <a16:rowId xmlns:a16="http://schemas.microsoft.com/office/drawing/2014/main" val="4064034590"/>
                      </a:ext>
                    </a:extLst>
                  </a:tr>
                  <a:tr h="365760">
                    <a:tc>
                      <a:txBody>
                        <a:bodyPr/>
                        <a:lstStyle/>
                        <a:p>
                          <a:r>
                            <a:rPr lang="en-US" altLang="zh-CN" dirty="0"/>
                            <a:t>Z</a:t>
                          </a:r>
                          <a:endParaRPr lang="zh-CN" altLang="en-US" dirty="0"/>
                        </a:p>
                      </a:txBody>
                      <a:tcPr/>
                    </a:tc>
                    <a:tc>
                      <a:txBody>
                        <a:bodyPr/>
                        <a:lstStyle/>
                        <a:p>
                          <a:r>
                            <a:rPr lang="zh-CN" altLang="en-US" dirty="0"/>
                            <a:t>每个用户</a:t>
                          </a:r>
                          <a:r>
                            <a:rPr lang="en-US" altLang="zh-CN" dirty="0"/>
                            <a:t>Cache</a:t>
                          </a:r>
                          <a:r>
                            <a:rPr lang="zh-CN" altLang="en-US" dirty="0"/>
                            <a:t>内容</a:t>
                          </a:r>
                        </a:p>
                      </a:txBody>
                      <a:tcPr/>
                    </a:tc>
                    <a:extLst>
                      <a:ext uri="{0D108BD9-81ED-4DB2-BD59-A6C34878D82A}">
                        <a16:rowId xmlns:a16="http://schemas.microsoft.com/office/drawing/2014/main" val="3783231909"/>
                      </a:ext>
                    </a:extLst>
                  </a:tr>
                  <a:tr h="365760">
                    <a:tc>
                      <a:txBody>
                        <a:bodyPr/>
                        <a:lstStyle/>
                        <a:p>
                          <a:r>
                            <a:rPr lang="en-US" altLang="zh-CN" dirty="0"/>
                            <a:t>K</a:t>
                          </a:r>
                          <a:endParaRPr lang="zh-CN" altLang="en-US" dirty="0"/>
                        </a:p>
                      </a:txBody>
                      <a:tcPr/>
                    </a:tc>
                    <a:tc>
                      <a:txBody>
                        <a:bodyPr/>
                        <a:lstStyle/>
                        <a:p>
                          <a:r>
                            <a:rPr lang="zh-CN" altLang="en-US" dirty="0"/>
                            <a:t>用户总数</a:t>
                          </a:r>
                        </a:p>
                      </a:txBody>
                      <a:tcPr/>
                    </a:tc>
                    <a:extLst>
                      <a:ext uri="{0D108BD9-81ED-4DB2-BD59-A6C34878D82A}">
                        <a16:rowId xmlns:a16="http://schemas.microsoft.com/office/drawing/2014/main" val="2426064036"/>
                      </a:ext>
                    </a:extLst>
                  </a:tr>
                  <a:tr h="370840">
                    <a:tc>
                      <a:txBody>
                        <a:bodyPr/>
                        <a:lstStyle/>
                        <a:p>
                          <a:r>
                            <a:rPr lang="en-US" altLang="zh-CN" dirty="0"/>
                            <a:t>X</a:t>
                          </a:r>
                        </a:p>
                      </a:txBody>
                      <a:tcPr/>
                    </a:tc>
                    <a:tc>
                      <a:txBody>
                        <a:bodyPr/>
                        <a:lstStyle/>
                        <a:p>
                          <a:r>
                            <a:rPr lang="zh-CN" altLang="en-US" dirty="0"/>
                            <a:t>用于在网络中传输的信号请求</a:t>
                          </a:r>
                        </a:p>
                      </a:txBody>
                      <a:tcPr/>
                    </a:tc>
                    <a:extLst>
                      <a:ext uri="{0D108BD9-81ED-4DB2-BD59-A6C34878D82A}">
                        <a16:rowId xmlns:a16="http://schemas.microsoft.com/office/drawing/2014/main" val="4183345724"/>
                      </a:ext>
                    </a:extLst>
                  </a:tr>
                  <a:tr h="370840">
                    <a:tc>
                      <a:txBody>
                        <a:bodyPr/>
                        <a:lstStyle/>
                        <a:p>
                          <a:r>
                            <a:rPr lang="en-US" altLang="zh-CN" dirty="0"/>
                            <a:t>(M,R)</a:t>
                          </a:r>
                          <a:endParaRPr lang="zh-CN" altLang="en-US" dirty="0"/>
                        </a:p>
                      </a:txBody>
                      <a:tcPr/>
                    </a:tc>
                    <a:tc>
                      <a:txBody>
                        <a:bodyPr/>
                        <a:lstStyle/>
                        <a:p>
                          <a:r>
                            <a:rPr lang="en-US" altLang="zh-CN" dirty="0"/>
                            <a:t>Memory-rate pair</a:t>
                          </a:r>
                          <a:endParaRPr lang="zh-CN" altLang="en-US" dirty="0"/>
                        </a:p>
                      </a:txBody>
                      <a:tcPr/>
                    </a:tc>
                    <a:extLst>
                      <a:ext uri="{0D108BD9-81ED-4DB2-BD59-A6C34878D82A}">
                        <a16:rowId xmlns:a16="http://schemas.microsoft.com/office/drawing/2014/main" val="2993160316"/>
                      </a:ext>
                    </a:extLst>
                  </a:tr>
                  <a:tr h="365760">
                    <a:tc>
                      <a:txBody>
                        <a:bodyPr/>
                        <a:lstStyle/>
                        <a:p>
                          <a:endParaRPr lang="zh-CN"/>
                        </a:p>
                      </a:txBody>
                      <a:tcPr>
                        <a:blipFill>
                          <a:blip r:embed="rId3"/>
                          <a:stretch>
                            <a:fillRect l="-150" t="-718333" r="-100150" b="-531667"/>
                          </a:stretch>
                        </a:blipFill>
                      </a:tcPr>
                    </a:tc>
                    <a:tc>
                      <a:txBody>
                        <a:bodyPr/>
                        <a:lstStyle/>
                        <a:p>
                          <a:r>
                            <a:rPr lang="en-US" altLang="zh-CN" dirty="0"/>
                            <a:t>Achievable rate</a:t>
                          </a:r>
                          <a:endParaRPr lang="zh-CN" altLang="en-US" dirty="0"/>
                        </a:p>
                      </a:txBody>
                      <a:tcPr/>
                    </a:tc>
                    <a:extLst>
                      <a:ext uri="{0D108BD9-81ED-4DB2-BD59-A6C34878D82A}">
                        <a16:rowId xmlns:a16="http://schemas.microsoft.com/office/drawing/2014/main" val="3043206949"/>
                      </a:ext>
                    </a:extLst>
                  </a:tr>
                  <a:tr h="365760">
                    <a:tc>
                      <a:txBody>
                        <a:bodyPr/>
                        <a:lstStyle/>
                        <a:p>
                          <a:endParaRPr lang="zh-CN"/>
                        </a:p>
                      </a:txBody>
                      <a:tcPr>
                        <a:blipFill>
                          <a:blip r:embed="rId3"/>
                          <a:stretch>
                            <a:fillRect l="-150" t="-804918" r="-100150" b="-422951"/>
                          </a:stretch>
                        </a:blipFill>
                      </a:tcPr>
                    </a:tc>
                    <a:tc>
                      <a:txBody>
                        <a:bodyPr/>
                        <a:lstStyle/>
                        <a:p>
                          <a:r>
                            <a:rPr lang="en-US" altLang="zh-CN" dirty="0"/>
                            <a:t>Memory-rate tradeoff</a:t>
                          </a:r>
                          <a:endParaRPr lang="zh-CN" altLang="en-US" dirty="0"/>
                        </a:p>
                      </a:txBody>
                      <a:tcPr/>
                    </a:tc>
                    <a:extLst>
                      <a:ext uri="{0D108BD9-81ED-4DB2-BD59-A6C34878D82A}">
                        <a16:rowId xmlns:a16="http://schemas.microsoft.com/office/drawing/2014/main" val="2504347048"/>
                      </a:ext>
                    </a:extLst>
                  </a:tr>
                  <a:tr h="365760">
                    <a:tc>
                      <a:txBody>
                        <a:bodyPr/>
                        <a:lstStyle/>
                        <a:p>
                          <a:pPr/>
                          <a:r>
                            <a:rPr lang="en-US" altLang="zh-CN" dirty="0"/>
                            <a:t>k</a:t>
                          </a:r>
                          <a:endParaRPr lang="zh-CN" altLang="en-US" dirty="0"/>
                        </a:p>
                      </a:txBody>
                      <a:tcPr/>
                    </a:tc>
                    <a:tc>
                      <a:txBody>
                        <a:bodyPr/>
                        <a:lstStyle/>
                        <a:p>
                          <a:r>
                            <a:rPr lang="zh-CN" altLang="en-US" dirty="0"/>
                            <a:t>第</a:t>
                          </a:r>
                          <a:r>
                            <a:rPr lang="en-US" altLang="zh-CN" dirty="0"/>
                            <a:t>k</a:t>
                          </a:r>
                          <a:r>
                            <a:rPr lang="zh-CN" altLang="en-US" dirty="0"/>
                            <a:t>个用户</a:t>
                          </a:r>
                        </a:p>
                      </a:txBody>
                      <a:tcPr/>
                    </a:tc>
                    <a:extLst>
                      <a:ext uri="{0D108BD9-81ED-4DB2-BD59-A6C34878D82A}">
                        <a16:rowId xmlns:a16="http://schemas.microsoft.com/office/drawing/2014/main" val="975323671"/>
                      </a:ext>
                    </a:extLst>
                  </a:tr>
                  <a:tr h="365760">
                    <a:tc>
                      <a:txBody>
                        <a:bodyPr/>
                        <a:lstStyle/>
                        <a:p>
                          <a:endParaRPr lang="zh-CN"/>
                        </a:p>
                      </a:txBody>
                      <a:tcPr>
                        <a:blipFill>
                          <a:blip r:embed="rId3"/>
                          <a:stretch>
                            <a:fillRect l="-150" t="-1020000" r="-100150" b="-230000"/>
                          </a:stretch>
                        </a:blipFill>
                      </a:tcPr>
                    </a:tc>
                    <a:tc>
                      <a:txBody>
                        <a:bodyPr/>
                        <a:lstStyle/>
                        <a:p>
                          <a:r>
                            <a:rPr lang="zh-CN" altLang="en-US" dirty="0"/>
                            <a:t>服务端第</a:t>
                          </a:r>
                          <a:r>
                            <a:rPr lang="en-US" altLang="zh-CN" dirty="0"/>
                            <a:t>n</a:t>
                          </a:r>
                          <a:r>
                            <a:rPr lang="zh-CN" altLang="en-US" dirty="0"/>
                            <a:t>个文件</a:t>
                          </a:r>
                        </a:p>
                      </a:txBody>
                      <a:tcPr/>
                    </a:tc>
                    <a:extLst>
                      <a:ext uri="{0D108BD9-81ED-4DB2-BD59-A6C34878D82A}">
                        <a16:rowId xmlns:a16="http://schemas.microsoft.com/office/drawing/2014/main" val="1342420042"/>
                      </a:ext>
                    </a:extLst>
                  </a:tr>
                  <a:tr h="377825">
                    <a:tc>
                      <a:txBody>
                        <a:bodyPr/>
                        <a:lstStyle/>
                        <a:p>
                          <a:endParaRPr lang="zh-CN"/>
                        </a:p>
                      </a:txBody>
                      <a:tcPr>
                        <a:blipFill>
                          <a:blip r:embed="rId3"/>
                          <a:stretch>
                            <a:fillRect l="-150" t="-1083871" r="-100150" b="-122581"/>
                          </a:stretch>
                        </a:blipFill>
                      </a:tcPr>
                    </a:tc>
                    <a:tc>
                      <a:txBody>
                        <a:bodyPr/>
                        <a:lstStyle/>
                        <a:p>
                          <a:r>
                            <a:rPr lang="zh-CN" altLang="en-US" dirty="0"/>
                            <a:t>第</a:t>
                          </a:r>
                          <a:r>
                            <a:rPr lang="en-US" altLang="zh-CN" dirty="0"/>
                            <a:t>n</a:t>
                          </a:r>
                          <a:r>
                            <a:rPr lang="zh-CN" altLang="en-US" dirty="0"/>
                            <a:t>个文件的子文件</a:t>
                          </a:r>
                        </a:p>
                      </a:txBody>
                      <a:tcPr/>
                    </a:tc>
                    <a:extLst>
                      <a:ext uri="{0D108BD9-81ED-4DB2-BD59-A6C34878D82A}">
                        <a16:rowId xmlns:a16="http://schemas.microsoft.com/office/drawing/2014/main" val="2867814358"/>
                      </a:ext>
                    </a:extLst>
                  </a:tr>
                  <a:tr h="370840">
                    <a:tc>
                      <a:txBody>
                        <a:bodyPr/>
                        <a:lstStyle/>
                        <a:p>
                          <a:endParaRPr lang="zh-CN"/>
                        </a:p>
                      </a:txBody>
                      <a:tcPr>
                        <a:blipFill>
                          <a:blip r:embed="rId3"/>
                          <a:stretch>
                            <a:fillRect l="-150" t="-1203279" r="-100150" b="-24590"/>
                          </a:stretch>
                        </a:blipFill>
                      </a:tcPr>
                    </a:tc>
                    <a:tc>
                      <a:txBody>
                        <a:bodyPr/>
                        <a:lstStyle/>
                        <a:p>
                          <a:r>
                            <a:rPr lang="zh-CN" altLang="en-US" dirty="0"/>
                            <a:t>第</a:t>
                          </a:r>
                          <a:r>
                            <a:rPr lang="en-US" altLang="zh-CN" dirty="0"/>
                            <a:t>k</a:t>
                          </a:r>
                          <a:r>
                            <a:rPr lang="zh-CN" altLang="en-US" dirty="0"/>
                            <a:t>个用户请求的文件标识</a:t>
                          </a:r>
                        </a:p>
                      </a:txBody>
                      <a:tcPr/>
                    </a:tc>
                    <a:extLst>
                      <a:ext uri="{0D108BD9-81ED-4DB2-BD59-A6C34878D82A}">
                        <a16:rowId xmlns:a16="http://schemas.microsoft.com/office/drawing/2014/main" val="332515216"/>
                      </a:ext>
                    </a:extLst>
                  </a:tr>
                </a:tbl>
              </a:graphicData>
            </a:graphic>
          </p:graphicFrame>
        </mc:Fallback>
      </mc:AlternateContent>
    </p:spTree>
    <p:extLst>
      <p:ext uri="{BB962C8B-B14F-4D97-AF65-F5344CB8AC3E}">
        <p14:creationId xmlns:p14="http://schemas.microsoft.com/office/powerpoint/2010/main" val="418626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p:txBody>
          <a:bodyPr/>
          <a:lstStyle/>
          <a:p>
            <a:pPr algn="ctr"/>
            <a:r>
              <a:rPr lang="en-US" altLang="zh-CN" dirty="0"/>
              <a:t>2.Theorems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253331"/>
                <a:ext cx="10515600" cy="4351338"/>
              </a:xfrm>
            </p:spPr>
            <p:txBody>
              <a:bodyPr/>
              <a:lstStyle/>
              <a:p>
                <a:pPr marL="0" indent="0">
                  <a:buNone/>
                </a:pPr>
                <a:r>
                  <a:rPr lang="zh-CN" altLang="en-US" sz="2000" b="1" dirty="0"/>
                  <a:t>一些重要的定义</a:t>
                </a:r>
                <a:endParaRPr lang="en-US" altLang="zh-CN" sz="2000" b="1" dirty="0"/>
              </a:p>
              <a:p>
                <a:r>
                  <a:rPr lang="en-US" altLang="zh-CN" sz="2000" dirty="0"/>
                  <a:t>Memory-rate pair(M,R) </a:t>
                </a:r>
                <a:r>
                  <a:rPr lang="zh-CN" altLang="en-US" sz="2000" dirty="0"/>
                  <a:t>是可完成的</a:t>
                </a:r>
                <a:r>
                  <a:rPr lang="en-US" altLang="zh-CN" sz="2000" dirty="0"/>
                  <a:t>(achievable)</a:t>
                </a:r>
                <a:r>
                  <a:rPr lang="zh-CN" altLang="en-US" sz="2000" dirty="0"/>
                  <a:t>：在</a:t>
                </a:r>
                <a:r>
                  <a:rPr lang="en-US" altLang="zh-CN" sz="2000" dirty="0"/>
                  <a:t>delivery</a:t>
                </a:r>
                <a:r>
                  <a:rPr lang="zh-CN" altLang="en-US" sz="2000" dirty="0"/>
                  <a:t>阶段每个用户</a:t>
                </a:r>
                <a:r>
                  <a:rPr lang="en-US" altLang="zh-CN" sz="2000" dirty="0"/>
                  <a:t>k</a:t>
                </a:r>
                <a:r>
                  <a:rPr lang="zh-CN" altLang="en-US" sz="2000" dirty="0"/>
                  <a:t>都能恢复所有</a:t>
                </a:r>
                <a:r>
                  <a:rPr lang="en-US" altLang="zh-CN" sz="2000" dirty="0"/>
                  <a:t>N</a:t>
                </a:r>
                <a:r>
                  <a:rPr lang="zh-CN" altLang="en-US" sz="2000" dirty="0"/>
                  <a:t>种可能之一的文件请求，也就是说</a:t>
                </a:r>
                <a14:m>
                  <m:oMath xmlns:m="http://schemas.openxmlformats.org/officeDocument/2006/math">
                    <m:sSup>
                      <m:sSupPr>
                        <m:ctrlPr>
                          <a:rPr lang="en-US" altLang="zh-CN" sz="2000" i="1">
                            <a:latin typeface="Cambria Math" panose="02040503050406030204" pitchFamily="18" charset="0"/>
                          </a:rPr>
                        </m:ctrlPr>
                      </m:sSupPr>
                      <m:e>
                        <m:r>
                          <a:rPr lang="zh-CN" altLang="en-US" sz="2000" i="1" smtClean="0">
                            <a:latin typeface="Cambria Math" panose="02040503050406030204" pitchFamily="18" charset="0"/>
                          </a:rPr>
                          <m:t>对于</m:t>
                        </m:r>
                        <m:r>
                          <a:rPr lang="en-US" altLang="zh-CN" sz="2000" b="0" i="1" smtClean="0">
                            <a:latin typeface="Cambria Math" panose="02040503050406030204" pitchFamily="18" charset="0"/>
                          </a:rPr>
                          <m:t>𝐾</m:t>
                        </m:r>
                        <m:r>
                          <a:rPr lang="zh-CN" altLang="en-US" sz="2000" i="1">
                            <a:latin typeface="Cambria Math" panose="02040503050406030204" pitchFamily="18" charset="0"/>
                          </a:rPr>
                          <m:t>个</m:t>
                        </m:r>
                        <m:r>
                          <a:rPr lang="zh-CN" altLang="en-US" sz="2000" i="1" smtClean="0">
                            <a:latin typeface="Cambria Math" panose="02040503050406030204" pitchFamily="18" charset="0"/>
                          </a:rPr>
                          <m:t>用户</m:t>
                        </m:r>
                        <m:r>
                          <a:rPr lang="zh-CN" altLang="en-US" sz="2000" i="1">
                            <a:latin typeface="Cambria Math" panose="02040503050406030204" pitchFamily="18" charset="0"/>
                          </a:rPr>
                          <m:t>，</m:t>
                        </m:r>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𝐾</m:t>
                        </m:r>
                      </m:sup>
                    </m:sSup>
                    <m:r>
                      <a:rPr lang="zh-CN" altLang="en-US" sz="2000" i="1" smtClean="0">
                        <a:latin typeface="Cambria Math" panose="02040503050406030204" pitchFamily="18" charset="0"/>
                      </a:rPr>
                      <m:t>种情况</m:t>
                    </m:r>
                  </m:oMath>
                </a14:m>
                <a:r>
                  <a:rPr lang="zh-CN" altLang="en-US" sz="2000" dirty="0"/>
                  <a:t>的文件请求，对每个用户，都可以成功恢复。</a:t>
                </a:r>
                <a:endParaRPr lang="en-US" altLang="zh-CN" sz="2000" dirty="0"/>
              </a:p>
              <a:p>
                <a:r>
                  <a:rPr lang="zh-CN" altLang="en-US" sz="2000" dirty="0"/>
                  <a:t>定义</a:t>
                </a:r>
                <a:endParaRPr lang="en-US" altLang="zh-CN" sz="2000" dirty="0"/>
              </a:p>
              <a:p>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b="1" dirty="0"/>
              </a:p>
              <a:p>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3"/>
                <a:stretch>
                  <a:fillRect l="-638" t="-182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A8ED7E3-4BF9-4858-8F52-5D11013F0BC7}"/>
              </a:ext>
            </a:extLst>
          </p:cNvPr>
          <p:cNvPicPr>
            <a:picLocks noChangeAspect="1"/>
          </p:cNvPicPr>
          <p:nvPr/>
        </p:nvPicPr>
        <p:blipFill>
          <a:blip r:embed="rId4"/>
          <a:stretch>
            <a:fillRect/>
          </a:stretch>
        </p:blipFill>
        <p:spPr>
          <a:xfrm>
            <a:off x="1691723" y="2536030"/>
            <a:ext cx="3957980" cy="464344"/>
          </a:xfrm>
          <a:prstGeom prst="rect">
            <a:avLst/>
          </a:prstGeom>
        </p:spPr>
      </p:pic>
    </p:spTree>
    <p:extLst>
      <p:ext uri="{BB962C8B-B14F-4D97-AF65-F5344CB8AC3E}">
        <p14:creationId xmlns:p14="http://schemas.microsoft.com/office/powerpoint/2010/main" val="80679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内容占位符 3" descr="图片包含 文字&#10;&#10;已生成高可信度的说明">
            <a:extLst>
              <a:ext uri="{FF2B5EF4-FFF2-40B4-BE49-F238E27FC236}">
                <a16:creationId xmlns:a16="http://schemas.microsoft.com/office/drawing/2014/main" id="{0ABD1E5D-C213-44AA-9289-820CFBF1DDF9}"/>
              </a:ext>
            </a:extLst>
          </p:cNvPr>
          <p:cNvPicPr>
            <a:picLocks noGrp="1" noChangeAspect="1"/>
          </p:cNvPicPr>
          <p:nvPr>
            <p:ph idx="1"/>
          </p:nvPr>
        </p:nvPicPr>
        <p:blipFill>
          <a:blip r:embed="rId2"/>
          <a:stretch>
            <a:fillRect/>
          </a:stretch>
        </p:blipFill>
        <p:spPr>
          <a:xfrm>
            <a:off x="937604" y="643466"/>
            <a:ext cx="10316792" cy="5571067"/>
          </a:xfrm>
          <a:prstGeom prst="rect">
            <a:avLst/>
          </a:prstGeom>
        </p:spPr>
      </p:pic>
    </p:spTree>
    <p:extLst>
      <p:ext uri="{BB962C8B-B14F-4D97-AF65-F5344CB8AC3E}">
        <p14:creationId xmlns:p14="http://schemas.microsoft.com/office/powerpoint/2010/main" val="415400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lstStyle/>
          <a:p>
            <a:pPr marL="0" indent="0">
              <a:buNone/>
            </a:pPr>
            <a:r>
              <a:rPr lang="zh-CN" altLang="en-US" dirty="0"/>
              <a:t>先考虑简单的</a:t>
            </a:r>
            <a:r>
              <a:rPr lang="en-US" altLang="zh-CN" dirty="0" err="1"/>
              <a:t>uncoded</a:t>
            </a:r>
            <a:r>
              <a:rPr lang="en-US" altLang="zh-CN" dirty="0"/>
              <a:t> caching</a:t>
            </a:r>
          </a:p>
          <a:p>
            <a:pPr marL="0" indent="0">
              <a:buNone/>
            </a:pPr>
            <a:endParaRPr lang="en-US" altLang="zh-CN" dirty="0"/>
          </a:p>
          <a:p>
            <a:pPr marL="514350" indent="-514350">
              <a:buFont typeface="+mj-lt"/>
              <a:buAutoNum type="arabicPeriod"/>
            </a:pPr>
            <a:endParaRPr lang="en-US" altLang="zh-CN" dirty="0"/>
          </a:p>
          <a:p>
            <a:pPr marL="0" indent="0">
              <a:buNone/>
            </a:pPr>
            <a:endParaRPr lang="zh-CN" altLang="en-US" sz="2200" dirty="0"/>
          </a:p>
        </p:txBody>
      </p:sp>
      <p:pic>
        <p:nvPicPr>
          <p:cNvPr id="4" name="图片 3">
            <a:extLst>
              <a:ext uri="{FF2B5EF4-FFF2-40B4-BE49-F238E27FC236}">
                <a16:creationId xmlns:a16="http://schemas.microsoft.com/office/drawing/2014/main" id="{E17622C5-A115-4E11-8C26-FFC1F0DBD6AF}"/>
              </a:ext>
            </a:extLst>
          </p:cNvPr>
          <p:cNvPicPr>
            <a:picLocks noChangeAspect="1"/>
          </p:cNvPicPr>
          <p:nvPr/>
        </p:nvPicPr>
        <p:blipFill>
          <a:blip r:embed="rId3"/>
          <a:stretch>
            <a:fillRect/>
          </a:stretch>
        </p:blipFill>
        <p:spPr>
          <a:xfrm>
            <a:off x="2244896" y="1857196"/>
            <a:ext cx="6340957" cy="832995"/>
          </a:xfrm>
          <a:prstGeom prst="rect">
            <a:avLst/>
          </a:prstGeom>
        </p:spPr>
      </p:pic>
      <p:sp>
        <p:nvSpPr>
          <p:cNvPr id="6" name="文本框 5">
            <a:extLst>
              <a:ext uri="{FF2B5EF4-FFF2-40B4-BE49-F238E27FC236}">
                <a16:creationId xmlns:a16="http://schemas.microsoft.com/office/drawing/2014/main" id="{427621B9-2CEC-46C0-B784-A25EAF5A0EB4}"/>
              </a:ext>
            </a:extLst>
          </p:cNvPr>
          <p:cNvSpPr txBox="1"/>
          <p:nvPr/>
        </p:nvSpPr>
        <p:spPr>
          <a:xfrm>
            <a:off x="838200" y="3064231"/>
            <a:ext cx="10081591" cy="3046988"/>
          </a:xfrm>
          <a:prstGeom prst="rect">
            <a:avLst/>
          </a:prstGeom>
          <a:noFill/>
        </p:spPr>
        <p:txBody>
          <a:bodyPr wrap="square" rtlCol="0">
            <a:spAutoFit/>
          </a:bodyPr>
          <a:lstStyle/>
          <a:p>
            <a:pPr marL="342900" indent="-342900">
              <a:buFont typeface="Wingdings" panose="05000000000000000000" pitchFamily="2" charset="2"/>
              <a:buChar char="n"/>
            </a:pPr>
            <a:r>
              <a:rPr lang="en-US" altLang="zh-CN" sz="2400" dirty="0"/>
              <a:t>Placement phase</a:t>
            </a:r>
            <a:r>
              <a:rPr lang="zh-CN" altLang="en-US" sz="2400" dirty="0"/>
              <a:t>和</a:t>
            </a:r>
            <a:r>
              <a:rPr lang="en-US" altLang="zh-CN" sz="2400" dirty="0"/>
              <a:t>delivery phase</a:t>
            </a:r>
            <a:r>
              <a:rPr lang="zh-CN" altLang="en-US" sz="2400" dirty="0"/>
              <a:t>的内容都是没有编码的</a:t>
            </a:r>
            <a:endParaRPr lang="en-US" altLang="zh-CN" sz="2400" dirty="0"/>
          </a:p>
          <a:p>
            <a:pPr marL="342900" indent="-342900">
              <a:buFont typeface="Wingdings" panose="05000000000000000000" pitchFamily="2" charset="2"/>
              <a:buChar char="n"/>
            </a:pPr>
            <a:r>
              <a:rPr lang="en-US" altLang="zh-CN" sz="2400" dirty="0"/>
              <a:t>K</a:t>
            </a:r>
            <a:r>
              <a:rPr lang="zh-CN" altLang="en-US" sz="2400" dirty="0"/>
              <a:t>表示整个系统每个用户都不存在</a:t>
            </a:r>
            <a:r>
              <a:rPr lang="en-US" altLang="zh-CN" sz="2400" dirty="0"/>
              <a:t>cache</a:t>
            </a:r>
            <a:r>
              <a:rPr lang="zh-CN" altLang="en-US" sz="2400" dirty="0"/>
              <a:t>时（</a:t>
            </a:r>
            <a:r>
              <a:rPr lang="en-US" altLang="zh-CN" sz="2400" dirty="0"/>
              <a:t>M=0</a:t>
            </a:r>
            <a:r>
              <a:rPr lang="zh-CN" altLang="en-US" sz="2400" dirty="0"/>
              <a:t>）时的</a:t>
            </a:r>
            <a:r>
              <a:rPr lang="en-US" altLang="zh-CN" sz="2400" dirty="0"/>
              <a:t>rate</a:t>
            </a:r>
            <a:r>
              <a:rPr lang="zh-CN" altLang="en-US" sz="2400" dirty="0"/>
              <a:t>（可以理解为开销）</a:t>
            </a:r>
            <a:endParaRPr lang="en-US" altLang="zh-CN" sz="2400" dirty="0"/>
          </a:p>
          <a:p>
            <a:pPr marL="342900" indent="-342900">
              <a:buFont typeface="Wingdings" panose="05000000000000000000" pitchFamily="2" charset="2"/>
              <a:buChar char="n"/>
            </a:pPr>
            <a:r>
              <a:rPr lang="en-US" altLang="zh-CN" sz="2400" dirty="0"/>
              <a:t>M/N</a:t>
            </a:r>
            <a:r>
              <a:rPr lang="zh-CN" altLang="en-US" sz="2400" dirty="0"/>
              <a:t>表示标准化之后的</a:t>
            </a:r>
            <a:r>
              <a:rPr lang="en-US" altLang="zh-CN" sz="2400" dirty="0"/>
              <a:t>cache</a:t>
            </a:r>
            <a:r>
              <a:rPr lang="zh-CN" altLang="en-US" sz="2400" dirty="0"/>
              <a:t>容量，也表示服务端每个文件的</a:t>
            </a:r>
            <a:r>
              <a:rPr lang="en-US" altLang="zh-CN" sz="2400" dirty="0"/>
              <a:t>M/N</a:t>
            </a:r>
            <a:r>
              <a:rPr lang="zh-CN" altLang="en-US" sz="2400" dirty="0"/>
              <a:t>部分经过</a:t>
            </a:r>
            <a:r>
              <a:rPr lang="en-US" altLang="zh-CN" sz="2400" dirty="0"/>
              <a:t>placement phase</a:t>
            </a:r>
            <a:r>
              <a:rPr lang="zh-CN" altLang="en-US" sz="2400" dirty="0"/>
              <a:t>之后都在每个用户的</a:t>
            </a:r>
            <a:r>
              <a:rPr lang="en-US" altLang="zh-CN" sz="2400" dirty="0"/>
              <a:t>cache</a:t>
            </a:r>
            <a:r>
              <a:rPr lang="zh-CN" altLang="en-US" sz="2400" dirty="0"/>
              <a:t>里。</a:t>
            </a:r>
            <a:endParaRPr lang="en-US" altLang="zh-CN" sz="2400" dirty="0"/>
          </a:p>
          <a:p>
            <a:pPr marL="342900" indent="-342900">
              <a:buFont typeface="Wingdings" panose="05000000000000000000" pitchFamily="2" charset="2"/>
              <a:buChar char="n"/>
            </a:pPr>
            <a:r>
              <a:rPr lang="en-US" altLang="zh-CN" sz="2400" dirty="0"/>
              <a:t>1-M/N</a:t>
            </a:r>
            <a:r>
              <a:rPr lang="zh-CN" altLang="en-US" sz="2400" dirty="0"/>
              <a:t>表示剩余的需要传输部分的开销，也是</a:t>
            </a:r>
            <a:r>
              <a:rPr lang="en-US" altLang="zh-CN" sz="2400" dirty="0"/>
              <a:t>local caching gain</a:t>
            </a:r>
            <a:r>
              <a:rPr lang="zh-CN" altLang="en-US" sz="2400" dirty="0"/>
              <a:t>。</a:t>
            </a:r>
            <a:endParaRPr lang="en-US" altLang="zh-CN" sz="2400" dirty="0"/>
          </a:p>
          <a:p>
            <a:pPr marL="342900" indent="-342900">
              <a:buFont typeface="Wingdings" panose="05000000000000000000" pitchFamily="2" charset="2"/>
              <a:buChar char="n"/>
            </a:pPr>
            <a:r>
              <a:rPr lang="zh-CN" altLang="en-US" sz="2400" dirty="0"/>
              <a:t>如果用户数大于文件数，</a:t>
            </a:r>
            <a:r>
              <a:rPr lang="en-US" altLang="zh-CN" sz="2400" dirty="0"/>
              <a:t>min</a:t>
            </a:r>
            <a:r>
              <a:rPr lang="zh-CN" altLang="en-US" sz="2400" dirty="0"/>
              <a:t>将选择</a:t>
            </a:r>
            <a:r>
              <a:rPr lang="en-US" altLang="zh-CN" sz="2400" dirty="0"/>
              <a:t>N/K</a:t>
            </a:r>
            <a:r>
              <a:rPr lang="zh-CN" altLang="en-US" sz="2400" dirty="0"/>
              <a:t>，表示有些用户有相同的文件请求，此时</a:t>
            </a:r>
            <a:r>
              <a:rPr lang="en-US" altLang="zh-CN" sz="2400" dirty="0"/>
              <a:t>R=N-M</a:t>
            </a:r>
            <a:r>
              <a:rPr lang="zh-CN" altLang="en-US" sz="2400" dirty="0"/>
              <a:t>。</a:t>
            </a:r>
          </a:p>
        </p:txBody>
      </p:sp>
    </p:spTree>
    <p:extLst>
      <p:ext uri="{BB962C8B-B14F-4D97-AF65-F5344CB8AC3E}">
        <p14:creationId xmlns:p14="http://schemas.microsoft.com/office/powerpoint/2010/main" val="64909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dirty="0"/>
              <a:t>Theorem 1</a:t>
            </a:r>
          </a:p>
          <a:p>
            <a:pPr marL="514350" indent="-514350">
              <a:buFont typeface="+mj-lt"/>
              <a:buAutoNum type="arabicPeriod"/>
            </a:pPr>
            <a:endParaRPr lang="en-US" altLang="zh-CN" dirty="0"/>
          </a:p>
          <a:p>
            <a:pPr marL="0" indent="0">
              <a:buNone/>
            </a:pPr>
            <a:endParaRPr lang="zh-CN" altLang="en-US" sz="2200" dirty="0"/>
          </a:p>
        </p:txBody>
      </p:sp>
      <p:sp>
        <p:nvSpPr>
          <p:cNvPr id="6" name="文本框 5">
            <a:extLst>
              <a:ext uri="{FF2B5EF4-FFF2-40B4-BE49-F238E27FC236}">
                <a16:creationId xmlns:a16="http://schemas.microsoft.com/office/drawing/2014/main" id="{427621B9-2CEC-46C0-B784-A25EAF5A0EB4}"/>
              </a:ext>
            </a:extLst>
          </p:cNvPr>
          <p:cNvSpPr txBox="1"/>
          <p:nvPr/>
        </p:nvSpPr>
        <p:spPr>
          <a:xfrm>
            <a:off x="692427" y="3024475"/>
            <a:ext cx="10081591" cy="461665"/>
          </a:xfrm>
          <a:prstGeom prst="rect">
            <a:avLst/>
          </a:prstGeom>
          <a:noFill/>
        </p:spPr>
        <p:txBody>
          <a:bodyPr wrap="square" rtlCol="0">
            <a:spAutoFit/>
          </a:bodyPr>
          <a:lstStyle/>
          <a:p>
            <a:r>
              <a:rPr lang="zh-CN" altLang="en-US" sz="2400" b="1" dirty="0"/>
              <a:t>考虑</a:t>
            </a:r>
            <a:r>
              <a:rPr lang="en-US" altLang="zh-CN" sz="2400" b="1" dirty="0"/>
              <a:t>N&gt;K</a:t>
            </a:r>
            <a:r>
              <a:rPr lang="zh-CN" altLang="en-US" sz="2400" b="1" dirty="0"/>
              <a:t>的情况</a:t>
            </a:r>
          </a:p>
        </p:txBody>
      </p:sp>
      <p:pic>
        <p:nvPicPr>
          <p:cNvPr id="5" name="图片 4">
            <a:extLst>
              <a:ext uri="{FF2B5EF4-FFF2-40B4-BE49-F238E27FC236}">
                <a16:creationId xmlns:a16="http://schemas.microsoft.com/office/drawing/2014/main" id="{E68A4AC8-6A26-42DE-8903-EF46ED2C1538}"/>
              </a:ext>
            </a:extLst>
          </p:cNvPr>
          <p:cNvPicPr>
            <a:picLocks noChangeAspect="1"/>
          </p:cNvPicPr>
          <p:nvPr/>
        </p:nvPicPr>
        <p:blipFill>
          <a:blip r:embed="rId3"/>
          <a:stretch>
            <a:fillRect/>
          </a:stretch>
        </p:blipFill>
        <p:spPr>
          <a:xfrm>
            <a:off x="838200" y="1637417"/>
            <a:ext cx="10431954" cy="1109280"/>
          </a:xfrm>
          <a:prstGeom prst="rect">
            <a:avLst/>
          </a:prstGeom>
        </p:spPr>
      </p:pic>
      <p:sp>
        <p:nvSpPr>
          <p:cNvPr id="7" name="文本框 6">
            <a:extLst>
              <a:ext uri="{FF2B5EF4-FFF2-40B4-BE49-F238E27FC236}">
                <a16:creationId xmlns:a16="http://schemas.microsoft.com/office/drawing/2014/main" id="{1854037B-9DEB-419D-949F-8355436D0828}"/>
              </a:ext>
            </a:extLst>
          </p:cNvPr>
          <p:cNvSpPr txBox="1"/>
          <p:nvPr/>
        </p:nvSpPr>
        <p:spPr>
          <a:xfrm>
            <a:off x="692425" y="3799137"/>
            <a:ext cx="10081591" cy="1938992"/>
          </a:xfrm>
          <a:prstGeom prst="rect">
            <a:avLst/>
          </a:prstGeom>
          <a:noFill/>
        </p:spPr>
        <p:txBody>
          <a:bodyPr wrap="square" rtlCol="0">
            <a:spAutoFit/>
          </a:bodyPr>
          <a:lstStyle/>
          <a:p>
            <a:pPr marL="342900" indent="-342900">
              <a:buFont typeface="Wingdings" panose="05000000000000000000" pitchFamily="2" charset="2"/>
              <a:buChar char="n"/>
            </a:pPr>
            <a:r>
              <a:rPr lang="en-US" altLang="zh-CN" sz="2400" dirty="0"/>
              <a:t>Placement phase</a:t>
            </a:r>
            <a:r>
              <a:rPr lang="zh-CN" altLang="en-US" sz="2400" dirty="0"/>
              <a:t>和</a:t>
            </a:r>
            <a:r>
              <a:rPr lang="en-US" altLang="zh-CN" sz="2400" dirty="0"/>
              <a:t>delivery phase</a:t>
            </a:r>
            <a:r>
              <a:rPr lang="zh-CN" altLang="en-US" sz="2400" dirty="0"/>
              <a:t>的内容都是经过编码的。</a:t>
            </a:r>
            <a:endParaRPr lang="en-US" altLang="zh-CN" sz="2400" dirty="0"/>
          </a:p>
          <a:p>
            <a:pPr marL="342900" indent="-342900">
              <a:buFont typeface="Wingdings" panose="05000000000000000000" pitchFamily="2" charset="2"/>
              <a:buChar char="n"/>
            </a:pPr>
            <a:r>
              <a:rPr lang="en-US" altLang="zh-CN" sz="2400" dirty="0"/>
              <a:t>K</a:t>
            </a:r>
            <a:r>
              <a:rPr lang="zh-CN" altLang="en-US" sz="2400" dirty="0"/>
              <a:t>表示整个系统每个用户都不存在</a:t>
            </a:r>
            <a:r>
              <a:rPr lang="en-US" altLang="zh-CN" sz="2400" dirty="0"/>
              <a:t>cache</a:t>
            </a:r>
            <a:r>
              <a:rPr lang="zh-CN" altLang="en-US" sz="2400" dirty="0"/>
              <a:t>时（</a:t>
            </a:r>
            <a:r>
              <a:rPr lang="en-US" altLang="zh-CN" sz="2400" dirty="0"/>
              <a:t>M=0</a:t>
            </a:r>
            <a:r>
              <a:rPr lang="zh-CN" altLang="en-US" sz="2400" dirty="0"/>
              <a:t>）时的</a:t>
            </a:r>
            <a:r>
              <a:rPr lang="en-US" altLang="zh-CN" sz="2400" dirty="0"/>
              <a:t>rate</a:t>
            </a:r>
            <a:r>
              <a:rPr lang="zh-CN" altLang="en-US" sz="2400" dirty="0"/>
              <a:t>。</a:t>
            </a:r>
            <a:endParaRPr lang="en-US" altLang="zh-CN" sz="2400" dirty="0"/>
          </a:p>
          <a:p>
            <a:pPr marL="342900" indent="-342900">
              <a:buFont typeface="Wingdings" panose="05000000000000000000" pitchFamily="2" charset="2"/>
              <a:buChar char="n"/>
            </a:pPr>
            <a:r>
              <a:rPr lang="en-US" altLang="zh-CN" sz="2400" dirty="0"/>
              <a:t>1-M/N : local caching gain</a:t>
            </a:r>
            <a:r>
              <a:rPr lang="zh-CN" altLang="en-US" sz="2400" dirty="0"/>
              <a:t>。</a:t>
            </a:r>
            <a:r>
              <a:rPr lang="en-US" altLang="zh-CN" sz="2400" dirty="0"/>
              <a:t>M/N</a:t>
            </a:r>
            <a:r>
              <a:rPr lang="zh-CN" altLang="en-US" sz="2400" dirty="0"/>
              <a:t>表示标准化的单个</a:t>
            </a:r>
            <a:r>
              <a:rPr lang="en-US" altLang="zh-CN" sz="2400" dirty="0"/>
              <a:t>cache</a:t>
            </a:r>
            <a:r>
              <a:rPr lang="zh-CN" altLang="en-US" sz="2400" dirty="0"/>
              <a:t>大小</a:t>
            </a:r>
            <a:endParaRPr lang="en-US" altLang="zh-CN" sz="2400" dirty="0"/>
          </a:p>
          <a:p>
            <a:pPr marL="342900" indent="-342900">
              <a:buFont typeface="Wingdings" panose="05000000000000000000" pitchFamily="2" charset="2"/>
              <a:buChar char="n"/>
            </a:pPr>
            <a:r>
              <a:rPr lang="en-US" altLang="zh-CN" sz="2400" dirty="0"/>
              <a:t>1/(1+KM/N) : global caching gain</a:t>
            </a:r>
            <a:r>
              <a:rPr lang="zh-CN" altLang="en-US" sz="2400" dirty="0"/>
              <a:t>。</a:t>
            </a:r>
            <a:r>
              <a:rPr lang="en-US" altLang="zh-CN" sz="2400" dirty="0"/>
              <a:t>KM/N</a:t>
            </a:r>
            <a:r>
              <a:rPr lang="zh-CN" altLang="en-US" sz="2400" dirty="0"/>
              <a:t>表示标准化的总用户</a:t>
            </a:r>
            <a:r>
              <a:rPr lang="en-US" altLang="zh-CN" sz="2400" dirty="0"/>
              <a:t>cache</a:t>
            </a:r>
            <a:r>
              <a:rPr lang="zh-CN" altLang="en-US" sz="2400" dirty="0"/>
              <a:t>大小</a:t>
            </a:r>
            <a:endParaRPr lang="en-US" altLang="zh-CN" sz="2400" dirty="0"/>
          </a:p>
          <a:p>
            <a:pPr marL="342900" indent="-342900">
              <a:buFont typeface="Wingdings" panose="05000000000000000000" pitchFamily="2" charset="2"/>
              <a:buChar char="n"/>
            </a:pPr>
            <a:endParaRPr lang="zh-CN" altLang="en-US" sz="2400" dirty="0"/>
          </a:p>
        </p:txBody>
      </p:sp>
      <p:pic>
        <p:nvPicPr>
          <p:cNvPr id="8" name="图片 7">
            <a:extLst>
              <a:ext uri="{FF2B5EF4-FFF2-40B4-BE49-F238E27FC236}">
                <a16:creationId xmlns:a16="http://schemas.microsoft.com/office/drawing/2014/main" id="{BF9297B7-0EA0-4B6E-B46E-FB2DCFA51346}"/>
              </a:ext>
            </a:extLst>
          </p:cNvPr>
          <p:cNvPicPr>
            <a:picLocks noChangeAspect="1"/>
          </p:cNvPicPr>
          <p:nvPr/>
        </p:nvPicPr>
        <p:blipFill>
          <a:blip r:embed="rId4"/>
          <a:stretch>
            <a:fillRect/>
          </a:stretch>
        </p:blipFill>
        <p:spPr>
          <a:xfrm>
            <a:off x="3332049" y="3074031"/>
            <a:ext cx="4802344" cy="725106"/>
          </a:xfrm>
          <a:prstGeom prst="rect">
            <a:avLst/>
          </a:prstGeom>
        </p:spPr>
      </p:pic>
      <p:sp>
        <p:nvSpPr>
          <p:cNvPr id="9" name="矩形 8">
            <a:extLst>
              <a:ext uri="{FF2B5EF4-FFF2-40B4-BE49-F238E27FC236}">
                <a16:creationId xmlns:a16="http://schemas.microsoft.com/office/drawing/2014/main" id="{39B8B985-3D89-42DD-A9B9-DE30B67C4ECA}"/>
              </a:ext>
            </a:extLst>
          </p:cNvPr>
          <p:cNvSpPr/>
          <p:nvPr/>
        </p:nvSpPr>
        <p:spPr>
          <a:xfrm>
            <a:off x="692426" y="5530809"/>
            <a:ext cx="4044697" cy="461665"/>
          </a:xfrm>
          <a:prstGeom prst="rect">
            <a:avLst/>
          </a:prstGeom>
        </p:spPr>
        <p:txBody>
          <a:bodyPr wrap="none">
            <a:spAutoFit/>
          </a:bodyPr>
          <a:lstStyle/>
          <a:p>
            <a:pPr lvl="0"/>
            <a:r>
              <a:rPr lang="zh-CN" altLang="en-US" sz="2400" b="1" dirty="0">
                <a:solidFill>
                  <a:prstClr val="black"/>
                </a:solidFill>
              </a:rPr>
              <a:t>考虑</a:t>
            </a:r>
            <a:r>
              <a:rPr lang="en-US" altLang="zh-CN" sz="2400" b="1" dirty="0">
                <a:solidFill>
                  <a:prstClr val="black"/>
                </a:solidFill>
              </a:rPr>
              <a:t>N&lt;K</a:t>
            </a:r>
            <a:r>
              <a:rPr lang="zh-CN" altLang="en-US" sz="2400" b="1" dirty="0">
                <a:solidFill>
                  <a:prstClr val="black"/>
                </a:solidFill>
              </a:rPr>
              <a:t>的情况   </a:t>
            </a:r>
            <a:r>
              <a:rPr lang="en-US" altLang="zh-CN" sz="2400" b="1" dirty="0">
                <a:solidFill>
                  <a:prstClr val="black"/>
                </a:solidFill>
              </a:rPr>
              <a:t>min</a:t>
            </a:r>
            <a:r>
              <a:rPr lang="zh-CN" altLang="en-US" sz="2400" b="1" dirty="0">
                <a:solidFill>
                  <a:prstClr val="black"/>
                </a:solidFill>
              </a:rPr>
              <a:t>取</a:t>
            </a:r>
            <a:r>
              <a:rPr lang="en-US" altLang="zh-CN" sz="2400" b="1" dirty="0">
                <a:solidFill>
                  <a:prstClr val="black"/>
                </a:solidFill>
              </a:rPr>
              <a:t>N/K</a:t>
            </a:r>
            <a:r>
              <a:rPr lang="zh-CN" altLang="en-US" sz="2400" b="1" dirty="0">
                <a:solidFill>
                  <a:prstClr val="black"/>
                </a:solidFill>
              </a:rPr>
              <a:t> </a:t>
            </a:r>
          </a:p>
        </p:txBody>
      </p:sp>
    </p:spTree>
    <p:extLst>
      <p:ext uri="{BB962C8B-B14F-4D97-AF65-F5344CB8AC3E}">
        <p14:creationId xmlns:p14="http://schemas.microsoft.com/office/powerpoint/2010/main" val="23219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dirty="0"/>
              <a:t>Theorem 2</a:t>
            </a:r>
          </a:p>
          <a:p>
            <a:pPr marL="514350" indent="-514350">
              <a:buFont typeface="+mj-lt"/>
              <a:buAutoNum type="arabicPeriod"/>
            </a:pPr>
            <a:endParaRPr lang="en-US" altLang="zh-CN" dirty="0"/>
          </a:p>
          <a:p>
            <a:pPr marL="0" indent="0">
              <a:buNone/>
            </a:pPr>
            <a:endParaRPr lang="zh-CN" altLang="en-US" sz="2200" dirty="0"/>
          </a:p>
        </p:txBody>
      </p:sp>
      <p:pic>
        <p:nvPicPr>
          <p:cNvPr id="10" name="图片 9">
            <a:extLst>
              <a:ext uri="{FF2B5EF4-FFF2-40B4-BE49-F238E27FC236}">
                <a16:creationId xmlns:a16="http://schemas.microsoft.com/office/drawing/2014/main" id="{54C09E2F-555E-4983-88F3-4EA12CB0BAB6}"/>
              </a:ext>
            </a:extLst>
          </p:cNvPr>
          <p:cNvPicPr>
            <a:picLocks noChangeAspect="1"/>
          </p:cNvPicPr>
          <p:nvPr/>
        </p:nvPicPr>
        <p:blipFill>
          <a:blip r:embed="rId3"/>
          <a:stretch>
            <a:fillRect/>
          </a:stretch>
        </p:blipFill>
        <p:spPr>
          <a:xfrm>
            <a:off x="968347" y="1574689"/>
            <a:ext cx="8626880" cy="1062975"/>
          </a:xfrm>
          <a:prstGeom prst="rect">
            <a:avLst/>
          </a:prstGeom>
        </p:spPr>
      </p:pic>
      <p:pic>
        <p:nvPicPr>
          <p:cNvPr id="11" name="图片 10">
            <a:extLst>
              <a:ext uri="{FF2B5EF4-FFF2-40B4-BE49-F238E27FC236}">
                <a16:creationId xmlns:a16="http://schemas.microsoft.com/office/drawing/2014/main" id="{7B6C6423-778D-41B5-AC58-F491CCF14709}"/>
              </a:ext>
            </a:extLst>
          </p:cNvPr>
          <p:cNvPicPr>
            <a:picLocks noChangeAspect="1"/>
          </p:cNvPicPr>
          <p:nvPr/>
        </p:nvPicPr>
        <p:blipFill>
          <a:blip r:embed="rId4"/>
          <a:stretch>
            <a:fillRect/>
          </a:stretch>
        </p:blipFill>
        <p:spPr>
          <a:xfrm>
            <a:off x="838200" y="3672420"/>
            <a:ext cx="10184693" cy="1200916"/>
          </a:xfrm>
          <a:prstGeom prst="rect">
            <a:avLst/>
          </a:prstGeom>
        </p:spPr>
      </p:pic>
      <p:sp>
        <p:nvSpPr>
          <p:cNvPr id="12" name="文本框 11">
            <a:extLst>
              <a:ext uri="{FF2B5EF4-FFF2-40B4-BE49-F238E27FC236}">
                <a16:creationId xmlns:a16="http://schemas.microsoft.com/office/drawing/2014/main" id="{E3594E01-FB97-4DCE-AB98-1401B2F772E0}"/>
              </a:ext>
            </a:extLst>
          </p:cNvPr>
          <p:cNvSpPr txBox="1"/>
          <p:nvPr/>
        </p:nvSpPr>
        <p:spPr>
          <a:xfrm>
            <a:off x="968347" y="3008243"/>
            <a:ext cx="2013392" cy="480131"/>
          </a:xfrm>
          <a:prstGeom prst="rect">
            <a:avLst/>
          </a:prstGeom>
          <a:noFill/>
        </p:spPr>
        <p:txBody>
          <a:bodyPr wrap="square" rtlCol="0">
            <a:spAutoFit/>
          </a:bodyPr>
          <a:lstStyle/>
          <a:p>
            <a:pPr lvl="0">
              <a:lnSpc>
                <a:spcPct val="90000"/>
              </a:lnSpc>
              <a:spcBef>
                <a:spcPts val="1000"/>
              </a:spcBef>
            </a:pPr>
            <a:r>
              <a:rPr lang="en-US" altLang="zh-CN" sz="2800" dirty="0">
                <a:solidFill>
                  <a:prstClr val="black"/>
                </a:solidFill>
              </a:rPr>
              <a:t>Theorem 3</a:t>
            </a:r>
          </a:p>
        </p:txBody>
      </p:sp>
      <p:sp>
        <p:nvSpPr>
          <p:cNvPr id="13" name="文本框 12">
            <a:extLst>
              <a:ext uri="{FF2B5EF4-FFF2-40B4-BE49-F238E27FC236}">
                <a16:creationId xmlns:a16="http://schemas.microsoft.com/office/drawing/2014/main" id="{06ED0BE2-500A-45A5-B880-922C448B9903}"/>
              </a:ext>
            </a:extLst>
          </p:cNvPr>
          <p:cNvSpPr txBox="1"/>
          <p:nvPr/>
        </p:nvSpPr>
        <p:spPr>
          <a:xfrm>
            <a:off x="838200" y="4734122"/>
            <a:ext cx="3707296" cy="369332"/>
          </a:xfrm>
          <a:prstGeom prst="rect">
            <a:avLst/>
          </a:prstGeom>
          <a:noFill/>
        </p:spPr>
        <p:txBody>
          <a:bodyPr wrap="square" rtlCol="0">
            <a:spAutoFit/>
          </a:bodyPr>
          <a:lstStyle/>
          <a:p>
            <a:pPr lvl="0">
              <a:lnSpc>
                <a:spcPct val="90000"/>
              </a:lnSpc>
              <a:spcBef>
                <a:spcPts val="1000"/>
              </a:spcBef>
            </a:pPr>
            <a:r>
              <a:rPr lang="zh-CN" altLang="en-US" sz="2000" dirty="0">
                <a:solidFill>
                  <a:prstClr val="black"/>
                </a:solidFill>
              </a:rPr>
              <a:t>更为严格的仿真结果：</a:t>
            </a:r>
            <a:endParaRPr lang="en-US" altLang="zh-CN" sz="2000" dirty="0">
              <a:solidFill>
                <a:prstClr val="black"/>
              </a:solidFill>
            </a:endParaRPr>
          </a:p>
        </p:txBody>
      </p:sp>
      <p:pic>
        <p:nvPicPr>
          <p:cNvPr id="14" name="图片 13">
            <a:extLst>
              <a:ext uri="{FF2B5EF4-FFF2-40B4-BE49-F238E27FC236}">
                <a16:creationId xmlns:a16="http://schemas.microsoft.com/office/drawing/2014/main" id="{FDE3F53B-33E2-4DCE-9013-DDE45EF048E3}"/>
              </a:ext>
            </a:extLst>
          </p:cNvPr>
          <p:cNvPicPr>
            <a:picLocks noChangeAspect="1"/>
          </p:cNvPicPr>
          <p:nvPr/>
        </p:nvPicPr>
        <p:blipFill>
          <a:blip r:embed="rId5"/>
          <a:stretch>
            <a:fillRect/>
          </a:stretch>
        </p:blipFill>
        <p:spPr>
          <a:xfrm>
            <a:off x="1455239" y="5103454"/>
            <a:ext cx="5661179" cy="914419"/>
          </a:xfrm>
          <a:prstGeom prst="rect">
            <a:avLst/>
          </a:prstGeom>
        </p:spPr>
      </p:pic>
    </p:spTree>
    <p:extLst>
      <p:ext uri="{BB962C8B-B14F-4D97-AF65-F5344CB8AC3E}">
        <p14:creationId xmlns:p14="http://schemas.microsoft.com/office/powerpoint/2010/main" val="377975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zh-CN" altLang="en-US" b="1" dirty="0"/>
                  <a:t>典型的例子</a:t>
                </a:r>
                <a:endParaRPr lang="en-US" altLang="zh-CN" b="1" dirty="0"/>
              </a:p>
              <a:p>
                <a:pPr marL="0" indent="0">
                  <a:buNone/>
                </a:pPr>
                <a:r>
                  <a:rPr lang="zh-CN" altLang="en-US" sz="2000" b="1" dirty="0"/>
                  <a:t>考虑</a:t>
                </a:r>
                <a:r>
                  <a:rPr lang="en-US" altLang="zh-CN" sz="2000" b="1" dirty="0"/>
                  <a:t>N=K=3</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p>
              <a:p>
                <a:pPr marL="0" indent="0">
                  <a:buNone/>
                </a:pPr>
                <a:r>
                  <a:rPr lang="zh-CN" altLang="en-US" sz="2000" b="1" dirty="0"/>
                  <a:t>考虑上界</a:t>
                </a:r>
                <a14:m>
                  <m:oMath xmlns:m="http://schemas.openxmlformats.org/officeDocument/2006/math">
                    <m:sSub>
                      <m:sSubPr>
                        <m:ctrlPr>
                          <a:rPr lang="en-US" altLang="zh-CN" sz="2000" b="1" i="1">
                            <a:solidFill>
                              <a:prstClr val="black"/>
                            </a:solidFill>
                            <a:latin typeface="Cambria Math" panose="02040503050406030204" pitchFamily="18" charset="0"/>
                          </a:rPr>
                        </m:ctrlPr>
                      </m:sSubPr>
                      <m:e>
                        <m:r>
                          <a:rPr lang="en-US" altLang="zh-CN" sz="2000" b="1" i="1">
                            <a:solidFill>
                              <a:prstClr val="black"/>
                            </a:solidFill>
                            <a:latin typeface="Cambria Math" panose="02040503050406030204" pitchFamily="18" charset="0"/>
                          </a:rPr>
                          <m:t>𝑹</m:t>
                        </m:r>
                      </m:e>
                      <m:sub>
                        <m:r>
                          <a:rPr lang="en-US" altLang="zh-CN" sz="2000" b="1" i="1">
                            <a:solidFill>
                              <a:prstClr val="black"/>
                            </a:solidFill>
                            <a:latin typeface="Cambria Math" panose="02040503050406030204" pitchFamily="18" charset="0"/>
                          </a:rPr>
                          <m:t>𝑪</m:t>
                        </m:r>
                      </m:sub>
                    </m:sSub>
                    <m:r>
                      <a:rPr lang="en-US" altLang="zh-CN" sz="2000" b="1" i="1">
                        <a:solidFill>
                          <a:prstClr val="black"/>
                        </a:solidFill>
                        <a:latin typeface="Cambria Math" panose="02040503050406030204" pitchFamily="18" charset="0"/>
                      </a:rPr>
                      <m:t> </m:t>
                    </m:r>
                  </m:oMath>
                </a14:m>
                <a:endParaRPr lang="en-US" altLang="zh-CN" sz="2000" b="1" dirty="0">
                  <a:solidFill>
                    <a:prstClr val="black"/>
                  </a:solidFill>
                </a:endParaRPr>
              </a:p>
              <a:p>
                <a:r>
                  <a:rPr lang="zh-CN" altLang="en-US" sz="2000" dirty="0"/>
                  <a:t>当</a:t>
                </a:r>
                <a:r>
                  <a:rPr lang="en-US" altLang="zh-CN" sz="2000" dirty="0"/>
                  <a:t>M=0</a:t>
                </a:r>
                <a:r>
                  <a:rPr lang="zh-CN" altLang="en-US" sz="2000" dirty="0"/>
                  <a:t>或</a:t>
                </a:r>
                <a:r>
                  <a:rPr lang="en-US" altLang="zh-CN" sz="2000" dirty="0"/>
                  <a:t>M=3</a:t>
                </a:r>
                <a:r>
                  <a:rPr lang="zh-CN" altLang="en-US" sz="2000" dirty="0"/>
                  <a:t>时，</a:t>
                </a:r>
                <a:r>
                  <a:rPr lang="en-US" altLang="zh-CN" sz="2000" dirty="0"/>
                  <a:t>Pair</a:t>
                </a:r>
                <a:r>
                  <a:rPr lang="zh-CN" altLang="en-US" sz="2000" dirty="0"/>
                  <a:t>（</a:t>
                </a:r>
                <a:r>
                  <a:rPr lang="en-US" altLang="zh-CN" sz="2000" dirty="0"/>
                  <a:t>M,R</a:t>
                </a:r>
                <a:r>
                  <a:rPr lang="zh-CN" altLang="en-US" sz="2000" dirty="0"/>
                  <a:t>）</a:t>
                </a:r>
                <a:r>
                  <a:rPr lang="en-US" altLang="zh-CN" sz="2000" dirty="0"/>
                  <a:t>=</a:t>
                </a:r>
                <a:r>
                  <a:rPr lang="zh-CN" altLang="en-US" sz="2000" dirty="0"/>
                  <a:t>（</a:t>
                </a:r>
                <a:r>
                  <a:rPr lang="en-US" altLang="zh-CN" sz="2000" dirty="0"/>
                  <a:t>0,3</a:t>
                </a:r>
                <a:r>
                  <a:rPr lang="zh-CN" altLang="en-US" sz="2000" dirty="0"/>
                  <a:t>）或者（</a:t>
                </a:r>
                <a:r>
                  <a:rPr lang="en-US" altLang="zh-CN" sz="2000" dirty="0"/>
                  <a:t>3,0</a:t>
                </a:r>
                <a:r>
                  <a:rPr lang="zh-CN" altLang="en-US" sz="2000" dirty="0"/>
                  <a:t>）是</a:t>
                </a:r>
                <a:r>
                  <a:rPr lang="en-US" altLang="zh-CN" sz="2000" dirty="0"/>
                  <a:t>achievable</a:t>
                </a:r>
                <a:r>
                  <a:rPr lang="zh-CN" altLang="en-US" sz="2000" dirty="0"/>
                  <a:t>的。</a:t>
                </a:r>
                <a:endParaRPr lang="en-US" altLang="zh-CN" sz="2000" dirty="0"/>
              </a:p>
              <a:p>
                <a:r>
                  <a:rPr lang="zh-CN" altLang="en-US" sz="2000" dirty="0"/>
                  <a:t>因为如果</a:t>
                </a:r>
                <a:r>
                  <a:rPr lang="en-US" altLang="zh-CN" sz="2000" dirty="0"/>
                  <a:t>cache</a:t>
                </a:r>
                <a:r>
                  <a:rPr lang="zh-CN" altLang="en-US" sz="2000" dirty="0"/>
                  <a:t>大小为</a:t>
                </a:r>
                <a:r>
                  <a:rPr lang="en-US" altLang="zh-CN" sz="2000" dirty="0"/>
                  <a:t>0</a:t>
                </a:r>
                <a:r>
                  <a:rPr lang="zh-CN" altLang="en-US" sz="2000" dirty="0"/>
                  <a:t>，网络将传输</a:t>
                </a:r>
                <a:r>
                  <a:rPr lang="en-US" altLang="zh-CN" sz="2000" dirty="0"/>
                  <a:t>A,B,C</a:t>
                </a:r>
                <a:r>
                  <a:rPr lang="zh-CN" altLang="en-US" sz="2000" dirty="0"/>
                  <a:t>三个文件，可以满足每个用户的任意请求。</a:t>
                </a:r>
                <a:endParaRPr lang="en-US" altLang="zh-CN" sz="2000" dirty="0"/>
              </a:p>
              <a:p>
                <a:r>
                  <a:rPr lang="zh-CN" altLang="en-US" sz="2000" dirty="0"/>
                  <a:t>如果</a:t>
                </a:r>
                <a:r>
                  <a:rPr lang="en-US" altLang="zh-CN" sz="2000" dirty="0"/>
                  <a:t>cache</a:t>
                </a:r>
                <a:r>
                  <a:rPr lang="zh-CN" altLang="en-US" sz="2000" dirty="0"/>
                  <a:t>大小为</a:t>
                </a:r>
                <a:r>
                  <a:rPr lang="en-US" altLang="zh-CN" sz="2000" dirty="0"/>
                  <a:t>3</a:t>
                </a:r>
                <a:r>
                  <a:rPr lang="zh-CN" altLang="en-US" sz="2000" dirty="0"/>
                  <a:t>，每个用户的</a:t>
                </a:r>
                <a:r>
                  <a:rPr lang="en-US" altLang="zh-CN" sz="2000" dirty="0"/>
                  <a:t>cache</a:t>
                </a:r>
                <a:r>
                  <a:rPr lang="zh-CN" altLang="en-US" sz="2000" dirty="0"/>
                  <a:t>可以存放服务端的所有文件，因此可以满足每个用户的任意请求</a:t>
                </a:r>
                <a:endParaRPr lang="en-US" altLang="zh-CN" sz="2000" dirty="0"/>
              </a:p>
              <a:p>
                <a:r>
                  <a:rPr lang="zh-CN" altLang="en-US" sz="2000" dirty="0"/>
                  <a:t>从公式上看</a:t>
                </a:r>
                <a:endParaRPr lang="en-US" altLang="zh-CN" sz="2000" dirty="0"/>
              </a:p>
              <a:p>
                <a:pPr marL="0" indent="0">
                  <a:buNone/>
                </a:pPr>
                <a:endParaRPr lang="en-US" altLang="zh-CN" sz="2000" i="1" dirty="0">
                  <a:solidFill>
                    <a:prstClr val="black"/>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𝑅</m:t>
                          </m:r>
                        </m:e>
                        <m:sub>
                          <m:r>
                            <a:rPr lang="en-US" altLang="zh-CN" sz="2000" i="1">
                              <a:solidFill>
                                <a:prstClr val="black"/>
                              </a:solidFill>
                              <a:latin typeface="Cambria Math" panose="02040503050406030204" pitchFamily="18" charset="0"/>
                            </a:rPr>
                            <m:t>𝐶</m:t>
                          </m:r>
                        </m:sub>
                      </m:sSub>
                      <m:d>
                        <m:dPr>
                          <m:ctrlPr>
                            <a:rPr lang="en-US" altLang="zh-CN" sz="2000" b="0" i="1" smtClean="0">
                              <a:solidFill>
                                <a:prstClr val="black"/>
                              </a:solidFill>
                              <a:latin typeface="Cambria Math" panose="02040503050406030204" pitchFamily="18" charset="0"/>
                            </a:rPr>
                          </m:ctrlPr>
                        </m:dPr>
                        <m:e>
                          <m:r>
                            <a:rPr lang="en-US" altLang="zh-CN" sz="2000" b="0" i="1" smtClean="0">
                              <a:solidFill>
                                <a:prstClr val="black"/>
                              </a:solidFill>
                              <a:latin typeface="Cambria Math" panose="02040503050406030204" pitchFamily="18" charset="0"/>
                            </a:rPr>
                            <m:t>0</m:t>
                          </m:r>
                        </m:e>
                      </m:d>
                      <m:r>
                        <a:rPr lang="en-US" altLang="zh-CN" sz="2000" b="0" i="1" smtClean="0">
                          <a:solidFill>
                            <a:prstClr val="black"/>
                          </a:solidFill>
                          <a:latin typeface="Cambria Math" panose="02040503050406030204" pitchFamily="18" charset="0"/>
                        </a:rPr>
                        <m:t>=3∗1∗1=3</m:t>
                      </m:r>
                      <m:r>
                        <a:rPr lang="en-US" altLang="zh-CN" sz="2000" i="1">
                          <a:solidFill>
                            <a:prstClr val="black"/>
                          </a:solidFill>
                          <a:latin typeface="Cambria Math" panose="02040503050406030204" pitchFamily="18" charset="0"/>
                        </a:rPr>
                        <m:t> </m:t>
                      </m:r>
                    </m:oMath>
                  </m:oMathPara>
                </a14:m>
                <a:endParaRPr lang="en-US" altLang="zh-CN" sz="2000" dirty="0">
                  <a:solidFill>
                    <a:prstClr val="black"/>
                  </a:solidFill>
                </a:endParaRPr>
              </a:p>
              <a:p>
                <a:pPr marL="0" indent="0">
                  <a:buNone/>
                </a:pPr>
                <a14:m>
                  <m:oMathPara xmlns:m="http://schemas.openxmlformats.org/officeDocument/2006/math">
                    <m:oMathParaPr>
                      <m:jc m:val="left"/>
                    </m:oMathParaPr>
                    <m:oMath xmlns:m="http://schemas.openxmlformats.org/officeDocument/2006/math">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𝑅</m:t>
                          </m:r>
                        </m:e>
                        <m:sub>
                          <m:r>
                            <a:rPr lang="en-US" altLang="zh-CN" sz="2000" i="1">
                              <a:solidFill>
                                <a:prstClr val="black"/>
                              </a:solidFill>
                              <a:latin typeface="Cambria Math" panose="02040503050406030204" pitchFamily="18" charset="0"/>
                            </a:rPr>
                            <m:t>𝐶</m:t>
                          </m:r>
                        </m:sub>
                      </m:sSub>
                      <m:d>
                        <m:dPr>
                          <m:ctrlPr>
                            <a:rPr lang="en-US" altLang="zh-CN" sz="2000" i="1">
                              <a:solidFill>
                                <a:prstClr val="black"/>
                              </a:solidFill>
                              <a:latin typeface="Cambria Math" panose="02040503050406030204" pitchFamily="18" charset="0"/>
                            </a:rPr>
                          </m:ctrlPr>
                        </m:dPr>
                        <m:e>
                          <m:r>
                            <a:rPr lang="en-US" altLang="zh-CN" sz="2000" b="0" i="1" smtClean="0">
                              <a:solidFill>
                                <a:prstClr val="black"/>
                              </a:solidFill>
                              <a:latin typeface="Cambria Math" panose="02040503050406030204" pitchFamily="18" charset="0"/>
                            </a:rPr>
                            <m:t>1</m:t>
                          </m:r>
                        </m:e>
                      </m:d>
                      <m:r>
                        <a:rPr lang="en-US" altLang="zh-CN" sz="2000" i="1">
                          <a:solidFill>
                            <a:prstClr val="black"/>
                          </a:solidFill>
                          <a:latin typeface="Cambria Math" panose="02040503050406030204" pitchFamily="18" charset="0"/>
                        </a:rPr>
                        <m:t>=3∗</m:t>
                      </m:r>
                      <m:r>
                        <a:rPr lang="en-US" altLang="zh-CN" sz="2000" b="0" i="1" smtClean="0">
                          <a:solidFill>
                            <a:prstClr val="black"/>
                          </a:solidFill>
                          <a:latin typeface="Cambria Math" panose="02040503050406030204" pitchFamily="18" charset="0"/>
                        </a:rPr>
                        <m:t>0</m:t>
                      </m:r>
                      <m:r>
                        <a:rPr lang="en-US" altLang="zh-CN" sz="2000" i="1">
                          <a:solidFill>
                            <a:prstClr val="black"/>
                          </a:solidFill>
                          <a:latin typeface="Cambria Math" panose="02040503050406030204" pitchFamily="18" charset="0"/>
                        </a:rPr>
                        <m:t>=</m:t>
                      </m:r>
                      <m:r>
                        <a:rPr lang="en-US" altLang="zh-CN" sz="2000" b="0" i="1" smtClean="0">
                          <a:solidFill>
                            <a:prstClr val="black"/>
                          </a:solidFill>
                          <a:latin typeface="Cambria Math" panose="02040503050406030204" pitchFamily="18" charset="0"/>
                        </a:rPr>
                        <m:t>0</m:t>
                      </m:r>
                    </m:oMath>
                  </m:oMathPara>
                </a14:m>
                <a:endParaRPr lang="en-US" altLang="zh-CN" sz="2000" b="0" dirty="0">
                  <a:solidFill>
                    <a:prstClr val="black"/>
                  </a:solidFill>
                </a:endParaRPr>
              </a:p>
              <a:p>
                <a:pPr marL="0" indent="0">
                  <a:buNone/>
                </a:pPr>
                <a:r>
                  <a:rPr lang="zh-CN" altLang="en-US" sz="2000" dirty="0">
                    <a:solidFill>
                      <a:prstClr val="black"/>
                    </a:solidFill>
                  </a:rPr>
                  <a:t>均满足对应的</a:t>
                </a:r>
                <a:r>
                  <a:rPr lang="en-US" altLang="zh-CN" sz="2000" dirty="0">
                    <a:solidFill>
                      <a:prstClr val="black"/>
                    </a:solidFill>
                  </a:rPr>
                  <a:t>achievable pair</a:t>
                </a:r>
              </a:p>
              <a:p>
                <a:pPr marL="0" indent="0">
                  <a:buNone/>
                </a:pPr>
                <a:endParaRPr lang="en-US" altLang="zh-CN" sz="2000" dirty="0"/>
              </a:p>
              <a:p>
                <a:pPr marL="0" indent="0">
                  <a:buNone/>
                </a:pPr>
                <a:endParaRPr lang="zh-CN" altLang="en-US" sz="22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1217" t="-250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6A32717-ECD0-47EB-8A3A-5AA7241E7451}"/>
              </a:ext>
            </a:extLst>
          </p:cNvPr>
          <p:cNvPicPr>
            <a:picLocks noChangeAspect="1"/>
          </p:cNvPicPr>
          <p:nvPr/>
        </p:nvPicPr>
        <p:blipFill>
          <a:blip r:embed="rId4"/>
          <a:stretch>
            <a:fillRect/>
          </a:stretch>
        </p:blipFill>
        <p:spPr>
          <a:xfrm>
            <a:off x="3146519" y="3658559"/>
            <a:ext cx="4802344" cy="725106"/>
          </a:xfrm>
          <a:prstGeom prst="rect">
            <a:avLst/>
          </a:prstGeom>
        </p:spPr>
      </p:pic>
    </p:spTree>
    <p:extLst>
      <p:ext uri="{BB962C8B-B14F-4D97-AF65-F5344CB8AC3E}">
        <p14:creationId xmlns:p14="http://schemas.microsoft.com/office/powerpoint/2010/main" val="251295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lnSpcReduction="10000"/>
              </a:bodyPr>
              <a:lstStyle/>
              <a:p>
                <a:pPr marL="0" indent="0">
                  <a:buNone/>
                </a:pPr>
                <a:r>
                  <a:rPr lang="en-US" altLang="zh-CN" sz="2000" b="1" dirty="0"/>
                  <a:t>N=K=3</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p>
              <a:p>
                <a:pPr marL="0" indent="0">
                  <a:buNone/>
                </a:pPr>
                <a:r>
                  <a:rPr lang="zh-CN" altLang="en-US" sz="2000" b="1" dirty="0"/>
                  <a:t>考虑上界</a:t>
                </a:r>
                <a14:m>
                  <m:oMath xmlns:m="http://schemas.openxmlformats.org/officeDocument/2006/math">
                    <m:sSub>
                      <m:sSubPr>
                        <m:ctrlPr>
                          <a:rPr lang="en-US" altLang="zh-CN" sz="2000" b="1" i="1">
                            <a:solidFill>
                              <a:prstClr val="black"/>
                            </a:solidFill>
                            <a:latin typeface="Cambria Math" panose="02040503050406030204" pitchFamily="18" charset="0"/>
                          </a:rPr>
                        </m:ctrlPr>
                      </m:sSubPr>
                      <m:e>
                        <m:r>
                          <a:rPr lang="en-US" altLang="zh-CN" sz="2000" b="1" i="1">
                            <a:solidFill>
                              <a:prstClr val="black"/>
                            </a:solidFill>
                            <a:latin typeface="Cambria Math" panose="02040503050406030204" pitchFamily="18" charset="0"/>
                          </a:rPr>
                          <m:t>𝑹</m:t>
                        </m:r>
                      </m:e>
                      <m:sub>
                        <m:r>
                          <a:rPr lang="en-US" altLang="zh-CN" sz="2000" b="1" i="1">
                            <a:solidFill>
                              <a:prstClr val="black"/>
                            </a:solidFill>
                            <a:latin typeface="Cambria Math" panose="02040503050406030204" pitchFamily="18" charset="0"/>
                          </a:rPr>
                          <m:t>𝑪</m:t>
                        </m:r>
                      </m:sub>
                    </m:sSub>
                    <m:r>
                      <a:rPr lang="en-US" altLang="zh-CN" sz="2000" b="1" i="1">
                        <a:solidFill>
                          <a:prstClr val="black"/>
                        </a:solidFill>
                        <a:latin typeface="Cambria Math" panose="02040503050406030204" pitchFamily="18" charset="0"/>
                      </a:rPr>
                      <m:t> </m:t>
                    </m:r>
                  </m:oMath>
                </a14:m>
                <a:endParaRPr lang="en-US" altLang="zh-CN" sz="2000" dirty="0"/>
              </a:p>
              <a:p>
                <a:pPr marL="0" indent="0">
                  <a:buNone/>
                </a:pPr>
                <a:r>
                  <a:rPr lang="zh-CN" altLang="en-US" sz="2000" dirty="0"/>
                  <a:t>当</a:t>
                </a:r>
                <a:r>
                  <a:rPr lang="en-US" altLang="zh-CN" sz="2000" dirty="0"/>
                  <a:t>M=1</a:t>
                </a:r>
                <a:r>
                  <a:rPr lang="zh-CN" altLang="en-US" sz="2000" dirty="0"/>
                  <a:t>时</a:t>
                </a:r>
                <a:endParaRPr lang="en-US" altLang="zh-CN" sz="2000" dirty="0"/>
              </a:p>
              <a:p>
                <a:pPr marL="0" indent="0">
                  <a:buNone/>
                </a:pPr>
                <a:r>
                  <a:rPr lang="zh-CN" altLang="en-US" sz="2000" dirty="0"/>
                  <a:t>设用户</a:t>
                </a:r>
                <a:r>
                  <a:rPr lang="en-US" altLang="zh-CN" sz="2000" dirty="0"/>
                  <a:t>k</a:t>
                </a:r>
                <a:r>
                  <a:rPr lang="zh-CN" altLang="en-US" sz="2000" dirty="0"/>
                  <a:t>∈</a:t>
                </a:r>
                <a:r>
                  <a:rPr lang="en-US" altLang="zh-CN" sz="2000" dirty="0"/>
                  <a:t>{1,2,3}</a:t>
                </a:r>
              </a:p>
              <a:p>
                <a:pPr marL="0" indent="0">
                  <a:buNone/>
                </a:pPr>
                <a:r>
                  <a:rPr lang="zh-CN" altLang="en-US" sz="2000" dirty="0"/>
                  <a:t>用户</a:t>
                </a:r>
                <a:r>
                  <a:rPr lang="en-US" altLang="zh-CN" sz="2000" dirty="0"/>
                  <a:t>1</a:t>
                </a:r>
                <a:r>
                  <a:rPr lang="zh-CN" altLang="en-US" sz="2000" dirty="0"/>
                  <a:t>请求文件</a:t>
                </a:r>
                <a:r>
                  <a:rPr lang="en-US" altLang="zh-CN" sz="2000" dirty="0"/>
                  <a:t>A</a:t>
                </a:r>
                <a:r>
                  <a:rPr lang="zh-CN" altLang="en-US" sz="2000" dirty="0"/>
                  <a:t>，用户</a:t>
                </a:r>
                <a:r>
                  <a:rPr lang="en-US" altLang="zh-CN" sz="2000" dirty="0"/>
                  <a:t>2</a:t>
                </a:r>
                <a:r>
                  <a:rPr lang="zh-CN" altLang="en-US" sz="2000" dirty="0"/>
                  <a:t>请求文件</a:t>
                </a:r>
                <a:r>
                  <a:rPr lang="en-US" altLang="zh-CN" sz="2000" dirty="0">
                    <a:solidFill>
                      <a:srgbClr val="FF0000"/>
                    </a:solidFill>
                  </a:rPr>
                  <a:t>B</a:t>
                </a:r>
                <a:r>
                  <a:rPr lang="zh-CN" altLang="en-US" sz="2000" dirty="0"/>
                  <a:t>，用户</a:t>
                </a:r>
                <a:r>
                  <a:rPr lang="en-US" altLang="zh-CN" sz="2000" dirty="0"/>
                  <a:t>3</a:t>
                </a:r>
                <a:r>
                  <a:rPr lang="zh-CN" altLang="en-US" sz="2000" dirty="0"/>
                  <a:t>请求文件</a:t>
                </a:r>
                <a:r>
                  <a:rPr lang="en-US" altLang="zh-CN" sz="2000" dirty="0">
                    <a:solidFill>
                      <a:schemeClr val="accent1"/>
                    </a:solidFill>
                  </a:rPr>
                  <a:t>C</a:t>
                </a:r>
              </a:p>
              <a:p>
                <a:pPr marL="0" indent="0">
                  <a:buNone/>
                </a:pPr>
                <a:r>
                  <a:rPr lang="zh-CN" altLang="en-US" sz="2000" dirty="0"/>
                  <a:t>一种可行的分配方案如右图</a:t>
                </a:r>
                <a:endParaRPr lang="en-US" altLang="zh-CN" sz="2000" dirty="0"/>
              </a:p>
              <a:p>
                <a:pPr marL="0" indent="0">
                  <a:buNone/>
                </a:pPr>
                <a:r>
                  <a:rPr lang="zh-CN" altLang="en-US" sz="2000" dirty="0"/>
                  <a:t>右图的方案可以满足所有用户的请求</a:t>
                </a:r>
                <a:endParaRPr lang="en-US" altLang="zh-CN" sz="2000" dirty="0"/>
              </a:p>
              <a:p>
                <a:pPr marL="0" indent="0">
                  <a:buNone/>
                </a:pPr>
                <a:endParaRPr lang="en-US" altLang="zh-CN" sz="2000" dirty="0"/>
              </a:p>
              <a:p>
                <a:pPr marL="0" indent="0">
                  <a:buNone/>
                </a:pPr>
                <a:r>
                  <a:rPr lang="zh-CN" altLang="en-US" sz="2000" dirty="0"/>
                  <a:t>对用户</a:t>
                </a:r>
                <a:r>
                  <a:rPr lang="en-US" altLang="zh-CN" sz="2000" dirty="0"/>
                  <a:t>1</a:t>
                </a:r>
                <a:r>
                  <a:rPr lang="zh-CN" altLang="en-US" sz="2000" dirty="0"/>
                  <a:t>来说</a:t>
                </a:r>
                <a:endParaRPr lang="en-US" altLang="zh-CN" sz="2000" dirty="0"/>
              </a:p>
              <a:p>
                <a:pPr marL="0" indent="0">
                  <a:buNone/>
                </a:pPr>
                <a:r>
                  <a:rPr lang="en-US" altLang="zh-CN" sz="2000" dirty="0">
                    <a:ea typeface="Cambria Math" panose="02040503050406030204" pitchFamily="18" charset="0"/>
                  </a:rPr>
                  <a:t>A2</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rgbClr val="FF0000"/>
                    </a:solidFill>
                  </a:rPr>
                  <a:t>B1</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rgbClr val="FF0000"/>
                    </a:solidFill>
                  </a:rPr>
                  <a:t>B1</a:t>
                </a:r>
                <a:r>
                  <a:rPr lang="en-US" altLang="zh-CN" sz="2000" dirty="0"/>
                  <a:t>=A2</a:t>
                </a:r>
              </a:p>
              <a:p>
                <a:pPr marL="0" indent="0">
                  <a:buNone/>
                </a:pPr>
                <a:r>
                  <a:rPr lang="en-US" altLang="zh-CN" sz="2000" dirty="0"/>
                  <a:t>A3</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chemeClr val="accent1"/>
                    </a:solidFill>
                  </a:rPr>
                  <a:t>C1</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chemeClr val="accent1"/>
                    </a:solidFill>
                  </a:rPr>
                  <a:t>C1</a:t>
                </a:r>
                <a:r>
                  <a:rPr lang="en-US" altLang="zh-CN" sz="2000" dirty="0"/>
                  <a:t>=A3</a:t>
                </a:r>
              </a:p>
              <a:p>
                <a:pPr marL="0" indent="0">
                  <a:buNone/>
                </a:pPr>
                <a:r>
                  <a:rPr lang="en-US" altLang="zh-CN" sz="2000" dirty="0"/>
                  <a:t>A1+A2+A3 = A</a:t>
                </a:r>
              </a:p>
              <a:p>
                <a:pPr marL="0" indent="0">
                  <a:buNone/>
                </a:pPr>
                <a:r>
                  <a:rPr lang="zh-CN" altLang="en-US" sz="2000" dirty="0"/>
                  <a:t>其他用户同理可得</a:t>
                </a:r>
                <a:endParaRPr lang="en-US" altLang="zh-CN" sz="2000" dirty="0"/>
              </a:p>
              <a:p>
                <a:pPr marL="0" indent="0">
                  <a:buNone/>
                </a:pPr>
                <a:endParaRPr lang="zh-CN" altLang="en-US" sz="22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638" t="-2143"/>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3D0099F5-5EB1-46EC-B1CB-EC9FE5799822}"/>
              </a:ext>
            </a:extLst>
          </p:cNvPr>
          <p:cNvGraphicFramePr>
            <a:graphicFrameLocks noGrp="1"/>
          </p:cNvGraphicFramePr>
          <p:nvPr>
            <p:extLst>
              <p:ext uri="{D42A27DB-BD31-4B8C-83A1-F6EECF244321}">
                <p14:modId xmlns:p14="http://schemas.microsoft.com/office/powerpoint/2010/main" val="232498990"/>
              </p:ext>
            </p:extLst>
          </p:nvPr>
        </p:nvGraphicFramePr>
        <p:xfrm>
          <a:off x="9652543" y="894099"/>
          <a:ext cx="1136375" cy="1097280"/>
        </p:xfrm>
        <a:graphic>
          <a:graphicData uri="http://schemas.openxmlformats.org/drawingml/2006/table">
            <a:tbl>
              <a:tblPr bandRow="1">
                <a:tableStyleId>{5940675A-B579-460E-94D1-54222C63F5DA}</a:tableStyleId>
              </a:tblPr>
              <a:tblGrid>
                <a:gridCol w="1136375">
                  <a:extLst>
                    <a:ext uri="{9D8B030D-6E8A-4147-A177-3AD203B41FA5}">
                      <a16:colId xmlns:a16="http://schemas.microsoft.com/office/drawing/2014/main" val="2007811582"/>
                    </a:ext>
                  </a:extLst>
                </a:gridCol>
              </a:tblGrid>
              <a:tr h="131213">
                <a:tc>
                  <a:txBody>
                    <a:bodyPr/>
                    <a:lstStyle/>
                    <a:p>
                      <a:r>
                        <a:rPr lang="en-US" altLang="zh-CN" dirty="0">
                          <a:solidFill>
                            <a:sysClr val="windowText" lastClr="000000"/>
                          </a:solidFill>
                        </a:rPr>
                        <a:t>A1,A2,A3</a:t>
                      </a:r>
                      <a:endParaRPr lang="zh-CN" altLang="en-US" dirty="0">
                        <a:solidFill>
                          <a:sysClr val="windowText" lastClr="000000"/>
                        </a:solidFill>
                      </a:endParaRPr>
                    </a:p>
                  </a:txBody>
                  <a:tcPr/>
                </a:tc>
                <a:extLst>
                  <a:ext uri="{0D108BD9-81ED-4DB2-BD59-A6C34878D82A}">
                    <a16:rowId xmlns:a16="http://schemas.microsoft.com/office/drawing/2014/main" val="1899601356"/>
                  </a:ext>
                </a:extLst>
              </a:tr>
              <a:tr h="182880">
                <a:tc>
                  <a:txBody>
                    <a:bodyPr/>
                    <a:lstStyle/>
                    <a:p>
                      <a:r>
                        <a:rPr lang="en-US" altLang="zh-CN" dirty="0">
                          <a:solidFill>
                            <a:srgbClr val="FF0000"/>
                          </a:solidFill>
                        </a:rPr>
                        <a:t>B1,B2,B3</a:t>
                      </a:r>
                      <a:endParaRPr lang="zh-CN" altLang="en-US" dirty="0">
                        <a:solidFill>
                          <a:srgbClr val="FF0000"/>
                        </a:solidFill>
                      </a:endParaRPr>
                    </a:p>
                  </a:txBody>
                  <a:tcPr/>
                </a:tc>
                <a:extLst>
                  <a:ext uri="{0D108BD9-81ED-4DB2-BD59-A6C34878D82A}">
                    <a16:rowId xmlns:a16="http://schemas.microsoft.com/office/drawing/2014/main" val="2494400438"/>
                  </a:ext>
                </a:extLst>
              </a:tr>
              <a:tr h="182880">
                <a:tc>
                  <a:txBody>
                    <a:bodyPr/>
                    <a:lstStyle/>
                    <a:p>
                      <a:r>
                        <a:rPr lang="en-US" altLang="zh-CN" dirty="0">
                          <a:solidFill>
                            <a:srgbClr val="0070C0"/>
                          </a:solidFill>
                        </a:rPr>
                        <a:t>C1,C2,C3</a:t>
                      </a:r>
                      <a:endParaRPr lang="zh-CN" altLang="en-US" dirty="0">
                        <a:solidFill>
                          <a:srgbClr val="0070C0"/>
                        </a:solidFill>
                      </a:endParaRPr>
                    </a:p>
                  </a:txBody>
                  <a:tcPr/>
                </a:tc>
                <a:extLst>
                  <a:ext uri="{0D108BD9-81ED-4DB2-BD59-A6C34878D82A}">
                    <a16:rowId xmlns:a16="http://schemas.microsoft.com/office/drawing/2014/main" val="3017993720"/>
                  </a:ext>
                </a:extLst>
              </a:tr>
            </a:tbl>
          </a:graphicData>
        </a:graphic>
      </p:graphicFrame>
      <p:cxnSp>
        <p:nvCxnSpPr>
          <p:cNvPr id="7" name="直接连接符 6">
            <a:extLst>
              <a:ext uri="{FF2B5EF4-FFF2-40B4-BE49-F238E27FC236}">
                <a16:creationId xmlns:a16="http://schemas.microsoft.com/office/drawing/2014/main" id="{65554487-3A76-4E65-9D06-6463EBD95F00}"/>
              </a:ext>
            </a:extLst>
          </p:cNvPr>
          <p:cNvCxnSpPr>
            <a:cxnSpLocks/>
          </p:cNvCxnSpPr>
          <p:nvPr/>
        </p:nvCxnSpPr>
        <p:spPr>
          <a:xfrm flipH="1">
            <a:off x="10224035" y="2007828"/>
            <a:ext cx="1" cy="2324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B8FFD9F-681E-4199-BDC8-97DA6B622374}"/>
              </a:ext>
            </a:extLst>
          </p:cNvPr>
          <p:cNvCxnSpPr>
            <a:cxnSpLocks/>
          </p:cNvCxnSpPr>
          <p:nvPr/>
        </p:nvCxnSpPr>
        <p:spPr>
          <a:xfrm flipH="1">
            <a:off x="8822625" y="4334529"/>
            <a:ext cx="1396452" cy="7108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B7C1078-6D11-4FEE-B48B-75FB8F8192BF}"/>
              </a:ext>
            </a:extLst>
          </p:cNvPr>
          <p:cNvCxnSpPr>
            <a:cxnSpLocks/>
          </p:cNvCxnSpPr>
          <p:nvPr/>
        </p:nvCxnSpPr>
        <p:spPr>
          <a:xfrm flipH="1">
            <a:off x="10218242" y="4336566"/>
            <a:ext cx="2488" cy="708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AA28D49-6EEB-4293-A552-0647BF17875E}"/>
              </a:ext>
            </a:extLst>
          </p:cNvPr>
          <p:cNvCxnSpPr>
            <a:cxnSpLocks/>
          </p:cNvCxnSpPr>
          <p:nvPr/>
        </p:nvCxnSpPr>
        <p:spPr>
          <a:xfrm>
            <a:off x="10222382" y="4326081"/>
            <a:ext cx="1369945" cy="719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68D430F2-17A8-43A9-9396-00B9608A8B02}"/>
              </a:ext>
            </a:extLst>
          </p:cNvPr>
          <p:cNvGraphicFramePr>
            <a:graphicFrameLocks noGrp="1"/>
          </p:cNvGraphicFramePr>
          <p:nvPr>
            <p:extLst>
              <p:ext uri="{D42A27DB-BD31-4B8C-83A1-F6EECF244321}">
                <p14:modId xmlns:p14="http://schemas.microsoft.com/office/powerpoint/2010/main" val="1932607158"/>
              </p:ext>
            </p:extLst>
          </p:nvPr>
        </p:nvGraphicFramePr>
        <p:xfrm>
          <a:off x="8257762" y="5239170"/>
          <a:ext cx="1152939" cy="365760"/>
        </p:xfrm>
        <a:graphic>
          <a:graphicData uri="http://schemas.openxmlformats.org/drawingml/2006/table">
            <a:tbl>
              <a:tblPr/>
              <a:tblGrid>
                <a:gridCol w="1152939">
                  <a:extLst>
                    <a:ext uri="{9D8B030D-6E8A-4147-A177-3AD203B41FA5}">
                      <a16:colId xmlns:a16="http://schemas.microsoft.com/office/drawing/2014/main" val="718570003"/>
                    </a:ext>
                  </a:extLst>
                </a:gridCol>
              </a:tblGrid>
              <a:tr h="0">
                <a:tc>
                  <a:txBody>
                    <a:bodyPr/>
                    <a:lstStyle/>
                    <a:p>
                      <a:r>
                        <a:rPr lang="en-US" altLang="zh-CN" dirty="0"/>
                        <a:t>A1,</a:t>
                      </a:r>
                      <a:r>
                        <a:rPr lang="en-US" altLang="zh-CN" dirty="0">
                          <a:solidFill>
                            <a:srgbClr val="FF0000"/>
                          </a:solidFill>
                        </a:rPr>
                        <a:t>B1</a:t>
                      </a:r>
                      <a:r>
                        <a:rPr lang="en-US" altLang="zh-CN" dirty="0"/>
                        <a:t>,</a:t>
                      </a:r>
                      <a:r>
                        <a:rPr lang="en-US" altLang="zh-CN" dirty="0">
                          <a:solidFill>
                            <a:srgbClr val="0070C0"/>
                          </a:solidFill>
                        </a:rPr>
                        <a:t>C1</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89983591"/>
                  </a:ext>
                </a:extLst>
              </a:tr>
            </a:tbl>
          </a:graphicData>
        </a:graphic>
      </p:graphicFrame>
      <p:graphicFrame>
        <p:nvGraphicFramePr>
          <p:cNvPr id="17" name="表格 16">
            <a:extLst>
              <a:ext uri="{FF2B5EF4-FFF2-40B4-BE49-F238E27FC236}">
                <a16:creationId xmlns:a16="http://schemas.microsoft.com/office/drawing/2014/main" id="{06C855CF-B1A4-4A88-9B49-D5E480BF0B82}"/>
              </a:ext>
            </a:extLst>
          </p:cNvPr>
          <p:cNvGraphicFramePr>
            <a:graphicFrameLocks noGrp="1"/>
          </p:cNvGraphicFramePr>
          <p:nvPr>
            <p:extLst>
              <p:ext uri="{D42A27DB-BD31-4B8C-83A1-F6EECF244321}">
                <p14:modId xmlns:p14="http://schemas.microsoft.com/office/powerpoint/2010/main" val="2574710179"/>
              </p:ext>
            </p:extLst>
          </p:nvPr>
        </p:nvGraphicFramePr>
        <p:xfrm>
          <a:off x="9652543" y="5239170"/>
          <a:ext cx="1152939" cy="365760"/>
        </p:xfrm>
        <a:graphic>
          <a:graphicData uri="http://schemas.openxmlformats.org/drawingml/2006/table">
            <a:tbl>
              <a:tblPr/>
              <a:tblGrid>
                <a:gridCol w="1152939">
                  <a:extLst>
                    <a:ext uri="{9D8B030D-6E8A-4147-A177-3AD203B41FA5}">
                      <a16:colId xmlns:a16="http://schemas.microsoft.com/office/drawing/2014/main" val="718570003"/>
                    </a:ext>
                  </a:extLst>
                </a:gridCol>
              </a:tblGrid>
              <a:tr h="0">
                <a:tc>
                  <a:txBody>
                    <a:bodyPr/>
                    <a:lstStyle/>
                    <a:p>
                      <a:r>
                        <a:rPr lang="en-US" altLang="zh-CN" dirty="0"/>
                        <a:t>A2</a:t>
                      </a:r>
                      <a:r>
                        <a:rPr lang="en-US" altLang="zh-CN" dirty="0">
                          <a:solidFill>
                            <a:srgbClr val="FF0000"/>
                          </a:solidFill>
                        </a:rPr>
                        <a:t>,B2</a:t>
                      </a:r>
                      <a:r>
                        <a:rPr lang="en-US" altLang="zh-CN" dirty="0"/>
                        <a:t>,</a:t>
                      </a:r>
                      <a:r>
                        <a:rPr lang="en-US" altLang="zh-CN" dirty="0">
                          <a:solidFill>
                            <a:srgbClr val="0070C0"/>
                          </a:solidFill>
                        </a:rPr>
                        <a:t>C2</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89983591"/>
                  </a:ext>
                </a:extLst>
              </a:tr>
            </a:tbl>
          </a:graphicData>
        </a:graphic>
      </p:graphicFrame>
      <p:graphicFrame>
        <p:nvGraphicFramePr>
          <p:cNvPr id="18" name="表格 17">
            <a:extLst>
              <a:ext uri="{FF2B5EF4-FFF2-40B4-BE49-F238E27FC236}">
                <a16:creationId xmlns:a16="http://schemas.microsoft.com/office/drawing/2014/main" id="{9A86C88A-EA8C-4B27-82F6-65AC10B6C30A}"/>
              </a:ext>
            </a:extLst>
          </p:cNvPr>
          <p:cNvGraphicFramePr>
            <a:graphicFrameLocks noGrp="1"/>
          </p:cNvGraphicFramePr>
          <p:nvPr>
            <p:extLst>
              <p:ext uri="{D42A27DB-BD31-4B8C-83A1-F6EECF244321}">
                <p14:modId xmlns:p14="http://schemas.microsoft.com/office/powerpoint/2010/main" val="4266374453"/>
              </p:ext>
            </p:extLst>
          </p:nvPr>
        </p:nvGraphicFramePr>
        <p:xfrm>
          <a:off x="11027464" y="5239170"/>
          <a:ext cx="1152939" cy="365760"/>
        </p:xfrm>
        <a:graphic>
          <a:graphicData uri="http://schemas.openxmlformats.org/drawingml/2006/table">
            <a:tbl>
              <a:tblPr/>
              <a:tblGrid>
                <a:gridCol w="1152939">
                  <a:extLst>
                    <a:ext uri="{9D8B030D-6E8A-4147-A177-3AD203B41FA5}">
                      <a16:colId xmlns:a16="http://schemas.microsoft.com/office/drawing/2014/main" val="718570003"/>
                    </a:ext>
                  </a:extLst>
                </a:gridCol>
              </a:tblGrid>
              <a:tr h="125686">
                <a:tc>
                  <a:txBody>
                    <a:bodyPr/>
                    <a:lstStyle/>
                    <a:p>
                      <a:r>
                        <a:rPr lang="en-US" altLang="zh-CN" dirty="0"/>
                        <a:t>A3,</a:t>
                      </a:r>
                      <a:r>
                        <a:rPr lang="en-US" altLang="zh-CN" dirty="0">
                          <a:solidFill>
                            <a:srgbClr val="FF0000"/>
                          </a:solidFill>
                        </a:rPr>
                        <a:t>B3</a:t>
                      </a:r>
                      <a:r>
                        <a:rPr lang="en-US" altLang="zh-CN" dirty="0"/>
                        <a:t>,</a:t>
                      </a:r>
                      <a:r>
                        <a:rPr lang="en-US" altLang="zh-CN" dirty="0">
                          <a:solidFill>
                            <a:srgbClr val="0070C0"/>
                          </a:solidFill>
                        </a:rPr>
                        <a:t>C3</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89983591"/>
                  </a:ext>
                </a:extLst>
              </a:tr>
            </a:tbl>
          </a:graphicData>
        </a:graphic>
      </p:graphicFrame>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67FF2A4B-25AD-44C1-89F3-B5E85BB5C92C}"/>
                  </a:ext>
                </a:extLst>
              </p:cNvPr>
              <p:cNvSpPr/>
              <p:nvPr/>
            </p:nvSpPr>
            <p:spPr>
              <a:xfrm>
                <a:off x="6251988" y="2897781"/>
                <a:ext cx="4157933" cy="396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(1,2,3)</m:t>
                          </m:r>
                        </m:sub>
                      </m:sSub>
                      <m:r>
                        <a:rPr lang="en-US" altLang="zh-CN" b="0" i="1" smtClean="0">
                          <a:latin typeface="Cambria Math" panose="02040503050406030204" pitchFamily="18" charset="0"/>
                        </a:rPr>
                        <m:t>=</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2</m:t>
                      </m:r>
                      <m:r>
                        <a:rPr lang="en-US" altLang="zh-CN" i="1">
                          <a:latin typeface="Cambria Math" panose="02040503050406030204" pitchFamily="18" charset="0"/>
                          <a:ea typeface="Cambria Math" panose="02040503050406030204" pitchFamily="18" charset="0"/>
                        </a:rPr>
                        <m:t>⊕</m:t>
                      </m:r>
                      <m:r>
                        <m:rPr>
                          <m:sty m:val="p"/>
                        </m:rPr>
                        <a:rPr lang="en-US" altLang="zh-CN" b="0" i="0" smtClean="0">
                          <a:solidFill>
                            <a:srgbClr val="FF0000"/>
                          </a:solidFill>
                          <a:latin typeface="Cambria Math" panose="02040503050406030204" pitchFamily="18" charset="0"/>
                        </a:rPr>
                        <m:t>B</m:t>
                      </m:r>
                      <m:r>
                        <a:rPr lang="en-US" altLang="zh-CN" b="0" i="0" smtClean="0">
                          <a:solidFill>
                            <a:srgbClr val="FF0000"/>
                          </a:solidFill>
                          <a:latin typeface="Cambria Math" panose="02040503050406030204" pitchFamily="18" charset="0"/>
                        </a:rPr>
                        <m:t>1,</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m:rPr>
                          <m:sty m:val="p"/>
                        </m:rPr>
                        <a:rPr lang="en-US" altLang="zh-CN" b="0" i="0" smtClean="0">
                          <a:solidFill>
                            <a:schemeClr val="accent1"/>
                          </a:solidFill>
                          <a:latin typeface="Cambria Math" panose="02040503050406030204" pitchFamily="18" charset="0"/>
                        </a:rPr>
                        <m:t>C</m:t>
                      </m:r>
                      <m:r>
                        <a:rPr lang="en-US" altLang="zh-CN" b="0" i="0" smtClean="0">
                          <a:solidFill>
                            <a:schemeClr val="accent1"/>
                          </a:solidFill>
                          <a:latin typeface="Cambria Math" panose="02040503050406030204" pitchFamily="18" charset="0"/>
                        </a:rPr>
                        <m:t>1,</m:t>
                      </m:r>
                      <m:r>
                        <m:rPr>
                          <m:sty m:val="p"/>
                        </m:rPr>
                        <a:rPr lang="en-US" altLang="zh-CN" b="0" i="0" smtClean="0">
                          <a:solidFill>
                            <a:srgbClr val="FF0000"/>
                          </a:solidFill>
                          <a:latin typeface="Cambria Math" panose="02040503050406030204" pitchFamily="18" charset="0"/>
                        </a:rPr>
                        <m:t>B</m:t>
                      </m:r>
                      <m:r>
                        <a:rPr lang="en-US" altLang="zh-CN" b="0" i="0" smtClean="0">
                          <a:solidFill>
                            <a:srgbClr val="FF0000"/>
                          </a:solidFill>
                          <a:latin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m:rPr>
                          <m:sty m:val="p"/>
                        </m:rPr>
                        <a:rPr lang="en-US" altLang="zh-CN" b="0" i="0" smtClean="0">
                          <a:solidFill>
                            <a:schemeClr val="accent1"/>
                          </a:solidFill>
                          <a:latin typeface="Cambria Math" panose="02040503050406030204" pitchFamily="18" charset="0"/>
                        </a:rPr>
                        <m:t>C</m:t>
                      </m:r>
                      <m:r>
                        <a:rPr lang="en-US" altLang="zh-CN" b="0" i="0" smtClean="0">
                          <a:solidFill>
                            <a:schemeClr val="accent1"/>
                          </a:solidFill>
                          <a:latin typeface="Cambria Math" panose="02040503050406030204" pitchFamily="18" charset="0"/>
                        </a:rPr>
                        <m:t>2)</m:t>
                      </m:r>
                    </m:oMath>
                  </m:oMathPara>
                </a14:m>
                <a:endParaRPr lang="zh-CN" altLang="en-US" dirty="0"/>
              </a:p>
            </p:txBody>
          </p:sp>
        </mc:Choice>
        <mc:Fallback xmlns="">
          <p:sp>
            <p:nvSpPr>
              <p:cNvPr id="28" name="矩形 27">
                <a:extLst>
                  <a:ext uri="{FF2B5EF4-FFF2-40B4-BE49-F238E27FC236}">
                    <a16:creationId xmlns:a16="http://schemas.microsoft.com/office/drawing/2014/main" id="{67FF2A4B-25AD-44C1-89F3-B5E85BB5C92C}"/>
                  </a:ext>
                </a:extLst>
              </p:cNvPr>
              <p:cNvSpPr>
                <a:spLocks noRot="1" noChangeAspect="1" noMove="1" noResize="1" noEditPoints="1" noAdjustHandles="1" noChangeArrowheads="1" noChangeShapeType="1" noTextEdit="1"/>
              </p:cNvSpPr>
              <p:nvPr/>
            </p:nvSpPr>
            <p:spPr>
              <a:xfrm>
                <a:off x="6251988" y="2897781"/>
                <a:ext cx="4157933" cy="396006"/>
              </a:xfrm>
              <a:prstGeom prst="rect">
                <a:avLst/>
              </a:prstGeom>
              <a:blipFill>
                <a:blip r:embed="rId14"/>
                <a:stretch>
                  <a:fillRect b="-9231"/>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1BBAA739-7DD8-4C01-904E-D779CE98F734}"/>
              </a:ext>
            </a:extLst>
          </p:cNvPr>
          <p:cNvSpPr txBox="1"/>
          <p:nvPr/>
        </p:nvSpPr>
        <p:spPr>
          <a:xfrm>
            <a:off x="8257761" y="5797693"/>
            <a:ext cx="1345212" cy="369332"/>
          </a:xfrm>
          <a:prstGeom prst="rect">
            <a:avLst/>
          </a:prstGeom>
          <a:noFill/>
        </p:spPr>
        <p:txBody>
          <a:bodyPr wrap="square" rtlCol="0">
            <a:spAutoFit/>
          </a:bodyPr>
          <a:lstStyle/>
          <a:p>
            <a:r>
              <a:rPr lang="en-US" altLang="zh-CN" dirty="0"/>
              <a:t>Request A</a:t>
            </a:r>
            <a:endParaRPr lang="zh-CN" altLang="en-US" dirty="0"/>
          </a:p>
        </p:txBody>
      </p:sp>
      <p:sp>
        <p:nvSpPr>
          <p:cNvPr id="30" name="文本框 28">
            <a:extLst>
              <a:ext uri="{FF2B5EF4-FFF2-40B4-BE49-F238E27FC236}">
                <a16:creationId xmlns:a16="http://schemas.microsoft.com/office/drawing/2014/main" id="{2AB4B1CB-AAF0-4318-96CD-F89DFAF9183A}"/>
              </a:ext>
            </a:extLst>
          </p:cNvPr>
          <p:cNvSpPr txBox="1"/>
          <p:nvPr/>
        </p:nvSpPr>
        <p:spPr>
          <a:xfrm>
            <a:off x="9520851" y="5813742"/>
            <a:ext cx="12026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Request </a:t>
            </a:r>
            <a:r>
              <a:rPr lang="en-US" altLang="zh-CN" dirty="0">
                <a:solidFill>
                  <a:srgbClr val="FF0000"/>
                </a:solidFill>
              </a:rPr>
              <a:t>B</a:t>
            </a:r>
            <a:endParaRPr lang="zh-CN" altLang="en-US" dirty="0">
              <a:solidFill>
                <a:srgbClr val="FF0000"/>
              </a:solidFill>
            </a:endParaRPr>
          </a:p>
        </p:txBody>
      </p:sp>
      <p:sp>
        <p:nvSpPr>
          <p:cNvPr id="31" name="文本框 28">
            <a:extLst>
              <a:ext uri="{FF2B5EF4-FFF2-40B4-BE49-F238E27FC236}">
                <a16:creationId xmlns:a16="http://schemas.microsoft.com/office/drawing/2014/main" id="{ADE80E56-BAB9-4EB7-841D-9CCE9DD6890F}"/>
              </a:ext>
            </a:extLst>
          </p:cNvPr>
          <p:cNvSpPr txBox="1"/>
          <p:nvPr/>
        </p:nvSpPr>
        <p:spPr>
          <a:xfrm>
            <a:off x="10977710" y="5812861"/>
            <a:ext cx="12026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Request </a:t>
            </a:r>
            <a:r>
              <a:rPr lang="en-US" altLang="zh-CN" dirty="0">
                <a:solidFill>
                  <a:schemeClr val="accent1"/>
                </a:solidFill>
              </a:rPr>
              <a:t>C</a:t>
            </a:r>
            <a:endParaRPr lang="zh-CN" altLang="en-US" dirty="0">
              <a:solidFill>
                <a:schemeClr val="accent1"/>
              </a:solidFill>
            </a:endParaRPr>
          </a:p>
        </p:txBody>
      </p:sp>
    </p:spTree>
    <p:extLst>
      <p:ext uri="{BB962C8B-B14F-4D97-AF65-F5344CB8AC3E}">
        <p14:creationId xmlns:p14="http://schemas.microsoft.com/office/powerpoint/2010/main" val="91051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r>
                  <a:rPr lang="en-US" altLang="zh-CN" sz="2000" b="1" dirty="0"/>
                  <a:t>N=K=3</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p>
              <a:p>
                <a:pPr marL="0" indent="0">
                  <a:buNone/>
                </a:pPr>
                <a:r>
                  <a:rPr lang="zh-CN" altLang="en-US" sz="2000" b="1" dirty="0"/>
                  <a:t>考虑上界</a:t>
                </a:r>
                <a14:m>
                  <m:oMath xmlns:m="http://schemas.openxmlformats.org/officeDocument/2006/math">
                    <m:sSub>
                      <m:sSubPr>
                        <m:ctrlPr>
                          <a:rPr lang="en-US" altLang="zh-CN" sz="2000" b="1" i="1">
                            <a:solidFill>
                              <a:prstClr val="black"/>
                            </a:solidFill>
                            <a:latin typeface="Cambria Math" panose="02040503050406030204" pitchFamily="18" charset="0"/>
                          </a:rPr>
                        </m:ctrlPr>
                      </m:sSubPr>
                      <m:e>
                        <m:r>
                          <a:rPr lang="en-US" altLang="zh-CN" sz="2000" b="1" i="1">
                            <a:solidFill>
                              <a:prstClr val="black"/>
                            </a:solidFill>
                            <a:latin typeface="Cambria Math" panose="02040503050406030204" pitchFamily="18" charset="0"/>
                          </a:rPr>
                          <m:t>𝑹</m:t>
                        </m:r>
                      </m:e>
                      <m:sub>
                        <m:r>
                          <a:rPr lang="en-US" altLang="zh-CN" sz="2000" b="1" i="1">
                            <a:solidFill>
                              <a:prstClr val="black"/>
                            </a:solidFill>
                            <a:latin typeface="Cambria Math" panose="02040503050406030204" pitchFamily="18" charset="0"/>
                          </a:rPr>
                          <m:t>𝑪</m:t>
                        </m:r>
                      </m:sub>
                    </m:sSub>
                    <m:r>
                      <a:rPr lang="en-US" altLang="zh-CN" sz="2000" b="1" i="1">
                        <a:solidFill>
                          <a:prstClr val="black"/>
                        </a:solidFill>
                        <a:latin typeface="Cambria Math" panose="02040503050406030204" pitchFamily="18" charset="0"/>
                      </a:rPr>
                      <m:t> </m:t>
                    </m:r>
                  </m:oMath>
                </a14:m>
                <a:endParaRPr lang="en-US" altLang="zh-CN" sz="2000" dirty="0"/>
              </a:p>
              <a:p>
                <a:pPr marL="0" indent="0">
                  <a:buNone/>
                </a:pPr>
                <a:r>
                  <a:rPr lang="zh-CN" altLang="en-US" sz="2000" dirty="0"/>
                  <a:t>当</a:t>
                </a:r>
                <a:r>
                  <a:rPr lang="en-US" altLang="zh-CN" sz="2000" dirty="0"/>
                  <a:t>M=2</a:t>
                </a:r>
                <a:r>
                  <a:rPr lang="zh-CN" altLang="en-US" sz="2000" dirty="0"/>
                  <a:t>时</a:t>
                </a:r>
                <a:endParaRPr lang="en-US" altLang="zh-CN" sz="2000" dirty="0"/>
              </a:p>
              <a:p>
                <a:pPr marL="0" indent="0">
                  <a:buNone/>
                </a:pPr>
                <a:r>
                  <a:rPr lang="zh-CN" altLang="en-US" sz="2000" dirty="0"/>
                  <a:t>设用户</a:t>
                </a:r>
                <a:r>
                  <a:rPr lang="en-US" altLang="zh-CN" sz="2000" dirty="0"/>
                  <a:t>k</a:t>
                </a:r>
                <a:r>
                  <a:rPr lang="zh-CN" altLang="en-US" sz="2000" dirty="0"/>
                  <a:t>∈</a:t>
                </a:r>
                <a:r>
                  <a:rPr lang="en-US" altLang="zh-CN" sz="2000" dirty="0"/>
                  <a:t>{1,2,3}</a:t>
                </a:r>
              </a:p>
              <a:p>
                <a:pPr marL="0" indent="0">
                  <a:buNone/>
                </a:pPr>
                <a:r>
                  <a:rPr lang="zh-CN" altLang="en-US" sz="2000" dirty="0"/>
                  <a:t>用户</a:t>
                </a:r>
                <a:r>
                  <a:rPr lang="en-US" altLang="zh-CN" sz="2000" dirty="0"/>
                  <a:t>1</a:t>
                </a:r>
                <a:r>
                  <a:rPr lang="zh-CN" altLang="en-US" sz="2000" dirty="0"/>
                  <a:t>请求文件</a:t>
                </a:r>
                <a:r>
                  <a:rPr lang="en-US" altLang="zh-CN" sz="2000" dirty="0"/>
                  <a:t>A</a:t>
                </a:r>
                <a:r>
                  <a:rPr lang="zh-CN" altLang="en-US" sz="2000" dirty="0"/>
                  <a:t>，用户</a:t>
                </a:r>
                <a:r>
                  <a:rPr lang="en-US" altLang="zh-CN" sz="2000" dirty="0"/>
                  <a:t>2</a:t>
                </a:r>
                <a:r>
                  <a:rPr lang="zh-CN" altLang="en-US" sz="2000" dirty="0"/>
                  <a:t>请求文件</a:t>
                </a:r>
                <a:r>
                  <a:rPr lang="en-US" altLang="zh-CN" sz="2000" dirty="0">
                    <a:solidFill>
                      <a:srgbClr val="FF0000"/>
                    </a:solidFill>
                  </a:rPr>
                  <a:t>B</a:t>
                </a:r>
                <a:r>
                  <a:rPr lang="zh-CN" altLang="en-US" sz="2000" dirty="0"/>
                  <a:t>，用户</a:t>
                </a:r>
                <a:r>
                  <a:rPr lang="en-US" altLang="zh-CN" sz="2000" dirty="0"/>
                  <a:t>3</a:t>
                </a:r>
                <a:r>
                  <a:rPr lang="zh-CN" altLang="en-US" sz="2000" dirty="0"/>
                  <a:t>请求文件</a:t>
                </a:r>
                <a:r>
                  <a:rPr lang="en-US" altLang="zh-CN" sz="2000" dirty="0">
                    <a:solidFill>
                      <a:schemeClr val="accent1"/>
                    </a:solidFill>
                  </a:rPr>
                  <a:t>C</a:t>
                </a:r>
              </a:p>
              <a:p>
                <a:pPr marL="0" indent="0">
                  <a:buNone/>
                </a:pPr>
                <a:r>
                  <a:rPr lang="zh-CN" altLang="en-US" sz="2000" dirty="0"/>
                  <a:t>一种可行的分配方案如右图</a:t>
                </a:r>
                <a:endParaRPr lang="en-US" altLang="zh-CN" sz="2000" dirty="0"/>
              </a:p>
              <a:p>
                <a:pPr marL="0" indent="0">
                  <a:buNone/>
                </a:pPr>
                <a:r>
                  <a:rPr lang="zh-CN" altLang="en-US" sz="2000" dirty="0"/>
                  <a:t>右图的方案可以满足所有用户的请求</a:t>
                </a:r>
                <a:endParaRPr lang="en-US" altLang="zh-CN" sz="2000" dirty="0"/>
              </a:p>
              <a:p>
                <a:pPr marL="0" indent="0">
                  <a:buNone/>
                </a:pPr>
                <a:endParaRPr lang="en-US" altLang="zh-CN" sz="2000" dirty="0"/>
              </a:p>
              <a:p>
                <a:pPr marL="0" indent="0">
                  <a:buNone/>
                </a:pPr>
                <a:r>
                  <a:rPr lang="zh-CN" altLang="en-US" sz="2000" dirty="0"/>
                  <a:t>对用户</a:t>
                </a:r>
                <a:r>
                  <a:rPr lang="en-US" altLang="zh-CN" sz="2000" dirty="0"/>
                  <a:t>1</a:t>
                </a:r>
                <a:r>
                  <a:rPr lang="zh-CN" altLang="en-US" sz="2000" dirty="0"/>
                  <a:t>来说</a:t>
                </a:r>
                <a:endParaRPr lang="en-US" altLang="zh-CN" sz="2000" dirty="0"/>
              </a:p>
              <a:p>
                <a:pPr marL="0" indent="0">
                  <a:buNone/>
                </a:pPr>
                <a:r>
                  <a:rPr lang="en-US" altLang="zh-CN" sz="2000" dirty="0">
                    <a:ea typeface="Cambria Math" panose="02040503050406030204" pitchFamily="18" charset="0"/>
                  </a:rPr>
                  <a:t>A23</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rgbClr val="FF0000"/>
                    </a:solidFill>
                  </a:rPr>
                  <a:t>B13</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chemeClr val="accent1"/>
                    </a:solidFill>
                  </a:rPr>
                  <a:t>C12</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rgbClr val="FF0000"/>
                    </a:solidFill>
                  </a:rPr>
                  <a:t>B13</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solidFill>
                      <a:schemeClr val="accent1"/>
                    </a:solidFill>
                  </a:rPr>
                  <a:t>C12</a:t>
                </a:r>
                <a:r>
                  <a:rPr lang="en-US" altLang="zh-CN" sz="2000" dirty="0"/>
                  <a:t>=A23</a:t>
                </a:r>
              </a:p>
              <a:p>
                <a:pPr marL="0" indent="0">
                  <a:buNone/>
                </a:pPr>
                <a:r>
                  <a:rPr lang="en-US" altLang="zh-CN" sz="2000" dirty="0"/>
                  <a:t>A12+A13+A23 = A</a:t>
                </a:r>
              </a:p>
              <a:p>
                <a:pPr marL="0" indent="0">
                  <a:buNone/>
                </a:pPr>
                <a:r>
                  <a:rPr lang="zh-CN" altLang="en-US" sz="2000" dirty="0"/>
                  <a:t>其他用户同理可得</a:t>
                </a:r>
                <a:endParaRPr lang="en-US" altLang="zh-CN" sz="2000" dirty="0"/>
              </a:p>
              <a:p>
                <a:pPr marL="0" indent="0">
                  <a:buNone/>
                </a:pPr>
                <a:endParaRPr lang="zh-CN" altLang="en-US" sz="22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638" t="-1548"/>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3D0099F5-5EB1-46EC-B1CB-EC9FE5799822}"/>
              </a:ext>
            </a:extLst>
          </p:cNvPr>
          <p:cNvGraphicFramePr>
            <a:graphicFrameLocks noGrp="1"/>
          </p:cNvGraphicFramePr>
          <p:nvPr>
            <p:extLst>
              <p:ext uri="{D42A27DB-BD31-4B8C-83A1-F6EECF244321}">
                <p14:modId xmlns:p14="http://schemas.microsoft.com/office/powerpoint/2010/main" val="2076755692"/>
              </p:ext>
            </p:extLst>
          </p:nvPr>
        </p:nvGraphicFramePr>
        <p:xfrm>
          <a:off x="9090994" y="937907"/>
          <a:ext cx="1515706" cy="1097280"/>
        </p:xfrm>
        <a:graphic>
          <a:graphicData uri="http://schemas.openxmlformats.org/drawingml/2006/table">
            <a:tbl>
              <a:tblPr bandRow="1">
                <a:tableStyleId>{5940675A-B579-460E-94D1-54222C63F5DA}</a:tableStyleId>
              </a:tblPr>
              <a:tblGrid>
                <a:gridCol w="1515706">
                  <a:extLst>
                    <a:ext uri="{9D8B030D-6E8A-4147-A177-3AD203B41FA5}">
                      <a16:colId xmlns:a16="http://schemas.microsoft.com/office/drawing/2014/main" val="2007811582"/>
                    </a:ext>
                  </a:extLst>
                </a:gridCol>
              </a:tblGrid>
              <a:tr h="0">
                <a:tc>
                  <a:txBody>
                    <a:bodyPr/>
                    <a:lstStyle/>
                    <a:p>
                      <a:r>
                        <a:rPr lang="en-US" altLang="zh-CN" dirty="0">
                          <a:solidFill>
                            <a:sysClr val="windowText" lastClr="000000"/>
                          </a:solidFill>
                        </a:rPr>
                        <a:t>A12,A13,A23</a:t>
                      </a:r>
                      <a:endParaRPr lang="zh-CN" altLang="en-US" dirty="0">
                        <a:solidFill>
                          <a:sysClr val="windowText" lastClr="000000"/>
                        </a:solidFill>
                      </a:endParaRPr>
                    </a:p>
                  </a:txBody>
                  <a:tcPr/>
                </a:tc>
                <a:extLst>
                  <a:ext uri="{0D108BD9-81ED-4DB2-BD59-A6C34878D82A}">
                    <a16:rowId xmlns:a16="http://schemas.microsoft.com/office/drawing/2014/main" val="1899601356"/>
                  </a:ext>
                </a:extLst>
              </a:tr>
              <a:tr h="182880">
                <a:tc>
                  <a:txBody>
                    <a:bodyPr/>
                    <a:lstStyle/>
                    <a:p>
                      <a:r>
                        <a:rPr lang="en-US" altLang="zh-CN" dirty="0">
                          <a:solidFill>
                            <a:srgbClr val="FF0000"/>
                          </a:solidFill>
                        </a:rPr>
                        <a:t>B12,B13,B23</a:t>
                      </a:r>
                      <a:endParaRPr lang="zh-CN" altLang="en-US" dirty="0">
                        <a:solidFill>
                          <a:srgbClr val="FF0000"/>
                        </a:solidFill>
                      </a:endParaRPr>
                    </a:p>
                  </a:txBody>
                  <a:tcPr/>
                </a:tc>
                <a:extLst>
                  <a:ext uri="{0D108BD9-81ED-4DB2-BD59-A6C34878D82A}">
                    <a16:rowId xmlns:a16="http://schemas.microsoft.com/office/drawing/2014/main" val="2494400438"/>
                  </a:ext>
                </a:extLst>
              </a:tr>
              <a:tr h="182880">
                <a:tc>
                  <a:txBody>
                    <a:bodyPr/>
                    <a:lstStyle/>
                    <a:p>
                      <a:r>
                        <a:rPr lang="en-US" altLang="zh-CN" dirty="0">
                          <a:solidFill>
                            <a:srgbClr val="0070C0"/>
                          </a:solidFill>
                        </a:rPr>
                        <a:t>C12,C13,C23</a:t>
                      </a:r>
                      <a:endParaRPr lang="zh-CN" altLang="en-US" dirty="0">
                        <a:solidFill>
                          <a:srgbClr val="0070C0"/>
                        </a:solidFill>
                      </a:endParaRPr>
                    </a:p>
                  </a:txBody>
                  <a:tcPr/>
                </a:tc>
                <a:extLst>
                  <a:ext uri="{0D108BD9-81ED-4DB2-BD59-A6C34878D82A}">
                    <a16:rowId xmlns:a16="http://schemas.microsoft.com/office/drawing/2014/main" val="3017993720"/>
                  </a:ext>
                </a:extLst>
              </a:tr>
            </a:tbl>
          </a:graphicData>
        </a:graphic>
      </p:graphicFrame>
      <p:cxnSp>
        <p:nvCxnSpPr>
          <p:cNvPr id="7" name="直接连接符 6">
            <a:extLst>
              <a:ext uri="{FF2B5EF4-FFF2-40B4-BE49-F238E27FC236}">
                <a16:creationId xmlns:a16="http://schemas.microsoft.com/office/drawing/2014/main" id="{65554487-3A76-4E65-9D06-6463EBD95F00}"/>
              </a:ext>
            </a:extLst>
          </p:cNvPr>
          <p:cNvCxnSpPr>
            <a:cxnSpLocks/>
          </p:cNvCxnSpPr>
          <p:nvPr/>
        </p:nvCxnSpPr>
        <p:spPr>
          <a:xfrm flipH="1">
            <a:off x="9844707" y="2009589"/>
            <a:ext cx="4142" cy="1959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B8FFD9F-681E-4199-BDC8-97DA6B622374}"/>
              </a:ext>
            </a:extLst>
          </p:cNvPr>
          <p:cNvCxnSpPr>
            <a:cxnSpLocks/>
          </p:cNvCxnSpPr>
          <p:nvPr/>
        </p:nvCxnSpPr>
        <p:spPr>
          <a:xfrm flipH="1">
            <a:off x="8257761" y="3973174"/>
            <a:ext cx="1587782" cy="68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B7C1078-6D11-4FEE-B48B-75FB8F8192BF}"/>
              </a:ext>
            </a:extLst>
          </p:cNvPr>
          <p:cNvCxnSpPr>
            <a:cxnSpLocks/>
          </p:cNvCxnSpPr>
          <p:nvPr/>
        </p:nvCxnSpPr>
        <p:spPr>
          <a:xfrm flipH="1">
            <a:off x="9844707" y="3975211"/>
            <a:ext cx="2488" cy="708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AA28D49-6EEB-4293-A552-0647BF17875E}"/>
              </a:ext>
            </a:extLst>
          </p:cNvPr>
          <p:cNvCxnSpPr>
            <a:cxnSpLocks/>
          </p:cNvCxnSpPr>
          <p:nvPr/>
        </p:nvCxnSpPr>
        <p:spPr>
          <a:xfrm>
            <a:off x="9848847" y="3964726"/>
            <a:ext cx="1618562" cy="689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68D430F2-17A8-43A9-9396-00B9608A8B02}"/>
              </a:ext>
            </a:extLst>
          </p:cNvPr>
          <p:cNvGraphicFramePr>
            <a:graphicFrameLocks noGrp="1"/>
          </p:cNvGraphicFramePr>
          <p:nvPr>
            <p:extLst>
              <p:ext uri="{D42A27DB-BD31-4B8C-83A1-F6EECF244321}">
                <p14:modId xmlns:p14="http://schemas.microsoft.com/office/powerpoint/2010/main" val="4200386374"/>
              </p:ext>
            </p:extLst>
          </p:nvPr>
        </p:nvGraphicFramePr>
        <p:xfrm>
          <a:off x="7195931" y="4873410"/>
          <a:ext cx="1459396" cy="731520"/>
        </p:xfrm>
        <a:graphic>
          <a:graphicData uri="http://schemas.openxmlformats.org/drawingml/2006/table">
            <a:tbl>
              <a:tblPr/>
              <a:tblGrid>
                <a:gridCol w="1459396">
                  <a:extLst>
                    <a:ext uri="{9D8B030D-6E8A-4147-A177-3AD203B41FA5}">
                      <a16:colId xmlns:a16="http://schemas.microsoft.com/office/drawing/2014/main" val="718570003"/>
                    </a:ext>
                  </a:extLst>
                </a:gridCol>
              </a:tblGrid>
              <a:tr h="166238">
                <a:tc>
                  <a:txBody>
                    <a:bodyPr/>
                    <a:lstStyle/>
                    <a:p>
                      <a:r>
                        <a:rPr lang="en-US" altLang="zh-CN" dirty="0"/>
                        <a:t>A12,</a:t>
                      </a:r>
                      <a:r>
                        <a:rPr lang="en-US" altLang="zh-CN" dirty="0">
                          <a:solidFill>
                            <a:srgbClr val="FF0000"/>
                          </a:solidFill>
                        </a:rPr>
                        <a:t>B12</a:t>
                      </a:r>
                      <a:r>
                        <a:rPr lang="en-US" altLang="zh-CN" dirty="0"/>
                        <a:t>,</a:t>
                      </a:r>
                      <a:r>
                        <a:rPr lang="en-US" altLang="zh-CN" dirty="0">
                          <a:solidFill>
                            <a:srgbClr val="0070C0"/>
                          </a:solidFill>
                        </a:rPr>
                        <a:t>C12</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983591"/>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A13,</a:t>
                      </a:r>
                      <a:r>
                        <a:rPr lang="en-US" altLang="zh-CN" dirty="0">
                          <a:solidFill>
                            <a:srgbClr val="FF0000"/>
                          </a:solidFill>
                        </a:rPr>
                        <a:t>B13</a:t>
                      </a:r>
                      <a:r>
                        <a:rPr lang="en-US" altLang="zh-CN" dirty="0"/>
                        <a:t>,</a:t>
                      </a:r>
                      <a:r>
                        <a:rPr lang="en-US" altLang="zh-CN" dirty="0">
                          <a:solidFill>
                            <a:srgbClr val="0070C0"/>
                          </a:solidFill>
                        </a:rPr>
                        <a:t>C13</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3146858699"/>
                  </a:ext>
                </a:extLst>
              </a:tr>
            </a:tbl>
          </a:graphicData>
        </a:graphic>
      </p:graphicFrame>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67FF2A4B-25AD-44C1-89F3-B5E85BB5C92C}"/>
                  </a:ext>
                </a:extLst>
              </p:cNvPr>
              <p:cNvSpPr/>
              <p:nvPr/>
            </p:nvSpPr>
            <p:spPr>
              <a:xfrm>
                <a:off x="6688642" y="2869327"/>
                <a:ext cx="3237809" cy="396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(1,2,3)</m:t>
                          </m:r>
                        </m:sub>
                      </m:sSub>
                      <m:r>
                        <a:rPr lang="en-US" altLang="zh-CN" b="0" i="1" smtClean="0">
                          <a:latin typeface="Cambria Math" panose="02040503050406030204" pitchFamily="18" charset="0"/>
                        </a:rPr>
                        <m:t>=</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23</m:t>
                      </m:r>
                      <m:r>
                        <a:rPr lang="en-US" altLang="zh-CN" i="1">
                          <a:latin typeface="Cambria Math" panose="02040503050406030204" pitchFamily="18" charset="0"/>
                          <a:ea typeface="Cambria Math" panose="02040503050406030204" pitchFamily="18" charset="0"/>
                        </a:rPr>
                        <m:t>⊕</m:t>
                      </m:r>
                      <m:r>
                        <m:rPr>
                          <m:sty m:val="p"/>
                        </m:rPr>
                        <a:rPr lang="en-US" altLang="zh-CN" b="0" i="0" smtClean="0">
                          <a:solidFill>
                            <a:srgbClr val="FF0000"/>
                          </a:solidFill>
                          <a:latin typeface="Cambria Math" panose="02040503050406030204" pitchFamily="18" charset="0"/>
                        </a:rPr>
                        <m:t>B</m:t>
                      </m:r>
                      <m:r>
                        <a:rPr lang="en-US" altLang="zh-CN" b="0" i="0" smtClean="0">
                          <a:solidFill>
                            <a:srgbClr val="FF0000"/>
                          </a:solidFill>
                          <a:latin typeface="Cambria Math" panose="02040503050406030204" pitchFamily="18" charset="0"/>
                        </a:rPr>
                        <m:t>13</m:t>
                      </m:r>
                      <m:r>
                        <a:rPr lang="en-US" altLang="zh-CN" i="1">
                          <a:latin typeface="Cambria Math" panose="02040503050406030204" pitchFamily="18" charset="0"/>
                          <a:ea typeface="Cambria Math" panose="02040503050406030204" pitchFamily="18" charset="0"/>
                        </a:rPr>
                        <m:t>⊕</m:t>
                      </m:r>
                      <m:r>
                        <m:rPr>
                          <m:sty m:val="p"/>
                        </m:rPr>
                        <a:rPr lang="en-US" altLang="zh-CN" b="0" i="0" smtClean="0">
                          <a:solidFill>
                            <a:schemeClr val="accent1"/>
                          </a:solidFill>
                          <a:latin typeface="Cambria Math" panose="02040503050406030204" pitchFamily="18" charset="0"/>
                        </a:rPr>
                        <m:t>C</m:t>
                      </m:r>
                      <m:r>
                        <a:rPr lang="en-US" altLang="zh-CN" b="0" i="0" smtClean="0">
                          <a:solidFill>
                            <a:schemeClr val="accent1"/>
                          </a:solidFill>
                          <a:latin typeface="Cambria Math" panose="02040503050406030204" pitchFamily="18" charset="0"/>
                        </a:rPr>
                        <m:t>12)</m:t>
                      </m:r>
                    </m:oMath>
                  </m:oMathPara>
                </a14:m>
                <a:endParaRPr lang="zh-CN" altLang="en-US" dirty="0"/>
              </a:p>
            </p:txBody>
          </p:sp>
        </mc:Choice>
        <mc:Fallback xmlns="">
          <p:sp>
            <p:nvSpPr>
              <p:cNvPr id="28" name="矩形 27">
                <a:extLst>
                  <a:ext uri="{FF2B5EF4-FFF2-40B4-BE49-F238E27FC236}">
                    <a16:creationId xmlns:a16="http://schemas.microsoft.com/office/drawing/2014/main" id="{67FF2A4B-25AD-44C1-89F3-B5E85BB5C92C}"/>
                  </a:ext>
                </a:extLst>
              </p:cNvPr>
              <p:cNvSpPr>
                <a:spLocks noRot="1" noChangeAspect="1" noMove="1" noResize="1" noEditPoints="1" noAdjustHandles="1" noChangeArrowheads="1" noChangeShapeType="1" noTextEdit="1"/>
              </p:cNvSpPr>
              <p:nvPr/>
            </p:nvSpPr>
            <p:spPr>
              <a:xfrm>
                <a:off x="6688642" y="2869327"/>
                <a:ext cx="3237809" cy="396006"/>
              </a:xfrm>
              <a:prstGeom prst="rect">
                <a:avLst/>
              </a:prstGeom>
              <a:blipFill>
                <a:blip r:embed="rId9"/>
                <a:stretch>
                  <a:fillRect b="-9231"/>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1BBAA739-7DD8-4C01-904E-D779CE98F734}"/>
              </a:ext>
            </a:extLst>
          </p:cNvPr>
          <p:cNvSpPr txBox="1"/>
          <p:nvPr/>
        </p:nvSpPr>
        <p:spPr>
          <a:xfrm>
            <a:off x="7253023" y="5825539"/>
            <a:ext cx="1345212" cy="369332"/>
          </a:xfrm>
          <a:prstGeom prst="rect">
            <a:avLst/>
          </a:prstGeom>
          <a:noFill/>
        </p:spPr>
        <p:txBody>
          <a:bodyPr wrap="square" rtlCol="0">
            <a:spAutoFit/>
          </a:bodyPr>
          <a:lstStyle/>
          <a:p>
            <a:r>
              <a:rPr lang="en-US" altLang="zh-CN" dirty="0"/>
              <a:t>Request A</a:t>
            </a:r>
            <a:endParaRPr lang="zh-CN" altLang="en-US" dirty="0"/>
          </a:p>
        </p:txBody>
      </p:sp>
      <p:sp>
        <p:nvSpPr>
          <p:cNvPr id="30" name="文本框 28">
            <a:extLst>
              <a:ext uri="{FF2B5EF4-FFF2-40B4-BE49-F238E27FC236}">
                <a16:creationId xmlns:a16="http://schemas.microsoft.com/office/drawing/2014/main" id="{2AB4B1CB-AAF0-4318-96CD-F89DFAF9183A}"/>
              </a:ext>
            </a:extLst>
          </p:cNvPr>
          <p:cNvSpPr txBox="1"/>
          <p:nvPr/>
        </p:nvSpPr>
        <p:spPr>
          <a:xfrm>
            <a:off x="9265282" y="5824141"/>
            <a:ext cx="12026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Request </a:t>
            </a:r>
            <a:r>
              <a:rPr lang="en-US" altLang="zh-CN" dirty="0">
                <a:solidFill>
                  <a:srgbClr val="FF0000"/>
                </a:solidFill>
              </a:rPr>
              <a:t>B</a:t>
            </a:r>
            <a:endParaRPr lang="zh-CN" altLang="en-US" dirty="0">
              <a:solidFill>
                <a:srgbClr val="FF0000"/>
              </a:solidFill>
            </a:endParaRPr>
          </a:p>
        </p:txBody>
      </p:sp>
      <p:sp>
        <p:nvSpPr>
          <p:cNvPr id="31" name="文本框 28">
            <a:extLst>
              <a:ext uri="{FF2B5EF4-FFF2-40B4-BE49-F238E27FC236}">
                <a16:creationId xmlns:a16="http://schemas.microsoft.com/office/drawing/2014/main" id="{ADE80E56-BAB9-4EB7-841D-9CCE9DD6890F}"/>
              </a:ext>
            </a:extLst>
          </p:cNvPr>
          <p:cNvSpPr txBox="1"/>
          <p:nvPr/>
        </p:nvSpPr>
        <p:spPr>
          <a:xfrm>
            <a:off x="10866063" y="5812861"/>
            <a:ext cx="12026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Request </a:t>
            </a:r>
            <a:r>
              <a:rPr lang="en-US" altLang="zh-CN" dirty="0">
                <a:solidFill>
                  <a:schemeClr val="accent1"/>
                </a:solidFill>
              </a:rPr>
              <a:t>C</a:t>
            </a:r>
            <a:endParaRPr lang="zh-CN" altLang="en-US" dirty="0">
              <a:solidFill>
                <a:schemeClr val="accent1"/>
              </a:solidFill>
            </a:endParaRPr>
          </a:p>
        </p:txBody>
      </p:sp>
      <p:graphicFrame>
        <p:nvGraphicFramePr>
          <p:cNvPr id="19" name="表格 18">
            <a:extLst>
              <a:ext uri="{FF2B5EF4-FFF2-40B4-BE49-F238E27FC236}">
                <a16:creationId xmlns:a16="http://schemas.microsoft.com/office/drawing/2014/main" id="{BD10CAAF-35BD-4E5F-9498-658BED4F1F92}"/>
              </a:ext>
            </a:extLst>
          </p:cNvPr>
          <p:cNvGraphicFramePr>
            <a:graphicFrameLocks noGrp="1"/>
          </p:cNvGraphicFramePr>
          <p:nvPr>
            <p:extLst>
              <p:ext uri="{D42A27DB-BD31-4B8C-83A1-F6EECF244321}">
                <p14:modId xmlns:p14="http://schemas.microsoft.com/office/powerpoint/2010/main" val="2016557562"/>
              </p:ext>
            </p:extLst>
          </p:nvPr>
        </p:nvGraphicFramePr>
        <p:xfrm>
          <a:off x="9008579" y="4873410"/>
          <a:ext cx="1459396" cy="731520"/>
        </p:xfrm>
        <a:graphic>
          <a:graphicData uri="http://schemas.openxmlformats.org/drawingml/2006/table">
            <a:tbl>
              <a:tblPr/>
              <a:tblGrid>
                <a:gridCol w="1459396">
                  <a:extLst>
                    <a:ext uri="{9D8B030D-6E8A-4147-A177-3AD203B41FA5}">
                      <a16:colId xmlns:a16="http://schemas.microsoft.com/office/drawing/2014/main" val="718570003"/>
                    </a:ext>
                  </a:extLst>
                </a:gridCol>
              </a:tblGrid>
              <a:tr h="182880">
                <a:tc>
                  <a:txBody>
                    <a:bodyPr/>
                    <a:lstStyle/>
                    <a:p>
                      <a:r>
                        <a:rPr lang="en-US" altLang="zh-CN" dirty="0"/>
                        <a:t>A12,</a:t>
                      </a:r>
                      <a:r>
                        <a:rPr lang="en-US" altLang="zh-CN" dirty="0">
                          <a:solidFill>
                            <a:srgbClr val="FF0000"/>
                          </a:solidFill>
                        </a:rPr>
                        <a:t>B12</a:t>
                      </a:r>
                      <a:r>
                        <a:rPr lang="en-US" altLang="zh-CN" dirty="0"/>
                        <a:t>,</a:t>
                      </a:r>
                      <a:r>
                        <a:rPr lang="en-US" altLang="zh-CN" dirty="0">
                          <a:solidFill>
                            <a:srgbClr val="0070C0"/>
                          </a:solidFill>
                        </a:rPr>
                        <a:t>C12</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983591"/>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A23,</a:t>
                      </a:r>
                      <a:r>
                        <a:rPr lang="en-US" altLang="zh-CN" dirty="0">
                          <a:solidFill>
                            <a:srgbClr val="FF0000"/>
                          </a:solidFill>
                        </a:rPr>
                        <a:t>B23</a:t>
                      </a:r>
                      <a:r>
                        <a:rPr lang="en-US" altLang="zh-CN" dirty="0"/>
                        <a:t>,</a:t>
                      </a:r>
                      <a:r>
                        <a:rPr lang="en-US" altLang="zh-CN" dirty="0">
                          <a:solidFill>
                            <a:srgbClr val="0070C0"/>
                          </a:solidFill>
                        </a:rPr>
                        <a:t>C23</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3146858699"/>
                  </a:ext>
                </a:extLst>
              </a:tr>
            </a:tbl>
          </a:graphicData>
        </a:graphic>
      </p:graphicFrame>
      <p:graphicFrame>
        <p:nvGraphicFramePr>
          <p:cNvPr id="20" name="表格 19">
            <a:extLst>
              <a:ext uri="{FF2B5EF4-FFF2-40B4-BE49-F238E27FC236}">
                <a16:creationId xmlns:a16="http://schemas.microsoft.com/office/drawing/2014/main" id="{FEBE256C-C7C9-408E-AC78-BDF802CB5F67}"/>
              </a:ext>
            </a:extLst>
          </p:cNvPr>
          <p:cNvGraphicFramePr>
            <a:graphicFrameLocks noGrp="1"/>
          </p:cNvGraphicFramePr>
          <p:nvPr>
            <p:extLst>
              <p:ext uri="{D42A27DB-BD31-4B8C-83A1-F6EECF244321}">
                <p14:modId xmlns:p14="http://schemas.microsoft.com/office/powerpoint/2010/main" val="4075535614"/>
              </p:ext>
            </p:extLst>
          </p:nvPr>
        </p:nvGraphicFramePr>
        <p:xfrm>
          <a:off x="10723544" y="4852647"/>
          <a:ext cx="1459396" cy="731520"/>
        </p:xfrm>
        <a:graphic>
          <a:graphicData uri="http://schemas.openxmlformats.org/drawingml/2006/table">
            <a:tbl>
              <a:tblPr/>
              <a:tblGrid>
                <a:gridCol w="1459396">
                  <a:extLst>
                    <a:ext uri="{9D8B030D-6E8A-4147-A177-3AD203B41FA5}">
                      <a16:colId xmlns:a16="http://schemas.microsoft.com/office/drawing/2014/main" val="718570003"/>
                    </a:ext>
                  </a:extLst>
                </a:gridCol>
              </a:tblGrid>
              <a:tr h="182880">
                <a:tc>
                  <a:txBody>
                    <a:bodyPr/>
                    <a:lstStyle/>
                    <a:p>
                      <a:r>
                        <a:rPr lang="en-US" altLang="zh-CN" dirty="0"/>
                        <a:t>A23,</a:t>
                      </a:r>
                      <a:r>
                        <a:rPr lang="en-US" altLang="zh-CN" dirty="0">
                          <a:solidFill>
                            <a:srgbClr val="FF0000"/>
                          </a:solidFill>
                        </a:rPr>
                        <a:t>B23</a:t>
                      </a:r>
                      <a:r>
                        <a:rPr lang="en-US" altLang="zh-CN" dirty="0"/>
                        <a:t>,</a:t>
                      </a:r>
                      <a:r>
                        <a:rPr lang="en-US" altLang="zh-CN" dirty="0">
                          <a:solidFill>
                            <a:srgbClr val="0070C0"/>
                          </a:solidFill>
                        </a:rPr>
                        <a:t>C23</a:t>
                      </a:r>
                      <a:endParaRPr lang="zh-CN" altLang="en-US" dirty="0">
                        <a:solidFill>
                          <a:srgbClr val="0070C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983591"/>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A13,</a:t>
                      </a:r>
                      <a:r>
                        <a:rPr lang="en-US" altLang="zh-CN" dirty="0">
                          <a:solidFill>
                            <a:srgbClr val="FF0000"/>
                          </a:solidFill>
                        </a:rPr>
                        <a:t>B13</a:t>
                      </a:r>
                      <a:r>
                        <a:rPr lang="en-US" altLang="zh-CN" dirty="0"/>
                        <a:t>,</a:t>
                      </a:r>
                      <a:r>
                        <a:rPr lang="en-US" altLang="zh-CN" dirty="0">
                          <a:solidFill>
                            <a:srgbClr val="0070C0"/>
                          </a:solidFill>
                        </a:rPr>
                        <a:t>C13</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3146858699"/>
                  </a:ext>
                </a:extLst>
              </a:tr>
            </a:tbl>
          </a:graphicData>
        </a:graphic>
      </p:graphicFrame>
    </p:spTree>
    <p:extLst>
      <p:ext uri="{BB962C8B-B14F-4D97-AF65-F5344CB8AC3E}">
        <p14:creationId xmlns:p14="http://schemas.microsoft.com/office/powerpoint/2010/main" val="47635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标题 1"/>
          <p:cNvSpPr>
            <a:spLocks noGrp="1"/>
          </p:cNvSpPr>
          <p:nvPr>
            <p:ph type="title"/>
          </p:nvPr>
        </p:nvSpPr>
        <p:spPr/>
        <p:txBody>
          <a:bodyPr/>
          <a:lstStyle/>
          <a:p>
            <a:r>
              <a:rPr lang="zh-CN" altLang="en-US" dirty="0"/>
              <a:t>目录</a:t>
            </a:r>
          </a:p>
        </p:txBody>
      </p:sp>
      <p:sp>
        <p:nvSpPr>
          <p:cNvPr id="1048593" name="内容占位符 2"/>
          <p:cNvSpPr>
            <a:spLocks noGrp="1"/>
          </p:cNvSpPr>
          <p:nvPr>
            <p:ph idx="1"/>
          </p:nvPr>
        </p:nvSpPr>
        <p:spPr/>
        <p:txBody>
          <a:bodyPr/>
          <a:lstStyle/>
          <a:p>
            <a:pPr marL="514350" indent="-514350">
              <a:buFont typeface="+mj-lt"/>
              <a:buAutoNum type="arabicPeriod"/>
            </a:pPr>
            <a:r>
              <a:rPr lang="en-US" altLang="zh-CN" dirty="0"/>
              <a:t>Introduction</a:t>
            </a:r>
          </a:p>
          <a:p>
            <a:pPr marL="514350" indent="-514350">
              <a:buFont typeface="+mj-lt"/>
              <a:buAutoNum type="arabicPeriod"/>
            </a:pPr>
            <a:r>
              <a:rPr lang="en-US" altLang="zh-CN" dirty="0"/>
              <a:t>Theorems and Examples</a:t>
            </a:r>
          </a:p>
          <a:p>
            <a:pPr marL="514350" indent="-514350">
              <a:buFont typeface="+mj-lt"/>
              <a:buAutoNum type="arabicPeriod"/>
            </a:pPr>
            <a:r>
              <a:rPr lang="en-US" altLang="zh-CN" dirty="0"/>
              <a:t>Proofs and Examples</a:t>
            </a:r>
          </a:p>
          <a:p>
            <a:pPr marL="514350" indent="-514350">
              <a:buFont typeface="+mj-lt"/>
              <a:buAutoNum type="arabicPeriod"/>
            </a:pPr>
            <a:r>
              <a:rPr lang="en-US" altLang="zh-CN" dirty="0"/>
              <a:t>Connections and Future Work</a:t>
            </a:r>
          </a:p>
          <a:p>
            <a:pPr marL="514350" indent="-514350">
              <a:buFont typeface="+mj-lt"/>
              <a:buAutoNum type="arabicPeriod"/>
            </a:pPr>
            <a:r>
              <a:rPr lang="en-US" altLang="zh-CN" dirty="0"/>
              <a:t>My </a:t>
            </a:r>
            <a:r>
              <a:rPr lang="en-US" altLang="zh-CN"/>
              <a:t>Future Work </a:t>
            </a:r>
            <a:endParaRPr lang="en-US" altLang="zh-CN" dirty="0"/>
          </a:p>
          <a:p>
            <a:pPr marL="514350" indent="-514350">
              <a:buFont typeface="+mj-lt"/>
              <a:buAutoNum type="arabicPeriod"/>
            </a:pPr>
            <a:endParaRPr lang="en-US" altLang="zh-CN" dirty="0"/>
          </a:p>
          <a:p>
            <a:pPr marL="514350" indent="-514350">
              <a:buFont typeface="+mj-lt"/>
              <a:buAutoNum type="arabicPeriod"/>
            </a:pPr>
            <a:endParaRPr lang="en-US" altLang="zh-CN" dirty="0"/>
          </a:p>
        </p:txBody>
      </p:sp>
    </p:spTree>
    <p:extLst>
      <p:ext uri="{BB962C8B-B14F-4D97-AF65-F5344CB8AC3E}">
        <p14:creationId xmlns:p14="http://schemas.microsoft.com/office/powerpoint/2010/main" val="104184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2. Theorems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sz="2000" b="1" dirty="0"/>
                  <a:t>N=K=3</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p>
              <a:p>
                <a:pPr marL="0" indent="0">
                  <a:buNone/>
                </a:pPr>
                <a:r>
                  <a:rPr lang="zh-CN" altLang="en-US" sz="2000" b="1" dirty="0"/>
                  <a:t>考虑下界</a:t>
                </a:r>
                <a:endParaRPr lang="en-US" altLang="zh-CN" sz="2000" b="1" dirty="0"/>
              </a:p>
              <a:p>
                <a:r>
                  <a:rPr lang="zh-CN" altLang="en-US" sz="2000" dirty="0"/>
                  <a:t>选取</a:t>
                </a:r>
                <a:r>
                  <a:rPr lang="en-US" altLang="zh-CN" sz="2000" dirty="0"/>
                  <a:t>s</a:t>
                </a:r>
                <a:r>
                  <a:rPr lang="zh-CN" altLang="en-US" sz="2000" dirty="0"/>
                  <a:t>∈</a:t>
                </a:r>
                <a:r>
                  <a:rPr lang="en-US" altLang="zh-CN" sz="2000" dirty="0"/>
                  <a:t>{1,2,3}</a:t>
                </a:r>
                <a:r>
                  <a:rPr lang="zh-CN" altLang="en-US" sz="2000" dirty="0"/>
                  <a:t>个用户</a:t>
                </a:r>
                <a:endParaRPr lang="en-US" altLang="zh-CN" sz="2000" dirty="0"/>
              </a:p>
              <a:p>
                <a:pPr marL="457200" indent="-457200">
                  <a:buFont typeface="+mj-ea"/>
                  <a:buAutoNum type="circleNumDbPlain"/>
                </a:pPr>
                <a:r>
                  <a:rPr lang="zh-CN" altLang="en-US" sz="2000" dirty="0"/>
                  <a:t>当</a:t>
                </a:r>
                <a:r>
                  <a:rPr lang="en-US" altLang="zh-CN" sz="2000" dirty="0"/>
                  <a:t>s=1</a:t>
                </a:r>
                <a:r>
                  <a:rPr lang="zh-CN" altLang="en-US" sz="2000" dirty="0"/>
                  <a:t>时，考虑第一个用户</a:t>
                </a:r>
                <a:endParaRPr lang="en-US" altLang="zh-CN" sz="2000" dirty="0"/>
              </a:p>
              <a:p>
                <a:r>
                  <a:rPr lang="zh-CN" altLang="en-US" sz="2000" dirty="0"/>
                  <a:t>用户</a:t>
                </a:r>
                <a:r>
                  <a:rPr lang="en-US" altLang="zh-CN" sz="2000" dirty="0"/>
                  <a:t>1</a:t>
                </a:r>
                <a:r>
                  <a:rPr lang="zh-CN" altLang="en-US" sz="2000" dirty="0"/>
                  <a:t>要恢复</a:t>
                </a:r>
                <a:r>
                  <a:rPr lang="en-US" altLang="zh-CN" sz="2000" dirty="0"/>
                  <a:t>A,B,C</a:t>
                </a:r>
                <a:r>
                  <a:rPr lang="zh-CN" altLang="en-US" sz="2000" dirty="0"/>
                  <a:t>三种文件，需要</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m:t>
                        </m:r>
                        <m:r>
                          <a:rPr lang="en-US" altLang="zh-CN" sz="2000" i="1">
                            <a:latin typeface="Cambria Math" panose="02040503050406030204" pitchFamily="18" charset="0"/>
                          </a:rPr>
                          <m:t>1,2,3</m:t>
                        </m:r>
                        <m:r>
                          <a:rPr lang="en-US" altLang="zh-CN" sz="2000" b="0" i="1" smtClean="0">
                            <a:latin typeface="Cambria Math" panose="02040503050406030204" pitchFamily="18" charset="0"/>
                          </a:rPr>
                          <m:t>)</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(2,3</m:t>
                        </m:r>
                        <m:r>
                          <a:rPr lang="en-US" altLang="zh-CN" sz="2000" b="0" i="1" smtClean="0">
                            <a:latin typeface="Cambria Math" panose="02040503050406030204" pitchFamily="18" charset="0"/>
                          </a:rPr>
                          <m:t>,1</m:t>
                        </m:r>
                        <m:r>
                          <a:rPr lang="en-US" altLang="zh-CN" sz="2000" i="1">
                            <a:latin typeface="Cambria Math" panose="02040503050406030204" pitchFamily="18" charset="0"/>
                          </a:rPr>
                          <m:t>)</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(3</m:t>
                        </m:r>
                        <m:r>
                          <a:rPr lang="en-US" altLang="zh-CN" sz="2000" b="0" i="1" smtClean="0">
                            <a:latin typeface="Cambria Math" panose="02040503050406030204" pitchFamily="18" charset="0"/>
                          </a:rPr>
                          <m:t>,1,2</m:t>
                        </m:r>
                        <m:r>
                          <a:rPr lang="en-US" altLang="zh-CN" sz="2000" i="1">
                            <a:latin typeface="Cambria Math" panose="02040503050406030204" pitchFamily="18" charset="0"/>
                          </a:rPr>
                          <m:t>)</m:t>
                        </m:r>
                      </m:sub>
                    </m:sSub>
                    <m:r>
                      <a:rPr lang="zh-CN" altLang="en-US" sz="2000" i="1" smtClean="0">
                        <a:latin typeface="Cambria Math" panose="02040503050406030204" pitchFamily="18" charset="0"/>
                      </a:rPr>
                      <m:t>三种</m:t>
                    </m:r>
                  </m:oMath>
                </a14:m>
                <a:r>
                  <a:rPr lang="zh-CN" altLang="en-US" sz="2000" dirty="0"/>
                  <a:t>信号通过网络传输，加上本地</a:t>
                </a:r>
                <a:r>
                  <a:rPr lang="en-US" altLang="zh-CN" sz="2000" dirty="0"/>
                  <a:t>cache</a:t>
                </a:r>
                <a:r>
                  <a:rPr lang="zh-CN" altLang="en-US" sz="2000" dirty="0"/>
                  <a:t>内容</a:t>
                </a:r>
                <a:r>
                  <a:rPr lang="en-US" altLang="zh-CN" sz="2000" dirty="0"/>
                  <a:t>Z1</a:t>
                </a:r>
              </a:p>
              <a:p>
                <a:r>
                  <a:rPr lang="zh-CN" altLang="en-US" sz="2000" dirty="0"/>
                  <a:t>因此对于任意的</a:t>
                </a:r>
                <a:r>
                  <a:rPr lang="en-US" altLang="zh-CN" sz="2000" dirty="0"/>
                  <a:t>achievable pair(M,R)</a:t>
                </a:r>
                <a:r>
                  <a:rPr lang="zh-CN" altLang="en-US" sz="2000" dirty="0"/>
                  <a:t>，总的系统容量最多为</a:t>
                </a:r>
                <a:r>
                  <a:rPr lang="en-US" altLang="zh-CN" sz="2000" dirty="0"/>
                  <a:t>3RF+MF</a:t>
                </a:r>
                <a:r>
                  <a:rPr lang="zh-CN" altLang="en-US" sz="2000" dirty="0"/>
                  <a:t>。而需要传输的容量大小为</a:t>
                </a:r>
                <a:r>
                  <a:rPr lang="en-US" altLang="zh-CN" sz="2000" dirty="0"/>
                  <a:t>3F</a:t>
                </a:r>
                <a:r>
                  <a:rPr lang="zh-CN" altLang="en-US" sz="2000" dirty="0"/>
                  <a:t>（</a:t>
                </a:r>
                <a:r>
                  <a:rPr lang="en-US" altLang="zh-CN" sz="2000" dirty="0"/>
                  <a:t>A,B,C</a:t>
                </a:r>
                <a:r>
                  <a:rPr lang="zh-CN" altLang="en-US" sz="2000" dirty="0"/>
                  <a:t>三个文件）</a:t>
                </a:r>
                <a:endParaRPr lang="en-US" altLang="zh-CN" sz="2000" dirty="0"/>
              </a:p>
              <a:p>
                <a:r>
                  <a:rPr lang="zh-CN" altLang="en-US" sz="2000" dirty="0"/>
                  <a:t>有</a:t>
                </a:r>
                <a:r>
                  <a:rPr lang="en-US" altLang="zh-CN" sz="2000" dirty="0"/>
                  <a:t>3RF+MF</a:t>
                </a:r>
                <a:r>
                  <a:rPr lang="zh-CN" altLang="en-US" sz="2000" dirty="0"/>
                  <a:t>≥</a:t>
                </a:r>
                <a:r>
                  <a:rPr lang="en-US" altLang="zh-CN" sz="2000" dirty="0"/>
                  <a:t>3F</a:t>
                </a:r>
                <a:r>
                  <a:rPr lang="zh-CN" altLang="en-US" sz="2000" dirty="0"/>
                  <a:t>，则有</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𝑅</m:t>
                        </m:r>
                      </m:e>
                      <m:sup>
                        <m:r>
                          <a:rPr lang="en-US" altLang="zh-CN" sz="2000" i="1">
                            <a:latin typeface="Cambria Math" panose="02040503050406030204" pitchFamily="18" charset="0"/>
                          </a:rPr>
                          <m:t>∗</m:t>
                        </m:r>
                      </m:sup>
                    </m:s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𝑀</m:t>
                        </m:r>
                      </m:e>
                    </m:d>
                    <m:r>
                      <a:rPr lang="zh-CN" altLang="en-US" sz="2000" i="1">
                        <a:latin typeface="Cambria Math" panose="02040503050406030204" pitchFamily="18" charset="0"/>
                      </a:rPr>
                      <m:t>≥</m:t>
                    </m:r>
                  </m:oMath>
                </a14:m>
                <a:r>
                  <a:rPr lang="en-US" altLang="zh-CN" sz="2000" dirty="0"/>
                  <a:t>1-M/3</a:t>
                </a:r>
                <a:endParaRPr lang="en-US" altLang="zh-CN" sz="2000" i="1" dirty="0"/>
              </a:p>
              <a:p>
                <a:pPr marL="457200" indent="-457200">
                  <a:buFont typeface="+mj-ea"/>
                  <a:buAutoNum type="circleNumDbPlain" startAt="2"/>
                </a:pPr>
                <a:r>
                  <a:rPr lang="zh-CN" altLang="en-US" sz="2000" dirty="0"/>
                  <a:t>当</a:t>
                </a:r>
                <a:r>
                  <a:rPr lang="en-US" altLang="zh-CN" sz="2000" dirty="0"/>
                  <a:t>s=2</a:t>
                </a:r>
                <a:r>
                  <a:rPr lang="zh-CN" altLang="en-US" sz="2000" dirty="0"/>
                  <a:t>时，根据公式，有</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𝑅</m:t>
                        </m:r>
                      </m:e>
                      <m:sup>
                        <m:r>
                          <a:rPr lang="en-US" altLang="zh-CN" sz="2000" i="1">
                            <a:latin typeface="Cambria Math" panose="02040503050406030204" pitchFamily="18" charset="0"/>
                          </a:rPr>
                          <m:t>∗</m:t>
                        </m:r>
                      </m:sup>
                    </m:s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𝑀</m:t>
                        </m:r>
                      </m:e>
                    </m:d>
                    <m:r>
                      <a:rPr lang="zh-CN" altLang="en-US" sz="2000" i="1">
                        <a:latin typeface="Cambria Math" panose="02040503050406030204" pitchFamily="18" charset="0"/>
                      </a:rPr>
                      <m:t>≥</m:t>
                    </m:r>
                  </m:oMath>
                </a14:m>
                <a:r>
                  <a:rPr lang="en-US" altLang="zh-CN" sz="2000" dirty="0"/>
                  <a:t>2-2M</a:t>
                </a:r>
              </a:p>
              <a:p>
                <a:pPr marL="457200" indent="-457200">
                  <a:buFont typeface="+mj-ea"/>
                  <a:buAutoNum type="circleNumDbPlain" startAt="2"/>
                </a:pPr>
                <a:r>
                  <a:rPr lang="zh-CN" altLang="en-US" sz="2000" dirty="0"/>
                  <a:t>当</a:t>
                </a:r>
                <a:r>
                  <a:rPr lang="en-US" altLang="zh-CN" sz="2000" dirty="0"/>
                  <a:t>s=3</a:t>
                </a:r>
                <a:r>
                  <a:rPr lang="zh-CN" altLang="en-US" sz="2000" dirty="0"/>
                  <a:t>时，考虑三个用户，</a:t>
                </a:r>
                <a:r>
                  <a:rPr lang="en-US" altLang="zh-CN"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(1,2,3)</m:t>
                        </m:r>
                      </m:sub>
                    </m:sSub>
                  </m:oMath>
                </a14:m>
                <a:r>
                  <a:rPr lang="en-US" altLang="zh-CN" sz="2000" dirty="0"/>
                  <a:t>,Z1,Z2,Z3)</a:t>
                </a:r>
                <a:r>
                  <a:rPr lang="zh-CN" altLang="en-US"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(1,2,3)</m:t>
                        </m:r>
                      </m:sub>
                    </m:sSub>
                  </m:oMath>
                </a14:m>
                <a:r>
                  <a:rPr lang="zh-CN" altLang="en-US" sz="2000" dirty="0"/>
                  <a:t>与</a:t>
                </a:r>
                <a:r>
                  <a:rPr lang="en-US" altLang="zh-CN" sz="2000" dirty="0"/>
                  <a:t>Z1</a:t>
                </a:r>
                <a:r>
                  <a:rPr lang="zh-CN" altLang="en-US" sz="2000" dirty="0"/>
                  <a:t>可以确定</a:t>
                </a:r>
                <a:r>
                  <a:rPr lang="en-US" altLang="zh-CN" sz="2000" dirty="0"/>
                  <a:t>A</a:t>
                </a:r>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(1,2,3)</m:t>
                        </m:r>
                      </m:sub>
                    </m:sSub>
                  </m:oMath>
                </a14:m>
                <a:r>
                  <a:rPr lang="zh-CN" altLang="en-US" sz="2000" dirty="0"/>
                  <a:t>与</a:t>
                </a:r>
                <a:r>
                  <a:rPr lang="en-US" altLang="zh-CN" sz="2000" dirty="0"/>
                  <a:t>Z2</a:t>
                </a:r>
                <a:r>
                  <a:rPr lang="zh-CN" altLang="en-US" sz="2000" dirty="0"/>
                  <a:t>可以确定</a:t>
                </a:r>
                <a:r>
                  <a:rPr lang="en-US" altLang="zh-CN" sz="2000" dirty="0"/>
                  <a:t>B</a:t>
                </a:r>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(1,2,3)</m:t>
                        </m:r>
                      </m:sub>
                    </m:sSub>
                  </m:oMath>
                </a14:m>
                <a:r>
                  <a:rPr lang="zh-CN" altLang="en-US" sz="2000" dirty="0"/>
                  <a:t>与</a:t>
                </a:r>
                <a:r>
                  <a:rPr lang="en-US" altLang="zh-CN" sz="2000" dirty="0"/>
                  <a:t>Z3</a:t>
                </a:r>
                <a:r>
                  <a:rPr lang="zh-CN" altLang="en-US" sz="2000" dirty="0"/>
                  <a:t>可以确定</a:t>
                </a:r>
                <a:r>
                  <a:rPr lang="en-US" altLang="zh-CN" sz="2000" dirty="0"/>
                  <a:t>C</a:t>
                </a:r>
                <a:r>
                  <a:rPr lang="zh-CN" altLang="en-US" sz="2000" dirty="0"/>
                  <a:t>，因此有</a:t>
                </a:r>
                <a:r>
                  <a:rPr lang="en-US" altLang="zh-CN" sz="2000" dirty="0"/>
                  <a:t>RF+3MF</a:t>
                </a:r>
                <a:r>
                  <a:rPr lang="zh-CN" altLang="en-US" sz="2000" dirty="0"/>
                  <a:t>≥</a:t>
                </a:r>
                <a:r>
                  <a:rPr lang="en-US" altLang="zh-CN" sz="2000" dirty="0"/>
                  <a:t>3F</a:t>
                </a:r>
                <a:r>
                  <a:rPr lang="zh-CN" altLang="en-US" sz="2000" dirty="0"/>
                  <a:t>，进而有</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𝑅</m:t>
                        </m:r>
                      </m:e>
                      <m:sup>
                        <m:r>
                          <a:rPr lang="en-US" altLang="zh-CN" sz="2000" i="1">
                            <a:latin typeface="Cambria Math" panose="02040503050406030204" pitchFamily="18" charset="0"/>
                          </a:rPr>
                          <m:t>∗</m:t>
                        </m:r>
                      </m:sup>
                    </m:s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𝑀</m:t>
                        </m:r>
                      </m:e>
                    </m:d>
                    <m:r>
                      <a:rPr lang="zh-CN" altLang="en-US" sz="2000" i="1">
                        <a:latin typeface="Cambria Math" panose="02040503050406030204" pitchFamily="18" charset="0"/>
                      </a:rPr>
                      <m:t>≥</m:t>
                    </m:r>
                  </m:oMath>
                </a14:m>
                <a:r>
                  <a:rPr lang="en-US" altLang="zh-CN" sz="2000" dirty="0"/>
                  <a:t>3-3M</a:t>
                </a:r>
              </a:p>
              <a:p>
                <a:pPr marL="0" indent="0">
                  <a:buNone/>
                </a:pPr>
                <a:endParaRPr lang="zh-CN" altLang="en-US"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638" t="-1548"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9752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p:txBody>
          <a:bodyPr/>
          <a:lstStyle/>
          <a:p>
            <a:pPr algn="ctr"/>
            <a:r>
              <a:rPr lang="en-US" altLang="zh-CN" dirty="0"/>
              <a:t>3.Proofs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253331"/>
            <a:ext cx="10515600" cy="4351338"/>
          </a:xfrm>
        </p:spPr>
        <p:txBody>
          <a:bodyPr/>
          <a:lstStyle/>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b="1" dirty="0"/>
          </a:p>
          <a:p>
            <a:endParaRPr lang="en-US" altLang="zh-CN" dirty="0"/>
          </a:p>
          <a:p>
            <a:pPr marL="0" indent="0">
              <a:buNone/>
            </a:pPr>
            <a:endParaRPr lang="zh-CN" altLang="en-US" dirty="0"/>
          </a:p>
        </p:txBody>
      </p:sp>
    </p:spTree>
    <p:extLst>
      <p:ext uri="{BB962C8B-B14F-4D97-AF65-F5344CB8AC3E}">
        <p14:creationId xmlns:p14="http://schemas.microsoft.com/office/powerpoint/2010/main" val="514887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sz="2400" b="1" dirty="0"/>
                  <a:t>Proof of Theorem 1</a:t>
                </a:r>
              </a:p>
              <a:p>
                <a:pPr marL="0" indent="0">
                  <a:buNone/>
                </a:pPr>
                <a:endParaRPr lang="en-US" altLang="zh-CN" sz="2000" b="1" dirty="0"/>
              </a:p>
              <a:p>
                <a:pPr marL="0" indent="0">
                  <a:buNone/>
                </a:pPr>
                <a:r>
                  <a:rPr lang="zh-CN" altLang="en-US" sz="2400" dirty="0"/>
                  <a:t>令</a:t>
                </a:r>
                <a:r>
                  <a:rPr lang="en-US" altLang="zh-CN" sz="2400" dirty="0"/>
                  <a:t>M</a:t>
                </a:r>
                <a:r>
                  <a:rPr lang="zh-CN" altLang="en-US" sz="2400" dirty="0"/>
                  <a:t>∈</a:t>
                </a:r>
                <a:r>
                  <a:rPr lang="en-US" altLang="zh-CN" sz="2400" dirty="0"/>
                  <a:t>{0, N/K, 2N/K,…, (K-1)N/K, N}</a:t>
                </a:r>
              </a:p>
              <a:p>
                <a:pPr marL="0" indent="0">
                  <a:buNone/>
                </a:pPr>
                <a:r>
                  <a:rPr lang="zh-CN" altLang="en-US" sz="2400" dirty="0"/>
                  <a:t>定义</a:t>
                </a:r>
                <a:r>
                  <a:rPr lang="en-US" altLang="zh-CN" sz="2400" dirty="0"/>
                  <a:t>t = MK/N</a:t>
                </a:r>
                <a:r>
                  <a:rPr lang="zh-CN" altLang="en-US" sz="2400" dirty="0"/>
                  <a:t>，则</a:t>
                </a:r>
                <a:r>
                  <a:rPr lang="en-US" altLang="zh-CN" sz="2400" dirty="0"/>
                  <a:t>t</a:t>
                </a:r>
                <a:r>
                  <a:rPr lang="zh-CN" altLang="en-US" sz="2400" dirty="0"/>
                  <a:t>∈</a:t>
                </a:r>
                <a:r>
                  <a:rPr lang="en-US" altLang="zh-CN" sz="2400" dirty="0"/>
                  <a:t>{0, 1, 2,…, K-1, K}</a:t>
                </a:r>
              </a:p>
              <a:p>
                <a:pPr marL="457200" indent="-457200">
                  <a:buFont typeface="+mj-ea"/>
                  <a:buAutoNum type="circleNumDbPlain"/>
                </a:pPr>
                <a:r>
                  <a:rPr lang="zh-CN" altLang="en-US" sz="2400" dirty="0"/>
                  <a:t>如果</a:t>
                </a:r>
                <a:r>
                  <a:rPr lang="en-US" altLang="zh-CN" sz="2400" dirty="0"/>
                  <a:t>M=0</a:t>
                </a:r>
                <a:r>
                  <a:rPr lang="zh-CN" altLang="en-US" sz="2400" dirty="0"/>
                  <a:t>，对应</a:t>
                </a:r>
                <a:r>
                  <a:rPr lang="en-US" altLang="zh-CN" sz="2400" dirty="0"/>
                  <a:t>t=0</a:t>
                </a:r>
                <a:r>
                  <a:rPr lang="zh-CN" altLang="en-US" sz="2400" dirty="0"/>
                  <a:t>，则</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𝑅</m:t>
                        </m:r>
                      </m:e>
                      <m:sub>
                        <m:r>
                          <a:rPr lang="en-US" altLang="zh-CN" sz="2400" i="1">
                            <a:solidFill>
                              <a:prstClr val="black"/>
                            </a:solidFill>
                            <a:latin typeface="Cambria Math" panose="02040503050406030204" pitchFamily="18" charset="0"/>
                          </a:rPr>
                          <m:t>𝐶</m:t>
                        </m:r>
                      </m:sub>
                    </m:sSub>
                    <m:r>
                      <a:rPr lang="en-US" altLang="zh-CN" sz="2400" b="0" i="0" smtClean="0">
                        <a:solidFill>
                          <a:prstClr val="black"/>
                        </a:solidFill>
                        <a:latin typeface="Cambria Math" panose="02040503050406030204" pitchFamily="18" charset="0"/>
                      </a:rPr>
                      <m:t>(0)</m:t>
                    </m:r>
                  </m:oMath>
                </a14:m>
                <a:r>
                  <a:rPr lang="en-US" altLang="zh-CN" sz="2400" dirty="0"/>
                  <a:t>=min{N,K}</a:t>
                </a:r>
              </a:p>
              <a:p>
                <a:pPr marL="457200" indent="-457200">
                  <a:buFont typeface="+mj-ea"/>
                  <a:buAutoNum type="circleNumDbPlain"/>
                </a:pPr>
                <a:r>
                  <a:rPr lang="zh-CN" altLang="en-US" sz="2400" dirty="0"/>
                  <a:t>如果</a:t>
                </a:r>
                <a:r>
                  <a:rPr lang="en-US" altLang="zh-CN" sz="2400" dirty="0"/>
                  <a:t>M=N</a:t>
                </a:r>
                <a:r>
                  <a:rPr lang="zh-CN" altLang="en-US" sz="2400" dirty="0"/>
                  <a:t>，对应</a:t>
                </a:r>
                <a:r>
                  <a:rPr lang="en-US" altLang="zh-CN" sz="2400" dirty="0"/>
                  <a:t>t=k</a:t>
                </a:r>
                <a:r>
                  <a:rPr lang="zh-CN" altLang="en-US" sz="2400" dirty="0"/>
                  <a:t>，则</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𝑅</m:t>
                        </m:r>
                      </m:e>
                      <m:sub>
                        <m:r>
                          <a:rPr lang="en-US" altLang="zh-CN" sz="2400" i="1">
                            <a:solidFill>
                              <a:prstClr val="black"/>
                            </a:solidFill>
                            <a:latin typeface="Cambria Math" panose="02040503050406030204" pitchFamily="18" charset="0"/>
                          </a:rPr>
                          <m:t>𝐶</m:t>
                        </m:r>
                      </m:sub>
                    </m:sSub>
                    <m:r>
                      <a:rPr lang="en-US" altLang="zh-CN" sz="2400" b="0" i="0" smtClean="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N</m:t>
                    </m:r>
                    <m:r>
                      <a:rPr lang="en-US" altLang="zh-CN" sz="2400" b="0" i="0" smtClean="0">
                        <a:solidFill>
                          <a:prstClr val="black"/>
                        </a:solidFill>
                        <a:latin typeface="Cambria Math" panose="02040503050406030204" pitchFamily="18" charset="0"/>
                      </a:rPr>
                      <m:t>)</m:t>
                    </m:r>
                  </m:oMath>
                </a14:m>
                <a:r>
                  <a:rPr lang="en-US" altLang="zh-CN" sz="2400" dirty="0"/>
                  <a:t>=0</a:t>
                </a:r>
              </a:p>
              <a:p>
                <a:pPr marL="457200" indent="-457200">
                  <a:buFont typeface="+mj-ea"/>
                  <a:buAutoNum type="circleNumDbPlain"/>
                </a:pPr>
                <a:endParaRPr lang="en-US" altLang="zh-CN" sz="2400" dirty="0"/>
              </a:p>
              <a:p>
                <a:pPr marL="457200" indent="-457200">
                  <a:buFont typeface="+mj-ea"/>
                  <a:buAutoNum type="circleNumDbPlain"/>
                </a:pPr>
                <a:endParaRPr lang="en-US" altLang="zh-CN" sz="2400" dirty="0"/>
              </a:p>
              <a:p>
                <a:pPr marL="0" indent="0">
                  <a:buNone/>
                </a:pPr>
                <a:r>
                  <a:rPr lang="zh-CN" altLang="en-US" sz="2400" dirty="0"/>
                  <a:t>下面重点考虑</a:t>
                </a:r>
                <a:r>
                  <a:rPr lang="en-US" altLang="zh-CN" sz="2400" dirty="0"/>
                  <a:t>N</a:t>
                </a:r>
                <a:r>
                  <a:rPr lang="zh-CN" altLang="en-US" sz="2400" dirty="0"/>
                  <a:t>＞</a:t>
                </a:r>
                <a:r>
                  <a:rPr lang="en-US" altLang="zh-CN" sz="2400" dirty="0"/>
                  <a:t>M</a:t>
                </a:r>
                <a:r>
                  <a:rPr lang="zh-CN" altLang="en-US" sz="2400" dirty="0"/>
                  <a:t>＞</a:t>
                </a:r>
                <a:r>
                  <a:rPr lang="en-US" altLang="zh-CN" sz="2400" dirty="0"/>
                  <a:t>0</a:t>
                </a:r>
                <a:r>
                  <a:rPr lang="zh-CN" altLang="en-US" sz="2400" dirty="0"/>
                  <a:t>的情况，对应</a:t>
                </a:r>
                <a:r>
                  <a:rPr lang="en-US" altLang="zh-CN" sz="2400" dirty="0"/>
                  <a:t>t</a:t>
                </a:r>
                <a:r>
                  <a:rPr lang="zh-CN" altLang="en-US" sz="2400" dirty="0"/>
                  <a:t>∈</a:t>
                </a:r>
                <a:r>
                  <a:rPr lang="en-US" altLang="zh-CN" sz="2400" dirty="0"/>
                  <a:t>(1,2,3,…,K-2,K-1)</a:t>
                </a:r>
                <a:endParaRPr lang="zh-CN" altLang="en-US" sz="24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8"/>
                <a:stretch>
                  <a:fillRect l="-928" t="-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9487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sz="2400" b="1" dirty="0"/>
                  <a:t>Proof of Theorem 1</a:t>
                </a:r>
              </a:p>
              <a:p>
                <a:pPr marL="342900" indent="-342900">
                  <a:buFont typeface="+mj-ea"/>
                  <a:buAutoNum type="circleNumDbPlain"/>
                </a:pPr>
                <a:r>
                  <a:rPr lang="zh-CN" altLang="en-US" sz="2000" dirty="0"/>
                  <a:t>在</a:t>
                </a:r>
                <a:r>
                  <a:rPr lang="en-US" altLang="zh-CN" sz="2000" dirty="0"/>
                  <a:t>placement phase</a:t>
                </a:r>
                <a:r>
                  <a:rPr lang="zh-CN" altLang="en-US" sz="2000" dirty="0"/>
                  <a:t>，把每个文件分成</a:t>
                </a:r>
                <a14:m>
                  <m:oMath xmlns:m="http://schemas.openxmlformats.org/officeDocument/2006/math">
                    <m:d>
                      <m:dPr>
                        <m:ctrlPr>
                          <a:rPr lang="en-US" altLang="zh-CN" sz="2000" i="1" smtClean="0">
                            <a:latin typeface="Cambria Math" panose="02040503050406030204" pitchFamily="18" charset="0"/>
                          </a:rPr>
                        </m:ctrlPr>
                      </m:dPr>
                      <m:e>
                        <m:f>
                          <m:fPr>
                            <m:type m:val="noBa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𝐾</m:t>
                            </m:r>
                          </m:num>
                          <m:den>
                            <m:r>
                              <m:rPr>
                                <m:sty m:val="p"/>
                              </m:rPr>
                              <a:rPr lang="en-US" altLang="zh-CN" sz="2000" i="1">
                                <a:latin typeface="Cambria Math" panose="02040503050406030204" pitchFamily="18" charset="0"/>
                              </a:rPr>
                              <m:t>t</m:t>
                            </m:r>
                          </m:den>
                        </m:f>
                      </m:e>
                    </m:d>
                  </m:oMath>
                </a14:m>
                <a:r>
                  <a:rPr lang="zh-CN" altLang="en-US" sz="2000" dirty="0"/>
                  <a:t>个不重叠的子文件，这样，就可以很方便的标志每个文件</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m:rPr>
                            <m:sty m:val="p"/>
                          </m:rPr>
                          <a:rPr lang="en-US" altLang="zh-CN" sz="2000" i="1">
                            <a:latin typeface="Cambria Math" panose="02040503050406030204" pitchFamily="18" charset="0"/>
                          </a:rPr>
                          <m:t>n</m:t>
                        </m:r>
                      </m:sub>
                    </m:sSub>
                    <m:r>
                      <a:rPr lang="en-US" altLang="zh-CN" sz="2000" i="1">
                        <a:latin typeface="Cambria Math" panose="02040503050406030204" pitchFamily="18" charset="0"/>
                      </a:rPr>
                      <m:t> </m:t>
                    </m:r>
                  </m:oMath>
                </a14:m>
                <a:r>
                  <a:rPr lang="zh-CN" altLang="en-US" sz="2000" dirty="0"/>
                  <a:t>。</a:t>
                </a:r>
                <a:endParaRPr lang="en-US" altLang="zh-CN" sz="2000" dirty="0"/>
              </a:p>
              <a:p>
                <a:pPr marL="0" indent="0">
                  <a:buNone/>
                </a:pPr>
                <a:endParaRPr lang="en-US" altLang="zh-CN" sz="2000" dirty="0"/>
              </a:p>
              <a:p>
                <a:pPr marL="0" indent="0">
                  <a:buNone/>
                </a:pPr>
                <a:r>
                  <a:rPr lang="zh-CN" altLang="en-US" sz="2000" dirty="0"/>
                  <a:t>其中</a:t>
                </a:r>
                <a:endParaRPr lang="en-US" altLang="zh-CN" sz="2000" dirty="0"/>
              </a:p>
              <a:p>
                <a:pPr marL="0" indent="0">
                  <a:buNone/>
                </a:pPr>
                <a:endParaRPr lang="en-US" altLang="zh-CN" sz="2000" dirty="0"/>
              </a:p>
              <a:p>
                <a:pPr marL="0" indent="0">
                  <a:buNone/>
                </a:pPr>
                <a:r>
                  <a:rPr lang="en-US" altLang="zh-CN" sz="2000" dirty="0"/>
                  <a:t>				</a:t>
                </a:r>
                <a:r>
                  <a:rPr lang="zh-CN" altLang="en-US" sz="2000" dirty="0"/>
                  <a:t>用户</a:t>
                </a:r>
                <a:r>
                  <a:rPr lang="en-US" altLang="zh-CN" sz="2000" dirty="0"/>
                  <a:t>k</a:t>
                </a:r>
                <a:r>
                  <a:rPr lang="zh-CN" altLang="en-US" sz="2000" dirty="0"/>
                  <a:t>∈</a:t>
                </a:r>
                <a:r>
                  <a:rPr lang="en-US" altLang="zh-CN" sz="2000" dirty="0"/>
                  <a:t>[K]</a:t>
                </a:r>
              </a:p>
              <a:p>
                <a:pPr marL="0" indent="0">
                  <a:buNone/>
                </a:pPr>
                <a:r>
                  <a:rPr lang="zh-CN" altLang="en-US" sz="2000" dirty="0"/>
                  <a:t>对每一个文件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sub>
                    </m:sSub>
                  </m:oMath>
                </a14:m>
                <a:r>
                  <a:rPr lang="zh-CN" altLang="en-US" sz="2000" dirty="0"/>
                  <a:t>，</a:t>
                </a:r>
                <a:r>
                  <a:rPr lang="en-US" altLang="zh-CN" sz="2000" dirty="0"/>
                  <a:t>n</a:t>
                </a:r>
                <a:r>
                  <a:rPr lang="zh-CN" altLang="en-US" sz="2000" dirty="0"/>
                  <a:t>∈</a:t>
                </a:r>
                <a:r>
                  <a:rPr lang="en-US" altLang="zh-CN" sz="2000" dirty="0"/>
                  <a:t>{1,2,3…N}</a:t>
                </a:r>
                <a:r>
                  <a:rPr lang="zh-CN" altLang="en-US" sz="2000" dirty="0"/>
                  <a:t>，对于其子文件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b="0" i="1" smtClean="0">
                            <a:latin typeface="Cambria Math" panose="02040503050406030204" pitchFamily="18" charset="0"/>
                          </a:rPr>
                          <m:t>,</m:t>
                        </m:r>
                        <m:r>
                          <a:rPr lang="en-US" altLang="zh-CN" sz="2000" i="1" smtClean="0">
                            <a:latin typeface="Cambria Math" panose="02040503050406030204" pitchFamily="18" charset="0"/>
                          </a:rPr>
                          <m:t>Ƭ</m:t>
                        </m:r>
                      </m:sub>
                    </m:sSub>
                    <m:r>
                      <a:rPr lang="en-US" altLang="zh-CN" sz="2000" i="1">
                        <a:latin typeface="Cambria Math" panose="02040503050406030204" pitchFamily="18" charset="0"/>
                      </a:rPr>
                      <m:t> </m:t>
                    </m:r>
                  </m:oMath>
                </a14:m>
                <a:r>
                  <a:rPr lang="zh-CN" altLang="en-US" sz="2000" dirty="0"/>
                  <a:t>，如果</a:t>
                </a:r>
                <a:r>
                  <a:rPr lang="en-US" altLang="zh-CN" sz="2000" dirty="0"/>
                  <a:t>k</a:t>
                </a:r>
                <a:r>
                  <a:rPr lang="zh-CN" altLang="en-US" sz="2000" dirty="0"/>
                  <a:t>∈</a:t>
                </a:r>
                <a14:m>
                  <m:oMath xmlns:m="http://schemas.openxmlformats.org/officeDocument/2006/math">
                    <m:r>
                      <a:rPr lang="en-US" altLang="zh-CN" sz="2000" i="1">
                        <a:latin typeface="Cambria Math" panose="02040503050406030204" pitchFamily="18" charset="0"/>
                      </a:rPr>
                      <m:t>Ƭ</m:t>
                    </m:r>
                    <m:r>
                      <a:rPr lang="zh-CN" altLang="en-US" sz="2000" i="1" smtClean="0">
                        <a:latin typeface="Cambria Math" panose="02040503050406030204" pitchFamily="18" charset="0"/>
                      </a:rPr>
                      <m:t>，</m:t>
                    </m:r>
                  </m:oMath>
                </a14:m>
                <a:r>
                  <a:rPr lang="zh-CN" altLang="en-US" sz="2000" dirty="0"/>
                  <a:t>那么子文件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,Ƭ</m:t>
                        </m:r>
                      </m:sub>
                    </m:sSub>
                  </m:oMath>
                </a14:m>
                <a:r>
                  <a:rPr lang="zh-CN" altLang="en-US" sz="2000" dirty="0"/>
                  <a:t>就在用户</a:t>
                </a:r>
                <a:r>
                  <a:rPr lang="en-US" altLang="zh-CN" sz="2000" dirty="0"/>
                  <a:t>k</a:t>
                </a:r>
                <a:r>
                  <a:rPr lang="zh-CN" altLang="en-US" sz="2000" dirty="0"/>
                  <a:t>的</a:t>
                </a:r>
                <a:r>
                  <a:rPr lang="en-US" altLang="zh-CN" sz="2000" dirty="0"/>
                  <a:t>cache</a:t>
                </a:r>
                <a:r>
                  <a:rPr lang="zh-CN" altLang="en-US" sz="2000" dirty="0"/>
                  <a:t>中，每个用户有</a:t>
                </a:r>
                <a:r>
                  <a:rPr lang="en-US" altLang="zh-CN" sz="2000" dirty="0"/>
                  <a:t>N</a:t>
                </a:r>
                <a:r>
                  <a:rPr lang="zh-CN" altLang="en-US" sz="2000" dirty="0"/>
                  <a:t>*</a:t>
                </a:r>
                <a:r>
                  <a:rPr lang="en-US" altLang="zh-CN" sz="2000" dirty="0"/>
                  <a:t> </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r>
                              <a:rPr lang="en-US" altLang="zh-CN" sz="2000" i="1" smtClean="0">
                                <a:latin typeface="Cambria Math" panose="02040503050406030204" pitchFamily="18" charset="0"/>
                              </a:rPr>
                              <m:t>−</m:t>
                            </m:r>
                            <m:r>
                              <a:rPr lang="en-US" altLang="zh-CN" sz="2000" b="0" i="1" smtClean="0">
                                <a:latin typeface="Cambria Math" panose="02040503050406030204" pitchFamily="18" charset="0"/>
                              </a:rPr>
                              <m:t>1</m:t>
                            </m:r>
                          </m:num>
                          <m:den>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den>
                        </m:f>
                      </m:e>
                    </m:d>
                  </m:oMath>
                </a14:m>
                <a:r>
                  <a:rPr lang="zh-CN" altLang="en-US" sz="2000" dirty="0"/>
                  <a:t>个子文件，每个子文件的大小为</a:t>
                </a:r>
                <a:r>
                  <a:rPr lang="en-US" altLang="zh-CN" sz="2000" dirty="0"/>
                  <a:t>F/ </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num>
                          <m:den>
                            <m:r>
                              <m:rPr>
                                <m:sty m:val="p"/>
                              </m:rPr>
                              <a:rPr lang="en-US" altLang="zh-CN" sz="2000" i="1">
                                <a:latin typeface="Cambria Math" panose="02040503050406030204" pitchFamily="18" charset="0"/>
                              </a:rPr>
                              <m:t>t</m:t>
                            </m:r>
                          </m:den>
                        </m:f>
                      </m:e>
                    </m:d>
                  </m:oMath>
                </a14:m>
                <a:r>
                  <a:rPr lang="zh-CN" altLang="en-US" sz="2000" dirty="0"/>
                  <a:t>，那么每个用户在</a:t>
                </a:r>
                <a:r>
                  <a:rPr lang="en-US" altLang="zh-CN" sz="2000" dirty="0"/>
                  <a:t>placement phase</a:t>
                </a:r>
                <a:r>
                  <a:rPr lang="zh-CN" altLang="en-US" sz="2000" dirty="0"/>
                  <a:t>拥有的文件总大小为</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符合事先定义的约束条件</a:t>
                </a:r>
                <a:endParaRPr lang="en-US" altLang="zh-CN"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20"/>
                <a:stretch>
                  <a:fillRect l="-928" t="-1667" r="-34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B2210C9-2411-478D-B7CD-AC786FA334D8}"/>
              </a:ext>
            </a:extLst>
          </p:cNvPr>
          <p:cNvPicPr>
            <a:picLocks noChangeAspect="1"/>
          </p:cNvPicPr>
          <p:nvPr/>
        </p:nvPicPr>
        <p:blipFill>
          <a:blip r:embed="rId21"/>
          <a:stretch>
            <a:fillRect/>
          </a:stretch>
        </p:blipFill>
        <p:spPr>
          <a:xfrm>
            <a:off x="3209881" y="1885769"/>
            <a:ext cx="4251094" cy="589668"/>
          </a:xfrm>
          <a:prstGeom prst="rect">
            <a:avLst/>
          </a:prstGeom>
        </p:spPr>
      </p:pic>
      <p:pic>
        <p:nvPicPr>
          <p:cNvPr id="5" name="图片 4">
            <a:extLst>
              <a:ext uri="{FF2B5EF4-FFF2-40B4-BE49-F238E27FC236}">
                <a16:creationId xmlns:a16="http://schemas.microsoft.com/office/drawing/2014/main" id="{1E4F8E38-B772-4C21-B200-421DB6D6ECCF}"/>
              </a:ext>
            </a:extLst>
          </p:cNvPr>
          <p:cNvPicPr>
            <a:picLocks noChangeAspect="1"/>
          </p:cNvPicPr>
          <p:nvPr/>
        </p:nvPicPr>
        <p:blipFill>
          <a:blip r:embed="rId22"/>
          <a:stretch>
            <a:fillRect/>
          </a:stretch>
        </p:blipFill>
        <p:spPr>
          <a:xfrm>
            <a:off x="4438857" y="2670041"/>
            <a:ext cx="2131895" cy="563604"/>
          </a:xfrm>
          <a:prstGeom prst="rect">
            <a:avLst/>
          </a:prstGeom>
        </p:spPr>
      </p:pic>
      <p:pic>
        <p:nvPicPr>
          <p:cNvPr id="6" name="图片 5">
            <a:extLst>
              <a:ext uri="{FF2B5EF4-FFF2-40B4-BE49-F238E27FC236}">
                <a16:creationId xmlns:a16="http://schemas.microsoft.com/office/drawing/2014/main" id="{E057C538-1E80-4D7E-86E3-CE9D66A946A3}"/>
              </a:ext>
            </a:extLst>
          </p:cNvPr>
          <p:cNvPicPr>
            <a:picLocks noChangeAspect="1"/>
          </p:cNvPicPr>
          <p:nvPr/>
        </p:nvPicPr>
        <p:blipFill>
          <a:blip r:embed="rId23"/>
          <a:stretch>
            <a:fillRect/>
          </a:stretch>
        </p:blipFill>
        <p:spPr>
          <a:xfrm>
            <a:off x="3882265" y="4649479"/>
            <a:ext cx="3809346" cy="942518"/>
          </a:xfrm>
          <a:prstGeom prst="rect">
            <a:avLst/>
          </a:prstGeom>
        </p:spPr>
      </p:pic>
    </p:spTree>
    <p:extLst>
      <p:ext uri="{BB962C8B-B14F-4D97-AF65-F5344CB8AC3E}">
        <p14:creationId xmlns:p14="http://schemas.microsoft.com/office/powerpoint/2010/main" val="2181477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sz="2400" b="1" dirty="0"/>
                  <a:t>Proof of Theorem 1</a:t>
                </a:r>
              </a:p>
              <a:p>
                <a:pPr marL="457200" indent="-457200">
                  <a:lnSpc>
                    <a:spcPct val="100000"/>
                  </a:lnSpc>
                  <a:buFont typeface="+mj-ea"/>
                  <a:buAutoNum type="circleNumDbPlain" startAt="2"/>
                </a:pPr>
                <a:r>
                  <a:rPr lang="zh-CN" altLang="en-US" sz="2000" dirty="0"/>
                  <a:t>在</a:t>
                </a:r>
                <a:r>
                  <a:rPr lang="en-US" altLang="zh-CN" sz="2000" dirty="0"/>
                  <a:t>delivery phase</a:t>
                </a:r>
                <a:r>
                  <a:rPr lang="zh-CN" altLang="en-US" sz="2000" dirty="0"/>
                  <a:t>，考虑一个集合</a:t>
                </a:r>
                <a:r>
                  <a:rPr lang="en-US" altLang="zh-CN" sz="2000" dirty="0"/>
                  <a:t>S</a:t>
                </a:r>
                <a:r>
                  <a:rPr lang="zh-CN" altLang="en-US" sz="2000" dirty="0"/>
                  <a:t>，</a:t>
                </a:r>
                <a:r>
                  <a:rPr lang="en-US" altLang="zh-CN" sz="2000" dirty="0"/>
                  <a:t>S</a:t>
                </a:r>
                <a14:m>
                  <m:oMath xmlns:m="http://schemas.openxmlformats.org/officeDocument/2006/math">
                    <m:r>
                      <a:rPr lang="zh-CN" altLang="en-US" sz="2000" i="1" smtClean="0">
                        <a:latin typeface="Cambria Math" panose="02040503050406030204" pitchFamily="18" charset="0"/>
                      </a:rPr>
                      <m:t>⊂</m:t>
                    </m:r>
                  </m:oMath>
                </a14:m>
                <a:r>
                  <a:rPr lang="en-US" altLang="zh-CN" sz="2000" dirty="0"/>
                  <a:t>[K]</a:t>
                </a:r>
                <a:r>
                  <a:rPr lang="zh-CN" altLang="en-US" sz="2000" dirty="0"/>
                  <a:t>且</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𝑆</m:t>
                        </m:r>
                      </m:e>
                    </m:d>
                  </m:oMath>
                </a14:m>
                <a:r>
                  <a:rPr lang="en-US" altLang="zh-CN" sz="2000" dirty="0"/>
                  <a:t>=t+1</a:t>
                </a:r>
                <a:r>
                  <a:rPr lang="zh-CN" altLang="en-US" sz="2000" dirty="0"/>
                  <a:t>。对于任意的满足上面约束的</a:t>
                </a:r>
                <a:r>
                  <a:rPr lang="en-US" altLang="zh-CN" sz="2000" dirty="0"/>
                  <a:t>t+1</a:t>
                </a:r>
                <a:r>
                  <a:rPr lang="zh-CN" altLang="en-US" sz="2000" dirty="0"/>
                  <a:t>个用户，任意</a:t>
                </a:r>
                <a:r>
                  <a:rPr lang="en-US" altLang="zh-CN" sz="2000" dirty="0"/>
                  <a:t>t</a:t>
                </a:r>
                <a:r>
                  <a:rPr lang="zh-CN" altLang="en-US" sz="2000" dirty="0"/>
                  <a:t>个用户所拥有的子文件都是剩下的那个</a:t>
                </a:r>
                <a:r>
                  <a:rPr lang="en-US" altLang="zh-CN" sz="2000" dirty="0"/>
                  <a:t>1</a:t>
                </a:r>
                <a:r>
                  <a:rPr lang="zh-CN" altLang="en-US" sz="2000" dirty="0"/>
                  <a:t>一个用户所没有的。也就是用户</a:t>
                </a:r>
                <a:r>
                  <a:rPr lang="en-US" altLang="zh-CN" sz="2000" dirty="0"/>
                  <a:t>k</a:t>
                </a:r>
                <a:r>
                  <a:rPr lang="zh-CN" altLang="en-US" sz="2000" dirty="0"/>
                  <a:t>没有的子文件，也是用户</a:t>
                </a:r>
                <a:r>
                  <a:rPr lang="en-US" altLang="zh-CN" sz="2000" dirty="0"/>
                  <a:t>k</a:t>
                </a:r>
                <a:r>
                  <a:rPr lang="zh-CN" altLang="en-US" sz="2000" dirty="0"/>
                  <a:t>需要的子文件为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𝑑𝑘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r>
                          <m:rPr>
                            <m:lit/>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sub>
                    </m:sSub>
                    <m:r>
                      <a:rPr lang="en-US" altLang="zh-CN" sz="2000" i="1">
                        <a:latin typeface="Cambria Math" panose="02040503050406030204" pitchFamily="18" charset="0"/>
                      </a:rPr>
                      <m:t> </m:t>
                    </m:r>
                  </m:oMath>
                </a14:m>
                <a:endParaRPr lang="en-US" altLang="zh-CN" sz="2000" dirty="0"/>
              </a:p>
              <a:p>
                <a:pPr marL="0" indent="0">
                  <a:buNone/>
                </a:pPr>
                <a:r>
                  <a:rPr lang="zh-CN" altLang="en-US" sz="2000" dirty="0"/>
                  <a:t>对每一个这样的子集</a:t>
                </a:r>
                <a:r>
                  <a:rPr lang="en-US" altLang="zh-CN" sz="2000" dirty="0"/>
                  <a:t>S</a:t>
                </a:r>
                <a:r>
                  <a:rPr lang="zh-CN" altLang="en-US" sz="2000" dirty="0"/>
                  <a:t>，服务端通过网络传输的信号为</a:t>
                </a:r>
                <a:r>
                  <a:rPr lang="en-US" altLang="zh-CN" sz="2000" dirty="0"/>
                  <a:t>X=</a:t>
                </a:r>
              </a:p>
              <a:p>
                <a:pPr marL="0" indent="0">
                  <a:buNone/>
                </a:pPr>
                <a:r>
                  <a:rPr lang="zh-CN" altLang="en-US" sz="2000" dirty="0"/>
                  <a:t>同样的，每个子文件的大小为</a:t>
                </a:r>
                <a:r>
                  <a:rPr lang="en-US" altLang="zh-CN" sz="2000" dirty="0"/>
                  <a:t>F/ </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num>
                          <m:den>
                            <m:r>
                              <m:rPr>
                                <m:sty m:val="p"/>
                              </m:rPr>
                              <a:rPr lang="en-US" altLang="zh-CN" sz="2000" i="1">
                                <a:latin typeface="Cambria Math" panose="02040503050406030204" pitchFamily="18" charset="0"/>
                              </a:rPr>
                              <m:t>t</m:t>
                            </m:r>
                          </m:den>
                        </m:f>
                      </m:e>
                    </m:d>
                  </m:oMath>
                </a14:m>
                <a:r>
                  <a:rPr lang="zh-CN" altLang="en-US" sz="2000" dirty="0"/>
                  <a:t>，满足条件的集合</a:t>
                </a:r>
                <a:r>
                  <a:rPr lang="en-US" altLang="zh-CN" sz="2000" dirty="0"/>
                  <a:t>S</a:t>
                </a:r>
                <a:r>
                  <a:rPr lang="zh-CN" altLang="en-US" sz="2000" dirty="0"/>
                  <a:t>有</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num>
                          <m:den>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den>
                        </m:f>
                      </m:e>
                    </m:d>
                  </m:oMath>
                </a14:m>
                <a:r>
                  <a:rPr lang="zh-CN" altLang="en-US" sz="2000" dirty="0"/>
                  <a:t>个，因此，用于网络传输的大小为</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得出了定理</a:t>
                </a:r>
                <a:r>
                  <a:rPr lang="en-US" altLang="zh-CN" sz="2000" dirty="0"/>
                  <a:t>1</a:t>
                </a:r>
                <a:r>
                  <a:rPr lang="zh-CN" altLang="en-US" sz="2000" dirty="0"/>
                  <a:t>中</a:t>
                </a:r>
                <a:r>
                  <a:rPr lang="en-US" altLang="zh-CN" sz="2000" dirty="0"/>
                  <a:t>R</a:t>
                </a:r>
                <a:r>
                  <a:rPr lang="zh-CN" altLang="en-US" sz="2000" dirty="0"/>
                  <a:t>的表达式</a:t>
                </a:r>
                <a:endParaRPr lang="en-US" altLang="zh-CN"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24"/>
                <a:stretch>
                  <a:fillRect l="-928" t="-166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90420F5F-D3F4-4D1D-9F3D-57C57B7FAAC6}"/>
              </a:ext>
            </a:extLst>
          </p:cNvPr>
          <p:cNvPicPr>
            <a:picLocks noChangeAspect="1"/>
          </p:cNvPicPr>
          <p:nvPr/>
        </p:nvPicPr>
        <p:blipFill>
          <a:blip r:embed="rId25"/>
          <a:stretch>
            <a:fillRect/>
          </a:stretch>
        </p:blipFill>
        <p:spPr>
          <a:xfrm>
            <a:off x="7271792" y="2219140"/>
            <a:ext cx="1739508" cy="510808"/>
          </a:xfrm>
          <a:prstGeom prst="rect">
            <a:avLst/>
          </a:prstGeom>
        </p:spPr>
      </p:pic>
      <p:pic>
        <p:nvPicPr>
          <p:cNvPr id="8" name="图片 7">
            <a:extLst>
              <a:ext uri="{FF2B5EF4-FFF2-40B4-BE49-F238E27FC236}">
                <a16:creationId xmlns:a16="http://schemas.microsoft.com/office/drawing/2014/main" id="{80C85C60-45E5-4BFE-9C2D-10222555E6C8}"/>
              </a:ext>
            </a:extLst>
          </p:cNvPr>
          <p:cNvPicPr>
            <a:picLocks noChangeAspect="1"/>
          </p:cNvPicPr>
          <p:nvPr/>
        </p:nvPicPr>
        <p:blipFill>
          <a:blip r:embed="rId26"/>
          <a:stretch>
            <a:fillRect/>
          </a:stretch>
        </p:blipFill>
        <p:spPr>
          <a:xfrm>
            <a:off x="5160385" y="3202581"/>
            <a:ext cx="2366850" cy="2147484"/>
          </a:xfrm>
          <a:prstGeom prst="rect">
            <a:avLst/>
          </a:prstGeom>
        </p:spPr>
      </p:pic>
    </p:spTree>
    <p:extLst>
      <p:ext uri="{BB962C8B-B14F-4D97-AF65-F5344CB8AC3E}">
        <p14:creationId xmlns:p14="http://schemas.microsoft.com/office/powerpoint/2010/main" val="122995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lstStyle/>
              <a:p>
                <a:pPr marL="0" indent="0">
                  <a:buNone/>
                </a:pPr>
                <a:r>
                  <a:rPr lang="en-US" altLang="zh-CN" sz="2400" b="1" dirty="0"/>
                  <a:t>Proof of Theorem 1</a:t>
                </a:r>
              </a:p>
              <a:p>
                <a:pPr marL="457200" indent="-457200">
                  <a:buFont typeface="+mj-ea"/>
                  <a:buAutoNum type="circleNumDbPlain" startAt="3"/>
                </a:pPr>
                <a:r>
                  <a:rPr lang="zh-CN" altLang="en-US" sz="2000" dirty="0"/>
                  <a:t>关于每个用户都能恢复各自请求的文件</a:t>
                </a:r>
                <a:endParaRPr lang="en-US" altLang="zh-CN" sz="2000" dirty="0"/>
              </a:p>
              <a:p>
                <a:pPr marL="0" indent="0">
                  <a:buNone/>
                </a:pPr>
                <a:r>
                  <a:rPr lang="zh-CN" altLang="en-US" sz="2000" dirty="0"/>
                  <a:t>再次考虑集合</a:t>
                </a:r>
                <a:r>
                  <a:rPr lang="en-US" altLang="zh-CN" sz="2000" dirty="0"/>
                  <a:t>S</a:t>
                </a:r>
                <a:r>
                  <a:rPr lang="zh-CN" altLang="en-US" sz="2000" dirty="0"/>
                  <a:t>，</a:t>
                </a:r>
                <a:r>
                  <a:rPr lang="en-US" altLang="zh-CN" sz="2000" dirty="0"/>
                  <a:t>S</a:t>
                </a:r>
                <a14:m>
                  <m:oMath xmlns:m="http://schemas.openxmlformats.org/officeDocument/2006/math">
                    <m:r>
                      <a:rPr lang="zh-CN" altLang="en-US" sz="2000" i="1">
                        <a:latin typeface="Cambria Math" panose="02040503050406030204" pitchFamily="18" charset="0"/>
                      </a:rPr>
                      <m:t>⊂</m:t>
                    </m:r>
                  </m:oMath>
                </a14:m>
                <a:r>
                  <a:rPr lang="en-US" altLang="zh-CN" sz="2000" dirty="0"/>
                  <a:t>[K]</a:t>
                </a:r>
                <a:r>
                  <a:rPr lang="zh-CN" altLang="en-US" sz="2000" dirty="0"/>
                  <a:t>且</a:t>
                </a:r>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𝑆</m:t>
                        </m:r>
                      </m:e>
                    </m:d>
                  </m:oMath>
                </a14:m>
                <a:r>
                  <a:rPr lang="en-US" altLang="zh-CN" sz="2000" dirty="0"/>
                  <a:t>=t+1</a:t>
                </a:r>
                <a:r>
                  <a:rPr lang="zh-CN" altLang="en-US" sz="2000" dirty="0"/>
                  <a:t>，每个用户</a:t>
                </a:r>
                <a:r>
                  <a:rPr lang="en-US" altLang="zh-CN" sz="2000" dirty="0"/>
                  <a:t>k</a:t>
                </a:r>
                <a:r>
                  <a:rPr lang="zh-CN" altLang="en-US" sz="2000" dirty="0"/>
                  <a:t>∈</a:t>
                </a:r>
                <a:r>
                  <a:rPr lang="en-US" altLang="zh-CN" sz="2000" dirty="0"/>
                  <a:t>S</a:t>
                </a:r>
                <a:r>
                  <a:rPr lang="zh-CN" altLang="en-US" sz="2000" dirty="0"/>
                  <a:t>，对于所有用户</a:t>
                </a:r>
                <a:r>
                  <a:rPr lang="en-US" altLang="zh-CN" sz="2000" dirty="0"/>
                  <a:t>s</a:t>
                </a:r>
                <a:r>
                  <a:rPr lang="zh-CN" altLang="en-US" sz="2000" dirty="0"/>
                  <a:t>∈</a:t>
                </a:r>
                <a:r>
                  <a:rPr lang="en-US" altLang="zh-CN" sz="2000" dirty="0"/>
                  <a:t>S\{k}</a:t>
                </a:r>
                <a:r>
                  <a:rPr lang="zh-CN" altLang="en-US" sz="2000" dirty="0"/>
                  <a:t>，已经拥有了子文件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smtClean="0">
                            <a:latin typeface="Cambria Math" panose="02040503050406030204" pitchFamily="18" charset="0"/>
                          </a:rPr>
                          <m:t>𝑑</m:t>
                        </m:r>
                        <m:r>
                          <m:rPr>
                            <m:sty m:val="p"/>
                          </m:rPr>
                          <a:rPr lang="en-US" altLang="zh-CN" sz="2000" i="1" smtClean="0">
                            <a:latin typeface="Cambria Math" panose="02040503050406030204" pitchFamily="18" charset="0"/>
                          </a:rPr>
                          <m:t>s</m:t>
                        </m:r>
                        <m:r>
                          <a:rPr lang="en-US" altLang="zh-CN" sz="2000" i="1">
                            <a:latin typeface="Cambria Math" panose="02040503050406030204" pitchFamily="18" charset="0"/>
                          </a:rPr>
                          <m:t>𝑆</m:t>
                        </m:r>
                        <m:r>
                          <a:rPr lang="en-US" altLang="zh-CN" sz="2000" i="1">
                            <a:latin typeface="Cambria Math" panose="02040503050406030204" pitchFamily="18" charset="0"/>
                          </a:rPr>
                          <m:t>\</m:t>
                        </m:r>
                        <m:r>
                          <m:rPr>
                            <m:lit/>
                          </m:rPr>
                          <a:rPr lang="en-US" altLang="zh-CN" sz="2000" i="1">
                            <a:latin typeface="Cambria Math" panose="02040503050406030204" pitchFamily="18" charset="0"/>
                          </a:rPr>
                          <m:t>{</m:t>
                        </m:r>
                        <m:r>
                          <m:rPr>
                            <m:lit/>
                            <m:sty m:val="p"/>
                          </m:rPr>
                          <a:rPr lang="en-US" altLang="zh-CN" sz="2000" i="1" smtClean="0">
                            <a:latin typeface="Cambria Math" panose="02040503050406030204" pitchFamily="18" charset="0"/>
                          </a:rPr>
                          <m:t>s</m:t>
                        </m:r>
                        <m:r>
                          <a:rPr lang="en-US" altLang="zh-CN" sz="2000" i="1">
                            <a:latin typeface="Cambria Math" panose="02040503050406030204" pitchFamily="18" charset="0"/>
                          </a:rPr>
                          <m:t>}</m:t>
                        </m:r>
                      </m:sub>
                    </m:sSub>
                    <m:r>
                      <a:rPr lang="en-US" altLang="zh-CN" sz="2000" i="1">
                        <a:latin typeface="Cambria Math" panose="02040503050406030204" pitchFamily="18" charset="0"/>
                      </a:rPr>
                      <m:t> </m:t>
                    </m:r>
                    <m:r>
                      <a:rPr lang="zh-CN" altLang="en-US" sz="2000" i="1">
                        <a:latin typeface="Cambria Math" panose="02040503050406030204" pitchFamily="18" charset="0"/>
                      </a:rPr>
                      <m:t>，</m:t>
                    </m:r>
                  </m:oMath>
                </a14:m>
                <a:r>
                  <a:rPr lang="zh-CN" altLang="en-US" sz="2000" dirty="0"/>
                  <a:t>通过</a:t>
                </a:r>
                <a:endParaRPr lang="en-US" altLang="zh-CN" sz="2000" dirty="0"/>
              </a:p>
              <a:p>
                <a:pPr marL="0" indent="0">
                  <a:buNone/>
                </a:pPr>
                <a:endParaRPr lang="en-US" altLang="zh-CN" sz="2000" dirty="0"/>
              </a:p>
              <a:p>
                <a:pPr marL="0" indent="0">
                  <a:buNone/>
                </a:pPr>
                <a:r>
                  <a:rPr lang="zh-CN" altLang="en-US" sz="2000" dirty="0"/>
                  <a:t>可以得到子文件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𝑑</m:t>
                        </m:r>
                        <m:r>
                          <m:rPr>
                            <m:sty m:val="p"/>
                          </m:rPr>
                          <a:rPr lang="en-US" altLang="zh-CN" sz="2000" i="1">
                            <a:latin typeface="Cambria Math" panose="02040503050406030204" pitchFamily="18" charset="0"/>
                          </a:rPr>
                          <m:t>k</m:t>
                        </m:r>
                        <m:r>
                          <a:rPr lang="en-US" altLang="zh-CN" sz="2000" i="1">
                            <a:latin typeface="Cambria Math" panose="02040503050406030204" pitchFamily="18" charset="0"/>
                          </a:rPr>
                          <m:t>𝑆</m:t>
                        </m:r>
                        <m:r>
                          <a:rPr lang="en-US" altLang="zh-CN" sz="2000" i="1">
                            <a:latin typeface="Cambria Math" panose="02040503050406030204" pitchFamily="18" charset="0"/>
                          </a:rPr>
                          <m:t>\</m:t>
                        </m:r>
                        <m:r>
                          <m:rPr>
                            <m:lit/>
                          </m:rPr>
                          <a:rPr lang="en-US" altLang="zh-CN" sz="2000" i="1">
                            <a:latin typeface="Cambria Math" panose="02040503050406030204" pitchFamily="18" charset="0"/>
                          </a:rPr>
                          <m:t>{</m:t>
                        </m:r>
                        <m:r>
                          <m:rPr>
                            <m:lit/>
                            <m:sty m:val="p"/>
                          </m:rPr>
                          <a:rPr lang="en-US" altLang="zh-CN" sz="2000" i="1">
                            <a:latin typeface="Cambria Math" panose="02040503050406030204" pitchFamily="18" charset="0"/>
                          </a:rPr>
                          <m:t>k</m:t>
                        </m:r>
                        <m:r>
                          <a:rPr lang="en-US" altLang="zh-CN" sz="2000" i="1">
                            <a:latin typeface="Cambria Math" panose="02040503050406030204" pitchFamily="18" charset="0"/>
                          </a:rPr>
                          <m:t>}</m:t>
                        </m:r>
                      </m:sub>
                    </m:sSub>
                  </m:oMath>
                </a14:m>
                <a:r>
                  <a:rPr lang="zh-CN" altLang="en-US" sz="2000" dirty="0"/>
                  <a:t>（因为</a:t>
                </a:r>
                <a:r>
                  <a:rPr lang="en-US" altLang="zh-CN" sz="2000" dirty="0" err="1"/>
                  <a:t>xor</a:t>
                </a:r>
                <a:r>
                  <a:rPr lang="zh-CN" altLang="en-US" sz="2000" dirty="0"/>
                  <a:t>运算里的其他子文件均已存在与</a:t>
                </a:r>
                <a:r>
                  <a:rPr lang="en-US" altLang="zh-CN" sz="2000" dirty="0"/>
                  <a:t>cache</a:t>
                </a:r>
                <a:r>
                  <a:rPr lang="zh-CN" altLang="en-US" sz="2000" dirty="0"/>
                  <a:t>中，可以还原）</a:t>
                </a:r>
                <a:endParaRPr lang="en-US" altLang="zh-CN" sz="2000" dirty="0"/>
              </a:p>
              <a:p>
                <a:pPr marL="0" indent="0">
                  <a:buNone/>
                </a:pPr>
                <a:r>
                  <a:rPr lang="zh-CN" altLang="en-US" sz="2000" dirty="0"/>
                  <a:t>对于每一个满足条件的集合</a:t>
                </a:r>
                <a:r>
                  <a:rPr lang="en-US" altLang="zh-CN" sz="2000" dirty="0"/>
                  <a:t>S</a:t>
                </a:r>
                <a:r>
                  <a:rPr lang="zh-CN" altLang="en-US" sz="2000" dirty="0"/>
                  <a:t>，对于每一个用户</a:t>
                </a:r>
                <a:r>
                  <a:rPr lang="en-US" altLang="zh-CN" sz="2000" dirty="0"/>
                  <a:t>k</a:t>
                </a:r>
                <a:r>
                  <a:rPr lang="zh-CN" altLang="en-US" sz="2000" dirty="0"/>
                  <a:t>，可以通过</a:t>
                </a:r>
                <a:r>
                  <a:rPr lang="en-US" altLang="zh-CN" sz="2000" dirty="0" err="1"/>
                  <a:t>xor</a:t>
                </a:r>
                <a:r>
                  <a:rPr lang="zh-CN" altLang="en-US" sz="2000" dirty="0"/>
                  <a:t>运算得到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𝑑</m:t>
                        </m:r>
                        <m:r>
                          <m:rPr>
                            <m:sty m:val="p"/>
                          </m:rPr>
                          <a:rPr lang="en-US" altLang="zh-CN" sz="2000" i="1" smtClean="0">
                            <a:latin typeface="Cambria Math" panose="02040503050406030204" pitchFamily="18" charset="0"/>
                          </a:rPr>
                          <m:t>k</m:t>
                        </m:r>
                      </m:sub>
                    </m:sSub>
                  </m:oMath>
                </a14:m>
                <a:r>
                  <a:rPr lang="zh-CN" altLang="en-US" sz="2000" dirty="0"/>
                  <a:t>的所有不存在于用户</a:t>
                </a:r>
                <a:r>
                  <a:rPr lang="en-US" altLang="zh-CN" sz="2000" dirty="0"/>
                  <a:t>k</a:t>
                </a:r>
                <a:r>
                  <a:rPr lang="zh-CN" altLang="en-US" sz="2000" dirty="0"/>
                  <a:t>的</a:t>
                </a:r>
                <a:r>
                  <a:rPr lang="en-US" altLang="zh-CN" sz="2000" dirty="0"/>
                  <a:t>cache</a:t>
                </a:r>
                <a:r>
                  <a:rPr lang="zh-CN" altLang="en-US" sz="2000" dirty="0"/>
                  <a:t>中的子文件：</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又</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𝑑</m:t>
                        </m:r>
                        <m:r>
                          <m:rPr>
                            <m:sty m:val="p"/>
                          </m:rPr>
                          <a:rPr lang="en-US" altLang="zh-CN" sz="2000" i="1">
                            <a:latin typeface="Cambria Math" panose="02040503050406030204" pitchFamily="18" charset="0"/>
                          </a:rPr>
                          <m:t>k</m:t>
                        </m:r>
                      </m:sub>
                    </m:sSub>
                  </m:oMath>
                </a14:m>
                <a:r>
                  <a:rPr lang="zh-CN" altLang="en-US" sz="2000" dirty="0"/>
                  <a:t>的其余子文件已经存在于每个用户</a:t>
                </a:r>
                <a:r>
                  <a:rPr lang="en-US" altLang="zh-CN" sz="2000" dirty="0"/>
                  <a:t>k</a:t>
                </a:r>
                <a:r>
                  <a:rPr lang="zh-CN" altLang="en-US" sz="2000" dirty="0"/>
                  <a:t>的</a:t>
                </a:r>
                <a:r>
                  <a:rPr lang="en-US" altLang="zh-CN" sz="2000" dirty="0"/>
                  <a:t>cache</a:t>
                </a:r>
                <a:r>
                  <a:rPr lang="zh-CN" altLang="en-US" sz="2000" dirty="0"/>
                  <a:t>中，因此每个用户都可以还原</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𝑑</m:t>
                        </m:r>
                        <m:r>
                          <m:rPr>
                            <m:sty m:val="p"/>
                          </m:rPr>
                          <a:rPr lang="en-US" altLang="zh-CN" sz="2000" i="1">
                            <a:latin typeface="Cambria Math" panose="02040503050406030204" pitchFamily="18" charset="0"/>
                          </a:rPr>
                          <m:t>k</m:t>
                        </m:r>
                      </m:sub>
                    </m:sSub>
                  </m:oMath>
                </a14:m>
                <a:endParaRPr lang="en-US" altLang="zh-CN" sz="2000" dirty="0"/>
              </a:p>
              <a:p>
                <a:pPr marL="0" indent="0">
                  <a:buNone/>
                </a:pPr>
                <a:endParaRPr lang="en-US" altLang="zh-CN"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17"/>
                <a:stretch>
                  <a:fillRect l="-928" t="-166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667E4DC-7F2A-465D-8B04-C44BD5EB9011}"/>
              </a:ext>
            </a:extLst>
          </p:cNvPr>
          <p:cNvPicPr>
            <a:picLocks noChangeAspect="1"/>
          </p:cNvPicPr>
          <p:nvPr/>
        </p:nvPicPr>
        <p:blipFill>
          <a:blip r:embed="rId18"/>
          <a:stretch>
            <a:fillRect/>
          </a:stretch>
        </p:blipFill>
        <p:spPr>
          <a:xfrm>
            <a:off x="5084299" y="2162278"/>
            <a:ext cx="2023401" cy="594174"/>
          </a:xfrm>
          <a:prstGeom prst="rect">
            <a:avLst/>
          </a:prstGeom>
        </p:spPr>
      </p:pic>
      <p:pic>
        <p:nvPicPr>
          <p:cNvPr id="4" name="图片 3">
            <a:extLst>
              <a:ext uri="{FF2B5EF4-FFF2-40B4-BE49-F238E27FC236}">
                <a16:creationId xmlns:a16="http://schemas.microsoft.com/office/drawing/2014/main" id="{BB0737B3-1E5B-444A-9672-BCD0E65F8AD2}"/>
              </a:ext>
            </a:extLst>
          </p:cNvPr>
          <p:cNvPicPr>
            <a:picLocks noChangeAspect="1"/>
          </p:cNvPicPr>
          <p:nvPr/>
        </p:nvPicPr>
        <p:blipFill>
          <a:blip r:embed="rId19"/>
          <a:stretch>
            <a:fillRect/>
          </a:stretch>
        </p:blipFill>
        <p:spPr>
          <a:xfrm>
            <a:off x="4244918" y="3988313"/>
            <a:ext cx="3702161" cy="594174"/>
          </a:xfrm>
          <a:prstGeom prst="rect">
            <a:avLst/>
          </a:prstGeom>
        </p:spPr>
      </p:pic>
    </p:spTree>
    <p:extLst>
      <p:ext uri="{BB962C8B-B14F-4D97-AF65-F5344CB8AC3E}">
        <p14:creationId xmlns:p14="http://schemas.microsoft.com/office/powerpoint/2010/main" val="3474365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lnSpcReduction="10000"/>
              </a:bodyPr>
              <a:lstStyle/>
              <a:p>
                <a:pPr marL="0" indent="0">
                  <a:buNone/>
                </a:pPr>
                <a:r>
                  <a:rPr lang="en-US" altLang="zh-CN" sz="2400" b="1" dirty="0"/>
                  <a:t>Example of Theorem 1</a:t>
                </a:r>
              </a:p>
              <a:p>
                <a:pPr marL="0" indent="0">
                  <a:buNone/>
                </a:pPr>
                <a:r>
                  <a:rPr lang="zh-CN" altLang="en-US" sz="2000" dirty="0"/>
                  <a:t>公式不易懂，下面给出一个稍复杂的论文中没有的例子</a:t>
                </a:r>
                <a:endParaRPr lang="en-US" altLang="zh-CN" sz="2000" dirty="0"/>
              </a:p>
              <a:p>
                <a:pPr marL="0" indent="0">
                  <a:buNone/>
                </a:pPr>
                <a:r>
                  <a:rPr lang="zh-CN" altLang="en-US" sz="2000" b="1" dirty="0"/>
                  <a:t>考虑</a:t>
                </a:r>
                <a:r>
                  <a:rPr lang="en-US" altLang="zh-CN" sz="2000" b="1" dirty="0"/>
                  <a:t>N=K=4</a:t>
                </a:r>
                <a:r>
                  <a:rPr lang="zh-CN" altLang="en-US" sz="2000" b="1" dirty="0"/>
                  <a:t>，</a:t>
                </a:r>
                <a:r>
                  <a:rPr lang="en-US" altLang="zh-CN" sz="2000" b="1" dirty="0"/>
                  <a:t>M=2</a:t>
                </a:r>
                <a:r>
                  <a:rPr lang="zh-CN" altLang="en-US" sz="2000" b="1" dirty="0"/>
                  <a:t>，因此</a:t>
                </a:r>
                <a:r>
                  <a:rPr lang="en-US" altLang="zh-CN" sz="2000" b="1" dirty="0"/>
                  <a:t>t=2</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r>
                  <a:rPr lang="zh-CN" altLang="en-US" sz="2000" b="1" dirty="0"/>
                  <a:t>，</a:t>
                </a:r>
                <a:r>
                  <a:rPr lang="en-US" altLang="zh-CN" sz="2000" b="1" dirty="0"/>
                  <a:t>W4=D</a:t>
                </a:r>
              </a:p>
              <a:p>
                <a:pPr marL="0" indent="0">
                  <a:buNone/>
                </a:pPr>
                <a:r>
                  <a:rPr lang="zh-CN" altLang="en-US" sz="2000" dirty="0"/>
                  <a:t>根据分配原则，把每个文件</a:t>
                </a:r>
                <a:r>
                  <a:rPr lang="en-US" altLang="zh-CN" sz="2000" dirty="0"/>
                  <a:t>W</a:t>
                </a:r>
                <a:r>
                  <a:rPr lang="zh-CN" altLang="en-US" sz="2000" dirty="0"/>
                  <a:t>分成</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num>
                          <m:den>
                            <m:r>
                              <m:rPr>
                                <m:sty m:val="p"/>
                              </m:rPr>
                              <a:rPr lang="en-US" altLang="zh-CN" sz="2000" i="1">
                                <a:latin typeface="Cambria Math" panose="02040503050406030204" pitchFamily="18" charset="0"/>
                              </a:rPr>
                              <m:t>t</m:t>
                            </m:r>
                          </m:den>
                        </m:f>
                      </m:e>
                    </m:d>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b="0" i="1" smtClean="0">
                                <a:latin typeface="Cambria Math" panose="02040503050406030204" pitchFamily="18" charset="0"/>
                              </a:rPr>
                              <m:t>2</m:t>
                            </m:r>
                          </m:den>
                        </m:f>
                      </m:e>
                    </m:d>
                  </m:oMath>
                </a14:m>
                <a:r>
                  <a:rPr lang="en-US" altLang="zh-CN" sz="2000" dirty="0"/>
                  <a:t>=6</a:t>
                </a:r>
                <a:r>
                  <a:rPr lang="zh-CN" altLang="en-US" sz="2000" dirty="0"/>
                  <a:t>个子文件，对每个文件</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m:rPr>
                            <m:sty m:val="p"/>
                          </m:rPr>
                          <a:rPr lang="en-US" altLang="zh-CN" sz="2000" i="1" smtClean="0">
                            <a:latin typeface="Cambria Math" panose="02040503050406030204" pitchFamily="18" charset="0"/>
                          </a:rPr>
                          <m:t>n</m:t>
                        </m:r>
                      </m:sub>
                    </m:sSub>
                  </m:oMath>
                </a14:m>
                <a:r>
                  <a:rPr lang="zh-CN" altLang="en-US" sz="2000" dirty="0"/>
                  <a:t>（</a:t>
                </a:r>
                <a:r>
                  <a:rPr lang="en-US" altLang="zh-CN" sz="2000" dirty="0"/>
                  <a:t>n</a:t>
                </a:r>
                <a:r>
                  <a:rPr lang="zh-CN" altLang="en-US" sz="2000" dirty="0"/>
                  <a:t>∈</a:t>
                </a:r>
                <a:r>
                  <a:rPr lang="en-US" altLang="zh-CN" sz="2000" dirty="0"/>
                  <a:t>1,2,3,4</a:t>
                </a:r>
                <a:r>
                  <a:rPr lang="zh-CN" altLang="en-US" sz="2000" dirty="0"/>
                  <a:t>），根据公式</a:t>
                </a:r>
                <a:endParaRPr lang="en-US" altLang="zh-CN" sz="2000" dirty="0"/>
              </a:p>
              <a:p>
                <a:pPr marL="0" indent="0">
                  <a:buNone/>
                </a:pPr>
                <a:endParaRPr lang="en-US" altLang="zh-CN" sz="2000" dirty="0"/>
              </a:p>
              <a:p>
                <a:pPr marL="0" indent="0">
                  <a:lnSpc>
                    <a:spcPct val="110000"/>
                  </a:lnSpc>
                  <a:buNone/>
                </a:pPr>
                <a:r>
                  <a:rPr lang="zh-CN" altLang="en-US" sz="2000" dirty="0"/>
                  <a:t>将其分解为</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m:rPr>
                            <m:sty m:val="p"/>
                          </m:rPr>
                          <a:rPr lang="en-US" altLang="zh-CN" sz="2000" i="1" smtClean="0">
                            <a:latin typeface="Cambria Math" panose="02040503050406030204" pitchFamily="18" charset="0"/>
                          </a:rPr>
                          <m:t>n</m:t>
                        </m:r>
                        <m:r>
                          <a:rPr lang="en-US" altLang="zh-CN" sz="2000" b="0" i="1" smtClean="0">
                            <a:latin typeface="Cambria Math" panose="02040503050406030204" pitchFamily="18" charset="0"/>
                          </a:rPr>
                          <m:t>,{1,2}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,{1,4}</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,{2,4}</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,{3,4}</m:t>
                        </m:r>
                      </m:sub>
                    </m:sSub>
                  </m:oMath>
                </a14:m>
                <a:r>
                  <a:rPr lang="en-US" altLang="zh-CN" sz="2000" dirty="0"/>
                  <a:t> </a:t>
                </a:r>
                <a:r>
                  <a:rPr lang="zh-CN" altLang="en-US" sz="2000" dirty="0"/>
                  <a:t>总共</a:t>
                </a:r>
                <a:r>
                  <a:rPr lang="en-US" altLang="zh-CN" sz="2000" dirty="0"/>
                  <a:t>6</a:t>
                </a:r>
                <a:r>
                  <a:rPr lang="zh-CN" altLang="en-US" sz="2000" dirty="0"/>
                  <a:t>个子文件，其中</a:t>
                </a:r>
                <a:r>
                  <a:rPr lang="en-US" altLang="zh-CN" sz="2000" dirty="0"/>
                  <a:t>W</a:t>
                </a:r>
                <a:r>
                  <a:rPr lang="zh-CN" altLang="en-US" sz="2000" dirty="0"/>
                  <a:t>下标第二个集合</a:t>
                </a:r>
                <a14:m>
                  <m:oMath xmlns:m="http://schemas.openxmlformats.org/officeDocument/2006/math">
                    <m:r>
                      <a:rPr lang="en-US" altLang="zh-CN" sz="2000" i="1" smtClean="0">
                        <a:latin typeface="Cambria Math" panose="02040503050406030204" pitchFamily="18" charset="0"/>
                      </a:rPr>
                      <m:t>Ƭ</m:t>
                    </m:r>
                  </m:oMath>
                </a14:m>
                <a:r>
                  <a:rPr lang="zh-CN" altLang="en-US" sz="2000" dirty="0"/>
                  <a:t>中出现的用户，其</a:t>
                </a:r>
                <a:r>
                  <a:rPr lang="en-US" altLang="zh-CN" sz="2000" dirty="0"/>
                  <a:t>cache</a:t>
                </a:r>
                <a:r>
                  <a:rPr lang="zh-CN" altLang="en-US" sz="2000" dirty="0"/>
                  <a:t>中必定有该子文件。</a:t>
                </a:r>
                <a:endParaRPr lang="en-US" altLang="zh-CN" sz="2000" dirty="0"/>
              </a:p>
              <a:p>
                <a:pPr marL="0" indent="0">
                  <a:buNone/>
                </a:pPr>
                <a:r>
                  <a:rPr lang="zh-CN" altLang="en-US" sz="2000" dirty="0"/>
                  <a:t>因此，用户</a:t>
                </a:r>
                <a:r>
                  <a:rPr lang="en-US" altLang="zh-CN" sz="2000" dirty="0"/>
                  <a:t>1</a:t>
                </a:r>
                <a:r>
                  <a:rPr lang="zh-CN" altLang="en-US" sz="2000" dirty="0"/>
                  <a:t>中的</a:t>
                </a:r>
                <a:r>
                  <a:rPr lang="en-US" altLang="zh-CN" sz="2000" dirty="0"/>
                  <a:t>cache</a:t>
                </a:r>
                <a:r>
                  <a:rPr lang="zh-CN" altLang="en-US" sz="2000" dirty="0"/>
                  <a:t>包含的子文件为（</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,{1,4}</m:t>
                        </m:r>
                      </m:sub>
                    </m:sSub>
                    <m:r>
                      <a:rPr lang="en-US" altLang="zh-CN" sz="2000" i="1">
                        <a:latin typeface="Cambria Math" panose="02040503050406030204" pitchFamily="18" charset="0"/>
                      </a:rPr>
                      <m:t> </m:t>
                    </m:r>
                  </m:oMath>
                </a14:m>
                <a:r>
                  <a:rPr lang="zh-CN" altLang="en-US" sz="2000" dirty="0"/>
                  <a:t>）</a:t>
                </a:r>
                <a:r>
                  <a:rPr lang="en-US" altLang="zh-CN" sz="2000" dirty="0"/>
                  <a:t>n=1,2,3,4</a:t>
                </a:r>
                <a:r>
                  <a:rPr lang="zh-CN" altLang="en-US" sz="2000" dirty="0"/>
                  <a:t>，共</a:t>
                </a:r>
                <a:r>
                  <a:rPr lang="en-US" altLang="zh-CN" sz="2000" dirty="0"/>
                  <a:t>12</a:t>
                </a:r>
                <a:r>
                  <a:rPr lang="zh-CN" altLang="en-US" sz="2000" dirty="0"/>
                  <a:t>个子文件</a:t>
                </a:r>
                <a:endParaRPr lang="en-US" altLang="zh-CN" sz="2000" dirty="0"/>
              </a:p>
              <a:p>
                <a:pPr marL="0" indent="0">
                  <a:buNone/>
                </a:pPr>
                <a:r>
                  <a:rPr lang="zh-CN" altLang="en-US" sz="2000" dirty="0"/>
                  <a:t>用户</a:t>
                </a:r>
                <a:r>
                  <a:rPr lang="en-US" altLang="zh-CN" sz="2000" dirty="0"/>
                  <a:t>2</a:t>
                </a:r>
                <a:r>
                  <a:rPr lang="zh-CN" altLang="en-US" sz="2000" dirty="0"/>
                  <a:t>中的</a:t>
                </a:r>
                <a:r>
                  <a:rPr lang="en-US" altLang="zh-CN" sz="2000" dirty="0"/>
                  <a:t>cache</a:t>
                </a:r>
                <a:r>
                  <a:rPr lang="zh-CN" altLang="en-US" sz="2000" dirty="0"/>
                  <a:t>包含的子文件为（</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,{2,4}</m:t>
                        </m:r>
                      </m:sub>
                    </m:sSub>
                    <m:r>
                      <a:rPr lang="en-US" altLang="zh-CN" sz="2000" i="1">
                        <a:latin typeface="Cambria Math" panose="02040503050406030204" pitchFamily="18" charset="0"/>
                      </a:rPr>
                      <m:t> </m:t>
                    </m:r>
                  </m:oMath>
                </a14:m>
                <a:r>
                  <a:rPr lang="zh-CN" altLang="en-US" sz="2000" dirty="0"/>
                  <a:t>）</a:t>
                </a:r>
                <a:r>
                  <a:rPr lang="en-US" altLang="zh-CN" sz="2000" dirty="0"/>
                  <a:t>n=1,2,3,4</a:t>
                </a:r>
                <a:r>
                  <a:rPr lang="zh-CN" altLang="en-US" sz="2000" dirty="0"/>
                  <a:t>，</a:t>
                </a:r>
                <a:r>
                  <a:rPr lang="en-US" altLang="zh-CN" sz="2000" dirty="0"/>
                  <a:t>12</a:t>
                </a:r>
                <a:r>
                  <a:rPr lang="zh-CN" altLang="en-US" sz="2000" dirty="0"/>
                  <a:t>个子文件</a:t>
                </a:r>
                <a:endParaRPr lang="en-US" altLang="zh-CN" sz="2000" dirty="0"/>
              </a:p>
              <a:p>
                <a:pPr marL="0" indent="0">
                  <a:buNone/>
                </a:pPr>
                <a:r>
                  <a:rPr lang="zh-CN" altLang="en-US" sz="2000" dirty="0"/>
                  <a:t>用户</a:t>
                </a:r>
                <a:r>
                  <a:rPr lang="en-US" altLang="zh-CN" sz="2000" dirty="0"/>
                  <a:t>3</a:t>
                </a:r>
                <a:r>
                  <a:rPr lang="zh-CN" altLang="en-US" sz="2000" dirty="0"/>
                  <a:t>包含（</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,{3,4}</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,{1,3}</m:t>
                        </m:r>
                      </m:sub>
                    </m:sSub>
                    <m:r>
                      <a:rPr lang="en-US" altLang="zh-CN" sz="2000" i="1">
                        <a:latin typeface="Cambria Math" panose="02040503050406030204" pitchFamily="18" charset="0"/>
                      </a:rPr>
                      <m:t> </m:t>
                    </m:r>
                  </m:oMath>
                </a14:m>
                <a:r>
                  <a:rPr lang="zh-CN" altLang="en-US" sz="2000" dirty="0"/>
                  <a:t>）</a:t>
                </a:r>
                <a:r>
                  <a:rPr lang="en-US" altLang="zh-CN" sz="2000" dirty="0"/>
                  <a:t>n=1,2,3,4</a:t>
                </a:r>
                <a:r>
                  <a:rPr lang="zh-CN" altLang="en-US" sz="2000" dirty="0"/>
                  <a:t>，</a:t>
                </a:r>
                <a:r>
                  <a:rPr lang="en-US" altLang="zh-CN" sz="2000" dirty="0"/>
                  <a:t>12</a:t>
                </a:r>
                <a:r>
                  <a:rPr lang="zh-CN" altLang="en-US" sz="2000" dirty="0"/>
                  <a:t>个子文件</a:t>
                </a:r>
                <a:endParaRPr lang="en-US" altLang="zh-CN" sz="2000" dirty="0"/>
              </a:p>
              <a:p>
                <a:pPr marL="0" indent="0">
                  <a:buNone/>
                </a:pPr>
                <a:r>
                  <a:rPr lang="zh-CN" altLang="en-US" sz="2000" dirty="0"/>
                  <a:t>用户</a:t>
                </a:r>
                <a:r>
                  <a:rPr lang="en-US" altLang="zh-CN" sz="2000" dirty="0"/>
                  <a:t>4</a:t>
                </a:r>
                <a:r>
                  <a:rPr lang="zh-CN" altLang="en-US" sz="2000" dirty="0"/>
                  <a:t>包含（</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,{1,4}</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,{2,4}</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a:latin typeface="Cambria Math" panose="02040503050406030204" pitchFamily="18" charset="0"/>
                          </a:rPr>
                          <m:t>n</m:t>
                        </m:r>
                        <m:r>
                          <a:rPr lang="en-US" altLang="zh-CN" sz="2000" i="1">
                            <a:latin typeface="Cambria Math" panose="02040503050406030204" pitchFamily="18" charset="0"/>
                          </a:rPr>
                          <m:t>,{3,4}</m:t>
                        </m:r>
                      </m:sub>
                    </m:sSub>
                    <m:r>
                      <a:rPr lang="en-US" altLang="zh-CN" sz="2000" i="1">
                        <a:latin typeface="Cambria Math" panose="02040503050406030204" pitchFamily="18" charset="0"/>
                      </a:rPr>
                      <m:t> </m:t>
                    </m:r>
                  </m:oMath>
                </a14:m>
                <a:r>
                  <a:rPr lang="zh-CN" altLang="en-US" sz="2000" dirty="0"/>
                  <a:t>）</a:t>
                </a:r>
                <a:r>
                  <a:rPr lang="en-US" altLang="zh-CN" sz="2000" dirty="0"/>
                  <a:t>n=1,2,3,4</a:t>
                </a:r>
                <a:r>
                  <a:rPr lang="zh-CN" altLang="en-US" sz="2000" dirty="0"/>
                  <a:t>，</a:t>
                </a:r>
                <a:r>
                  <a:rPr lang="en-US" altLang="zh-CN" sz="2000" dirty="0"/>
                  <a:t>12</a:t>
                </a:r>
                <a:r>
                  <a:rPr lang="zh-CN" altLang="en-US" sz="2000" dirty="0"/>
                  <a:t>个子文件</a:t>
                </a:r>
                <a:endParaRPr lang="en-US" altLang="zh-CN" sz="2000" dirty="0"/>
              </a:p>
              <a:p>
                <a:pPr marL="0" indent="0">
                  <a:buNone/>
                </a:pPr>
                <a:r>
                  <a:rPr lang="en-US" altLang="zh-CN" sz="2000" dirty="0"/>
                  <a:t>12*F/6 = 2F</a:t>
                </a:r>
                <a:r>
                  <a:rPr lang="zh-CN" altLang="en-US" sz="2000" dirty="0"/>
                  <a:t>满足</a:t>
                </a:r>
                <a:r>
                  <a:rPr lang="en-US" altLang="zh-CN" sz="2000" dirty="0"/>
                  <a:t>M=2</a:t>
                </a:r>
              </a:p>
              <a:p>
                <a:pPr marL="0" indent="0">
                  <a:buNone/>
                </a:pPr>
                <a:endParaRPr lang="en-US" altLang="zh-CN"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29"/>
                <a:stretch>
                  <a:fillRect l="-928" t="-2381" r="-46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78A60449-4B08-4EFC-9E79-AC62E0DA796D}"/>
              </a:ext>
            </a:extLst>
          </p:cNvPr>
          <p:cNvPicPr>
            <a:picLocks noChangeAspect="1"/>
          </p:cNvPicPr>
          <p:nvPr/>
        </p:nvPicPr>
        <p:blipFill>
          <a:blip r:embed="rId30"/>
          <a:stretch>
            <a:fillRect/>
          </a:stretch>
        </p:blipFill>
        <p:spPr>
          <a:xfrm>
            <a:off x="4044767" y="2521873"/>
            <a:ext cx="3230676" cy="448126"/>
          </a:xfrm>
          <a:prstGeom prst="rect">
            <a:avLst/>
          </a:prstGeom>
        </p:spPr>
      </p:pic>
    </p:spTree>
    <p:extLst>
      <p:ext uri="{BB962C8B-B14F-4D97-AF65-F5344CB8AC3E}">
        <p14:creationId xmlns:p14="http://schemas.microsoft.com/office/powerpoint/2010/main" val="4254461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fontScale="92500" lnSpcReduction="20000"/>
              </a:bodyPr>
              <a:lstStyle/>
              <a:p>
                <a:pPr marL="0" indent="0">
                  <a:buNone/>
                </a:pPr>
                <a:r>
                  <a:rPr lang="en-US" altLang="zh-CN" sz="2400" b="1" dirty="0"/>
                  <a:t>Example of Theorem 1</a:t>
                </a:r>
              </a:p>
              <a:p>
                <a:pPr marL="0" indent="0">
                  <a:lnSpc>
                    <a:spcPct val="110000"/>
                  </a:lnSpc>
                  <a:buNone/>
                </a:pPr>
                <a:r>
                  <a:rPr lang="zh-CN" altLang="en-US" sz="2000" b="1" dirty="0"/>
                  <a:t>考虑</a:t>
                </a:r>
                <a:r>
                  <a:rPr lang="en-US" altLang="zh-CN" sz="2000" b="1" dirty="0"/>
                  <a:t>N=K=4</a:t>
                </a:r>
                <a:r>
                  <a:rPr lang="zh-CN" altLang="en-US" sz="2000" b="1" dirty="0"/>
                  <a:t>，</a:t>
                </a:r>
                <a:r>
                  <a:rPr lang="en-US" altLang="zh-CN" sz="2000" b="1" dirty="0"/>
                  <a:t>M=2</a:t>
                </a:r>
                <a:r>
                  <a:rPr lang="zh-CN" altLang="en-US" sz="2000" b="1" dirty="0"/>
                  <a:t>，因此</a:t>
                </a:r>
                <a:r>
                  <a:rPr lang="en-US" altLang="zh-CN" sz="2000" b="1" dirty="0"/>
                  <a:t>t=2</a:t>
                </a:r>
                <a:r>
                  <a:rPr lang="zh-CN" altLang="en-US" sz="2000" b="1" dirty="0"/>
                  <a:t>，</a:t>
                </a:r>
                <a:r>
                  <a:rPr lang="en-US" altLang="zh-CN" sz="2000" b="1" dirty="0"/>
                  <a:t>W1=A</a:t>
                </a:r>
                <a:r>
                  <a:rPr lang="zh-CN" altLang="en-US" sz="2000" b="1" dirty="0"/>
                  <a:t>，</a:t>
                </a:r>
                <a:r>
                  <a:rPr lang="en-US" altLang="zh-CN" sz="2000" b="1" dirty="0"/>
                  <a:t>W2=B</a:t>
                </a:r>
                <a:r>
                  <a:rPr lang="zh-CN" altLang="en-US" sz="2000" b="1" dirty="0"/>
                  <a:t>，</a:t>
                </a:r>
                <a:r>
                  <a:rPr lang="en-US" altLang="zh-CN" sz="2000" b="1" dirty="0"/>
                  <a:t>W3=C</a:t>
                </a:r>
                <a:r>
                  <a:rPr lang="zh-CN" altLang="en-US" sz="2000" b="1" dirty="0"/>
                  <a:t>，</a:t>
                </a:r>
                <a:r>
                  <a:rPr lang="en-US" altLang="zh-CN" sz="2000" b="1" dirty="0"/>
                  <a:t>W4=D</a:t>
                </a:r>
              </a:p>
              <a:p>
                <a:pPr marL="0" indent="0">
                  <a:lnSpc>
                    <a:spcPct val="110000"/>
                  </a:lnSpc>
                  <a:buNone/>
                </a:pPr>
                <a:r>
                  <a:rPr lang="zh-CN" altLang="en-US" sz="2000" dirty="0"/>
                  <a:t>假设一个请求序列</a:t>
                </a:r>
                <a:r>
                  <a:rPr lang="en-US" altLang="zh-CN" sz="2000" dirty="0"/>
                  <a:t>(d1,d2,d3,d4)=(1,2,3,4)</a:t>
                </a:r>
                <a:r>
                  <a:rPr lang="zh-CN" altLang="en-US" sz="2000" dirty="0"/>
                  <a:t>，也就是用户</a:t>
                </a:r>
                <a:r>
                  <a:rPr lang="en-US" altLang="zh-CN" sz="2000" dirty="0"/>
                  <a:t>1</a:t>
                </a:r>
                <a:r>
                  <a:rPr lang="zh-CN" altLang="en-US" sz="2000" dirty="0"/>
                  <a:t>请求</a:t>
                </a:r>
                <a:r>
                  <a:rPr lang="en-US" altLang="zh-CN" sz="2000" dirty="0"/>
                  <a:t>W1</a:t>
                </a:r>
                <a:r>
                  <a:rPr lang="zh-CN" altLang="en-US" sz="2000" dirty="0"/>
                  <a:t>，用户</a:t>
                </a:r>
                <a:r>
                  <a:rPr lang="en-US" altLang="zh-CN" sz="2000" dirty="0"/>
                  <a:t>2</a:t>
                </a:r>
                <a:r>
                  <a:rPr lang="zh-CN" altLang="en-US" sz="2000" dirty="0"/>
                  <a:t>请求</a:t>
                </a:r>
                <a:r>
                  <a:rPr lang="en-US" altLang="zh-CN" sz="2000" dirty="0"/>
                  <a:t>W2……</a:t>
                </a:r>
              </a:p>
              <a:p>
                <a:pPr marL="0" indent="0">
                  <a:lnSpc>
                    <a:spcPct val="110000"/>
                  </a:lnSpc>
                  <a:buNone/>
                </a:pPr>
                <a:r>
                  <a:rPr lang="zh-CN" altLang="en-US" sz="2000" dirty="0"/>
                  <a:t>考虑</a:t>
                </a:r>
                <a:r>
                  <a:rPr lang="en-US" altLang="zh-CN" sz="2000" dirty="0"/>
                  <a:t>S</a:t>
                </a:r>
                <a14:m>
                  <m:oMath xmlns:m="http://schemas.openxmlformats.org/officeDocument/2006/math">
                    <m:r>
                      <a:rPr lang="zh-CN" altLang="en-US" sz="2000" i="1">
                        <a:latin typeface="Cambria Math" panose="02040503050406030204" pitchFamily="18" charset="0"/>
                      </a:rPr>
                      <m:t>⊂</m:t>
                    </m:r>
                  </m:oMath>
                </a14:m>
                <a:r>
                  <a:rPr lang="en-US" altLang="zh-CN" sz="2000" dirty="0"/>
                  <a:t>[K]</a:t>
                </a:r>
                <a:r>
                  <a:rPr lang="zh-CN" altLang="en-US" sz="2000" dirty="0"/>
                  <a:t>且</a:t>
                </a:r>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𝑆</m:t>
                        </m:r>
                      </m:e>
                    </m:d>
                  </m:oMath>
                </a14:m>
                <a:r>
                  <a:rPr lang="en-US" altLang="zh-CN" sz="2000" dirty="0"/>
                  <a:t>=t+1</a:t>
                </a:r>
                <a:r>
                  <a:rPr lang="zh-CN" altLang="en-US" sz="2000" dirty="0"/>
                  <a:t>，注意</a:t>
                </a:r>
                <a:r>
                  <a:rPr lang="en-US" altLang="zh-CN" sz="2000" dirty="0"/>
                  <a:t>S</a:t>
                </a:r>
                <a:r>
                  <a:rPr lang="zh-CN" altLang="en-US" sz="2000" dirty="0"/>
                  <a:t>比</a:t>
                </a:r>
                <a:r>
                  <a:rPr lang="en-US" altLang="zh-CN" sz="2000" dirty="0"/>
                  <a:t>Ƭ</a:t>
                </a:r>
                <a:r>
                  <a:rPr lang="zh-CN" altLang="en-US" sz="2000" dirty="0"/>
                  <a:t>的元素个数多</a:t>
                </a:r>
                <a:r>
                  <a:rPr lang="en-US" altLang="zh-CN" sz="2000" dirty="0"/>
                  <a:t>1</a:t>
                </a:r>
                <a:r>
                  <a:rPr lang="zh-CN" altLang="en-US" sz="2000" dirty="0"/>
                  <a:t>，放在此问题中，</a:t>
                </a:r>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𝑆</m:t>
                        </m:r>
                      </m:e>
                    </m:d>
                  </m:oMath>
                </a14:m>
                <a:r>
                  <a:rPr lang="en-US" altLang="zh-CN" sz="2000" dirty="0"/>
                  <a:t>=2+1=3</a:t>
                </a:r>
              </a:p>
              <a:p>
                <a:pPr marL="0" indent="0">
                  <a:lnSpc>
                    <a:spcPct val="110000"/>
                  </a:lnSpc>
                  <a:buNone/>
                </a:pPr>
                <a:r>
                  <a:rPr lang="zh-CN" altLang="en-US" sz="2000" dirty="0"/>
                  <a:t>在</a:t>
                </a:r>
                <a:r>
                  <a:rPr lang="en-US" altLang="zh-CN" sz="2000" dirty="0"/>
                  <a:t>[K]={1,2,3,4}</a:t>
                </a:r>
                <a:r>
                  <a:rPr lang="zh-CN" altLang="en-US" sz="2000" dirty="0"/>
                  <a:t>里面选</a:t>
                </a:r>
                <a:r>
                  <a:rPr lang="en-US" altLang="zh-CN" sz="2000" dirty="0"/>
                  <a:t>3</a:t>
                </a:r>
                <a:r>
                  <a:rPr lang="zh-CN" altLang="en-US" sz="2000" dirty="0"/>
                  <a:t>个出来，也就是有</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𝐾</m:t>
                            </m:r>
                          </m:num>
                          <m:den>
                            <m:r>
                              <m:rPr>
                                <m:sty m:val="p"/>
                              </m:rPr>
                              <a:rPr lang="en-US" altLang="zh-CN" sz="2000" i="1">
                                <a:latin typeface="Cambria Math" panose="02040503050406030204" pitchFamily="18" charset="0"/>
                              </a:rPr>
                              <m:t>t</m:t>
                            </m:r>
                            <m:r>
                              <a:rPr lang="en-US" altLang="zh-CN" sz="2000" i="1">
                                <a:latin typeface="Cambria Math" panose="02040503050406030204" pitchFamily="18" charset="0"/>
                              </a:rPr>
                              <m:t>+1</m:t>
                            </m:r>
                          </m:den>
                        </m:f>
                      </m:e>
                    </m:d>
                  </m:oMath>
                </a14:m>
                <a:r>
                  <a:rPr lang="en-US" altLang="zh-CN" sz="2000" dirty="0"/>
                  <a:t>= </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b="0" i="1" smtClean="0">
                                <a:latin typeface="Cambria Math" panose="02040503050406030204" pitchFamily="18" charset="0"/>
                              </a:rPr>
                              <m:t>3</m:t>
                            </m:r>
                          </m:den>
                        </m:f>
                      </m:e>
                    </m:d>
                  </m:oMath>
                </a14:m>
                <a:r>
                  <a:rPr lang="en-US" altLang="zh-CN" sz="2000" dirty="0"/>
                  <a:t>=4</a:t>
                </a:r>
                <a:r>
                  <a:rPr lang="zh-CN" altLang="en-US" sz="2000" dirty="0"/>
                  <a:t>个，它们分别是</a:t>
                </a:r>
                <a:r>
                  <a:rPr lang="en-US" altLang="zh-CN" sz="2000" dirty="0"/>
                  <a:t>{1,2,3}{1,2,4}{1,3,4}{2,3,4}</a:t>
                </a:r>
              </a:p>
              <a:p>
                <a:pPr marL="0" indent="0">
                  <a:lnSpc>
                    <a:spcPct val="110000"/>
                  </a:lnSpc>
                  <a:buNone/>
                </a:pPr>
                <a:r>
                  <a:rPr lang="zh-CN" altLang="en-US" sz="2000" dirty="0"/>
                  <a:t>根据规则对每个</a:t>
                </a:r>
                <a:r>
                  <a:rPr lang="en-US" altLang="zh-CN" sz="2000" dirty="0"/>
                  <a:t>S</a:t>
                </a:r>
                <a:r>
                  <a:rPr lang="zh-CN" altLang="en-US" sz="2000" dirty="0"/>
                  <a:t>，对每个</a:t>
                </a:r>
                <a:r>
                  <a:rPr lang="en-US" altLang="zh-CN" sz="2000" dirty="0"/>
                  <a:t>s</a:t>
                </a:r>
                <a:r>
                  <a:rPr lang="zh-CN" altLang="en-US" sz="2000" dirty="0"/>
                  <a:t>∈</a:t>
                </a:r>
                <a:r>
                  <a:rPr lang="en-US" altLang="zh-CN" sz="2000" dirty="0"/>
                  <a:t>S</a:t>
                </a:r>
                <a:r>
                  <a:rPr lang="zh-CN" altLang="en-US" sz="2000" dirty="0"/>
                  <a:t>，传输</a:t>
                </a:r>
                <a:endParaRPr lang="en-US" altLang="zh-CN" sz="2000" dirty="0"/>
              </a:p>
              <a:p>
                <a:pPr marL="0" indent="0">
                  <a:lnSpc>
                    <a:spcPct val="110000"/>
                  </a:lnSpc>
                  <a:buNone/>
                </a:pPr>
                <a:r>
                  <a:rPr lang="zh-CN" altLang="en-US" sz="2000" dirty="0"/>
                  <a:t>参考给定的请求序列</a:t>
                </a:r>
                <a:r>
                  <a:rPr lang="en-US" altLang="zh-CN" sz="2000" dirty="0"/>
                  <a:t>(1,2,3,4)</a:t>
                </a:r>
              </a:p>
              <a:p>
                <a:pPr marL="0" indent="0">
                  <a:lnSpc>
                    <a:spcPct val="110000"/>
                  </a:lnSpc>
                  <a:buNone/>
                </a:pPr>
                <a:r>
                  <a:rPr lang="zh-CN" altLang="en-US" sz="2000" dirty="0"/>
                  <a:t>对于 </a:t>
                </a:r>
                <a:r>
                  <a:rPr lang="en-US" altLang="zh-CN" sz="2000" dirty="0"/>
                  <a:t>S={1,2,3} </a:t>
                </a:r>
                <a:r>
                  <a:rPr lang="zh-CN" altLang="en-US" sz="2000" dirty="0"/>
                  <a:t>传输的内容为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1</m:t>
                        </m:r>
                        <m:r>
                          <a:rPr lang="en-US" altLang="zh-CN" sz="2000" i="1">
                            <a:latin typeface="Cambria Math" panose="02040503050406030204" pitchFamily="18" charset="0"/>
                          </a:rPr>
                          <m:t>,{</m:t>
                        </m:r>
                        <m:r>
                          <a:rPr lang="en-US" altLang="zh-CN" sz="2000" b="0" i="1" smtClean="0">
                            <a:latin typeface="Cambria Math" panose="02040503050406030204" pitchFamily="18" charset="0"/>
                          </a:rPr>
                          <m:t>2</m:t>
                        </m:r>
                        <m:r>
                          <a:rPr lang="en-US" altLang="zh-CN" sz="2000" i="1">
                            <a:latin typeface="Cambria Math" panose="02040503050406030204" pitchFamily="18" charset="0"/>
                          </a:rPr>
                          <m:t>,</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2</m:t>
                        </m:r>
                        <m:r>
                          <a:rPr lang="en-US" altLang="zh-CN" sz="2000" i="1">
                            <a:latin typeface="Cambria Math" panose="02040503050406030204" pitchFamily="18" charset="0"/>
                          </a:rPr>
                          <m:t>,{1,</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3</m:t>
                        </m:r>
                        <m:r>
                          <a:rPr lang="en-US" altLang="zh-CN" sz="2000" i="1">
                            <a:latin typeface="Cambria Math" panose="02040503050406030204" pitchFamily="18" charset="0"/>
                          </a:rPr>
                          <m:t>,{1,</m:t>
                        </m:r>
                        <m:r>
                          <a:rPr lang="en-US" altLang="zh-CN" sz="2000" b="0" i="1" smtClean="0">
                            <a:latin typeface="Cambria Math" panose="02040503050406030204" pitchFamily="18" charset="0"/>
                          </a:rPr>
                          <m:t>2</m:t>
                        </m:r>
                        <m:r>
                          <a:rPr lang="en-US" altLang="zh-CN" sz="2000" i="1">
                            <a:latin typeface="Cambria Math" panose="02040503050406030204" pitchFamily="18" charset="0"/>
                          </a:rPr>
                          <m:t>}</m:t>
                        </m:r>
                      </m:sub>
                    </m:sSub>
                  </m:oMath>
                </a14:m>
                <a:endParaRPr lang="en-US" altLang="zh-CN" sz="2000" dirty="0"/>
              </a:p>
              <a:p>
                <a:pPr marL="0" indent="0">
                  <a:lnSpc>
                    <a:spcPct val="110000"/>
                  </a:lnSpc>
                  <a:buNone/>
                </a:pPr>
                <a:r>
                  <a:rPr lang="zh-CN" altLang="en-US" sz="2000" dirty="0"/>
                  <a:t>对于 </a:t>
                </a:r>
                <a:r>
                  <a:rPr lang="en-US" altLang="zh-CN" sz="2000" dirty="0"/>
                  <a:t>S={1,2,4} </a:t>
                </a:r>
                <a:r>
                  <a:rPr lang="zh-CN" altLang="en-US" sz="2000" dirty="0"/>
                  <a:t>传输的内容为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1,{2,</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2,{1,</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4</m:t>
                        </m:r>
                        <m:r>
                          <a:rPr lang="en-US" altLang="zh-CN" sz="2000" i="1">
                            <a:latin typeface="Cambria Math" panose="02040503050406030204" pitchFamily="18" charset="0"/>
                          </a:rPr>
                          <m:t>,{1,2}</m:t>
                        </m:r>
                      </m:sub>
                    </m:sSub>
                  </m:oMath>
                </a14:m>
                <a:endParaRPr lang="en-US" altLang="zh-CN" sz="2000" dirty="0"/>
              </a:p>
              <a:p>
                <a:pPr marL="0" indent="0">
                  <a:lnSpc>
                    <a:spcPct val="110000"/>
                  </a:lnSpc>
                  <a:buNone/>
                </a:pPr>
                <a:r>
                  <a:rPr lang="zh-CN" altLang="en-US" sz="2000" dirty="0"/>
                  <a:t>对于 </a:t>
                </a:r>
                <a:r>
                  <a:rPr lang="en-US" altLang="zh-CN" sz="2000" dirty="0"/>
                  <a:t>S={1,3,4} </a:t>
                </a:r>
                <a:r>
                  <a:rPr lang="zh-CN" altLang="en-US" sz="2000" dirty="0"/>
                  <a:t>传输的内容为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1,{</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3</m:t>
                        </m:r>
                        <m:r>
                          <a:rPr lang="en-US" altLang="zh-CN" sz="2000" i="1">
                            <a:latin typeface="Cambria Math" panose="02040503050406030204" pitchFamily="18" charset="0"/>
                          </a:rPr>
                          <m:t>,{1,</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4</m:t>
                        </m:r>
                        <m:r>
                          <a:rPr lang="en-US" altLang="zh-CN" sz="2000" i="1">
                            <a:latin typeface="Cambria Math" panose="02040503050406030204" pitchFamily="18" charset="0"/>
                          </a:rPr>
                          <m:t>,{1,</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sub>
                    </m:sSub>
                  </m:oMath>
                </a14:m>
                <a:endParaRPr lang="en-US" altLang="zh-CN" sz="2000" dirty="0"/>
              </a:p>
              <a:p>
                <a:pPr marL="0" indent="0">
                  <a:lnSpc>
                    <a:spcPct val="110000"/>
                  </a:lnSpc>
                  <a:buNone/>
                </a:pPr>
                <a:r>
                  <a:rPr lang="zh-CN" altLang="en-US" sz="2000" dirty="0"/>
                  <a:t>对于 </a:t>
                </a:r>
                <a:r>
                  <a:rPr lang="en-US" altLang="zh-CN" sz="2000" dirty="0"/>
                  <a:t>S={2,3,4} </a:t>
                </a:r>
                <a:r>
                  <a:rPr lang="zh-CN" altLang="en-US" sz="2000" dirty="0"/>
                  <a:t>传输的内容为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2</m:t>
                        </m:r>
                        <m:r>
                          <a:rPr lang="en-US" altLang="zh-CN" sz="2000" i="1">
                            <a:latin typeface="Cambria Math" panose="02040503050406030204" pitchFamily="18" charset="0"/>
                          </a:rPr>
                          <m:t>,{</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3</m:t>
                        </m:r>
                        <m:r>
                          <a:rPr lang="en-US" altLang="zh-CN" sz="2000" i="1">
                            <a:latin typeface="Cambria Math" panose="02040503050406030204" pitchFamily="18" charset="0"/>
                          </a:rPr>
                          <m:t>,{</m:t>
                        </m:r>
                        <m:r>
                          <a:rPr lang="en-US" altLang="zh-CN" sz="2000" b="0" i="1" smtClean="0">
                            <a:latin typeface="Cambria Math" panose="02040503050406030204" pitchFamily="18" charset="0"/>
                          </a:rPr>
                          <m:t>2</m:t>
                        </m:r>
                        <m:r>
                          <a:rPr lang="en-US" altLang="zh-CN" sz="2000" i="1">
                            <a:latin typeface="Cambria Math" panose="02040503050406030204" pitchFamily="18" charset="0"/>
                          </a:rPr>
                          <m:t>,</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4</m:t>
                        </m:r>
                        <m:r>
                          <a:rPr lang="en-US" altLang="zh-CN" sz="2000" i="1">
                            <a:latin typeface="Cambria Math" panose="02040503050406030204" pitchFamily="18" charset="0"/>
                          </a:rPr>
                          <m:t>,{</m:t>
                        </m:r>
                        <m:r>
                          <a:rPr lang="en-US" altLang="zh-CN" sz="2000" b="0" i="1" smtClean="0">
                            <a:latin typeface="Cambria Math" panose="02040503050406030204" pitchFamily="18" charset="0"/>
                          </a:rPr>
                          <m:t>2</m:t>
                        </m:r>
                        <m:r>
                          <a:rPr lang="en-US" altLang="zh-CN" sz="2000" i="1">
                            <a:latin typeface="Cambria Math" panose="02040503050406030204" pitchFamily="18" charset="0"/>
                          </a:rPr>
                          <m:t>,</m:t>
                        </m:r>
                        <m:r>
                          <a:rPr lang="en-US" altLang="zh-CN" sz="2000" b="0" i="1" smtClean="0">
                            <a:latin typeface="Cambria Math" panose="02040503050406030204" pitchFamily="18" charset="0"/>
                          </a:rPr>
                          <m:t>3</m:t>
                        </m:r>
                        <m:r>
                          <a:rPr lang="en-US" altLang="zh-CN" sz="2000" i="1">
                            <a:latin typeface="Cambria Math" panose="02040503050406030204" pitchFamily="18" charset="0"/>
                          </a:rPr>
                          <m:t>}</m:t>
                        </m:r>
                      </m:sub>
                    </m:sSub>
                  </m:oMath>
                </a14:m>
                <a:endParaRPr lang="en-US" altLang="zh-CN" sz="2000" dirty="0"/>
              </a:p>
              <a:p>
                <a:pPr marL="0" indent="0">
                  <a:lnSpc>
                    <a:spcPct val="110000"/>
                  </a:lnSpc>
                  <a:buNone/>
                </a:pPr>
                <a:r>
                  <a:rPr lang="zh-CN" altLang="en-US" sz="2000" dirty="0"/>
                  <a:t>因此，</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(1,2,3,4)</m:t>
                        </m:r>
                      </m:sub>
                    </m:sSub>
                  </m:oMath>
                </a14:m>
                <a:r>
                  <a:rPr lang="en-US" altLang="zh-CN" sz="2000" dirty="0"/>
                  <a:t>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1,{2,3}</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2,{1,3}</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3,{1,2}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1,{2,4}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2,{1,4}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4,{1,2}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i="1">
                            <a:latin typeface="Cambria Math" panose="02040503050406030204" pitchFamily="18" charset="0"/>
                          </a:rPr>
                          <m:t>𝑊</m:t>
                        </m:r>
                      </m:e>
                      <m:sub>
                        <m:r>
                          <a:rPr lang="en-US" altLang="zh-CN" sz="2000" i="1">
                            <a:latin typeface="Cambria Math" panose="02040503050406030204" pitchFamily="18" charset="0"/>
                          </a:rPr>
                          <m:t>1,{3,4}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3,{1,4}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4,{1,3}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2,{3,4}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3,{2,4}</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4,{2,3}</m:t>
                        </m:r>
                      </m:sub>
                    </m:sSub>
                  </m:oMath>
                </a14:m>
                <a:r>
                  <a:rPr lang="en-US" altLang="zh-CN" sz="2000" dirty="0"/>
                  <a:t>)</a:t>
                </a:r>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26"/>
                <a:stretch>
                  <a:fillRect l="-754" t="-2619" b="-47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D99FA44-0332-423E-9DAB-392D5B4D843B}"/>
              </a:ext>
            </a:extLst>
          </p:cNvPr>
          <p:cNvPicPr>
            <a:picLocks noChangeAspect="1"/>
          </p:cNvPicPr>
          <p:nvPr/>
        </p:nvPicPr>
        <p:blipFill>
          <a:blip r:embed="rId27"/>
          <a:stretch>
            <a:fillRect/>
          </a:stretch>
        </p:blipFill>
        <p:spPr>
          <a:xfrm>
            <a:off x="4914290" y="2813402"/>
            <a:ext cx="1327485" cy="389817"/>
          </a:xfrm>
          <a:prstGeom prst="rect">
            <a:avLst/>
          </a:prstGeom>
        </p:spPr>
      </p:pic>
    </p:spTree>
    <p:extLst>
      <p:ext uri="{BB962C8B-B14F-4D97-AF65-F5344CB8AC3E}">
        <p14:creationId xmlns:p14="http://schemas.microsoft.com/office/powerpoint/2010/main" val="4008012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r>
                  <a:rPr lang="en-US" altLang="zh-CN" sz="2400" b="1" dirty="0"/>
                  <a:t>Proof of Theorem 2</a:t>
                </a:r>
              </a:p>
              <a:p>
                <a:pPr marL="0" indent="0">
                  <a:buNone/>
                </a:pPr>
                <a:r>
                  <a:rPr lang="zh-CN" altLang="en-US" sz="2000" dirty="0"/>
                  <a:t>考虑</a:t>
                </a:r>
                <a:r>
                  <a:rPr lang="en-US" altLang="zh-CN" sz="2000" dirty="0"/>
                  <a:t>s</a:t>
                </a:r>
                <a:r>
                  <a:rPr lang="zh-CN" altLang="en-US" sz="2000" dirty="0"/>
                  <a:t>∈</a:t>
                </a:r>
                <a:r>
                  <a:rPr lang="en-US" altLang="zh-CN" sz="2000" dirty="0"/>
                  <a:t>{1,2,3,…,min(N,K)}</a:t>
                </a:r>
                <a:r>
                  <a:rPr lang="zh-CN" altLang="en-US" sz="2000" dirty="0"/>
                  <a:t>，考虑前面</a:t>
                </a:r>
                <a:r>
                  <a:rPr lang="en-US" altLang="zh-CN" sz="2000" dirty="0"/>
                  <a:t>s</a:t>
                </a:r>
                <a:r>
                  <a:rPr lang="zh-CN" altLang="en-US" sz="2000" dirty="0"/>
                  <a:t>个用户的</a:t>
                </a:r>
                <a:r>
                  <a:rPr lang="en-US" altLang="zh-CN" sz="2000" dirty="0"/>
                  <a:t>cache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𝑍</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b="0" i="1" smtClean="0">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b="0" i="1" smtClean="0">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b="0" i="1" smtClean="0">
                            <a:latin typeface="Cambria Math" panose="02040503050406030204" pitchFamily="18" charset="0"/>
                          </a:rPr>
                          <m:t>𝑠</m:t>
                        </m:r>
                      </m:sub>
                    </m:sSub>
                  </m:oMath>
                </a14:m>
                <a:endParaRPr lang="en-US" altLang="zh-CN" sz="2000" dirty="0"/>
              </a:p>
              <a:p>
                <a:pPr marL="0" indent="0">
                  <a:buNone/>
                </a:pP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i="1">
                            <a:latin typeface="Cambria Math" panose="02040503050406030204" pitchFamily="18" charset="0"/>
                          </a:rPr>
                          <m:t>1</m:t>
                        </m:r>
                      </m:sub>
                    </m:sSub>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𝑠</m:t>
                        </m:r>
                      </m:sub>
                    </m:sSub>
                  </m:oMath>
                </a14:m>
                <a:r>
                  <a:rPr lang="zh-CN" altLang="en-US" sz="2000" dirty="0"/>
                  <a:t>可以确定</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𝑠</m:t>
                        </m:r>
                      </m:sub>
                    </m:sSub>
                  </m:oMath>
                </a14:m>
                <a:endParaRPr lang="en-US" altLang="zh-CN" sz="2000" dirty="0"/>
              </a:p>
              <a:p>
                <a:pPr marL="0" indent="0">
                  <a:buNone/>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2</m:t>
                        </m:r>
                      </m:sub>
                    </m:sSub>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𝑠</m:t>
                        </m:r>
                      </m:sub>
                    </m:sSub>
                  </m:oMath>
                </a14:m>
                <a:r>
                  <a:rPr lang="zh-CN" altLang="en-US" sz="2000" dirty="0"/>
                  <a:t>可以确定</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smtClean="0">
                            <a:latin typeface="Cambria Math" panose="02040503050406030204" pitchFamily="18" charset="0"/>
                          </a:rPr>
                          <m:t>s</m:t>
                        </m:r>
                        <m:r>
                          <a:rPr lang="en-US" altLang="zh-CN" sz="2000" i="1">
                            <a:latin typeface="Cambria Math" panose="02040503050406030204" pitchFamily="18" charset="0"/>
                          </a:rPr>
                          <m:t>+</m:t>
                        </m:r>
                        <m:r>
                          <a:rPr lang="en-US" altLang="zh-CN" sz="2000" b="0" i="1" smtClean="0">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m:rPr>
                            <m:sty m:val="p"/>
                          </m:rPr>
                          <a:rPr lang="en-US" altLang="zh-CN" sz="2000" i="1" smtClean="0">
                            <a:latin typeface="Cambria Math" panose="02040503050406030204" pitchFamily="18" charset="0"/>
                          </a:rPr>
                          <m:t>s</m:t>
                        </m:r>
                        <m:r>
                          <a:rPr lang="en-US" altLang="zh-CN" sz="2000" b="0" i="1" smtClean="0">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2</m:t>
                        </m:r>
                        <m:r>
                          <a:rPr lang="en-US" altLang="zh-CN" sz="2000" i="1">
                            <a:latin typeface="Cambria Math" panose="02040503050406030204" pitchFamily="18" charset="0"/>
                          </a:rPr>
                          <m:t>𝑠</m:t>
                        </m:r>
                      </m:sub>
                    </m:sSub>
                  </m:oMath>
                </a14:m>
                <a:endParaRPr lang="en-US" altLang="zh-CN" sz="2000" dirty="0"/>
              </a:p>
              <a:p>
                <a:pPr marL="0" indent="0">
                  <a:buNone/>
                </a:pPr>
                <a:r>
                  <a:rPr lang="zh-CN" altLang="en-US" sz="2000" dirty="0"/>
                  <a:t>以此类推</a:t>
                </a:r>
                <a:endParaRPr lang="en-US" altLang="zh-CN" sz="2000" dirty="0"/>
              </a:p>
              <a:p>
                <a:pPr marL="0" indent="0">
                  <a:buNone/>
                </a:pPr>
                <a:r>
                  <a:rPr lang="zh-CN" altLang="en-US" sz="2000" dirty="0"/>
                  <a:t>我们有</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𝑋</m:t>
                        </m:r>
                      </m:e>
                      <m:sub>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e>
                        </m:d>
                      </m:sub>
                    </m:sSub>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𝑠</m:t>
                        </m:r>
                      </m:sub>
                    </m:sSub>
                  </m:oMath>
                </a14:m>
                <a:r>
                  <a:rPr lang="zh-CN" altLang="en-US" sz="2000" dirty="0"/>
                  <a:t>可以确定</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𝑠</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𝑁</m:t>
                            </m:r>
                            <m:r>
                              <a:rPr lang="en-US" altLang="zh-CN" sz="2000" i="1">
                                <a:latin typeface="Cambria Math" panose="02040503050406030204" pitchFamily="18" charset="0"/>
                              </a:rPr>
                              <m:t>/</m:t>
                            </m:r>
                            <m:r>
                              <a:rPr lang="en-US" altLang="zh-CN" sz="2000" i="1">
                                <a:latin typeface="Cambria Math" panose="02040503050406030204" pitchFamily="18" charset="0"/>
                              </a:rPr>
                              <m:t>𝑠</m:t>
                            </m:r>
                          </m:e>
                        </m:d>
                      </m:sub>
                    </m:sSub>
                  </m:oMath>
                </a14:m>
                <a:endParaRPr lang="en-US" altLang="zh-CN" sz="2000" dirty="0"/>
              </a:p>
              <a:p>
                <a:pPr marL="0" indent="0">
                  <a:buNone/>
                </a:pPr>
                <a:r>
                  <a:rPr lang="zh-CN" altLang="en-US" sz="2000" dirty="0"/>
                  <a:t>根据信息论基础中的定理，可以得到</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进而 </a:t>
                </a:r>
                <a:endParaRPr lang="en-US" altLang="zh-CN" sz="2000" dirty="0"/>
              </a:p>
              <a:p>
                <a:pPr marL="0" indent="0">
                  <a:buNone/>
                </a:pPr>
                <a:endParaRPr lang="en-US" altLang="zh-CN" sz="2000"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875641"/>
                <a:ext cx="10515600" cy="5121886"/>
              </a:xfrm>
              <a:blipFill>
                <a:blip r:embed="rId35"/>
                <a:stretch>
                  <a:fillRect l="-928" t="-166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44B2FBD-CE6B-480D-8213-0D76F0805420}"/>
              </a:ext>
            </a:extLst>
          </p:cNvPr>
          <p:cNvPicPr>
            <a:picLocks noChangeAspect="1"/>
          </p:cNvPicPr>
          <p:nvPr/>
        </p:nvPicPr>
        <p:blipFill>
          <a:blip r:embed="rId36"/>
          <a:stretch>
            <a:fillRect/>
          </a:stretch>
        </p:blipFill>
        <p:spPr>
          <a:xfrm>
            <a:off x="4313892" y="3745429"/>
            <a:ext cx="3564216" cy="667545"/>
          </a:xfrm>
          <a:prstGeom prst="rect">
            <a:avLst/>
          </a:prstGeom>
        </p:spPr>
      </p:pic>
      <p:pic>
        <p:nvPicPr>
          <p:cNvPr id="5" name="图片 4">
            <a:extLst>
              <a:ext uri="{FF2B5EF4-FFF2-40B4-BE49-F238E27FC236}">
                <a16:creationId xmlns:a16="http://schemas.microsoft.com/office/drawing/2014/main" id="{F4289E76-3A4E-4F6F-9851-AD9F0875CDAF}"/>
              </a:ext>
            </a:extLst>
          </p:cNvPr>
          <p:cNvPicPr>
            <a:picLocks noChangeAspect="1"/>
          </p:cNvPicPr>
          <p:nvPr/>
        </p:nvPicPr>
        <p:blipFill>
          <a:blip r:embed="rId37"/>
          <a:stretch>
            <a:fillRect/>
          </a:stretch>
        </p:blipFill>
        <p:spPr>
          <a:xfrm>
            <a:off x="3910628" y="5006812"/>
            <a:ext cx="4370744" cy="894798"/>
          </a:xfrm>
          <a:prstGeom prst="rect">
            <a:avLst/>
          </a:prstGeom>
        </p:spPr>
      </p:pic>
    </p:spTree>
    <p:extLst>
      <p:ext uri="{BB962C8B-B14F-4D97-AF65-F5344CB8AC3E}">
        <p14:creationId xmlns:p14="http://schemas.microsoft.com/office/powerpoint/2010/main" val="2381188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6900418" cy="464869"/>
          </a:xfrm>
        </p:spPr>
        <p:txBody>
          <a:bodyPr>
            <a:normAutofit fontScale="90000"/>
          </a:bodyPr>
          <a:lstStyle/>
          <a:p>
            <a:r>
              <a:rPr lang="en-US" altLang="zh-CN" dirty="0"/>
              <a:t>3. Proofs and Examples</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875641"/>
            <a:ext cx="10515600" cy="5121886"/>
          </a:xfrm>
        </p:spPr>
        <p:txBody>
          <a:bodyPr>
            <a:normAutofit/>
          </a:bodyPr>
          <a:lstStyle/>
          <a:p>
            <a:pPr marL="0" indent="0">
              <a:buNone/>
            </a:pPr>
            <a:r>
              <a:rPr lang="en-US" altLang="zh-CN" sz="2400" b="1" dirty="0"/>
              <a:t>Proof of Theorem 3</a:t>
            </a:r>
          </a:p>
          <a:p>
            <a:pPr marL="0" indent="0">
              <a:buNone/>
            </a:pPr>
            <a:r>
              <a:rPr lang="zh-CN" altLang="en-US" sz="2000" dirty="0"/>
              <a:t>涉及到的公式较复杂</a:t>
            </a:r>
            <a:endParaRPr lang="en-US" altLang="zh-CN" sz="2000" dirty="0"/>
          </a:p>
          <a:p>
            <a:pPr marL="0" indent="0">
              <a:buNone/>
            </a:pPr>
            <a:r>
              <a:rPr lang="zh-CN" altLang="en-US" sz="2000" dirty="0"/>
              <a:t>大致思想是分</a:t>
            </a:r>
            <a:r>
              <a:rPr lang="en-US" altLang="zh-CN" sz="2000" dirty="0"/>
              <a:t>min{N,K}</a:t>
            </a:r>
            <a:r>
              <a:rPr lang="zh-CN" altLang="en-US" sz="2000" dirty="0"/>
              <a:t>≤</a:t>
            </a:r>
            <a:r>
              <a:rPr lang="en-US" altLang="zh-CN" sz="2000" dirty="0"/>
              <a:t>12</a:t>
            </a:r>
            <a:r>
              <a:rPr lang="zh-CN" altLang="en-US" sz="2000" dirty="0"/>
              <a:t>和</a:t>
            </a:r>
            <a:r>
              <a:rPr lang="en-US" altLang="zh-CN" sz="2000" dirty="0"/>
              <a:t>min{N,K}</a:t>
            </a:r>
            <a:r>
              <a:rPr lang="zh-CN" altLang="en-US" sz="2000" dirty="0"/>
              <a:t>≥</a:t>
            </a:r>
            <a:r>
              <a:rPr lang="en-US" altLang="zh-CN" sz="2000" dirty="0"/>
              <a:t>13</a:t>
            </a:r>
            <a:r>
              <a:rPr lang="zh-CN" altLang="en-US" sz="2000" dirty="0"/>
              <a:t>两种情况考虑</a:t>
            </a:r>
            <a:endParaRPr lang="en-US" altLang="zh-CN" sz="2000" dirty="0"/>
          </a:p>
          <a:p>
            <a:pPr marL="0" indent="0">
              <a:buNone/>
            </a:pPr>
            <a:r>
              <a:rPr lang="zh-CN" altLang="en-US" sz="2000" dirty="0"/>
              <a:t>在后者中，进一步分为三种情况考虑，分别是</a:t>
            </a:r>
            <a:endParaRPr lang="en-US" altLang="zh-CN" sz="2000" dirty="0"/>
          </a:p>
          <a:p>
            <a:pPr marL="0" indent="0">
              <a:buNone/>
            </a:pPr>
            <a:endParaRPr lang="en-US" altLang="zh-CN" sz="2000" dirty="0"/>
          </a:p>
        </p:txBody>
      </p:sp>
      <p:pic>
        <p:nvPicPr>
          <p:cNvPr id="6" name="图片 5">
            <a:extLst>
              <a:ext uri="{FF2B5EF4-FFF2-40B4-BE49-F238E27FC236}">
                <a16:creationId xmlns:a16="http://schemas.microsoft.com/office/drawing/2014/main" id="{C29B854A-B489-4157-879C-DEEFBF9EF2D0}"/>
              </a:ext>
            </a:extLst>
          </p:cNvPr>
          <p:cNvPicPr>
            <a:picLocks noChangeAspect="1"/>
          </p:cNvPicPr>
          <p:nvPr/>
        </p:nvPicPr>
        <p:blipFill>
          <a:blip r:embed="rId3"/>
          <a:stretch>
            <a:fillRect/>
          </a:stretch>
        </p:blipFill>
        <p:spPr>
          <a:xfrm>
            <a:off x="930965" y="2475049"/>
            <a:ext cx="2978426" cy="521225"/>
          </a:xfrm>
          <a:prstGeom prst="rect">
            <a:avLst/>
          </a:prstGeom>
        </p:spPr>
      </p:pic>
      <p:pic>
        <p:nvPicPr>
          <p:cNvPr id="7" name="图片 6">
            <a:extLst>
              <a:ext uri="{FF2B5EF4-FFF2-40B4-BE49-F238E27FC236}">
                <a16:creationId xmlns:a16="http://schemas.microsoft.com/office/drawing/2014/main" id="{77EDA8A5-201C-45CA-B6AC-64AAC5EF218C}"/>
              </a:ext>
            </a:extLst>
          </p:cNvPr>
          <p:cNvPicPr>
            <a:picLocks noChangeAspect="1"/>
          </p:cNvPicPr>
          <p:nvPr/>
        </p:nvPicPr>
        <p:blipFill>
          <a:blip r:embed="rId4"/>
          <a:stretch>
            <a:fillRect/>
          </a:stretch>
        </p:blipFill>
        <p:spPr>
          <a:xfrm>
            <a:off x="838200" y="3125755"/>
            <a:ext cx="4078357" cy="368368"/>
          </a:xfrm>
          <a:prstGeom prst="rect">
            <a:avLst/>
          </a:prstGeom>
        </p:spPr>
      </p:pic>
      <p:pic>
        <p:nvPicPr>
          <p:cNvPr id="8" name="图片 7">
            <a:extLst>
              <a:ext uri="{FF2B5EF4-FFF2-40B4-BE49-F238E27FC236}">
                <a16:creationId xmlns:a16="http://schemas.microsoft.com/office/drawing/2014/main" id="{925D314D-8800-404D-BFD3-9D0EECFB62C5}"/>
              </a:ext>
            </a:extLst>
          </p:cNvPr>
          <p:cNvPicPr>
            <a:picLocks noChangeAspect="1"/>
          </p:cNvPicPr>
          <p:nvPr/>
        </p:nvPicPr>
        <p:blipFill>
          <a:blip r:embed="rId5"/>
          <a:stretch>
            <a:fillRect/>
          </a:stretch>
        </p:blipFill>
        <p:spPr>
          <a:xfrm>
            <a:off x="930965" y="3623604"/>
            <a:ext cx="2162677" cy="368368"/>
          </a:xfrm>
          <a:prstGeom prst="rect">
            <a:avLst/>
          </a:prstGeom>
        </p:spPr>
      </p:pic>
    </p:spTree>
    <p:extLst>
      <p:ext uri="{BB962C8B-B14F-4D97-AF65-F5344CB8AC3E}">
        <p14:creationId xmlns:p14="http://schemas.microsoft.com/office/powerpoint/2010/main" val="281939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标题 1"/>
          <p:cNvSpPr>
            <a:spLocks noGrp="1"/>
          </p:cNvSpPr>
          <p:nvPr>
            <p:ph type="title"/>
          </p:nvPr>
        </p:nvSpPr>
        <p:spPr/>
        <p:txBody>
          <a:bodyPr/>
          <a:lstStyle/>
          <a:p>
            <a:pPr algn="ctr"/>
            <a:r>
              <a:rPr lang="en-US" altLang="zh-CN" dirty="0"/>
              <a:t>1.Introduction</a:t>
            </a:r>
            <a:endParaRPr lang="zh-CN" altLang="en-US" dirty="0"/>
          </a:p>
        </p:txBody>
      </p:sp>
    </p:spTree>
    <p:extLst>
      <p:ext uri="{BB962C8B-B14F-4D97-AF65-F5344CB8AC3E}">
        <p14:creationId xmlns:p14="http://schemas.microsoft.com/office/powerpoint/2010/main" val="3262896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标题 1"/>
          <p:cNvSpPr>
            <a:spLocks noGrp="1"/>
          </p:cNvSpPr>
          <p:nvPr>
            <p:ph type="title"/>
          </p:nvPr>
        </p:nvSpPr>
        <p:spPr/>
        <p:txBody>
          <a:bodyPr/>
          <a:lstStyle/>
          <a:p>
            <a:pPr algn="ctr"/>
            <a:r>
              <a:rPr lang="en-US" altLang="zh-CN" dirty="0"/>
              <a:t>4.Connections and Future Work</a:t>
            </a:r>
            <a:endParaRPr lang="zh-CN" altLang="en-US" dirty="0"/>
          </a:p>
        </p:txBody>
      </p:sp>
      <p:sp>
        <p:nvSpPr>
          <p:cNvPr id="1048677" name="内容占位符 2"/>
          <p:cNvSpPr>
            <a:spLocks noGrp="1"/>
          </p:cNvSpPr>
          <p:nvPr>
            <p:ph idx="1"/>
          </p:nvPr>
        </p:nvSpPr>
        <p:spPr>
          <a:xfrm>
            <a:off x="838200" y="1253331"/>
            <a:ext cx="10515600" cy="4351338"/>
          </a:xfrm>
        </p:spPr>
        <p:txBody>
          <a:bodyPr/>
          <a:lstStyle/>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b="1" dirty="0"/>
          </a:p>
          <a:p>
            <a:endParaRPr lang="en-US" altLang="zh-CN" dirty="0"/>
          </a:p>
          <a:p>
            <a:pPr marL="0" indent="0">
              <a:buNone/>
            </a:pPr>
            <a:endParaRPr lang="zh-CN" altLang="en-US" dirty="0"/>
          </a:p>
        </p:txBody>
      </p:sp>
    </p:spTree>
    <p:extLst>
      <p:ext uri="{BB962C8B-B14F-4D97-AF65-F5344CB8AC3E}">
        <p14:creationId xmlns:p14="http://schemas.microsoft.com/office/powerpoint/2010/main" val="1425958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标题 1"/>
          <p:cNvSpPr>
            <a:spLocks noGrp="1"/>
          </p:cNvSpPr>
          <p:nvPr>
            <p:ph type="title"/>
          </p:nvPr>
        </p:nvSpPr>
        <p:spPr>
          <a:xfrm>
            <a:off x="216000" y="216168"/>
            <a:ext cx="6900418" cy="464869"/>
          </a:xfrm>
        </p:spPr>
        <p:txBody>
          <a:bodyPr>
            <a:normAutofit fontScale="90000"/>
          </a:bodyPr>
          <a:lstStyle/>
          <a:p>
            <a:r>
              <a:rPr lang="en-US" altLang="zh-CN" dirty="0"/>
              <a:t>4.Connections and Future Work</a:t>
            </a:r>
            <a:endParaRPr lang="zh-CN" altLang="en-US" dirty="0"/>
          </a:p>
        </p:txBody>
      </p:sp>
      <p:sp>
        <p:nvSpPr>
          <p:cNvPr id="1048679" name="内容占位符 2"/>
          <p:cNvSpPr>
            <a:spLocks noGrp="1" noRot="1" noChangeAspect="1" noMove="1" noResize="1" noEditPoints="1" noAdjustHandles="1" noChangeArrowheads="1" noChangeShapeType="1" noTextEdit="1"/>
          </p:cNvSpPr>
          <p:nvPr>
            <p:ph idx="1"/>
          </p:nvPr>
        </p:nvSpPr>
        <p:spPr>
          <a:xfrm>
            <a:off x="838200" y="875641"/>
            <a:ext cx="10515600" cy="5121886"/>
          </a:xfrm>
          <a:blipFill>
            <a:blip r:embed="rId3"/>
            <a:stretch>
              <a:fillRect l="-522" t="-1310" r="-174" b="-1429"/>
            </a:stretch>
          </a:blipFill>
        </p:spPr>
        <p:txBody>
          <a:bodyPr/>
          <a:lstStyle/>
          <a:p>
            <a:r>
              <a:rPr lang="zh-CN" altLang="en-US">
                <a:noFill/>
              </a:rPr>
              <a:t> </a:t>
            </a:r>
          </a:p>
        </p:txBody>
      </p:sp>
    </p:spTree>
    <p:extLst>
      <p:ext uri="{BB962C8B-B14F-4D97-AF65-F5344CB8AC3E}">
        <p14:creationId xmlns:p14="http://schemas.microsoft.com/office/powerpoint/2010/main" val="1418156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标题 1"/>
          <p:cNvSpPr>
            <a:spLocks noGrp="1"/>
          </p:cNvSpPr>
          <p:nvPr>
            <p:ph type="title"/>
          </p:nvPr>
        </p:nvSpPr>
        <p:spPr>
          <a:xfrm>
            <a:off x="216000" y="216168"/>
            <a:ext cx="6900418" cy="464869"/>
          </a:xfrm>
        </p:spPr>
        <p:txBody>
          <a:bodyPr>
            <a:normAutofit fontScale="90000"/>
          </a:bodyPr>
          <a:lstStyle/>
          <a:p>
            <a:r>
              <a:rPr lang="en-US" altLang="zh-CN" dirty="0"/>
              <a:t>4.Connections and Future Work</a:t>
            </a:r>
            <a:endParaRPr lang="zh-CN" altLang="en-US" dirty="0"/>
          </a:p>
        </p:txBody>
      </p:sp>
      <p:sp>
        <p:nvSpPr>
          <p:cNvPr id="1048681" name="内容占位符 2"/>
          <p:cNvSpPr>
            <a:spLocks noGrp="1"/>
          </p:cNvSpPr>
          <p:nvPr>
            <p:ph idx="1"/>
          </p:nvPr>
        </p:nvSpPr>
        <p:spPr>
          <a:xfrm>
            <a:off x="838200" y="875641"/>
            <a:ext cx="10515600" cy="5121886"/>
          </a:xfrm>
        </p:spPr>
        <p:txBody>
          <a:bodyPr/>
          <a:lstStyle/>
          <a:p>
            <a:pPr marL="457200" indent="-457200">
              <a:buFont typeface="+mj-ea"/>
              <a:buAutoNum type="circleNumDbPlain" startAt="2"/>
            </a:pPr>
            <a:r>
              <a:rPr lang="en-US" altLang="zh-CN" sz="2000" b="1" dirty="0"/>
              <a:t>Decentralized Caching</a:t>
            </a:r>
          </a:p>
          <a:p>
            <a:pPr marL="0" indent="0">
              <a:buNone/>
            </a:pPr>
            <a:r>
              <a:rPr lang="zh-CN" altLang="en-US" sz="2000" dirty="0"/>
              <a:t>本文给出的分配方法有几个缺点</a:t>
            </a:r>
            <a:endParaRPr lang="en-US" altLang="zh-CN" sz="2000" dirty="0"/>
          </a:p>
          <a:p>
            <a:pPr marL="457200" indent="-457200">
              <a:buFont typeface="+mj-lt"/>
              <a:buAutoNum type="arabicPeriod"/>
            </a:pPr>
            <a:r>
              <a:rPr lang="zh-CN" altLang="en-US" sz="2000" dirty="0"/>
              <a:t>不清楚在</a:t>
            </a:r>
            <a:r>
              <a:rPr lang="en-US" altLang="zh-CN" sz="2000" dirty="0"/>
              <a:t>delivery phase</a:t>
            </a:r>
            <a:r>
              <a:rPr lang="zh-CN" altLang="en-US" sz="2000" dirty="0"/>
              <a:t>的用户数量和用户</a:t>
            </a:r>
            <a:r>
              <a:rPr lang="en-US" altLang="zh-CN" sz="2000" dirty="0"/>
              <a:t>ID</a:t>
            </a:r>
          </a:p>
          <a:p>
            <a:pPr marL="457200" indent="-457200">
              <a:buFont typeface="+mj-lt"/>
              <a:buAutoNum type="arabicPeriod"/>
            </a:pPr>
            <a:r>
              <a:rPr lang="zh-CN" altLang="en-US" sz="2000" dirty="0"/>
              <a:t>非同步请求，使得</a:t>
            </a:r>
            <a:r>
              <a:rPr lang="en-US" altLang="zh-CN" sz="2000" dirty="0"/>
              <a:t>placement phase</a:t>
            </a:r>
            <a:r>
              <a:rPr lang="zh-CN" altLang="en-US" sz="2000" dirty="0"/>
              <a:t>的分配策略不能帮助</a:t>
            </a:r>
            <a:r>
              <a:rPr lang="en-US" altLang="zh-CN" sz="2000" dirty="0"/>
              <a:t>delivery phase</a:t>
            </a:r>
            <a:r>
              <a:rPr lang="zh-CN" altLang="en-US" sz="2000" dirty="0"/>
              <a:t>降低网络开销。</a:t>
            </a:r>
            <a:endParaRPr lang="en-US" altLang="zh-CN" sz="2000" dirty="0"/>
          </a:p>
          <a:p>
            <a:pPr marL="457200" indent="-457200">
              <a:buFont typeface="+mj-lt"/>
              <a:buAutoNum type="arabicPeriod"/>
            </a:pPr>
            <a:r>
              <a:rPr lang="zh-CN" altLang="en-US" sz="2000" dirty="0"/>
              <a:t>用户在两个</a:t>
            </a:r>
            <a:r>
              <a:rPr lang="en-US" altLang="zh-CN" sz="2000" dirty="0"/>
              <a:t>phases</a:t>
            </a:r>
            <a:r>
              <a:rPr lang="zh-CN" altLang="en-US" sz="2000" dirty="0"/>
              <a:t>分别处在不同的网络中</a:t>
            </a:r>
            <a:endParaRPr lang="en-US" altLang="zh-CN" sz="2000" dirty="0"/>
          </a:p>
          <a:p>
            <a:pPr marL="457200" indent="-457200">
              <a:buFont typeface="+mj-lt"/>
              <a:buAutoNum type="arabicPeriod"/>
            </a:pPr>
            <a:endParaRPr lang="en-US" altLang="zh-CN" sz="2000" dirty="0"/>
          </a:p>
          <a:p>
            <a:pPr marL="0" indent="0">
              <a:buNone/>
            </a:pPr>
            <a:r>
              <a:rPr lang="zh-CN" altLang="en-US" sz="2000" dirty="0"/>
              <a:t>因此需要一种</a:t>
            </a:r>
            <a:r>
              <a:rPr lang="en-US" altLang="zh-CN" sz="2000" dirty="0"/>
              <a:t>decentralized</a:t>
            </a:r>
            <a:r>
              <a:rPr lang="zh-CN" altLang="en-US" sz="2000" dirty="0"/>
              <a:t>的</a:t>
            </a:r>
            <a:r>
              <a:rPr lang="en-US" altLang="zh-CN" sz="2000" dirty="0"/>
              <a:t>placement</a:t>
            </a:r>
            <a:r>
              <a:rPr lang="zh-CN" altLang="en-US" sz="2000" dirty="0"/>
              <a:t>策略。分配策略不再由一个</a:t>
            </a:r>
            <a:r>
              <a:rPr lang="en-US" altLang="zh-CN" sz="2000" dirty="0"/>
              <a:t>server</a:t>
            </a:r>
            <a:r>
              <a:rPr lang="zh-CN" altLang="en-US" sz="2000" dirty="0"/>
              <a:t>全部掌控和协调。该策略不需要事先知道</a:t>
            </a:r>
            <a:r>
              <a:rPr lang="en-US" altLang="zh-CN" sz="2000" dirty="0"/>
              <a:t>delivery phase</a:t>
            </a:r>
            <a:r>
              <a:rPr lang="zh-CN" altLang="en-US" sz="2000" dirty="0"/>
              <a:t>的用户数量，每个用户的</a:t>
            </a:r>
            <a:r>
              <a:rPr lang="en-US" altLang="zh-CN" sz="2000" dirty="0"/>
              <a:t>cache</a:t>
            </a:r>
            <a:r>
              <a:rPr lang="zh-CN" altLang="en-US" sz="2000" dirty="0"/>
              <a:t>内容应该也较灵活。能够有效的解决非同步问题和非同种网络问题。</a:t>
            </a:r>
            <a:endParaRPr lang="en-US" altLang="zh-CN" sz="2000" dirty="0"/>
          </a:p>
          <a:p>
            <a:pPr marL="0" indent="0">
              <a:buNone/>
            </a:pPr>
            <a:endParaRPr lang="en-US" altLang="zh-CN" sz="2000" dirty="0"/>
          </a:p>
          <a:p>
            <a:pPr marL="0" indent="0">
              <a:buNone/>
            </a:pPr>
            <a:r>
              <a:rPr lang="zh-CN" altLang="en-US" sz="2000" dirty="0"/>
              <a:t>这是第二篇论文要研究的问题</a:t>
            </a:r>
            <a:endParaRPr lang="en-US" altLang="zh-CN" sz="2000" dirty="0"/>
          </a:p>
        </p:txBody>
      </p:sp>
    </p:spTree>
    <p:extLst>
      <p:ext uri="{BB962C8B-B14F-4D97-AF65-F5344CB8AC3E}">
        <p14:creationId xmlns:p14="http://schemas.microsoft.com/office/powerpoint/2010/main" val="830109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216000" y="216168"/>
            <a:ext cx="6900418" cy="464869"/>
          </a:xfrm>
        </p:spPr>
        <p:txBody>
          <a:bodyPr>
            <a:normAutofit fontScale="90000"/>
          </a:bodyPr>
          <a:lstStyle/>
          <a:p>
            <a:r>
              <a:rPr lang="en-US" altLang="zh-CN" dirty="0"/>
              <a:t>4.Connections and Future Work</a:t>
            </a:r>
            <a:endParaRPr lang="zh-CN" altLang="en-US" dirty="0"/>
          </a:p>
        </p:txBody>
      </p:sp>
      <p:sp>
        <p:nvSpPr>
          <p:cNvPr id="1048683" name="内容占位符 2"/>
          <p:cNvSpPr>
            <a:spLocks noGrp="1"/>
          </p:cNvSpPr>
          <p:nvPr>
            <p:ph idx="1"/>
          </p:nvPr>
        </p:nvSpPr>
        <p:spPr>
          <a:xfrm>
            <a:off x="838200" y="875641"/>
            <a:ext cx="10515600" cy="5121886"/>
          </a:xfrm>
        </p:spPr>
        <p:txBody>
          <a:bodyPr/>
          <a:lstStyle/>
          <a:p>
            <a:pPr marL="457200" indent="-457200">
              <a:buFont typeface="+mj-ea"/>
              <a:buAutoNum type="circleNumDbPlain" startAt="3"/>
            </a:pPr>
            <a:r>
              <a:rPr lang="en-US" altLang="zh-CN" sz="2000" b="1" dirty="0"/>
              <a:t>Online Caching</a:t>
            </a:r>
          </a:p>
          <a:p>
            <a:pPr marL="0" indent="0">
              <a:buNone/>
            </a:pPr>
            <a:r>
              <a:rPr lang="zh-CN" altLang="en-US" sz="2000" dirty="0"/>
              <a:t>这项技术运用</a:t>
            </a:r>
            <a:r>
              <a:rPr lang="en-US" altLang="zh-CN" sz="2000" dirty="0"/>
              <a:t>LRU</a:t>
            </a:r>
            <a:r>
              <a:rPr lang="zh-CN" altLang="en-US" sz="2000" dirty="0"/>
              <a:t>思想，在</a:t>
            </a:r>
            <a:r>
              <a:rPr lang="en-US" altLang="zh-CN" sz="2000" dirty="0"/>
              <a:t>delivery  phase</a:t>
            </a:r>
            <a:r>
              <a:rPr lang="zh-CN" altLang="en-US" sz="2000" dirty="0"/>
              <a:t>实现</a:t>
            </a:r>
            <a:r>
              <a:rPr lang="en-US" altLang="zh-CN" sz="2000" dirty="0"/>
              <a:t>cache</a:t>
            </a:r>
            <a:r>
              <a:rPr lang="zh-CN" altLang="en-US" sz="2000" dirty="0"/>
              <a:t>的更新</a:t>
            </a:r>
            <a:endParaRPr lang="en-US" altLang="zh-CN" sz="2000" dirty="0"/>
          </a:p>
          <a:p>
            <a:pPr marL="0" indent="0">
              <a:buNone/>
            </a:pPr>
            <a:endParaRPr lang="en-US" altLang="zh-CN" sz="2000" dirty="0"/>
          </a:p>
          <a:p>
            <a:pPr marL="0" indent="0">
              <a:buNone/>
            </a:pPr>
            <a:r>
              <a:rPr lang="zh-CN" altLang="en-US" sz="2000" dirty="0"/>
              <a:t>但</a:t>
            </a:r>
            <a:r>
              <a:rPr lang="en-US" altLang="zh-CN" sz="2000" dirty="0"/>
              <a:t>cache</a:t>
            </a:r>
            <a:r>
              <a:rPr lang="zh-CN" altLang="en-US" sz="2000" dirty="0"/>
              <a:t>的更新有可能破坏之前</a:t>
            </a:r>
            <a:r>
              <a:rPr lang="en-US" altLang="zh-CN" sz="2000" dirty="0"/>
              <a:t>placement phase</a:t>
            </a:r>
            <a:r>
              <a:rPr lang="zh-CN" altLang="en-US" sz="2000" dirty="0"/>
              <a:t>进行的可以帮助减少网络开销的分配策略。因此需要一种合理的</a:t>
            </a:r>
            <a:r>
              <a:rPr lang="en-US" altLang="zh-CN" sz="2000" dirty="0"/>
              <a:t>cache</a:t>
            </a:r>
            <a:r>
              <a:rPr lang="zh-CN" altLang="en-US" sz="2000" dirty="0"/>
              <a:t>更新方案。</a:t>
            </a:r>
            <a:endParaRPr lang="en-US" altLang="zh-CN" sz="2000" dirty="0"/>
          </a:p>
          <a:p>
            <a:pPr marL="0" indent="0">
              <a:buNone/>
            </a:pPr>
            <a:endParaRPr lang="en-US" altLang="zh-CN" sz="2000" dirty="0"/>
          </a:p>
          <a:p>
            <a:pPr marL="457200" indent="-457200">
              <a:buFont typeface="+mj-ea"/>
              <a:buAutoNum type="circleNumDbPlain" startAt="4"/>
            </a:pPr>
            <a:r>
              <a:rPr lang="en-US" altLang="zh-CN" sz="2000" b="1" dirty="0"/>
              <a:t>Nonuniform File Popularities</a:t>
            </a:r>
          </a:p>
          <a:p>
            <a:pPr marL="0" indent="0">
              <a:buNone/>
            </a:pPr>
            <a:r>
              <a:rPr lang="zh-CN" altLang="en-US" sz="2000" dirty="0"/>
              <a:t>本文假设每个用户请求文件的概率是相等的。而实际上不同的用户对不用的内容有概率上的差别。</a:t>
            </a:r>
            <a:endParaRPr lang="en-US" altLang="zh-CN" sz="2000" dirty="0"/>
          </a:p>
          <a:p>
            <a:pPr marL="0" indent="0">
              <a:buNone/>
            </a:pPr>
            <a:endParaRPr lang="en-US" altLang="zh-CN" sz="2000" dirty="0"/>
          </a:p>
          <a:p>
            <a:pPr marL="0" indent="0">
              <a:buNone/>
            </a:pPr>
            <a:r>
              <a:rPr lang="zh-CN" altLang="en-US" sz="2000" dirty="0"/>
              <a:t>希望能提出一种能考虑用户兴趣的</a:t>
            </a:r>
            <a:r>
              <a:rPr lang="en-US" altLang="zh-CN" sz="2000" dirty="0"/>
              <a:t>caching scheme</a:t>
            </a:r>
          </a:p>
          <a:p>
            <a:pPr marL="0" indent="0">
              <a:buNone/>
            </a:pPr>
            <a:endParaRPr lang="en-US" altLang="zh-CN" sz="2000" dirty="0"/>
          </a:p>
          <a:p>
            <a:pPr marL="0" indent="0">
              <a:buNone/>
            </a:pPr>
            <a:endParaRPr lang="en-US" altLang="zh-CN" sz="2000" dirty="0"/>
          </a:p>
        </p:txBody>
      </p:sp>
    </p:spTree>
    <p:extLst>
      <p:ext uri="{BB962C8B-B14F-4D97-AF65-F5344CB8AC3E}">
        <p14:creationId xmlns:p14="http://schemas.microsoft.com/office/powerpoint/2010/main" val="253942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标题 1"/>
          <p:cNvSpPr>
            <a:spLocks noGrp="1"/>
          </p:cNvSpPr>
          <p:nvPr>
            <p:ph type="title"/>
          </p:nvPr>
        </p:nvSpPr>
        <p:spPr>
          <a:xfrm>
            <a:off x="216000" y="216168"/>
            <a:ext cx="6900418" cy="464869"/>
          </a:xfrm>
        </p:spPr>
        <p:txBody>
          <a:bodyPr>
            <a:normAutofit fontScale="90000"/>
          </a:bodyPr>
          <a:lstStyle/>
          <a:p>
            <a:r>
              <a:rPr lang="en-US" altLang="zh-CN" dirty="0"/>
              <a:t>4.Connections and Future Work</a:t>
            </a:r>
            <a:endParaRPr lang="zh-CN" altLang="en-US" dirty="0"/>
          </a:p>
        </p:txBody>
      </p:sp>
      <p:sp>
        <p:nvSpPr>
          <p:cNvPr id="1048685" name="内容占位符 2"/>
          <p:cNvSpPr>
            <a:spLocks noGrp="1"/>
          </p:cNvSpPr>
          <p:nvPr>
            <p:ph idx="1"/>
          </p:nvPr>
        </p:nvSpPr>
        <p:spPr>
          <a:xfrm>
            <a:off x="838200" y="875641"/>
            <a:ext cx="10515600" cy="5121886"/>
          </a:xfrm>
        </p:spPr>
        <p:txBody>
          <a:bodyPr/>
          <a:lstStyle/>
          <a:p>
            <a:pPr marL="457200" indent="-457200">
              <a:buFont typeface="+mj-ea"/>
              <a:buAutoNum type="circleNumDbPlain" startAt="5"/>
            </a:pPr>
            <a:r>
              <a:rPr lang="en-US" altLang="zh-CN" sz="2000" b="1" dirty="0"/>
              <a:t>More General Networks</a:t>
            </a:r>
          </a:p>
          <a:p>
            <a:pPr marL="0" indent="0">
              <a:buNone/>
            </a:pPr>
            <a:r>
              <a:rPr lang="zh-CN" altLang="en-US" sz="2000" dirty="0"/>
              <a:t>希望能从简单的一条链路扩展成树状链路，多用户共享</a:t>
            </a:r>
            <a:r>
              <a:rPr lang="en-US" altLang="zh-CN" sz="2000" dirty="0"/>
              <a:t>caches</a:t>
            </a:r>
            <a:r>
              <a:rPr lang="zh-CN" altLang="en-US" sz="2000" dirty="0"/>
              <a:t>链路，以及</a:t>
            </a:r>
            <a:r>
              <a:rPr lang="en-US" altLang="zh-CN" sz="2000" dirty="0"/>
              <a:t>device-to-device </a:t>
            </a:r>
            <a:r>
              <a:rPr lang="zh-CN" altLang="en-US" sz="2000" dirty="0"/>
              <a:t>的不需要</a:t>
            </a:r>
            <a:r>
              <a:rPr lang="en-US" altLang="zh-CN" sz="2000" dirty="0"/>
              <a:t>server</a:t>
            </a:r>
            <a:r>
              <a:rPr lang="zh-CN" altLang="en-US" sz="2000" dirty="0"/>
              <a:t>的网络。以及非对称（</a:t>
            </a:r>
            <a:r>
              <a:rPr lang="en-US" altLang="zh-CN" sz="2000" dirty="0"/>
              <a:t>cache</a:t>
            </a:r>
            <a:r>
              <a:rPr lang="zh-CN" altLang="en-US" sz="2000" dirty="0"/>
              <a:t>大小不同）网络。</a:t>
            </a:r>
            <a:endParaRPr lang="en-US" altLang="zh-CN" sz="2000" dirty="0"/>
          </a:p>
          <a:p>
            <a:pPr marL="0" indent="0">
              <a:buNone/>
            </a:pPr>
            <a:endParaRPr lang="en-US" altLang="zh-CN" sz="2000" dirty="0"/>
          </a:p>
          <a:p>
            <a:pPr marL="457200" indent="-457200">
              <a:buFont typeface="+mj-ea"/>
              <a:buAutoNum type="circleNumDbPlain" startAt="6"/>
            </a:pPr>
            <a:r>
              <a:rPr lang="en-US" altLang="zh-CN" sz="2000" b="1" dirty="0"/>
              <a:t>Sharper Approximations</a:t>
            </a:r>
          </a:p>
          <a:p>
            <a:pPr marL="0" indent="0">
              <a:buNone/>
            </a:pPr>
            <a:r>
              <a:rPr lang="zh-CN" altLang="en-US" sz="2000" dirty="0"/>
              <a:t>本文给出的</a:t>
            </a:r>
            <a:r>
              <a:rPr lang="en-US" altLang="zh-CN" sz="2000" dirty="0"/>
              <a:t>R</a:t>
            </a:r>
            <a:r>
              <a:rPr lang="zh-CN" altLang="en-US" sz="2000" dirty="0"/>
              <a:t>的上下界的距离在因子</a:t>
            </a:r>
            <a:r>
              <a:rPr lang="en-US" altLang="zh-CN" sz="2000" dirty="0"/>
              <a:t>12</a:t>
            </a:r>
            <a:r>
              <a:rPr lang="zh-CN" altLang="en-US" sz="2000" dirty="0"/>
              <a:t>以内，希望能够缩短上下界的距离。</a:t>
            </a:r>
            <a:endParaRPr lang="en-US" altLang="zh-CN" sz="2000" dirty="0"/>
          </a:p>
          <a:p>
            <a:pPr marL="0" indent="0">
              <a:buNone/>
            </a:pPr>
            <a:endParaRPr lang="en-US" altLang="zh-CN" sz="2000" dirty="0"/>
          </a:p>
          <a:p>
            <a:pPr marL="457200" indent="-457200">
              <a:buFont typeface="+mj-ea"/>
              <a:buAutoNum type="circleNumDbPlain" startAt="7"/>
            </a:pPr>
            <a:r>
              <a:rPr lang="en-US" altLang="zh-CN" sz="2000" b="1" dirty="0"/>
              <a:t>Implementation Complexity</a:t>
            </a:r>
          </a:p>
          <a:p>
            <a:pPr marL="0" indent="0">
              <a:buNone/>
            </a:pPr>
            <a:r>
              <a:rPr lang="zh-CN" altLang="en-US" sz="2000" dirty="0"/>
              <a:t>与</a:t>
            </a:r>
            <a:r>
              <a:rPr lang="en-US" altLang="zh-CN" sz="2000" dirty="0" err="1"/>
              <a:t>uncoded</a:t>
            </a:r>
            <a:r>
              <a:rPr lang="en-US" altLang="zh-CN" sz="2000" dirty="0"/>
              <a:t> scheme</a:t>
            </a:r>
            <a:r>
              <a:rPr lang="zh-CN" altLang="en-US" sz="2000" dirty="0"/>
              <a:t>相比，</a:t>
            </a:r>
            <a:r>
              <a:rPr lang="en-US" altLang="zh-CN" sz="2000" dirty="0"/>
              <a:t>coded caching scheme</a:t>
            </a:r>
            <a:r>
              <a:rPr lang="zh-CN" altLang="en-US" sz="2000" dirty="0"/>
              <a:t>在</a:t>
            </a:r>
            <a:r>
              <a:rPr lang="en-US" altLang="zh-CN" sz="2000" dirty="0"/>
              <a:t>server</a:t>
            </a:r>
            <a:r>
              <a:rPr lang="zh-CN" altLang="en-US" sz="2000" dirty="0"/>
              <a:t>和</a:t>
            </a:r>
            <a:r>
              <a:rPr lang="en-US" altLang="zh-CN" sz="2000" dirty="0"/>
              <a:t>users</a:t>
            </a:r>
            <a:r>
              <a:rPr lang="zh-CN" altLang="en-US" sz="2000" dirty="0"/>
              <a:t>都存在</a:t>
            </a:r>
            <a:r>
              <a:rPr lang="en-US" altLang="zh-CN" sz="2000" dirty="0" err="1"/>
              <a:t>xor</a:t>
            </a:r>
            <a:r>
              <a:rPr lang="zh-CN" altLang="en-US" sz="2000" dirty="0"/>
              <a:t>运算，增大了计算开销。减少这种开销的一种办法是只在少部分用户运用</a:t>
            </a:r>
            <a:r>
              <a:rPr lang="en-US" altLang="zh-CN" sz="2000" dirty="0"/>
              <a:t>coded scheme</a:t>
            </a:r>
            <a:r>
              <a:rPr lang="zh-CN" altLang="en-US" sz="2000" dirty="0"/>
              <a:t>，但是</a:t>
            </a:r>
            <a:r>
              <a:rPr lang="en-US" altLang="zh-CN" sz="2000" dirty="0" err="1"/>
              <a:t>tradeoffR</a:t>
            </a:r>
            <a:r>
              <a:rPr lang="zh-CN" altLang="en-US" sz="2000" dirty="0"/>
              <a:t>会变大。希望能够找到</a:t>
            </a:r>
            <a:r>
              <a:rPr lang="en-US" altLang="zh-CN" sz="2000" dirty="0"/>
              <a:t>pair</a:t>
            </a:r>
            <a:r>
              <a:rPr lang="zh-CN" altLang="en-US" sz="2000" dirty="0"/>
              <a:t>（</a:t>
            </a:r>
            <a:r>
              <a:rPr lang="en-US" altLang="zh-CN" sz="2000" dirty="0"/>
              <a:t>M,R</a:t>
            </a:r>
            <a:r>
              <a:rPr lang="zh-CN" altLang="en-US" sz="2000" dirty="0"/>
              <a:t>）在</a:t>
            </a:r>
            <a:r>
              <a:rPr lang="en-US" altLang="zh-CN" sz="2000" dirty="0"/>
              <a:t>complexity</a:t>
            </a:r>
            <a:r>
              <a:rPr lang="zh-CN" altLang="en-US" sz="2000" dirty="0"/>
              <a:t>约束下的规律。</a:t>
            </a:r>
            <a:endParaRPr lang="en-US" altLang="zh-CN" sz="2000" dirty="0"/>
          </a:p>
        </p:txBody>
      </p:sp>
    </p:spTree>
    <p:extLst>
      <p:ext uri="{BB962C8B-B14F-4D97-AF65-F5344CB8AC3E}">
        <p14:creationId xmlns:p14="http://schemas.microsoft.com/office/powerpoint/2010/main" val="3294621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标题 1"/>
          <p:cNvSpPr>
            <a:spLocks noGrp="1"/>
          </p:cNvSpPr>
          <p:nvPr>
            <p:ph type="title"/>
          </p:nvPr>
        </p:nvSpPr>
        <p:spPr/>
        <p:txBody>
          <a:bodyPr/>
          <a:lstStyle/>
          <a:p>
            <a:pPr algn="ctr"/>
            <a:r>
              <a:rPr lang="en-US" altLang="zh-CN" dirty="0"/>
              <a:t>5.My Future Work</a:t>
            </a:r>
            <a:endParaRPr lang="zh-CN" altLang="en-US" dirty="0"/>
          </a:p>
        </p:txBody>
      </p:sp>
    </p:spTree>
    <p:extLst>
      <p:ext uri="{BB962C8B-B14F-4D97-AF65-F5344CB8AC3E}">
        <p14:creationId xmlns:p14="http://schemas.microsoft.com/office/powerpoint/2010/main" val="1007057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标题 1"/>
          <p:cNvSpPr>
            <a:spLocks noGrp="1"/>
          </p:cNvSpPr>
          <p:nvPr>
            <p:ph type="title"/>
          </p:nvPr>
        </p:nvSpPr>
        <p:spPr/>
        <p:txBody>
          <a:bodyPr/>
          <a:lstStyle/>
          <a:p>
            <a:pPr algn="ctr"/>
            <a:r>
              <a:rPr lang="en-US" altLang="zh-CN" dirty="0"/>
              <a:t>5.My Future Work</a:t>
            </a:r>
            <a:endParaRPr lang="zh-CN" altLang="en-US" dirty="0"/>
          </a:p>
        </p:txBody>
      </p:sp>
      <p:sp>
        <p:nvSpPr>
          <p:cNvPr id="1048688" name="内容占位符 2"/>
          <p:cNvSpPr>
            <a:spLocks noGrp="1"/>
          </p:cNvSpPr>
          <p:nvPr>
            <p:ph idx="1"/>
          </p:nvPr>
        </p:nvSpPr>
        <p:spPr>
          <a:xfrm>
            <a:off x="838200" y="1253331"/>
            <a:ext cx="10515600" cy="4351338"/>
          </a:xfrm>
        </p:spPr>
        <p:txBody>
          <a:bodyPr>
            <a:normAutofit/>
          </a:bodyPr>
          <a:lstStyle/>
          <a:p>
            <a:pPr marL="0" indent="0">
              <a:buNone/>
            </a:pPr>
            <a:endParaRPr lang="en-US" altLang="zh-CN" sz="2000" dirty="0"/>
          </a:p>
          <a:p>
            <a:pPr marL="457200" indent="-457200">
              <a:buFont typeface="+mj-lt"/>
              <a:buAutoNum type="arabicPeriod"/>
            </a:pPr>
            <a:r>
              <a:rPr lang="en-US" altLang="zh-CN" sz="2000" dirty="0"/>
              <a:t>Theorem2</a:t>
            </a:r>
            <a:r>
              <a:rPr lang="zh-CN" altLang="en-US" sz="2000" dirty="0"/>
              <a:t>中的证明</a:t>
            </a:r>
            <a:r>
              <a:rPr lang="en-US" altLang="zh-CN" sz="2000" dirty="0"/>
              <a:t>a cut-set bound </a:t>
            </a:r>
            <a:r>
              <a:rPr lang="zh-CN" altLang="en-US" sz="2000" dirty="0"/>
              <a:t>不太理解。需要挨个考虑前</a:t>
            </a:r>
            <a:r>
              <a:rPr lang="en-US" altLang="zh-CN" sz="2000" dirty="0"/>
              <a:t>s</a:t>
            </a:r>
            <a:r>
              <a:rPr lang="zh-CN" altLang="en-US" sz="2000" dirty="0"/>
              <a:t>个</a:t>
            </a:r>
            <a:r>
              <a:rPr lang="en-US" altLang="zh-CN" sz="2000" dirty="0"/>
              <a:t>cache</a:t>
            </a:r>
            <a:r>
              <a:rPr lang="zh-CN" altLang="en-US" sz="2000"/>
              <a:t>的原因不理解。</a:t>
            </a:r>
            <a:endParaRPr lang="en-US" altLang="zh-CN" sz="2000" dirty="0"/>
          </a:p>
          <a:p>
            <a:pPr marL="457200" indent="-457200">
              <a:buFont typeface="+mj-lt"/>
              <a:buAutoNum type="arabicPeriod"/>
            </a:pPr>
            <a:r>
              <a:rPr lang="en-US" altLang="zh-CN" sz="2000" dirty="0"/>
              <a:t>Theorem3</a:t>
            </a:r>
            <a:r>
              <a:rPr lang="zh-CN" altLang="en-US" sz="2000" dirty="0"/>
              <a:t>中的数学证明看起来有些吃力。</a:t>
            </a:r>
            <a:endParaRPr lang="en-US" altLang="zh-CN" sz="2000" dirty="0"/>
          </a:p>
          <a:p>
            <a:pPr marL="457200" indent="-457200">
              <a:buFont typeface="+mj-lt"/>
              <a:buAutoNum type="arabicPeriod"/>
            </a:pPr>
            <a:r>
              <a:rPr lang="zh-CN" altLang="en-US" sz="2000" dirty="0"/>
              <a:t>在</a:t>
            </a:r>
            <a:r>
              <a:rPr lang="en-US" altLang="zh-CN" sz="2000" dirty="0"/>
              <a:t>Future Work</a:t>
            </a:r>
            <a:r>
              <a:rPr lang="zh-CN" altLang="en-US" sz="2000" dirty="0"/>
              <a:t>章节里 </a:t>
            </a:r>
            <a:r>
              <a:rPr lang="en-US" altLang="zh-CN" sz="2000" dirty="0"/>
              <a:t>Decentralized Caching</a:t>
            </a:r>
            <a:r>
              <a:rPr lang="zh-CN" altLang="en-US" sz="2000" dirty="0"/>
              <a:t>中关于在不同的网络中（</a:t>
            </a:r>
            <a:r>
              <a:rPr lang="en-US" altLang="zh-CN" sz="2000" dirty="0"/>
              <a:t>WIFI</a:t>
            </a:r>
            <a:r>
              <a:rPr lang="zh-CN" altLang="en-US" sz="2000" dirty="0"/>
              <a:t>和</a:t>
            </a:r>
            <a:r>
              <a:rPr lang="en-US" altLang="zh-CN" sz="2000" dirty="0"/>
              <a:t>LTE</a:t>
            </a:r>
            <a:r>
              <a:rPr lang="zh-CN" altLang="en-US" sz="2000" dirty="0"/>
              <a:t>）本文的</a:t>
            </a:r>
            <a:r>
              <a:rPr lang="en-US" altLang="zh-CN" sz="2000" dirty="0"/>
              <a:t>cache scheme</a:t>
            </a:r>
            <a:r>
              <a:rPr lang="zh-CN" altLang="en-US" sz="2000" dirty="0"/>
              <a:t>会受到影响，这里不知道为啥会有影响。</a:t>
            </a:r>
            <a:endParaRPr lang="en-US" altLang="zh-CN" sz="2000" dirty="0"/>
          </a:p>
          <a:p>
            <a:pPr marL="457200" indent="-457200">
              <a:buFont typeface="+mj-lt"/>
              <a:buAutoNum type="arabicPeriod"/>
            </a:pPr>
            <a:r>
              <a:rPr lang="zh-CN" altLang="en-US" sz="2000" dirty="0"/>
              <a:t>关于两点是</a:t>
            </a:r>
            <a:r>
              <a:rPr lang="en-US" altLang="zh-CN" sz="2000" dirty="0"/>
              <a:t>achievable</a:t>
            </a:r>
            <a:r>
              <a:rPr lang="zh-CN" altLang="en-US" sz="2000" dirty="0"/>
              <a:t>的，则他们的连线也是</a:t>
            </a:r>
            <a:r>
              <a:rPr lang="en-US" altLang="zh-CN" sz="2000" dirty="0"/>
              <a:t>achievable</a:t>
            </a:r>
            <a:r>
              <a:rPr lang="zh-CN" altLang="en-US" sz="2000" dirty="0"/>
              <a:t>的，这里不太理解</a:t>
            </a:r>
            <a:endParaRPr lang="en-US" altLang="zh-CN" sz="2000" dirty="0"/>
          </a:p>
          <a:p>
            <a:pPr marL="457200" indent="-457200">
              <a:buFont typeface="+mj-lt"/>
              <a:buAutoNum type="arabicPeriod"/>
            </a:pPr>
            <a:endParaRPr lang="en-US" altLang="zh-CN" sz="2000" dirty="0"/>
          </a:p>
          <a:p>
            <a:pPr marL="457200" indent="-457200">
              <a:buFont typeface="+mj-lt"/>
              <a:buAutoNum type="arabicPeriod"/>
            </a:pPr>
            <a:endParaRPr lang="en-US" altLang="zh-CN" sz="2000" dirty="0"/>
          </a:p>
          <a:p>
            <a:pPr marL="457200" indent="-457200">
              <a:buFont typeface="+mj-lt"/>
              <a:buAutoNum type="arabicPeriod"/>
            </a:pPr>
            <a:endParaRPr lang="en-US" altLang="zh-CN" sz="2000" dirty="0"/>
          </a:p>
          <a:p>
            <a:pPr marL="0" indent="0">
              <a:buNone/>
            </a:pPr>
            <a:r>
              <a:rPr lang="zh-CN" altLang="en-US" sz="2000" dirty="0"/>
              <a:t>以上问题我将进一步重点思考</a:t>
            </a:r>
            <a:endParaRPr lang="en-US" altLang="zh-CN" sz="2000" dirty="0"/>
          </a:p>
          <a:p>
            <a:pPr marL="0" indent="0">
              <a:buNone/>
            </a:pPr>
            <a:r>
              <a:rPr lang="zh-CN" altLang="en-US" sz="2000" dirty="0"/>
              <a:t>不足之处我会努力改正</a:t>
            </a:r>
            <a:endParaRPr lang="en-US" altLang="zh-CN" sz="2000" dirty="0"/>
          </a:p>
          <a:p>
            <a:pPr marL="0" indent="0">
              <a:buNone/>
            </a:pPr>
            <a:endParaRPr lang="en-US" altLang="zh-CN" sz="2000" dirty="0"/>
          </a:p>
          <a:p>
            <a:pPr marL="0" indent="0">
              <a:buNone/>
            </a:pPr>
            <a:endParaRPr lang="en-US" altLang="zh-CN" b="1" dirty="0"/>
          </a:p>
          <a:p>
            <a:endParaRPr lang="en-US" altLang="zh-CN" dirty="0"/>
          </a:p>
          <a:p>
            <a:pPr marL="0" indent="0">
              <a:buNone/>
            </a:pPr>
            <a:endParaRPr lang="zh-CN" altLang="en-US" dirty="0"/>
          </a:p>
        </p:txBody>
      </p:sp>
      <p:pic>
        <p:nvPicPr>
          <p:cNvPr id="2097181" name="图片 4"/>
          <p:cNvPicPr>
            <a:picLocks noChangeAspect="1"/>
          </p:cNvPicPr>
          <p:nvPr/>
        </p:nvPicPr>
        <p:blipFill>
          <a:blip r:embed="rId3"/>
          <a:stretch>
            <a:fillRect/>
          </a:stretch>
        </p:blipFill>
        <p:spPr>
          <a:xfrm>
            <a:off x="1396145" y="3583207"/>
            <a:ext cx="8707716" cy="935784"/>
          </a:xfrm>
          <a:prstGeom prst="rect">
            <a:avLst/>
          </a:prstGeom>
        </p:spPr>
      </p:pic>
    </p:spTree>
    <p:extLst>
      <p:ext uri="{BB962C8B-B14F-4D97-AF65-F5344CB8AC3E}">
        <p14:creationId xmlns:p14="http://schemas.microsoft.com/office/powerpoint/2010/main" val="208678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p:txBody>
          <a:bodyPr/>
          <a:lstStyle/>
          <a:p>
            <a:pPr algn="ctr"/>
            <a:r>
              <a:rPr lang="en-US" altLang="zh-CN" dirty="0"/>
              <a:t>1.Introduction</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p:txBody>
          <a:bodyPr/>
          <a:lstStyle/>
          <a:p>
            <a:pPr marL="0" indent="0">
              <a:buNone/>
            </a:pPr>
            <a:r>
              <a:rPr lang="zh-CN" altLang="en-US" sz="3600" b="1" dirty="0"/>
              <a:t>概述 ：</a:t>
            </a:r>
            <a:endParaRPr lang="en-US" altLang="zh-CN" sz="3600" b="1" dirty="0"/>
          </a:p>
          <a:p>
            <a:r>
              <a:rPr lang="en-US" altLang="zh-CN" dirty="0"/>
              <a:t>Cache</a:t>
            </a:r>
            <a:r>
              <a:rPr lang="zh-CN" altLang="en-US" dirty="0"/>
              <a:t>技术是将部分内容存放在本地的，用于加快访问速度的技术。</a:t>
            </a:r>
            <a:endParaRPr lang="en-US" altLang="zh-CN" dirty="0"/>
          </a:p>
          <a:p>
            <a:r>
              <a:rPr lang="zh-CN" altLang="en-US" dirty="0"/>
              <a:t>基于</a:t>
            </a:r>
            <a:r>
              <a:rPr lang="en-US" altLang="zh-CN" dirty="0"/>
              <a:t>Cache</a:t>
            </a:r>
            <a:r>
              <a:rPr lang="zh-CN" altLang="en-US" dirty="0"/>
              <a:t>的用户访问过程被分为两个阶段：</a:t>
            </a:r>
            <a:r>
              <a:rPr lang="en-US" altLang="zh-CN" dirty="0"/>
              <a:t>placement phase</a:t>
            </a:r>
            <a:r>
              <a:rPr lang="zh-CN" altLang="en-US" dirty="0"/>
              <a:t>和</a:t>
            </a:r>
            <a:r>
              <a:rPr lang="en-US" altLang="zh-CN" dirty="0"/>
              <a:t>delivery phase</a:t>
            </a:r>
            <a:r>
              <a:rPr lang="zh-CN" altLang="en-US" dirty="0"/>
              <a:t>。</a:t>
            </a:r>
            <a:endParaRPr lang="en-US" altLang="zh-CN" dirty="0"/>
          </a:p>
          <a:p>
            <a:r>
              <a:rPr lang="zh-CN" altLang="en-US" dirty="0"/>
              <a:t>本论文研究的广义的两种</a:t>
            </a:r>
            <a:r>
              <a:rPr lang="en-US" altLang="zh-CN" dirty="0"/>
              <a:t>caching gain</a:t>
            </a:r>
            <a:r>
              <a:rPr lang="zh-CN" altLang="en-US" dirty="0"/>
              <a:t>：</a:t>
            </a:r>
            <a:r>
              <a:rPr lang="en-US" altLang="zh-CN" dirty="0"/>
              <a:t>local caching gain</a:t>
            </a:r>
            <a:r>
              <a:rPr lang="zh-CN" altLang="en-US" dirty="0"/>
              <a:t>和</a:t>
            </a:r>
            <a:r>
              <a:rPr lang="en-US" altLang="zh-CN" dirty="0"/>
              <a:t>global caching gain</a:t>
            </a:r>
            <a:r>
              <a:rPr lang="zh-CN" altLang="en-US" dirty="0"/>
              <a:t>。</a:t>
            </a:r>
            <a:endParaRPr lang="en-US" altLang="zh-CN" dirty="0"/>
          </a:p>
          <a:p>
            <a:r>
              <a:rPr lang="zh-CN" altLang="en-US" dirty="0"/>
              <a:t>本论文的重点：基于</a:t>
            </a:r>
            <a:r>
              <a:rPr lang="en-US" altLang="zh-CN" dirty="0"/>
              <a:t>Cache</a:t>
            </a:r>
            <a:r>
              <a:rPr lang="zh-CN" altLang="en-US" dirty="0"/>
              <a:t>技术，介绍了一种不同本地用户可以对服务端的所有文件进行还原的编码方案，并给出了上下界。</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222943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内容占位符 3" descr="图片包含 文字&#10;&#10;已生成高可信度的说明">
            <a:extLst>
              <a:ext uri="{FF2B5EF4-FFF2-40B4-BE49-F238E27FC236}">
                <a16:creationId xmlns:a16="http://schemas.microsoft.com/office/drawing/2014/main" id="{0ABD1E5D-C213-44AA-9289-820CFBF1DDF9}"/>
              </a:ext>
            </a:extLst>
          </p:cNvPr>
          <p:cNvPicPr>
            <a:picLocks noGrp="1" noChangeAspect="1"/>
          </p:cNvPicPr>
          <p:nvPr>
            <p:ph idx="1"/>
          </p:nvPr>
        </p:nvPicPr>
        <p:blipFill>
          <a:blip r:embed="rId2"/>
          <a:stretch>
            <a:fillRect/>
          </a:stretch>
        </p:blipFill>
        <p:spPr>
          <a:xfrm>
            <a:off x="937604" y="643466"/>
            <a:ext cx="10316792" cy="5571067"/>
          </a:xfrm>
          <a:prstGeom prst="rect">
            <a:avLst/>
          </a:prstGeom>
        </p:spPr>
      </p:pic>
    </p:spTree>
    <p:extLst>
      <p:ext uri="{BB962C8B-B14F-4D97-AF65-F5344CB8AC3E}">
        <p14:creationId xmlns:p14="http://schemas.microsoft.com/office/powerpoint/2010/main" val="32470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3128889" cy="464869"/>
          </a:xfrm>
        </p:spPr>
        <p:txBody>
          <a:bodyPr>
            <a:normAutofit fontScale="90000"/>
          </a:bodyPr>
          <a:lstStyle/>
          <a:p>
            <a:r>
              <a:rPr lang="en-US" altLang="zh-CN" dirty="0"/>
              <a:t>1.introduction</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lstStyle/>
          <a:p>
            <a:r>
              <a:rPr lang="zh-CN" altLang="en-US" dirty="0"/>
              <a:t>基于</a:t>
            </a:r>
            <a:r>
              <a:rPr lang="en-US" altLang="zh-CN" dirty="0"/>
              <a:t>cache</a:t>
            </a:r>
            <a:r>
              <a:rPr lang="zh-CN" altLang="en-US" dirty="0"/>
              <a:t>的用户访问过程被分为两个阶段：</a:t>
            </a:r>
            <a:r>
              <a:rPr lang="en-US" altLang="zh-CN" dirty="0"/>
              <a:t>placement phase</a:t>
            </a:r>
            <a:r>
              <a:rPr lang="zh-CN" altLang="en-US" dirty="0"/>
              <a:t>和</a:t>
            </a:r>
            <a:r>
              <a:rPr lang="en-US" altLang="zh-CN" dirty="0"/>
              <a:t>delivery phase</a:t>
            </a:r>
            <a:r>
              <a:rPr lang="zh-CN" altLang="en-US" dirty="0"/>
              <a:t>。</a:t>
            </a:r>
            <a:endParaRPr lang="en-US" altLang="zh-CN" dirty="0"/>
          </a:p>
          <a:p>
            <a:endParaRPr lang="en-US" altLang="zh-CN" dirty="0"/>
          </a:p>
          <a:p>
            <a:pPr marL="0" indent="0">
              <a:buNone/>
            </a:pPr>
            <a:endParaRPr lang="zh-CN" altLang="en-US" dirty="0"/>
          </a:p>
        </p:txBody>
      </p:sp>
      <p:graphicFrame>
        <p:nvGraphicFramePr>
          <p:cNvPr id="4" name="表格 3">
            <a:extLst>
              <a:ext uri="{FF2B5EF4-FFF2-40B4-BE49-F238E27FC236}">
                <a16:creationId xmlns:a16="http://schemas.microsoft.com/office/drawing/2014/main" id="{D887E275-085F-4899-AB1B-4B3FD61DAF47}"/>
              </a:ext>
            </a:extLst>
          </p:cNvPr>
          <p:cNvGraphicFramePr>
            <a:graphicFrameLocks noGrp="1"/>
          </p:cNvGraphicFramePr>
          <p:nvPr>
            <p:extLst>
              <p:ext uri="{D42A27DB-BD31-4B8C-83A1-F6EECF244321}">
                <p14:modId xmlns:p14="http://schemas.microsoft.com/office/powerpoint/2010/main" val="3568753085"/>
              </p:ext>
            </p:extLst>
          </p:nvPr>
        </p:nvGraphicFramePr>
        <p:xfrm>
          <a:off x="838200" y="2193278"/>
          <a:ext cx="9995878" cy="3435045"/>
        </p:xfrm>
        <a:graphic>
          <a:graphicData uri="http://schemas.openxmlformats.org/drawingml/2006/table">
            <a:tbl>
              <a:tblPr firstRow="1" bandRow="1">
                <a:tableStyleId>{5C22544A-7EE6-4342-B048-85BDC9FD1C3A}</a:tableStyleId>
              </a:tblPr>
              <a:tblGrid>
                <a:gridCol w="1738865">
                  <a:extLst>
                    <a:ext uri="{9D8B030D-6E8A-4147-A177-3AD203B41FA5}">
                      <a16:colId xmlns:a16="http://schemas.microsoft.com/office/drawing/2014/main" val="9966549"/>
                    </a:ext>
                  </a:extLst>
                </a:gridCol>
                <a:gridCol w="2167213">
                  <a:extLst>
                    <a:ext uri="{9D8B030D-6E8A-4147-A177-3AD203B41FA5}">
                      <a16:colId xmlns:a16="http://schemas.microsoft.com/office/drawing/2014/main" val="1899198531"/>
                    </a:ext>
                  </a:extLst>
                </a:gridCol>
                <a:gridCol w="2464905">
                  <a:extLst>
                    <a:ext uri="{9D8B030D-6E8A-4147-A177-3AD203B41FA5}">
                      <a16:colId xmlns:a16="http://schemas.microsoft.com/office/drawing/2014/main" val="625328991"/>
                    </a:ext>
                  </a:extLst>
                </a:gridCol>
                <a:gridCol w="1762539">
                  <a:extLst>
                    <a:ext uri="{9D8B030D-6E8A-4147-A177-3AD203B41FA5}">
                      <a16:colId xmlns:a16="http://schemas.microsoft.com/office/drawing/2014/main" val="4166479280"/>
                    </a:ext>
                  </a:extLst>
                </a:gridCol>
                <a:gridCol w="1862356">
                  <a:extLst>
                    <a:ext uri="{9D8B030D-6E8A-4147-A177-3AD203B41FA5}">
                      <a16:colId xmlns:a16="http://schemas.microsoft.com/office/drawing/2014/main" val="203920610"/>
                    </a:ext>
                  </a:extLst>
                </a:gridCol>
              </a:tblGrid>
              <a:tr h="783285">
                <a:tc>
                  <a:txBody>
                    <a:bodyPr/>
                    <a:lstStyle/>
                    <a:p>
                      <a:endParaRPr lang="zh-CN" altLang="en-US" dirty="0"/>
                    </a:p>
                  </a:txBody>
                  <a:tcPr>
                    <a:lnTlToBr w="12700" cap="flat" cmpd="sng" algn="ctr">
                      <a:solidFill>
                        <a:schemeClr val="tx1"/>
                      </a:solidFill>
                      <a:prstDash val="solid"/>
                      <a:round/>
                      <a:headEnd type="none" w="med" len="med"/>
                      <a:tailEnd type="none" w="med" len="med"/>
                    </a:lnTlToBr>
                  </a:tcPr>
                </a:tc>
                <a:tc>
                  <a:txBody>
                    <a:bodyPr/>
                    <a:lstStyle/>
                    <a:p>
                      <a:r>
                        <a:rPr lang="zh-CN" altLang="en-US" dirty="0"/>
                        <a:t>功能</a:t>
                      </a:r>
                    </a:p>
                  </a:txBody>
                  <a:tcPr>
                    <a:lnTlToBr w="12700" cap="flat" cmpd="sng" algn="ctr">
                      <a:noFill/>
                      <a:prstDash val="solid"/>
                      <a:round/>
                      <a:headEnd type="none" w="med" len="med"/>
                      <a:tailEnd type="none" w="med" len="med"/>
                    </a:lnTlToBr>
                  </a:tcPr>
                </a:tc>
                <a:tc>
                  <a:txBody>
                    <a:bodyPr/>
                    <a:lstStyle/>
                    <a:p>
                      <a:r>
                        <a:rPr lang="zh-CN" altLang="en-US" dirty="0"/>
                        <a:t>特点</a:t>
                      </a:r>
                    </a:p>
                  </a:txBody>
                  <a:tcPr>
                    <a:lnTlToBr w="12700" cap="flat" cmpd="sng" algn="ctr">
                      <a:noFill/>
                      <a:prstDash val="solid"/>
                      <a:round/>
                      <a:headEnd type="none" w="med" len="med"/>
                      <a:tailEnd type="none" w="med" len="med"/>
                    </a:lnTlToBr>
                  </a:tcPr>
                </a:tc>
                <a:tc>
                  <a:txBody>
                    <a:bodyPr/>
                    <a:lstStyle/>
                    <a:p>
                      <a:r>
                        <a:rPr lang="zh-CN" altLang="en-US" dirty="0"/>
                        <a:t>发生的时间</a:t>
                      </a:r>
                    </a:p>
                  </a:txBody>
                  <a:tcPr/>
                </a:tc>
                <a:tc>
                  <a:txBody>
                    <a:bodyPr/>
                    <a:lstStyle/>
                    <a:p>
                      <a:r>
                        <a:rPr lang="zh-CN" altLang="en-US" dirty="0"/>
                        <a:t>主要的约束因素</a:t>
                      </a:r>
                    </a:p>
                  </a:txBody>
                  <a:tcPr/>
                </a:tc>
                <a:extLst>
                  <a:ext uri="{0D108BD9-81ED-4DB2-BD59-A6C34878D82A}">
                    <a16:rowId xmlns:a16="http://schemas.microsoft.com/office/drawing/2014/main" val="1958771479"/>
                  </a:ext>
                </a:extLst>
              </a:tr>
              <a:tr h="783285">
                <a:tc>
                  <a:txBody>
                    <a:bodyPr/>
                    <a:lstStyle/>
                    <a:p>
                      <a:r>
                        <a:rPr lang="en-US" altLang="zh-CN" dirty="0"/>
                        <a:t>Placement phase</a:t>
                      </a:r>
                      <a:endParaRPr lang="zh-CN" altLang="en-US" dirty="0"/>
                    </a:p>
                  </a:txBody>
                  <a:tcPr/>
                </a:tc>
                <a:tc>
                  <a:txBody>
                    <a:bodyPr/>
                    <a:lstStyle/>
                    <a:p>
                      <a:r>
                        <a:rPr lang="zh-CN" altLang="en-US" dirty="0"/>
                        <a:t>充分利用本地</a:t>
                      </a:r>
                      <a:r>
                        <a:rPr lang="en-US" altLang="zh-CN" dirty="0"/>
                        <a:t>cache</a:t>
                      </a:r>
                      <a:r>
                        <a:rPr lang="zh-CN" altLang="en-US" dirty="0"/>
                        <a:t>，运用合理的分配策略在本地创造远程文件的副本。</a:t>
                      </a:r>
                    </a:p>
                  </a:txBody>
                  <a:tcPr/>
                </a:tc>
                <a:tc>
                  <a:txBody>
                    <a:bodyPr/>
                    <a:lstStyle/>
                    <a:p>
                      <a:r>
                        <a:rPr lang="zh-CN" altLang="en-US" dirty="0"/>
                        <a:t>保证每个用户的</a:t>
                      </a:r>
                      <a:r>
                        <a:rPr lang="en-US" altLang="zh-CN" dirty="0"/>
                        <a:t>cache</a:t>
                      </a:r>
                      <a:r>
                        <a:rPr lang="zh-CN" altLang="en-US" dirty="0"/>
                        <a:t>都包含服务端每个文件的一部分</a:t>
                      </a:r>
                    </a:p>
                  </a:txBody>
                  <a:tcPr/>
                </a:tc>
                <a:tc>
                  <a:txBody>
                    <a:bodyPr/>
                    <a:lstStyle/>
                    <a:p>
                      <a:r>
                        <a:rPr lang="zh-CN" altLang="en-US" dirty="0"/>
                        <a:t>网络空闲时（</a:t>
                      </a:r>
                      <a:r>
                        <a:rPr lang="en-US" altLang="zh-CN" dirty="0"/>
                        <a:t>off-peak times</a:t>
                      </a:r>
                      <a:r>
                        <a:rPr lang="zh-CN" altLang="en-US" dirty="0"/>
                        <a:t>）</a:t>
                      </a:r>
                    </a:p>
                  </a:txBody>
                  <a:tcPr/>
                </a:tc>
                <a:tc>
                  <a:txBody>
                    <a:bodyPr/>
                    <a:lstStyle/>
                    <a:p>
                      <a:r>
                        <a:rPr lang="zh-CN" altLang="en-US" dirty="0"/>
                        <a:t>本地缓存大小 </a:t>
                      </a:r>
                    </a:p>
                  </a:txBody>
                  <a:tcPr/>
                </a:tc>
                <a:extLst>
                  <a:ext uri="{0D108BD9-81ED-4DB2-BD59-A6C34878D82A}">
                    <a16:rowId xmlns:a16="http://schemas.microsoft.com/office/drawing/2014/main" val="364814883"/>
                  </a:ext>
                </a:extLst>
              </a:tr>
              <a:tr h="783285">
                <a:tc>
                  <a:txBody>
                    <a:bodyPr/>
                    <a:lstStyle/>
                    <a:p>
                      <a:r>
                        <a:rPr lang="en-US" altLang="zh-CN" dirty="0"/>
                        <a:t>Delivery phase</a:t>
                      </a:r>
                      <a:endParaRPr lang="zh-CN" altLang="en-US" dirty="0"/>
                    </a:p>
                  </a:txBody>
                  <a:tcPr/>
                </a:tc>
                <a:tc>
                  <a:txBody>
                    <a:bodyPr/>
                    <a:lstStyle/>
                    <a:p>
                      <a:r>
                        <a:rPr lang="zh-CN" altLang="en-US" dirty="0"/>
                        <a:t>在网络高峰时，用最小的网络代价，与本地</a:t>
                      </a:r>
                      <a:r>
                        <a:rPr lang="en-US" altLang="zh-CN" dirty="0"/>
                        <a:t>cache</a:t>
                      </a:r>
                      <a:r>
                        <a:rPr lang="zh-CN" altLang="en-US" dirty="0"/>
                        <a:t>结合，完成用户的文件请求。</a:t>
                      </a:r>
                    </a:p>
                  </a:txBody>
                  <a:tcPr/>
                </a:tc>
                <a:tc>
                  <a:txBody>
                    <a:bodyPr/>
                    <a:lstStyle/>
                    <a:p>
                      <a:r>
                        <a:rPr lang="zh-CN" altLang="en-US" dirty="0"/>
                        <a:t>通过网络传输少部分内容，与</a:t>
                      </a:r>
                      <a:r>
                        <a:rPr lang="en-US" altLang="zh-CN" dirty="0"/>
                        <a:t>cache</a:t>
                      </a:r>
                      <a:r>
                        <a:rPr lang="zh-CN" altLang="en-US" dirty="0"/>
                        <a:t>内容结合经过</a:t>
                      </a:r>
                      <a:r>
                        <a:rPr lang="en-US" altLang="zh-CN" dirty="0"/>
                        <a:t>XOR</a:t>
                      </a:r>
                      <a:r>
                        <a:rPr lang="zh-CN" altLang="en-US" dirty="0"/>
                        <a:t>运算还原出目标文件</a:t>
                      </a:r>
                    </a:p>
                  </a:txBody>
                  <a:tcPr/>
                </a:tc>
                <a:tc>
                  <a:txBody>
                    <a:bodyPr/>
                    <a:lstStyle/>
                    <a:p>
                      <a:r>
                        <a:rPr lang="zh-CN" altLang="en-US" dirty="0"/>
                        <a:t>主要研究网络繁忙时（</a:t>
                      </a:r>
                      <a:r>
                        <a:rPr lang="en-US" altLang="zh-CN" dirty="0"/>
                        <a:t>peak hours</a:t>
                      </a:r>
                      <a:r>
                        <a:rPr lang="zh-CN" altLang="en-US" dirty="0"/>
                        <a:t>）</a:t>
                      </a:r>
                    </a:p>
                  </a:txBody>
                  <a:tcPr/>
                </a:tc>
                <a:tc>
                  <a:txBody>
                    <a:bodyPr/>
                    <a:lstStyle/>
                    <a:p>
                      <a:r>
                        <a:rPr lang="zh-CN" altLang="en-US" dirty="0"/>
                        <a:t>远程传输内容的大小</a:t>
                      </a:r>
                    </a:p>
                  </a:txBody>
                  <a:tcPr/>
                </a:tc>
                <a:extLst>
                  <a:ext uri="{0D108BD9-81ED-4DB2-BD59-A6C34878D82A}">
                    <a16:rowId xmlns:a16="http://schemas.microsoft.com/office/drawing/2014/main" val="548983370"/>
                  </a:ext>
                </a:extLst>
              </a:tr>
            </a:tbl>
          </a:graphicData>
        </a:graphic>
      </p:graphicFrame>
    </p:spTree>
    <p:extLst>
      <p:ext uri="{BB962C8B-B14F-4D97-AF65-F5344CB8AC3E}">
        <p14:creationId xmlns:p14="http://schemas.microsoft.com/office/powerpoint/2010/main" val="59606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3128889" cy="464869"/>
          </a:xfrm>
        </p:spPr>
        <p:txBody>
          <a:bodyPr>
            <a:normAutofit fontScale="90000"/>
          </a:bodyPr>
          <a:lstStyle/>
          <a:p>
            <a:r>
              <a:rPr lang="en-US" altLang="zh-CN" dirty="0"/>
              <a:t>1.introduction</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lstStyle/>
          <a:p>
            <a:r>
              <a:rPr lang="zh-CN" altLang="en-US" dirty="0"/>
              <a:t>本论文研究的广义的两种</a:t>
            </a:r>
            <a:r>
              <a:rPr lang="en-US" altLang="zh-CN" dirty="0"/>
              <a:t>caching gain</a:t>
            </a:r>
            <a:r>
              <a:rPr lang="zh-CN" altLang="en-US" dirty="0"/>
              <a:t>：</a:t>
            </a:r>
            <a:r>
              <a:rPr lang="en-US" altLang="zh-CN" dirty="0"/>
              <a:t>local caching gain</a:t>
            </a:r>
            <a:r>
              <a:rPr lang="zh-CN" altLang="en-US" dirty="0"/>
              <a:t>和</a:t>
            </a:r>
            <a:r>
              <a:rPr lang="en-US" altLang="zh-CN" dirty="0"/>
              <a:t>global caching gain(</a:t>
            </a:r>
            <a:r>
              <a:rPr lang="zh-CN" altLang="en-US" dirty="0"/>
              <a:t>公式里的两种</a:t>
            </a:r>
            <a:r>
              <a:rPr lang="en-US" altLang="zh-CN" dirty="0"/>
              <a:t>gain</a:t>
            </a:r>
            <a:r>
              <a:rPr lang="zh-CN" altLang="en-US" dirty="0"/>
              <a:t>后面介绍</a:t>
            </a:r>
            <a:r>
              <a:rPr lang="en-US" altLang="zh-CN" dirty="0"/>
              <a:t>)</a:t>
            </a:r>
          </a:p>
          <a:p>
            <a:pPr marL="0" indent="0">
              <a:buNone/>
            </a:pPr>
            <a:endParaRPr lang="zh-CN" altLang="en-US" dirty="0"/>
          </a:p>
        </p:txBody>
      </p:sp>
      <p:graphicFrame>
        <p:nvGraphicFramePr>
          <p:cNvPr id="5" name="表格 4">
            <a:extLst>
              <a:ext uri="{FF2B5EF4-FFF2-40B4-BE49-F238E27FC236}">
                <a16:creationId xmlns:a16="http://schemas.microsoft.com/office/drawing/2014/main" id="{615BB3C6-F5F5-4074-A4AC-5DC668CB0BAD}"/>
              </a:ext>
            </a:extLst>
          </p:cNvPr>
          <p:cNvGraphicFramePr>
            <a:graphicFrameLocks noGrp="1"/>
          </p:cNvGraphicFramePr>
          <p:nvPr>
            <p:extLst>
              <p:ext uri="{D42A27DB-BD31-4B8C-83A1-F6EECF244321}">
                <p14:modId xmlns:p14="http://schemas.microsoft.com/office/powerpoint/2010/main" val="2873488178"/>
              </p:ext>
            </p:extLst>
          </p:nvPr>
        </p:nvGraphicFramePr>
        <p:xfrm>
          <a:off x="838201" y="2254072"/>
          <a:ext cx="10078327" cy="3696562"/>
        </p:xfrm>
        <a:graphic>
          <a:graphicData uri="http://schemas.openxmlformats.org/drawingml/2006/table">
            <a:tbl>
              <a:tblPr firstRow="1" bandRow="1">
                <a:tableStyleId>{5C22544A-7EE6-4342-B048-85BDC9FD1C3A}</a:tableStyleId>
              </a:tblPr>
              <a:tblGrid>
                <a:gridCol w="1581442">
                  <a:extLst>
                    <a:ext uri="{9D8B030D-6E8A-4147-A177-3AD203B41FA5}">
                      <a16:colId xmlns:a16="http://schemas.microsoft.com/office/drawing/2014/main" val="9966549"/>
                    </a:ext>
                  </a:extLst>
                </a:gridCol>
                <a:gridCol w="3123028">
                  <a:extLst>
                    <a:ext uri="{9D8B030D-6E8A-4147-A177-3AD203B41FA5}">
                      <a16:colId xmlns:a16="http://schemas.microsoft.com/office/drawing/2014/main" val="1899198531"/>
                    </a:ext>
                  </a:extLst>
                </a:gridCol>
                <a:gridCol w="1434904">
                  <a:extLst>
                    <a:ext uri="{9D8B030D-6E8A-4147-A177-3AD203B41FA5}">
                      <a16:colId xmlns:a16="http://schemas.microsoft.com/office/drawing/2014/main" val="4166479280"/>
                    </a:ext>
                  </a:extLst>
                </a:gridCol>
                <a:gridCol w="2096087">
                  <a:extLst>
                    <a:ext uri="{9D8B030D-6E8A-4147-A177-3AD203B41FA5}">
                      <a16:colId xmlns:a16="http://schemas.microsoft.com/office/drawing/2014/main" val="203920610"/>
                    </a:ext>
                  </a:extLst>
                </a:gridCol>
                <a:gridCol w="1842866">
                  <a:extLst>
                    <a:ext uri="{9D8B030D-6E8A-4147-A177-3AD203B41FA5}">
                      <a16:colId xmlns:a16="http://schemas.microsoft.com/office/drawing/2014/main" val="2875043830"/>
                    </a:ext>
                  </a:extLst>
                </a:gridCol>
              </a:tblGrid>
              <a:tr h="916075">
                <a:tc>
                  <a:txBody>
                    <a:bodyPr/>
                    <a:lstStyle/>
                    <a:p>
                      <a:endParaRPr lang="zh-CN" altLang="en-US" dirty="0"/>
                    </a:p>
                  </a:txBody>
                  <a:tcPr>
                    <a:lnTlToBr w="12700" cap="flat" cmpd="sng" algn="ctr">
                      <a:solidFill>
                        <a:schemeClr val="tx1"/>
                      </a:solidFill>
                      <a:prstDash val="solid"/>
                      <a:round/>
                      <a:headEnd type="none" w="med" len="med"/>
                      <a:tailEnd type="none" w="med" len="med"/>
                    </a:lnTlToBr>
                  </a:tcPr>
                </a:tc>
                <a:tc>
                  <a:txBody>
                    <a:bodyPr/>
                    <a:lstStyle/>
                    <a:p>
                      <a:r>
                        <a:rPr lang="zh-CN" altLang="en-US" dirty="0"/>
                        <a:t>描述</a:t>
                      </a:r>
                    </a:p>
                  </a:txBody>
                  <a:tcPr>
                    <a:lnTlToBr w="12700" cap="flat" cmpd="sng" algn="ctr">
                      <a:noFill/>
                      <a:prstDash val="solid"/>
                      <a:round/>
                      <a:headEnd type="none" w="med" len="med"/>
                      <a:tailEnd type="none" w="med" len="med"/>
                    </a:lnTlToBr>
                  </a:tcPr>
                </a:tc>
                <a:tc>
                  <a:txBody>
                    <a:bodyPr/>
                    <a:lstStyle/>
                    <a:p>
                      <a:r>
                        <a:rPr lang="zh-CN" altLang="en-US" dirty="0"/>
                        <a:t>发生的时间</a:t>
                      </a:r>
                    </a:p>
                  </a:txBody>
                  <a:tcPr/>
                </a:tc>
                <a:tc>
                  <a:txBody>
                    <a:bodyPr/>
                    <a:lstStyle/>
                    <a:p>
                      <a:r>
                        <a:rPr lang="zh-CN" altLang="en-US"/>
                        <a:t>主要的决定因素</a:t>
                      </a:r>
                      <a:endParaRPr lang="zh-CN" altLang="en-US" dirty="0"/>
                    </a:p>
                  </a:txBody>
                  <a:tcPr/>
                </a:tc>
                <a:tc>
                  <a:txBody>
                    <a:bodyPr/>
                    <a:lstStyle/>
                    <a:p>
                      <a:r>
                        <a:rPr lang="en-US" altLang="zh-CN" dirty="0"/>
                        <a:t>Relevant</a:t>
                      </a:r>
                      <a:r>
                        <a:rPr lang="zh-CN" altLang="en-US" dirty="0"/>
                        <a:t>的条件</a:t>
                      </a:r>
                    </a:p>
                  </a:txBody>
                  <a:tcPr/>
                </a:tc>
                <a:extLst>
                  <a:ext uri="{0D108BD9-81ED-4DB2-BD59-A6C34878D82A}">
                    <a16:rowId xmlns:a16="http://schemas.microsoft.com/office/drawing/2014/main" val="1958771479"/>
                  </a:ext>
                </a:extLst>
              </a:tr>
              <a:tr h="1711069">
                <a:tc>
                  <a:txBody>
                    <a:bodyPr/>
                    <a:lstStyle/>
                    <a:p>
                      <a:r>
                        <a:rPr lang="en-US" altLang="zh-CN" dirty="0"/>
                        <a:t>Local caching gain</a:t>
                      </a:r>
                      <a:endParaRPr lang="zh-CN" altLang="en-US" dirty="0"/>
                    </a:p>
                  </a:txBody>
                  <a:tcPr/>
                </a:tc>
                <a:tc>
                  <a:txBody>
                    <a:bodyPr/>
                    <a:lstStyle/>
                    <a:p>
                      <a:r>
                        <a:rPr lang="zh-CN" altLang="en-US" dirty="0"/>
                        <a:t>不利用网络直接从本地</a:t>
                      </a:r>
                      <a:r>
                        <a:rPr lang="en-US" altLang="zh-CN" dirty="0"/>
                        <a:t>cache</a:t>
                      </a:r>
                      <a:r>
                        <a:rPr lang="zh-CN" altLang="en-US" dirty="0"/>
                        <a:t>获得的剩余的内容。（假设每个用户请求的剩余的内容也存在于本地中，实际上在服务端）</a:t>
                      </a:r>
                    </a:p>
                  </a:txBody>
                  <a:tcPr/>
                </a:tc>
                <a:tc>
                  <a:txBody>
                    <a:bodyPr/>
                    <a:lstStyle/>
                    <a:p>
                      <a:r>
                        <a:rPr lang="en-US" altLang="zh-CN" dirty="0"/>
                        <a:t>Delivery phase</a:t>
                      </a:r>
                      <a:endParaRPr lang="zh-CN" altLang="en-US" dirty="0"/>
                    </a:p>
                  </a:txBody>
                  <a:tcPr/>
                </a:tc>
                <a:tc>
                  <a:txBody>
                    <a:bodyPr/>
                    <a:lstStyle/>
                    <a:p>
                      <a:r>
                        <a:rPr lang="zh-CN" altLang="en-US" dirty="0"/>
                        <a:t>每个用户本地缓存大小 </a:t>
                      </a:r>
                    </a:p>
                  </a:txBody>
                  <a:tcPr/>
                </a:tc>
                <a:tc>
                  <a:txBody>
                    <a:bodyPr/>
                    <a:lstStyle/>
                    <a:p>
                      <a:r>
                        <a:rPr lang="zh-CN" altLang="en-US" dirty="0"/>
                        <a:t>每个用户本地</a:t>
                      </a:r>
                      <a:r>
                        <a:rPr lang="en-US" altLang="zh-CN" dirty="0"/>
                        <a:t>cache</a:t>
                      </a:r>
                      <a:r>
                        <a:rPr lang="zh-CN" altLang="en-US" dirty="0"/>
                        <a:t>足够大</a:t>
                      </a:r>
                    </a:p>
                  </a:txBody>
                  <a:tcPr/>
                </a:tc>
                <a:extLst>
                  <a:ext uri="{0D108BD9-81ED-4DB2-BD59-A6C34878D82A}">
                    <a16:rowId xmlns:a16="http://schemas.microsoft.com/office/drawing/2014/main" val="364814883"/>
                  </a:ext>
                </a:extLst>
              </a:tr>
              <a:tr h="1069418">
                <a:tc>
                  <a:txBody>
                    <a:bodyPr/>
                    <a:lstStyle/>
                    <a:p>
                      <a:r>
                        <a:rPr lang="en-US" altLang="zh-CN" dirty="0"/>
                        <a:t>Global caching gain</a:t>
                      </a:r>
                      <a:endParaRPr lang="zh-CN" altLang="en-US" dirty="0"/>
                    </a:p>
                  </a:txBody>
                  <a:tcPr/>
                </a:tc>
                <a:tc>
                  <a:txBody>
                    <a:bodyPr/>
                    <a:lstStyle/>
                    <a:p>
                      <a:r>
                        <a:rPr lang="zh-CN" altLang="en-US" dirty="0"/>
                        <a:t>利用</a:t>
                      </a:r>
                      <a:r>
                        <a:rPr lang="zh-CN" altLang="en-US"/>
                        <a:t>网络编码技术，</a:t>
                      </a:r>
                      <a:r>
                        <a:rPr lang="zh-CN" altLang="en-US" dirty="0"/>
                        <a:t>从网络中获得的</a:t>
                      </a:r>
                      <a:r>
                        <a:rPr lang="zh-CN" altLang="en-US"/>
                        <a:t>内容。（可以大大减少传输空间）</a:t>
                      </a:r>
                      <a:endParaRPr lang="zh-CN" altLang="en-US" dirty="0"/>
                    </a:p>
                  </a:txBody>
                  <a:tcPr/>
                </a:tc>
                <a:tc>
                  <a:txBody>
                    <a:bodyPr/>
                    <a:lstStyle/>
                    <a:p>
                      <a:r>
                        <a:rPr lang="en-US" altLang="zh-CN" dirty="0"/>
                        <a:t>Delivery phase</a:t>
                      </a:r>
                      <a:endParaRPr lang="zh-CN" altLang="en-US" dirty="0"/>
                    </a:p>
                  </a:txBody>
                  <a:tcPr/>
                </a:tc>
                <a:tc>
                  <a:txBody>
                    <a:bodyPr/>
                    <a:lstStyle/>
                    <a:p>
                      <a:r>
                        <a:rPr lang="zh-CN" altLang="en-US" dirty="0"/>
                        <a:t>所有用户的本地缓存之和（尽管他们直接没有交互）</a:t>
                      </a:r>
                    </a:p>
                  </a:txBody>
                  <a:tcPr/>
                </a:tc>
                <a:tc>
                  <a:txBody>
                    <a:bodyPr/>
                    <a:lstStyle/>
                    <a:p>
                      <a:r>
                        <a:rPr lang="zh-CN" altLang="en-US" dirty="0"/>
                        <a:t>所有用户的</a:t>
                      </a:r>
                      <a:r>
                        <a:rPr lang="en-US" altLang="zh-CN" dirty="0"/>
                        <a:t>cache</a:t>
                      </a:r>
                      <a:r>
                        <a:rPr lang="zh-CN" altLang="en-US" dirty="0"/>
                        <a:t>大小之和足够大</a:t>
                      </a:r>
                    </a:p>
                  </a:txBody>
                  <a:tcPr/>
                </a:tc>
                <a:extLst>
                  <a:ext uri="{0D108BD9-81ED-4DB2-BD59-A6C34878D82A}">
                    <a16:rowId xmlns:a16="http://schemas.microsoft.com/office/drawing/2014/main" val="548983370"/>
                  </a:ext>
                </a:extLst>
              </a:tr>
            </a:tbl>
          </a:graphicData>
        </a:graphic>
      </p:graphicFrame>
    </p:spTree>
    <p:extLst>
      <p:ext uri="{BB962C8B-B14F-4D97-AF65-F5344CB8AC3E}">
        <p14:creationId xmlns:p14="http://schemas.microsoft.com/office/powerpoint/2010/main" val="229743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3128889" cy="464869"/>
          </a:xfrm>
        </p:spPr>
        <p:txBody>
          <a:bodyPr>
            <a:normAutofit fontScale="90000"/>
          </a:bodyPr>
          <a:lstStyle/>
          <a:p>
            <a:r>
              <a:rPr lang="en-US" altLang="zh-CN" dirty="0"/>
              <a:t>1.introduction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normAutofit/>
              </a:bodyPr>
              <a:lstStyle/>
              <a:p>
                <a:r>
                  <a:rPr lang="zh-CN" altLang="en-US" sz="3200" b="1" dirty="0"/>
                  <a:t>我认为本论文的重点：</a:t>
                </a:r>
                <a:endParaRPr lang="en-US" altLang="zh-CN" sz="3200" b="1" dirty="0"/>
              </a:p>
              <a:p>
                <a:pPr marL="514350" indent="-514350">
                  <a:buFont typeface="+mj-lt"/>
                  <a:buAutoNum type="arabicPeriod"/>
                </a:pPr>
                <a:r>
                  <a:rPr lang="zh-CN" altLang="en-US" sz="2400" dirty="0"/>
                  <a:t>基于</a:t>
                </a:r>
                <a:r>
                  <a:rPr lang="en-US" altLang="zh-CN" sz="2400" dirty="0"/>
                  <a:t>Cache</a:t>
                </a:r>
                <a:r>
                  <a:rPr lang="zh-CN" altLang="en-US" sz="2400" dirty="0"/>
                  <a:t>技术，介绍了一种不同本地用户可以对服务端的所有文件以最小的网络传输代价进行还原的方案，并给出了对应开销</a:t>
                </a:r>
                <a:r>
                  <a:rPr lang="en-US" altLang="zh-CN" sz="2400" dirty="0"/>
                  <a:t>R</a:t>
                </a:r>
                <a:r>
                  <a:rPr lang="zh-CN" altLang="en-US" sz="2400" dirty="0"/>
                  <a:t>的上下界。</a:t>
                </a:r>
                <a:endParaRPr lang="en-US" altLang="zh-CN" sz="2400" dirty="0"/>
              </a:p>
              <a:p>
                <a:pPr marL="514350" indent="-514350">
                  <a:buFont typeface="+mj-lt"/>
                  <a:buAutoNum type="arabicPeriod"/>
                </a:pPr>
                <a:r>
                  <a:rPr lang="en-US" altLang="zh-CN" sz="2400" dirty="0"/>
                  <a:t>Placement phase</a:t>
                </a:r>
                <a:r>
                  <a:rPr lang="zh-CN" altLang="en-US" sz="2400" dirty="0"/>
                  <a:t>对用户</a:t>
                </a:r>
                <a:r>
                  <a:rPr lang="en-US" altLang="zh-CN" sz="2400" dirty="0"/>
                  <a:t>cache</a:t>
                </a:r>
                <a:r>
                  <a:rPr lang="zh-CN" altLang="en-US" sz="2400" dirty="0"/>
                  <a:t>的填充至关重要，因为用户的请求是不确定的，可以达到</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𝑁</m:t>
                        </m:r>
                      </m:e>
                      <m:sup>
                        <m:r>
                          <a:rPr lang="en-US" altLang="zh-CN" sz="2400" i="1">
                            <a:latin typeface="Cambria Math" panose="02040503050406030204" pitchFamily="18" charset="0"/>
                          </a:rPr>
                          <m:t>𝐾</m:t>
                        </m:r>
                      </m:sup>
                    </m:sSup>
                  </m:oMath>
                </a14:m>
                <a:r>
                  <a:rPr lang="zh-CN" altLang="en-US" sz="2400" dirty="0"/>
                  <a:t>种不同的请求。对</a:t>
                </a:r>
                <a:r>
                  <a:rPr lang="en-US" altLang="zh-CN" sz="2400" dirty="0"/>
                  <a:t>cache </a:t>
                </a:r>
                <a:r>
                  <a:rPr lang="zh-CN" altLang="en-US" sz="2400" dirty="0"/>
                  <a:t>的填充方案需要对所有可能的请求实现优化。</a:t>
                </a:r>
                <a:endParaRPr lang="en-US" altLang="zh-CN" sz="2400" dirty="0"/>
              </a:p>
              <a:p>
                <a:pPr marL="514350" indent="-514350">
                  <a:buFont typeface="+mj-lt"/>
                  <a:buAutoNum type="arabicPeriod"/>
                </a:pPr>
                <a:r>
                  <a:rPr lang="en-US" altLang="zh-CN" sz="2400" dirty="0"/>
                  <a:t>R</a:t>
                </a:r>
                <a:r>
                  <a:rPr lang="zh-CN" altLang="en-US" sz="2400" dirty="0"/>
                  <a:t>（</a:t>
                </a:r>
                <a:r>
                  <a:rPr lang="en-US" altLang="zh-CN" sz="2400" dirty="0"/>
                  <a:t>M</a:t>
                </a:r>
                <a:r>
                  <a:rPr lang="zh-CN" altLang="en-US" sz="2400" dirty="0"/>
                  <a:t>）简单的说表示的是整个系统在</a:t>
                </a:r>
                <a:r>
                  <a:rPr lang="en-US" altLang="zh-CN" sz="2400" dirty="0"/>
                  <a:t>delivery phase</a:t>
                </a:r>
                <a:r>
                  <a:rPr lang="zh-CN" altLang="en-US" sz="2400" dirty="0"/>
                  <a:t>进行数据传输的开销。论文旨在研究同时能满足每个用户的所有可能请求，并且对应的开销</a:t>
                </a:r>
                <a:r>
                  <a:rPr lang="en-US" altLang="zh-CN" sz="2400" dirty="0"/>
                  <a:t>R</a:t>
                </a:r>
                <a:r>
                  <a:rPr lang="zh-CN" altLang="en-US" sz="2400" dirty="0"/>
                  <a:t>尽可能小的方案。即给定</a:t>
                </a:r>
                <a:r>
                  <a:rPr lang="en-US" altLang="zh-CN" sz="2400" dirty="0"/>
                  <a:t>Cache</a:t>
                </a:r>
                <a:r>
                  <a:rPr lang="zh-CN" altLang="en-US" sz="2400" dirty="0"/>
                  <a:t>大小</a:t>
                </a:r>
                <a:r>
                  <a:rPr lang="en-US" altLang="zh-CN" sz="2400" dirty="0"/>
                  <a:t>M, R</a:t>
                </a:r>
                <a:r>
                  <a:rPr lang="zh-CN" altLang="en-US" sz="2400" dirty="0"/>
                  <a:t>越小优化越好。</a:t>
                </a:r>
                <a:endParaRPr lang="en-US" altLang="zh-CN" sz="2400" dirty="0"/>
              </a:p>
              <a:p>
                <a:pPr marL="514350" indent="-514350">
                  <a:buFont typeface="+mj-lt"/>
                  <a:buAutoNum type="arabicPeriod"/>
                </a:pPr>
                <a:r>
                  <a:rPr lang="zh-CN" altLang="en-US" sz="2400" dirty="0"/>
                  <a:t>本文主要研究的对象就是</a:t>
                </a:r>
                <a:r>
                  <a:rPr lang="en-US" altLang="zh-CN" sz="2400" dirty="0"/>
                  <a:t>R</a:t>
                </a:r>
                <a:r>
                  <a:rPr lang="zh-CN" altLang="en-US" sz="2400" dirty="0"/>
                  <a:t>（</a:t>
                </a:r>
                <a:r>
                  <a:rPr lang="en-US" altLang="zh-CN" sz="2400" dirty="0"/>
                  <a:t>achievable rate</a:t>
                </a:r>
                <a:r>
                  <a:rPr lang="zh-CN" altLang="en-US" sz="2400" dirty="0"/>
                  <a:t>），给出了</a:t>
                </a:r>
                <a:r>
                  <a:rPr lang="en-US" altLang="zh-CN" sz="2400" dirty="0"/>
                  <a:t>R</a:t>
                </a:r>
                <a:r>
                  <a:rPr lang="zh-CN" altLang="en-US" sz="2400" dirty="0"/>
                  <a:t>的上下界和理论证明。对于</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𝐶</m:t>
                        </m:r>
                      </m:sub>
                    </m:sSub>
                  </m:oMath>
                </a14:m>
                <a:r>
                  <a:rPr lang="zh-CN" altLang="en-US" sz="2400" dirty="0"/>
                  <a:t>上界的公式主要涉及</a:t>
                </a:r>
                <a:r>
                  <a:rPr lang="en-US" altLang="zh-CN" sz="2400" dirty="0"/>
                  <a:t>local caching gain</a:t>
                </a:r>
                <a:r>
                  <a:rPr lang="zh-CN" altLang="en-US" sz="2400" dirty="0"/>
                  <a:t>和</a:t>
                </a:r>
                <a:r>
                  <a:rPr lang="en-US" altLang="zh-CN" sz="2400" dirty="0"/>
                  <a:t>global caching gain</a:t>
                </a:r>
                <a:r>
                  <a:rPr lang="zh-CN" altLang="en-US" sz="2400" dirty="0"/>
                  <a:t>两个参数。</a:t>
                </a:r>
                <a:r>
                  <a:rPr lang="en-US" altLang="zh-CN" sz="2400" dirty="0"/>
                  <a:t>global caching gain</a:t>
                </a:r>
                <a:r>
                  <a:rPr lang="zh-CN" altLang="en-US" sz="2400" dirty="0"/>
                  <a:t>是对</a:t>
                </a:r>
                <a:r>
                  <a:rPr lang="en-US" altLang="zh-CN" sz="2400" dirty="0"/>
                  <a:t>R</a:t>
                </a:r>
                <a:r>
                  <a:rPr lang="zh-CN" altLang="en-US" sz="2400" dirty="0"/>
                  <a:t>进行优化的重点，基于编码技术，可以使开销</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𝐶</m:t>
                        </m:r>
                      </m:sub>
                    </m:sSub>
                  </m:oMath>
                </a14:m>
                <a:r>
                  <a:rPr lang="zh-CN" altLang="en-US" sz="2400" dirty="0"/>
                  <a:t>大幅度减少。</a:t>
                </a:r>
                <a:endParaRPr lang="en-US" altLang="zh-CN" sz="2400" dirty="0"/>
              </a:p>
              <a:p>
                <a:pPr marL="0" indent="0">
                  <a:buNone/>
                </a:pPr>
                <a:endParaRPr lang="en-US" altLang="zh-CN" dirty="0"/>
              </a:p>
              <a:p>
                <a:pPr marL="514350" indent="-514350">
                  <a:buFont typeface="+mj-lt"/>
                  <a:buAutoNum type="arabicPeriod"/>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57A196C-292C-41FC-BB33-E3A6C64F29B4}"/>
                  </a:ext>
                </a:extLst>
              </p:cNvPr>
              <p:cNvSpPr>
                <a:spLocks noGrp="1" noRot="1" noChangeAspect="1" noMove="1" noResize="1" noEditPoints="1" noAdjustHandles="1" noChangeArrowheads="1" noChangeShapeType="1" noTextEdit="1"/>
              </p:cNvSpPr>
              <p:nvPr>
                <p:ph idx="1"/>
              </p:nvPr>
            </p:nvSpPr>
            <p:spPr>
              <a:xfrm>
                <a:off x="838200" y="1055077"/>
                <a:ext cx="10515600" cy="5121886"/>
              </a:xfrm>
              <a:blipFill>
                <a:blip r:embed="rId3"/>
                <a:stretch>
                  <a:fillRect l="-1333" t="-2976" r="-30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47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08A94-5B3F-4269-B56B-BBFB049C2735}"/>
              </a:ext>
            </a:extLst>
          </p:cNvPr>
          <p:cNvSpPr>
            <a:spLocks noGrp="1"/>
          </p:cNvSpPr>
          <p:nvPr>
            <p:ph type="title"/>
          </p:nvPr>
        </p:nvSpPr>
        <p:spPr>
          <a:xfrm>
            <a:off x="216000" y="216168"/>
            <a:ext cx="3128889" cy="464869"/>
          </a:xfrm>
        </p:spPr>
        <p:txBody>
          <a:bodyPr>
            <a:normAutofit fontScale="90000"/>
          </a:bodyPr>
          <a:lstStyle/>
          <a:p>
            <a:r>
              <a:rPr lang="en-US" altLang="zh-CN" dirty="0"/>
              <a:t>1.introduction</a:t>
            </a:r>
            <a:endParaRPr lang="zh-CN" altLang="en-US" dirty="0"/>
          </a:p>
        </p:txBody>
      </p:sp>
      <p:sp>
        <p:nvSpPr>
          <p:cNvPr id="3" name="内容占位符 2">
            <a:extLst>
              <a:ext uri="{FF2B5EF4-FFF2-40B4-BE49-F238E27FC236}">
                <a16:creationId xmlns:a16="http://schemas.microsoft.com/office/drawing/2014/main" id="{D57A196C-292C-41FC-BB33-E3A6C64F29B4}"/>
              </a:ext>
            </a:extLst>
          </p:cNvPr>
          <p:cNvSpPr>
            <a:spLocks noGrp="1"/>
          </p:cNvSpPr>
          <p:nvPr>
            <p:ph idx="1"/>
          </p:nvPr>
        </p:nvSpPr>
        <p:spPr>
          <a:xfrm>
            <a:off x="838200" y="1055077"/>
            <a:ext cx="10515600" cy="5121886"/>
          </a:xfrm>
        </p:spPr>
        <p:txBody>
          <a:bodyPr/>
          <a:lstStyle/>
          <a:p>
            <a:r>
              <a:rPr lang="zh-CN" altLang="en-US" sz="3200" b="1" dirty="0"/>
              <a:t>基于</a:t>
            </a:r>
            <a:r>
              <a:rPr lang="en-US" altLang="zh-CN" sz="3200" b="1" dirty="0"/>
              <a:t>Coded caching</a:t>
            </a:r>
            <a:r>
              <a:rPr lang="zh-CN" altLang="en-US" sz="3200" b="1" dirty="0"/>
              <a:t>的文件传输和恢复流程</a:t>
            </a:r>
            <a:endParaRPr lang="en-US" altLang="zh-CN" sz="3200" b="1" dirty="0"/>
          </a:p>
          <a:p>
            <a:pPr marL="0" indent="0">
              <a:buNone/>
            </a:pPr>
            <a:endParaRPr lang="en-US" altLang="zh-CN" dirty="0"/>
          </a:p>
          <a:p>
            <a:pPr marL="514350" indent="-514350">
              <a:buFont typeface="+mj-lt"/>
              <a:buAutoNum type="arabicPeriod"/>
            </a:pPr>
            <a:endParaRPr lang="en-US" altLang="zh-CN" dirty="0"/>
          </a:p>
          <a:p>
            <a:pPr marL="0" indent="0">
              <a:buNone/>
            </a:pPr>
            <a:endParaRPr lang="zh-CN" altLang="zh-CN" dirty="0"/>
          </a:p>
          <a:p>
            <a:pPr marL="0" indent="0">
              <a:buNone/>
            </a:pPr>
            <a:endParaRPr lang="zh-CN" altLang="zh-CN" dirty="0"/>
          </a:p>
          <a:p>
            <a:pPr marL="0" indent="0">
              <a:buNone/>
            </a:pPr>
            <a:endParaRPr lang="zh-CN" altLang="en-US" dirty="0"/>
          </a:p>
        </p:txBody>
      </p:sp>
      <p:graphicFrame>
        <p:nvGraphicFramePr>
          <p:cNvPr id="7" name="表格 6">
            <a:extLst>
              <a:ext uri="{FF2B5EF4-FFF2-40B4-BE49-F238E27FC236}">
                <a16:creationId xmlns:a16="http://schemas.microsoft.com/office/drawing/2014/main" id="{494582AC-36F2-442A-8C4D-A0009229B2A0}"/>
              </a:ext>
            </a:extLst>
          </p:cNvPr>
          <p:cNvGraphicFramePr>
            <a:graphicFrameLocks noGrp="1"/>
          </p:cNvGraphicFramePr>
          <p:nvPr>
            <p:extLst>
              <p:ext uri="{D42A27DB-BD31-4B8C-83A1-F6EECF244321}">
                <p14:modId xmlns:p14="http://schemas.microsoft.com/office/powerpoint/2010/main" val="1397092395"/>
              </p:ext>
            </p:extLst>
          </p:nvPr>
        </p:nvGraphicFramePr>
        <p:xfrm>
          <a:off x="1256746" y="2127076"/>
          <a:ext cx="808383" cy="731520"/>
        </p:xfrm>
        <a:graphic>
          <a:graphicData uri="http://schemas.openxmlformats.org/drawingml/2006/table">
            <a:tbl>
              <a:tblPr bandRow="1">
                <a:tableStyleId>{5940675A-B579-460E-94D1-54222C63F5DA}</a:tableStyleId>
              </a:tblPr>
              <a:tblGrid>
                <a:gridCol w="808383">
                  <a:extLst>
                    <a:ext uri="{9D8B030D-6E8A-4147-A177-3AD203B41FA5}">
                      <a16:colId xmlns:a16="http://schemas.microsoft.com/office/drawing/2014/main" val="4105774960"/>
                    </a:ext>
                  </a:extLst>
                </a:gridCol>
              </a:tblGrid>
              <a:tr h="121547">
                <a:tc>
                  <a:txBody>
                    <a:bodyPr/>
                    <a:lstStyle/>
                    <a:p>
                      <a:r>
                        <a:rPr lang="en-US" altLang="zh-CN" dirty="0">
                          <a:solidFill>
                            <a:sysClr val="windowText" lastClr="000000"/>
                          </a:solidFill>
                        </a:rPr>
                        <a:t>A1,A2</a:t>
                      </a:r>
                      <a:endParaRPr lang="zh-CN" altLang="en-US" dirty="0">
                        <a:solidFill>
                          <a:sysClr val="windowText" lastClr="000000"/>
                        </a:solidFill>
                      </a:endParaRPr>
                    </a:p>
                  </a:txBody>
                  <a:tcPr/>
                </a:tc>
                <a:extLst>
                  <a:ext uri="{0D108BD9-81ED-4DB2-BD59-A6C34878D82A}">
                    <a16:rowId xmlns:a16="http://schemas.microsoft.com/office/drawing/2014/main" val="2405370311"/>
                  </a:ext>
                </a:extLst>
              </a:tr>
              <a:tr h="311427">
                <a:tc>
                  <a:txBody>
                    <a:bodyPr/>
                    <a:lstStyle/>
                    <a:p>
                      <a:r>
                        <a:rPr lang="en-US" altLang="zh-CN" dirty="0">
                          <a:solidFill>
                            <a:srgbClr val="FF0000"/>
                          </a:solidFill>
                        </a:rPr>
                        <a:t>B1,B2</a:t>
                      </a:r>
                      <a:endParaRPr lang="zh-CN" altLang="en-US" dirty="0">
                        <a:solidFill>
                          <a:srgbClr val="FF0000"/>
                        </a:solidFill>
                      </a:endParaRPr>
                    </a:p>
                  </a:txBody>
                  <a:tcPr/>
                </a:tc>
                <a:extLst>
                  <a:ext uri="{0D108BD9-81ED-4DB2-BD59-A6C34878D82A}">
                    <a16:rowId xmlns:a16="http://schemas.microsoft.com/office/drawing/2014/main" val="3059440108"/>
                  </a:ext>
                </a:extLst>
              </a:tr>
            </a:tbl>
          </a:graphicData>
        </a:graphic>
      </p:graphicFrame>
      <p:graphicFrame>
        <p:nvGraphicFramePr>
          <p:cNvPr id="8" name="表格 7">
            <a:extLst>
              <a:ext uri="{FF2B5EF4-FFF2-40B4-BE49-F238E27FC236}">
                <a16:creationId xmlns:a16="http://schemas.microsoft.com/office/drawing/2014/main" id="{13179A0C-4E6E-41CC-8088-CF2B6AA8CAEF}"/>
              </a:ext>
            </a:extLst>
          </p:cNvPr>
          <p:cNvGraphicFramePr>
            <a:graphicFrameLocks noGrp="1"/>
          </p:cNvGraphicFramePr>
          <p:nvPr>
            <p:extLst>
              <p:ext uri="{D42A27DB-BD31-4B8C-83A1-F6EECF244321}">
                <p14:modId xmlns:p14="http://schemas.microsoft.com/office/powerpoint/2010/main" val="4128271183"/>
              </p:ext>
            </p:extLst>
          </p:nvPr>
        </p:nvGraphicFramePr>
        <p:xfrm>
          <a:off x="719398" y="3914693"/>
          <a:ext cx="689113" cy="365760"/>
        </p:xfrm>
        <a:graphic>
          <a:graphicData uri="http://schemas.openxmlformats.org/drawingml/2006/table">
            <a:tbl>
              <a:tblPr bandRow="1">
                <a:tableStyleId>{5940675A-B579-460E-94D1-54222C63F5DA}</a:tableStyleId>
              </a:tblPr>
              <a:tblGrid>
                <a:gridCol w="689113">
                  <a:extLst>
                    <a:ext uri="{9D8B030D-6E8A-4147-A177-3AD203B41FA5}">
                      <a16:colId xmlns:a16="http://schemas.microsoft.com/office/drawing/2014/main" val="573570119"/>
                    </a:ext>
                  </a:extLst>
                </a:gridCol>
              </a:tblGrid>
              <a:tr h="157203">
                <a:tc>
                  <a:txBody>
                    <a:bodyPr/>
                    <a:lstStyle/>
                    <a:p>
                      <a:endParaRPr lang="zh-CN" altLang="en-US" dirty="0"/>
                    </a:p>
                  </a:txBody>
                  <a:tcPr/>
                </a:tc>
                <a:extLst>
                  <a:ext uri="{0D108BD9-81ED-4DB2-BD59-A6C34878D82A}">
                    <a16:rowId xmlns:a16="http://schemas.microsoft.com/office/drawing/2014/main" val="524782144"/>
                  </a:ext>
                </a:extLst>
              </a:tr>
            </a:tbl>
          </a:graphicData>
        </a:graphic>
      </p:graphicFrame>
      <p:graphicFrame>
        <p:nvGraphicFramePr>
          <p:cNvPr id="10" name="表格 9">
            <a:extLst>
              <a:ext uri="{FF2B5EF4-FFF2-40B4-BE49-F238E27FC236}">
                <a16:creationId xmlns:a16="http://schemas.microsoft.com/office/drawing/2014/main" id="{92077FD1-C544-4227-A27D-293D4FC4C07A}"/>
              </a:ext>
            </a:extLst>
          </p:cNvPr>
          <p:cNvGraphicFramePr>
            <a:graphicFrameLocks noGrp="1"/>
          </p:cNvGraphicFramePr>
          <p:nvPr>
            <p:extLst>
              <p:ext uri="{D42A27DB-BD31-4B8C-83A1-F6EECF244321}">
                <p14:modId xmlns:p14="http://schemas.microsoft.com/office/powerpoint/2010/main" val="3732980750"/>
              </p:ext>
            </p:extLst>
          </p:nvPr>
        </p:nvGraphicFramePr>
        <p:xfrm>
          <a:off x="1836211" y="3930595"/>
          <a:ext cx="689113" cy="365760"/>
        </p:xfrm>
        <a:graphic>
          <a:graphicData uri="http://schemas.openxmlformats.org/drawingml/2006/table">
            <a:tbl>
              <a:tblPr/>
              <a:tblGrid>
                <a:gridCol w="689113">
                  <a:extLst>
                    <a:ext uri="{9D8B030D-6E8A-4147-A177-3AD203B41FA5}">
                      <a16:colId xmlns:a16="http://schemas.microsoft.com/office/drawing/2014/main" val="278799406"/>
                    </a:ext>
                  </a:extLst>
                </a:gridCol>
              </a:tblGrid>
              <a:tr h="0">
                <a:tc>
                  <a:txBody>
                    <a:bodyPr/>
                    <a:lstStyle/>
                    <a:p>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159578118"/>
                  </a:ext>
                </a:extLst>
              </a:tr>
            </a:tbl>
          </a:graphicData>
        </a:graphic>
      </p:graphicFrame>
      <p:pic>
        <p:nvPicPr>
          <p:cNvPr id="11" name="图片 10">
            <a:extLst>
              <a:ext uri="{FF2B5EF4-FFF2-40B4-BE49-F238E27FC236}">
                <a16:creationId xmlns:a16="http://schemas.microsoft.com/office/drawing/2014/main" id="{EA6DF40C-4619-49EF-84D6-8477A294AD56}"/>
              </a:ext>
            </a:extLst>
          </p:cNvPr>
          <p:cNvPicPr>
            <a:picLocks noChangeAspect="1"/>
          </p:cNvPicPr>
          <p:nvPr/>
        </p:nvPicPr>
        <p:blipFill>
          <a:blip r:embed="rId3"/>
          <a:stretch>
            <a:fillRect/>
          </a:stretch>
        </p:blipFill>
        <p:spPr>
          <a:xfrm>
            <a:off x="4121070" y="2074560"/>
            <a:ext cx="835224" cy="865707"/>
          </a:xfrm>
          <a:prstGeom prst="rect">
            <a:avLst/>
          </a:prstGeom>
        </p:spPr>
      </p:pic>
      <p:graphicFrame>
        <p:nvGraphicFramePr>
          <p:cNvPr id="12" name="表格 11">
            <a:extLst>
              <a:ext uri="{FF2B5EF4-FFF2-40B4-BE49-F238E27FC236}">
                <a16:creationId xmlns:a16="http://schemas.microsoft.com/office/drawing/2014/main" id="{836AB09B-8B0A-4663-B6DF-C3935AF2B396}"/>
              </a:ext>
            </a:extLst>
          </p:cNvPr>
          <p:cNvGraphicFramePr>
            <a:graphicFrameLocks noGrp="1"/>
          </p:cNvGraphicFramePr>
          <p:nvPr>
            <p:extLst>
              <p:ext uri="{D42A27DB-BD31-4B8C-83A1-F6EECF244321}">
                <p14:modId xmlns:p14="http://schemas.microsoft.com/office/powerpoint/2010/main" val="2241819433"/>
              </p:ext>
            </p:extLst>
          </p:nvPr>
        </p:nvGraphicFramePr>
        <p:xfrm>
          <a:off x="3344889" y="3882754"/>
          <a:ext cx="834887" cy="450574"/>
        </p:xfrm>
        <a:graphic>
          <a:graphicData uri="http://schemas.openxmlformats.org/drawingml/2006/table">
            <a:tbl>
              <a:tblPr/>
              <a:tblGrid>
                <a:gridCol w="834887">
                  <a:extLst>
                    <a:ext uri="{9D8B030D-6E8A-4147-A177-3AD203B41FA5}">
                      <a16:colId xmlns:a16="http://schemas.microsoft.com/office/drawing/2014/main" val="3053202254"/>
                    </a:ext>
                  </a:extLst>
                </a:gridCol>
              </a:tblGrid>
              <a:tr h="450574">
                <a:tc>
                  <a:txBody>
                    <a:bodyPr/>
                    <a:lstStyle/>
                    <a:p>
                      <a:r>
                        <a:rPr lang="en-US" altLang="zh-CN" dirty="0"/>
                        <a:t>A1,</a:t>
                      </a:r>
                      <a:r>
                        <a:rPr lang="en-US" altLang="zh-CN" dirty="0">
                          <a:solidFill>
                            <a:srgbClr val="FF0000"/>
                          </a:solidFill>
                        </a:rPr>
                        <a:t>B1</a:t>
                      </a:r>
                      <a:endParaRPr lang="zh-CN" altLang="en-US" dirty="0">
                        <a:solidFill>
                          <a:srgbClr val="FF000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06904007"/>
                  </a:ext>
                </a:extLst>
              </a:tr>
            </a:tbl>
          </a:graphicData>
        </a:graphic>
      </p:graphicFrame>
      <p:graphicFrame>
        <p:nvGraphicFramePr>
          <p:cNvPr id="13" name="表格 12">
            <a:extLst>
              <a:ext uri="{FF2B5EF4-FFF2-40B4-BE49-F238E27FC236}">
                <a16:creationId xmlns:a16="http://schemas.microsoft.com/office/drawing/2014/main" id="{1B09819C-1143-4043-B59E-5A85F45325EE}"/>
              </a:ext>
            </a:extLst>
          </p:cNvPr>
          <p:cNvGraphicFramePr>
            <a:graphicFrameLocks noGrp="1"/>
          </p:cNvGraphicFramePr>
          <p:nvPr>
            <p:extLst>
              <p:ext uri="{D42A27DB-BD31-4B8C-83A1-F6EECF244321}">
                <p14:modId xmlns:p14="http://schemas.microsoft.com/office/powerpoint/2010/main" val="3385541461"/>
              </p:ext>
            </p:extLst>
          </p:nvPr>
        </p:nvGraphicFramePr>
        <p:xfrm>
          <a:off x="4860005" y="3888057"/>
          <a:ext cx="834887" cy="437321"/>
        </p:xfrm>
        <a:graphic>
          <a:graphicData uri="http://schemas.openxmlformats.org/drawingml/2006/table">
            <a:tbl>
              <a:tblPr/>
              <a:tblGrid>
                <a:gridCol w="834887">
                  <a:extLst>
                    <a:ext uri="{9D8B030D-6E8A-4147-A177-3AD203B41FA5}">
                      <a16:colId xmlns:a16="http://schemas.microsoft.com/office/drawing/2014/main" val="3272966657"/>
                    </a:ext>
                  </a:extLst>
                </a:gridCol>
              </a:tblGrid>
              <a:tr h="437321">
                <a:tc>
                  <a:txBody>
                    <a:bodyPr/>
                    <a:lstStyle/>
                    <a:p>
                      <a:r>
                        <a:rPr lang="en-US" altLang="zh-CN" dirty="0"/>
                        <a:t>A2,</a:t>
                      </a:r>
                      <a:r>
                        <a:rPr lang="en-US" altLang="zh-CN" dirty="0">
                          <a:solidFill>
                            <a:srgbClr val="FF0000"/>
                          </a:solidFill>
                        </a:rPr>
                        <a:t>B2</a:t>
                      </a:r>
                      <a:endParaRPr lang="zh-CN" altLang="en-US" dirty="0">
                        <a:solidFill>
                          <a:srgbClr val="FF000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31542936"/>
                  </a:ext>
                </a:extLst>
              </a:tr>
            </a:tbl>
          </a:graphicData>
        </a:graphic>
      </p:graphicFrame>
      <p:pic>
        <p:nvPicPr>
          <p:cNvPr id="14" name="图片 13">
            <a:extLst>
              <a:ext uri="{FF2B5EF4-FFF2-40B4-BE49-F238E27FC236}">
                <a16:creationId xmlns:a16="http://schemas.microsoft.com/office/drawing/2014/main" id="{129C3E27-062D-4D97-B2B6-91B2DBFB5078}"/>
              </a:ext>
            </a:extLst>
          </p:cNvPr>
          <p:cNvPicPr>
            <a:picLocks noChangeAspect="1"/>
          </p:cNvPicPr>
          <p:nvPr/>
        </p:nvPicPr>
        <p:blipFill>
          <a:blip r:embed="rId3"/>
          <a:stretch>
            <a:fillRect/>
          </a:stretch>
        </p:blipFill>
        <p:spPr>
          <a:xfrm>
            <a:off x="6908201" y="2074559"/>
            <a:ext cx="835224" cy="865707"/>
          </a:xfrm>
          <a:prstGeom prst="rect">
            <a:avLst/>
          </a:prstGeom>
        </p:spPr>
      </p:pic>
      <p:sp>
        <p:nvSpPr>
          <p:cNvPr id="15" name="文本框 14">
            <a:extLst>
              <a:ext uri="{FF2B5EF4-FFF2-40B4-BE49-F238E27FC236}">
                <a16:creationId xmlns:a16="http://schemas.microsoft.com/office/drawing/2014/main" id="{24176F1F-BDF8-4E75-8655-D9CB71AFC9DA}"/>
              </a:ext>
            </a:extLst>
          </p:cNvPr>
          <p:cNvSpPr txBox="1"/>
          <p:nvPr/>
        </p:nvSpPr>
        <p:spPr>
          <a:xfrm>
            <a:off x="1408511" y="5097841"/>
            <a:ext cx="855401" cy="369332"/>
          </a:xfrm>
          <a:prstGeom prst="rect">
            <a:avLst/>
          </a:prstGeom>
          <a:noFill/>
        </p:spPr>
        <p:txBody>
          <a:bodyPr wrap="square" rtlCol="0">
            <a:spAutoFit/>
          </a:bodyPr>
          <a:lstStyle/>
          <a:p>
            <a:r>
              <a:rPr lang="zh-CN" altLang="en-US" dirty="0"/>
              <a:t>原始</a:t>
            </a:r>
          </a:p>
        </p:txBody>
      </p:sp>
      <p:sp>
        <p:nvSpPr>
          <p:cNvPr id="16" name="文本框 15">
            <a:extLst>
              <a:ext uri="{FF2B5EF4-FFF2-40B4-BE49-F238E27FC236}">
                <a16:creationId xmlns:a16="http://schemas.microsoft.com/office/drawing/2014/main" id="{BE2E62F4-19E0-499D-B4C2-C270468E8F10}"/>
              </a:ext>
            </a:extLst>
          </p:cNvPr>
          <p:cNvSpPr txBox="1"/>
          <p:nvPr/>
        </p:nvSpPr>
        <p:spPr>
          <a:xfrm>
            <a:off x="3793204" y="5093338"/>
            <a:ext cx="2279374" cy="369332"/>
          </a:xfrm>
          <a:prstGeom prst="rect">
            <a:avLst/>
          </a:prstGeom>
          <a:noFill/>
        </p:spPr>
        <p:txBody>
          <a:bodyPr wrap="square" rtlCol="0">
            <a:spAutoFit/>
          </a:bodyPr>
          <a:lstStyle/>
          <a:p>
            <a:r>
              <a:rPr lang="en-US" altLang="zh-CN" dirty="0"/>
              <a:t>Placement phase</a:t>
            </a:r>
            <a:endParaRPr lang="zh-CN" altLang="en-US" dirty="0"/>
          </a:p>
        </p:txBody>
      </p:sp>
      <p:sp>
        <p:nvSpPr>
          <p:cNvPr id="17" name="文本框 16">
            <a:extLst>
              <a:ext uri="{FF2B5EF4-FFF2-40B4-BE49-F238E27FC236}">
                <a16:creationId xmlns:a16="http://schemas.microsoft.com/office/drawing/2014/main" id="{22F6B8EA-2E23-4521-9D84-0565F4C34B39}"/>
              </a:ext>
            </a:extLst>
          </p:cNvPr>
          <p:cNvSpPr txBox="1"/>
          <p:nvPr/>
        </p:nvSpPr>
        <p:spPr>
          <a:xfrm>
            <a:off x="6462183" y="5093338"/>
            <a:ext cx="2279374" cy="369332"/>
          </a:xfrm>
          <a:prstGeom prst="rect">
            <a:avLst/>
          </a:prstGeom>
          <a:noFill/>
        </p:spPr>
        <p:txBody>
          <a:bodyPr wrap="square" rtlCol="0">
            <a:spAutoFit/>
          </a:bodyPr>
          <a:lstStyle/>
          <a:p>
            <a:r>
              <a:rPr lang="en-US" altLang="zh-CN" dirty="0"/>
              <a:t>Delivery phase</a:t>
            </a:r>
          </a:p>
        </p:txBody>
      </p:sp>
      <p:pic>
        <p:nvPicPr>
          <p:cNvPr id="18" name="图片 17">
            <a:extLst>
              <a:ext uri="{FF2B5EF4-FFF2-40B4-BE49-F238E27FC236}">
                <a16:creationId xmlns:a16="http://schemas.microsoft.com/office/drawing/2014/main" id="{F250A849-28DF-486F-A002-FA4A3F9E219A}"/>
              </a:ext>
            </a:extLst>
          </p:cNvPr>
          <p:cNvPicPr>
            <a:picLocks noChangeAspect="1"/>
          </p:cNvPicPr>
          <p:nvPr/>
        </p:nvPicPr>
        <p:blipFill>
          <a:blip r:embed="rId4"/>
          <a:stretch>
            <a:fillRect/>
          </a:stretch>
        </p:blipFill>
        <p:spPr>
          <a:xfrm>
            <a:off x="6256659" y="3856759"/>
            <a:ext cx="859611" cy="499915"/>
          </a:xfrm>
          <a:prstGeom prst="rect">
            <a:avLst/>
          </a:prstGeom>
        </p:spPr>
      </p:pic>
      <p:pic>
        <p:nvPicPr>
          <p:cNvPr id="19" name="图片 18">
            <a:extLst>
              <a:ext uri="{FF2B5EF4-FFF2-40B4-BE49-F238E27FC236}">
                <a16:creationId xmlns:a16="http://schemas.microsoft.com/office/drawing/2014/main" id="{4675E87E-FC17-47E5-8ACE-59E0689E2698}"/>
              </a:ext>
            </a:extLst>
          </p:cNvPr>
          <p:cNvPicPr>
            <a:picLocks noChangeAspect="1"/>
          </p:cNvPicPr>
          <p:nvPr/>
        </p:nvPicPr>
        <p:blipFill>
          <a:blip r:embed="rId5"/>
          <a:stretch>
            <a:fillRect/>
          </a:stretch>
        </p:blipFill>
        <p:spPr>
          <a:xfrm>
            <a:off x="7601870" y="3842841"/>
            <a:ext cx="859611" cy="499915"/>
          </a:xfrm>
          <a:prstGeom prst="rect">
            <a:avLst/>
          </a:prstGeom>
        </p:spPr>
      </p:pic>
      <p:cxnSp>
        <p:nvCxnSpPr>
          <p:cNvPr id="24" name="直接箭头连接符 23">
            <a:extLst>
              <a:ext uri="{FF2B5EF4-FFF2-40B4-BE49-F238E27FC236}">
                <a16:creationId xmlns:a16="http://schemas.microsoft.com/office/drawing/2014/main" id="{51442945-398B-4284-A048-792DA8526170}"/>
              </a:ext>
            </a:extLst>
          </p:cNvPr>
          <p:cNvCxnSpPr/>
          <p:nvPr/>
        </p:nvCxnSpPr>
        <p:spPr>
          <a:xfrm flipH="1">
            <a:off x="6908201" y="3429000"/>
            <a:ext cx="417612" cy="4138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2C01192E-0C52-4A3C-88D6-86716B9EC405}"/>
              </a:ext>
            </a:extLst>
          </p:cNvPr>
          <p:cNvCxnSpPr/>
          <p:nvPr/>
        </p:nvCxnSpPr>
        <p:spPr>
          <a:xfrm>
            <a:off x="7325813" y="3429000"/>
            <a:ext cx="417612" cy="4138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0FD182D-7617-497D-86DF-BDEDD6B87139}"/>
              </a:ext>
            </a:extLst>
          </p:cNvPr>
          <p:cNvCxnSpPr>
            <a:stCxn id="14" idx="2"/>
          </p:cNvCxnSpPr>
          <p:nvPr/>
        </p:nvCxnSpPr>
        <p:spPr>
          <a:xfrm>
            <a:off x="7325813" y="2940266"/>
            <a:ext cx="0" cy="48873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2AB4B1CB-AAF0-4318-96CD-F89DFAF9183A}"/>
              </a:ext>
            </a:extLst>
          </p:cNvPr>
          <p:cNvSpPr txBox="1"/>
          <p:nvPr/>
        </p:nvSpPr>
        <p:spPr>
          <a:xfrm>
            <a:off x="6096000" y="4574668"/>
            <a:ext cx="1345212" cy="369332"/>
          </a:xfrm>
          <a:prstGeom prst="rect">
            <a:avLst/>
          </a:prstGeom>
          <a:noFill/>
        </p:spPr>
        <p:txBody>
          <a:bodyPr wrap="square" rtlCol="0">
            <a:spAutoFit/>
          </a:bodyPr>
          <a:lstStyle/>
          <a:p>
            <a:r>
              <a:rPr lang="en-US" altLang="zh-CN" dirty="0"/>
              <a:t>Request A</a:t>
            </a:r>
            <a:endParaRPr lang="zh-CN" altLang="en-US" dirty="0"/>
          </a:p>
        </p:txBody>
      </p:sp>
      <p:sp>
        <p:nvSpPr>
          <p:cNvPr id="30" name="文本框 29">
            <a:extLst>
              <a:ext uri="{FF2B5EF4-FFF2-40B4-BE49-F238E27FC236}">
                <a16:creationId xmlns:a16="http://schemas.microsoft.com/office/drawing/2014/main" id="{18604229-B1F2-400B-BAB7-90D222F65F01}"/>
              </a:ext>
            </a:extLst>
          </p:cNvPr>
          <p:cNvSpPr txBox="1"/>
          <p:nvPr/>
        </p:nvSpPr>
        <p:spPr>
          <a:xfrm>
            <a:off x="7429592" y="4593423"/>
            <a:ext cx="1345212" cy="369332"/>
          </a:xfrm>
          <a:prstGeom prst="rect">
            <a:avLst/>
          </a:prstGeom>
          <a:noFill/>
        </p:spPr>
        <p:txBody>
          <a:bodyPr wrap="square" rtlCol="0">
            <a:spAutoFit/>
          </a:bodyPr>
          <a:lstStyle/>
          <a:p>
            <a:r>
              <a:rPr lang="en-US" altLang="zh-CN" dirty="0"/>
              <a:t>Request </a:t>
            </a:r>
            <a:r>
              <a:rPr lang="en-US" altLang="zh-CN" dirty="0">
                <a:solidFill>
                  <a:srgbClr val="FF0000"/>
                </a:solidFill>
              </a:rPr>
              <a:t>B</a:t>
            </a:r>
            <a:endParaRPr lang="zh-CN" altLang="en-US" dirty="0"/>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8C0A9C2C-4469-47E2-ABF3-8048D252DCA7}"/>
                  </a:ext>
                </a:extLst>
              </p:cNvPr>
              <p:cNvSpPr txBox="1"/>
              <p:nvPr/>
            </p:nvSpPr>
            <p:spPr>
              <a:xfrm>
                <a:off x="7393174" y="2950671"/>
                <a:ext cx="1068307" cy="369332"/>
              </a:xfrm>
              <a:prstGeom prst="rect">
                <a:avLst/>
              </a:prstGeom>
              <a:noFill/>
            </p:spPr>
            <p:txBody>
              <a:bodyPr wrap="square" rtlCol="0">
                <a:spAutoFit/>
              </a:bodyPr>
              <a:lstStyle/>
              <a:p>
                <a:r>
                  <a:rPr lang="en-US" altLang="zh-CN" dirty="0"/>
                  <a:t>A2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𝐵</m:t>
                    </m:r>
                    <m:r>
                      <a:rPr lang="en-US" altLang="zh-CN" b="0" i="1" smtClean="0">
                        <a:solidFill>
                          <a:srgbClr val="FF0000"/>
                        </a:solidFill>
                        <a:latin typeface="Cambria Math" panose="02040503050406030204" pitchFamily="18" charset="0"/>
                        <a:ea typeface="Cambria Math" panose="02040503050406030204" pitchFamily="18" charset="0"/>
                      </a:rPr>
                      <m:t>1</m:t>
                    </m:r>
                  </m:oMath>
                </a14:m>
                <a:endParaRPr lang="zh-CN" altLang="en-US" dirty="0"/>
              </a:p>
            </p:txBody>
          </p:sp>
        </mc:Choice>
        <mc:Fallback xmlns="">
          <p:sp>
            <p:nvSpPr>
              <p:cNvPr id="33" name="文本框 32">
                <a:extLst>
                  <a:ext uri="{FF2B5EF4-FFF2-40B4-BE49-F238E27FC236}">
                    <a16:creationId xmlns:a16="http://schemas.microsoft.com/office/drawing/2014/main" id="{8C0A9C2C-4469-47E2-ABF3-8048D252DCA7}"/>
                  </a:ext>
                </a:extLst>
              </p:cNvPr>
              <p:cNvSpPr txBox="1">
                <a:spLocks noRot="1" noChangeAspect="1" noMove="1" noResize="1" noEditPoints="1" noAdjustHandles="1" noChangeArrowheads="1" noChangeShapeType="1" noTextEdit="1"/>
              </p:cNvSpPr>
              <p:nvPr/>
            </p:nvSpPr>
            <p:spPr>
              <a:xfrm>
                <a:off x="7393174" y="2950671"/>
                <a:ext cx="1068307" cy="369332"/>
              </a:xfrm>
              <a:prstGeom prst="rect">
                <a:avLst/>
              </a:prstGeom>
              <a:blipFill>
                <a:blip r:embed="rId6"/>
                <a:stretch>
                  <a:fillRect l="-5143" t="-8197" b="-24590"/>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A92F1E8C-C113-403D-8456-7670F5178B46}"/>
              </a:ext>
            </a:extLst>
          </p:cNvPr>
          <p:cNvPicPr>
            <a:picLocks noChangeAspect="1"/>
          </p:cNvPicPr>
          <p:nvPr/>
        </p:nvPicPr>
        <p:blipFill>
          <a:blip r:embed="rId7"/>
          <a:stretch>
            <a:fillRect/>
          </a:stretch>
        </p:blipFill>
        <p:spPr>
          <a:xfrm>
            <a:off x="9058656" y="1887167"/>
            <a:ext cx="2517928" cy="2469507"/>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038EF1C-8DC3-4FF5-A30B-3948C2F0F652}"/>
                  </a:ext>
                </a:extLst>
              </p:cNvPr>
              <p:cNvSpPr txBox="1"/>
              <p:nvPr/>
            </p:nvSpPr>
            <p:spPr>
              <a:xfrm>
                <a:off x="9208928" y="4997269"/>
                <a:ext cx="2222638" cy="1200329"/>
              </a:xfrm>
              <a:prstGeom prst="rect">
                <a:avLst/>
              </a:prstGeom>
              <a:noFill/>
            </p:spPr>
            <p:txBody>
              <a:bodyPr wrap="square" rtlCol="0">
                <a:spAutoFit/>
              </a:bodyPr>
              <a:lstStyle/>
              <a:p>
                <a:r>
                  <a:rPr lang="en-US" altLang="zh-CN" dirty="0"/>
                  <a:t>A2</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𝐵</m:t>
                    </m:r>
                    <m:r>
                      <a:rPr lang="en-US" altLang="zh-CN" i="1">
                        <a:solidFill>
                          <a:srgbClr val="FF0000"/>
                        </a:solidFill>
                        <a:latin typeface="Cambria Math" panose="02040503050406030204" pitchFamily="18" charset="0"/>
                        <a:ea typeface="Cambria Math" panose="02040503050406030204" pitchFamily="18" charset="0"/>
                      </a:rPr>
                      <m:t>1⊕</m:t>
                    </m:r>
                    <m:r>
                      <m:rPr>
                        <m:sty m:val="p"/>
                      </m:rPr>
                      <a:rPr lang="en-US" altLang="zh-CN" b="0" i="0" smtClean="0">
                        <a:solidFill>
                          <a:srgbClr val="FF0000"/>
                        </a:solidFill>
                        <a:latin typeface="Cambria Math" panose="02040503050406030204" pitchFamily="18" charset="0"/>
                        <a:ea typeface="Cambria Math" panose="02040503050406030204" pitchFamily="18" charset="0"/>
                      </a:rPr>
                      <m:t>B</m:t>
                    </m:r>
                    <m:r>
                      <a:rPr lang="en-US" altLang="zh-CN" b="0" i="0" smtClean="0">
                        <a:solidFill>
                          <a:srgbClr val="FF0000"/>
                        </a:solidFill>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2</m:t>
                    </m:r>
                  </m:oMath>
                </a14:m>
                <a:endParaRPr lang="en-US" altLang="zh-CN" b="0" dirty="0">
                  <a:ea typeface="Cambria Math" panose="02040503050406030204" pitchFamily="18" charset="0"/>
                </a:endParaRPr>
              </a:p>
              <a:p>
                <a:r>
                  <a:rPr lang="en-US" altLang="zh-CN" dirty="0"/>
                  <a:t>A2+A1 = A</a:t>
                </a:r>
              </a:p>
              <a:p>
                <a:r>
                  <a:rPr lang="en-US" altLang="zh-CN" dirty="0"/>
                  <a:t>A2</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𝐵</m:t>
                    </m:r>
                    <m:r>
                      <a:rPr lang="en-US" altLang="zh-CN" i="1" smtClean="0">
                        <a:solidFill>
                          <a:srgbClr val="FF0000"/>
                        </a:solidFill>
                        <a:latin typeface="Cambria Math" panose="02040503050406030204" pitchFamily="18" charset="0"/>
                        <a:ea typeface="Cambria Math" panose="02040503050406030204" pitchFamily="18" charset="0"/>
                      </a:rPr>
                      <m:t>1</m:t>
                    </m:r>
                    <m: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𝐴</m:t>
                    </m:r>
                    <m:r>
                      <a:rPr lang="en-US" altLang="zh-CN" b="0" i="1" smtClean="0">
                        <a:solidFill>
                          <a:schemeClr val="tx1"/>
                        </a:solidFill>
                        <a:latin typeface="Cambria Math" panose="02040503050406030204" pitchFamily="18" charset="0"/>
                        <a:ea typeface="Cambria Math" panose="02040503050406030204" pitchFamily="18" charset="0"/>
                      </a:rPr>
                      <m:t>2</m:t>
                    </m:r>
                    <m:r>
                      <a:rPr lang="en-US" altLang="zh-CN">
                        <a:latin typeface="Cambria Math" panose="02040503050406030204" pitchFamily="18" charset="0"/>
                        <a:ea typeface="Cambria Math" panose="02040503050406030204" pitchFamily="18" charset="0"/>
                      </a:rPr>
                      <m:t>=</m:t>
                    </m:r>
                    <m:r>
                      <m:rPr>
                        <m:sty m:val="p"/>
                      </m:rPr>
                      <a:rPr lang="en-US" altLang="zh-CN" b="0" i="0" smtClean="0">
                        <a:solidFill>
                          <a:srgbClr val="FF0000"/>
                        </a:solidFill>
                        <a:latin typeface="Cambria Math" panose="02040503050406030204" pitchFamily="18" charset="0"/>
                        <a:ea typeface="Cambria Math" panose="02040503050406030204" pitchFamily="18" charset="0"/>
                      </a:rPr>
                      <m:t>B</m:t>
                    </m:r>
                    <m:r>
                      <a:rPr lang="en-US" altLang="zh-CN" b="0" i="0" smtClean="0">
                        <a:solidFill>
                          <a:srgbClr val="FF0000"/>
                        </a:solidFill>
                        <a:latin typeface="Cambria Math" panose="02040503050406030204" pitchFamily="18" charset="0"/>
                        <a:ea typeface="Cambria Math" panose="02040503050406030204" pitchFamily="18" charset="0"/>
                      </a:rPr>
                      <m:t>1</m:t>
                    </m:r>
                  </m:oMath>
                </a14:m>
                <a:endParaRPr lang="en-US" altLang="zh-CN" dirty="0">
                  <a:solidFill>
                    <a:srgbClr val="FF0000"/>
                  </a:solidFill>
                  <a:ea typeface="Cambria Math" panose="02040503050406030204" pitchFamily="18" charset="0"/>
                </a:endParaRPr>
              </a:p>
              <a:p>
                <a:r>
                  <a:rPr lang="en-US" altLang="zh-CN" dirty="0">
                    <a:solidFill>
                      <a:srgbClr val="FF0000"/>
                    </a:solidFill>
                  </a:rPr>
                  <a:t>B1+B2 = B</a:t>
                </a:r>
                <a:endParaRPr lang="zh-CN" altLang="en-US" dirty="0">
                  <a:solidFill>
                    <a:srgbClr val="FF0000"/>
                  </a:solidFill>
                </a:endParaRPr>
              </a:p>
            </p:txBody>
          </p:sp>
        </mc:Choice>
        <mc:Fallback xmlns="">
          <p:sp>
            <p:nvSpPr>
              <p:cNvPr id="4" name="文本框 3">
                <a:extLst>
                  <a:ext uri="{FF2B5EF4-FFF2-40B4-BE49-F238E27FC236}">
                    <a16:creationId xmlns:a16="http://schemas.microsoft.com/office/drawing/2014/main" id="{7038EF1C-8DC3-4FF5-A30B-3948C2F0F652}"/>
                  </a:ext>
                </a:extLst>
              </p:cNvPr>
              <p:cNvSpPr txBox="1">
                <a:spLocks noRot="1" noChangeAspect="1" noMove="1" noResize="1" noEditPoints="1" noAdjustHandles="1" noChangeArrowheads="1" noChangeShapeType="1" noTextEdit="1"/>
              </p:cNvSpPr>
              <p:nvPr/>
            </p:nvSpPr>
            <p:spPr>
              <a:xfrm>
                <a:off x="9208928" y="4997269"/>
                <a:ext cx="2222638" cy="1200329"/>
              </a:xfrm>
              <a:prstGeom prst="rect">
                <a:avLst/>
              </a:prstGeom>
              <a:blipFill>
                <a:blip r:embed="rId8"/>
                <a:stretch>
                  <a:fillRect l="-2473" t="-3046" b="-7107"/>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A2EB11BE-6040-4F21-AC2C-E6106A252CE0}"/>
              </a:ext>
            </a:extLst>
          </p:cNvPr>
          <p:cNvCxnSpPr/>
          <p:nvPr/>
        </p:nvCxnSpPr>
        <p:spPr>
          <a:xfrm>
            <a:off x="2829663" y="1771650"/>
            <a:ext cx="0" cy="40953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70410C2-A418-48A0-B3DE-BEB28E321686}"/>
              </a:ext>
            </a:extLst>
          </p:cNvPr>
          <p:cNvCxnSpPr/>
          <p:nvPr/>
        </p:nvCxnSpPr>
        <p:spPr>
          <a:xfrm>
            <a:off x="5896713" y="1788274"/>
            <a:ext cx="0" cy="40953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1516BD0-A84A-4421-A082-2B5621B78DAF}"/>
              </a:ext>
            </a:extLst>
          </p:cNvPr>
          <p:cNvCxnSpPr/>
          <p:nvPr/>
        </p:nvCxnSpPr>
        <p:spPr>
          <a:xfrm>
            <a:off x="8897088" y="1795174"/>
            <a:ext cx="0" cy="40953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48C22D7-07B1-4477-95B5-EC9B741E327A}"/>
              </a:ext>
            </a:extLst>
          </p:cNvPr>
          <p:cNvSpPr txBox="1"/>
          <p:nvPr/>
        </p:nvSpPr>
        <p:spPr>
          <a:xfrm>
            <a:off x="9140216" y="4492305"/>
            <a:ext cx="2517923" cy="369332"/>
          </a:xfrm>
          <a:prstGeom prst="rect">
            <a:avLst/>
          </a:prstGeom>
          <a:noFill/>
        </p:spPr>
        <p:txBody>
          <a:bodyPr wrap="square" rtlCol="0">
            <a:spAutoFit/>
          </a:bodyPr>
          <a:lstStyle/>
          <a:p>
            <a:r>
              <a:rPr lang="zh-CN" altLang="en-US" dirty="0"/>
              <a:t>本地</a:t>
            </a:r>
            <a:r>
              <a:rPr lang="en-US" altLang="zh-CN" dirty="0"/>
              <a:t>XOR</a:t>
            </a:r>
            <a:r>
              <a:rPr lang="zh-CN" altLang="en-US" dirty="0"/>
              <a:t>运算恢复文件</a:t>
            </a:r>
          </a:p>
        </p:txBody>
      </p:sp>
    </p:spTree>
    <p:extLst>
      <p:ext uri="{BB962C8B-B14F-4D97-AF65-F5344CB8AC3E}">
        <p14:creationId xmlns:p14="http://schemas.microsoft.com/office/powerpoint/2010/main" val="37931104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正规">
      <a:majorFont>
        <a:latin typeface="tine"/>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正规">
      <a:majorFont>
        <a:latin typeface="tine"/>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3211</Words>
  <Application>Microsoft Office PowerPoint</Application>
  <PresentationFormat>宽屏</PresentationFormat>
  <Paragraphs>345</Paragraphs>
  <Slides>36</Slides>
  <Notes>32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36</vt:i4>
      </vt:variant>
    </vt:vector>
  </HeadingPairs>
  <TitlesOfParts>
    <vt:vector size="45" baseType="lpstr">
      <vt:lpstr>tine</vt:lpstr>
      <vt:lpstr>等线</vt:lpstr>
      <vt:lpstr>宋体</vt:lpstr>
      <vt:lpstr>Arial</vt:lpstr>
      <vt:lpstr>Cambria Math</vt:lpstr>
      <vt:lpstr>Times New Roman</vt:lpstr>
      <vt:lpstr>Wingdings</vt:lpstr>
      <vt:lpstr>Office 主题​​</vt:lpstr>
      <vt:lpstr>1_Office 主题​​</vt:lpstr>
      <vt:lpstr>Fundamental Limits of Caching</vt:lpstr>
      <vt:lpstr>目录</vt:lpstr>
      <vt:lpstr>1.Introduction</vt:lpstr>
      <vt:lpstr>1.Introduction</vt:lpstr>
      <vt:lpstr>PowerPoint 演示文稿</vt:lpstr>
      <vt:lpstr>1.introduction</vt:lpstr>
      <vt:lpstr>1.introduction</vt:lpstr>
      <vt:lpstr>1.introduction</vt:lpstr>
      <vt:lpstr>1.introduction</vt:lpstr>
      <vt:lpstr>2.Theorems and Examples</vt:lpstr>
      <vt:lpstr>2.Theorems and Examples</vt:lpstr>
      <vt:lpstr>2.Theorems and Examples</vt:lpstr>
      <vt:lpstr>PowerPoint 演示文稿</vt:lpstr>
      <vt:lpstr>2. Theorems and Examples</vt:lpstr>
      <vt:lpstr>2. Theorems and Examples</vt:lpstr>
      <vt:lpstr>2. Theorems and Examples</vt:lpstr>
      <vt:lpstr>2. Theorems and Examples</vt:lpstr>
      <vt:lpstr>2. Theorems and Examples</vt:lpstr>
      <vt:lpstr>2. Theorems and Examples</vt:lpstr>
      <vt:lpstr>2. Theorems and Examples</vt:lpstr>
      <vt:lpstr>3.Proofs and Examples</vt:lpstr>
      <vt:lpstr>3. Proofs and Examples</vt:lpstr>
      <vt:lpstr>3. Proofs and Examples</vt:lpstr>
      <vt:lpstr>3. Proofs and Examples</vt:lpstr>
      <vt:lpstr>3. Proofs and Examples</vt:lpstr>
      <vt:lpstr>3. Proofs and Examples</vt:lpstr>
      <vt:lpstr>3. Proofs and Examples</vt:lpstr>
      <vt:lpstr>3. Proofs and Examples</vt:lpstr>
      <vt:lpstr>3. Proofs and Examples</vt:lpstr>
      <vt:lpstr>4.Connections and Future Work</vt:lpstr>
      <vt:lpstr>4.Connections and Future Work</vt:lpstr>
      <vt:lpstr>4.Connections and Future Work</vt:lpstr>
      <vt:lpstr>4.Connections and Future Work</vt:lpstr>
      <vt:lpstr>4.Connections and Future Work</vt:lpstr>
      <vt:lpstr>5.My Future Work</vt:lpstr>
      <vt:lpstr>5.My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Limits of Caching</dc:title>
  <dc:creator>赵家毅</dc:creator>
  <cp:lastModifiedBy>赵家毅</cp:lastModifiedBy>
  <cp:revision>316</cp:revision>
  <dcterms:created xsi:type="dcterms:W3CDTF">2019-05-09T08:43:29Z</dcterms:created>
  <dcterms:modified xsi:type="dcterms:W3CDTF">2019-05-10T16:29:59Z</dcterms:modified>
</cp:coreProperties>
</file>