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324" r:id="rId3"/>
    <p:sldId id="327" r:id="rId4"/>
    <p:sldId id="325" r:id="rId5"/>
    <p:sldId id="326" r:id="rId6"/>
    <p:sldId id="329" r:id="rId7"/>
    <p:sldId id="328" r:id="rId8"/>
    <p:sldId id="330" r:id="rId9"/>
    <p:sldId id="331" r:id="rId10"/>
    <p:sldId id="332" r:id="rId11"/>
    <p:sldId id="333" r:id="rId12"/>
    <p:sldId id="334" r:id="rId13"/>
    <p:sldId id="336" r:id="rId14"/>
    <p:sldId id="335" r:id="rId15"/>
    <p:sldId id="33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家毅" initials="赵" lastIdx="1" clrIdx="0">
    <p:extLst>
      <p:ext uri="{19B8F6BF-5375-455C-9EA6-DF929625EA0E}">
        <p15:presenceInfo xmlns:p15="http://schemas.microsoft.com/office/powerpoint/2012/main" userId="46428aeac3860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750" y="72"/>
      </p:cViewPr>
      <p:guideLst/>
    </p:cSldViewPr>
  </p:slideViewPr>
  <p:outlineViewPr>
    <p:cViewPr>
      <p:scale>
        <a:sx n="33" d="100"/>
        <a:sy n="33" d="100"/>
      </p:scale>
      <p:origin x="0" y="-102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BB8A8FD-75FC-46A1-A82B-B82730827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6855A9-1FD1-4B24-9BBE-D58B2CBB9E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5959-F2DF-4BE2-A33E-EB6DFA206F6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2ED82F-4B75-4830-B483-D6F4421EC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C01734-F3D4-4200-B751-205D1F5CE4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D3053-7A04-4F8D-AAB6-82FDC9B95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28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60A7-92A3-4E1A-BCC5-525FEDC6007E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BA3DC-A27E-4FE1-B625-5879F902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65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22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246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961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481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35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41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14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66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05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263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03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064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26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85721-6134-4427-85DA-99858182E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CFB16-9F42-4E56-96EE-D5FE4262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E2E78-9AF6-4F45-8167-DF9750E7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8CB-3A77-4C6A-AFF0-59F69825E20F}" type="datetime1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3D171-9F87-49B4-9235-8D5C2180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0555F-E141-4B61-9991-4C06B62F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4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1CD3B-8C24-4181-B943-543E59F3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35562-B441-47E0-AD91-CBB7A41B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E0563-AAB0-4C36-A341-98CEA434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EB-E12B-4EB5-9F47-8E68AF1B5F68}" type="datetime1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42D9F-4807-4942-B401-A479174C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07E67-B118-470F-8B90-659EADA0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1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44C1-4509-4FA6-BC87-B2DE0814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E1DCE-B8AE-4EB1-A9FC-27400098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D1F3B-3B9E-4E55-A4E4-34E13213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B80-D84D-4B43-918D-C0FD0C03CF4F}" type="datetime1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DEBAB-7A32-4791-80F3-86B34944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25389-0F9B-45C8-9968-1A352606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9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AB3D2-9947-4D64-A826-D6979C4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7AA39-B69F-4BAB-B927-13FC0A8B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E4F5A-F0D4-4B72-99F9-6CEBC9FA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572-114F-4A47-B264-2ACA932D1A92}" type="datetime1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301FC-5AC1-4598-87C1-60A7365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57D2A-591B-46C3-8E90-2ACAA1D5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2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D0028-8D2F-4BA5-825C-92BEDBA0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27D95-D94A-4C1D-A6CD-D5A0B757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75F32-3D0F-463B-9492-A197D359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04B4-6ADC-48C0-A704-5ED7C7E4C338}" type="datetime1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CD352-94F6-495D-AC73-7FF0D052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65E31-12B7-4608-AAF4-1BFBE44E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7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41810-4962-454D-A317-50E4F7C2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5BE95-24A0-41AB-A776-960409ADA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8A515-05B4-49FB-9C9A-11CF9C41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23E5A-450E-47CE-9E86-B247246B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617-45E2-4251-BD76-D65923D5C7E0}" type="datetime1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C9F30-0BCE-47FB-A505-927C64A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68EC3-5697-466E-BFDB-11CC5BBD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3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17DCE-50F0-489F-911A-ACCE969E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2B85C-2BEC-4BE6-87D7-2E3B23CE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7092C-F358-497C-A247-4973CC0B0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65CB1-D4E3-4456-AFEE-B1BB04B6A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45FDA-9DBB-4B68-9D10-89B6DD73B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2E5AA4-B140-42FA-9611-DBC8D307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40E3-FEFF-4690-BCA5-A5A8E0C48902}" type="datetime1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C97A75-9AB2-4114-8AAE-47A5189F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37E0D6-37B1-4F0C-9477-47F517C1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4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BE8A9-286D-4BA7-B1B2-B316549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552BE-26FC-4975-AB68-D434AD02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8B7-EC3D-47C7-B969-F2D961EB4801}" type="datetime1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FEA05-BA57-421D-B4EF-66C6396F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30C60-9407-42F1-A54A-F54A754F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1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0D2A37-58B1-4E3C-AFD7-9B856154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D7D-9584-4C41-9615-75162AC1D72A}" type="datetime1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E23CB-0AB2-440B-B0AB-1761F963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CF56F-F3DA-4AE2-B3D7-E3EB0290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1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12958-9570-40B4-B34B-3D667926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66250-7B28-44AF-A762-9D5871AF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C54BA-6D2E-443E-82E6-37288E28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F504C-7516-47F7-8F69-64882BEA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2C7-CF7D-4C61-8BD7-EF6C5EBDB12D}" type="datetime1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B3B62-1C1A-46CF-A978-887458FC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F5116-2995-45CC-9155-54F7B7B0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FEC38-827D-47BE-B50E-7DC0A2E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C4CC64-8855-4A98-8DC2-C2EAE5FBA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8FCE7-C739-4265-ADEC-909DB0A0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8F1A0-318C-4A01-B120-1B120C90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2770-08E6-4814-AC98-232EEA05B83F}" type="datetime1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D15E2-297F-4844-8D90-27FC757F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1F207-E675-45BB-AE5E-E2D1C4DE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AFEA6F-6707-4E5C-89F0-B703B9BB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9673D-5989-4D10-AAFB-CA2D7C35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FF3DF-C531-497B-9F32-4CD2876FF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1934-877F-4582-B851-7425E20F4D51}" type="datetime1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F2673-6D92-4B07-BB7C-9CE9EA68D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53D9A-6270-448A-976C-DAB261009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sz="4000" dirty="0"/>
              <a:t>主要思想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对于上界，类比概率</a:t>
            </a:r>
            <a:r>
              <a:rPr lang="en-US" altLang="zh-CN" sz="2000" dirty="0"/>
              <a:t>p</a:t>
            </a:r>
            <a:r>
              <a:rPr lang="zh-CN" altLang="en-US" sz="2000" dirty="0"/>
              <a:t>的分组思想，把相近的</a:t>
            </a:r>
            <a:r>
              <a:rPr lang="en-US" altLang="zh-CN" sz="2000" dirty="0"/>
              <a:t>M</a:t>
            </a:r>
            <a:r>
              <a:rPr lang="zh-CN" altLang="en-US" sz="2000" dirty="0"/>
              <a:t>分在一个组，每个组用</a:t>
            </a:r>
            <a:r>
              <a:rPr lang="en-US" altLang="zh-CN" sz="2000" dirty="0"/>
              <a:t>decentralized scheme</a:t>
            </a:r>
            <a:r>
              <a:rPr lang="zh-CN" altLang="en-US" sz="2000" dirty="0"/>
              <a:t>算法。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对于下界，借鉴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D4BDC5-189F-4496-BBE8-2C1D7FA0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630" y="2432207"/>
            <a:ext cx="8116740" cy="9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6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b="1" dirty="0"/>
                  <a:t>min{N,K}</a:t>
                </a:r>
                <a:r>
                  <a:rPr lang="zh-CN" altLang="en-US" sz="2000" b="1" dirty="0"/>
                  <a:t>≤</a:t>
                </a:r>
                <a:r>
                  <a:rPr lang="en-US" altLang="zh-CN" sz="2000" b="1" dirty="0"/>
                  <a:t>8</a:t>
                </a:r>
                <a:r>
                  <a:rPr lang="zh-CN" altLang="en-US" sz="2000" b="1" dirty="0"/>
                  <a:t>时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≤</a:t>
                </a:r>
                <a:r>
                  <a:rPr lang="en-US" altLang="zh-CN" sz="2000" dirty="0"/>
                  <a:t>min{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/>
                  <a:t>}(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/>
                      <m:t>1−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s</a:t>
                </a:r>
                <a:r>
                  <a:rPr lang="zh-CN" altLang="en-US" sz="2000" dirty="0"/>
                  <a:t>取</a:t>
                </a:r>
                <a:r>
                  <a:rPr lang="en-US" altLang="zh-CN" sz="2000" dirty="0"/>
                  <a:t>1,</a:t>
                </a:r>
                <a:r>
                  <a:rPr lang="zh-CN" altLang="en-US" sz="2000" dirty="0"/>
                  <a:t>用</a:t>
                </a:r>
                <a:r>
                  <a:rPr lang="zh-CN" altLang="en-US" sz="2000" b="1" dirty="0"/>
                  <a:t>下界</a:t>
                </a:r>
                <a:r>
                  <a:rPr lang="en-US" altLang="zh-CN" sz="2000" b="1" dirty="0"/>
                  <a:t>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M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≥</a:t>
                </a:r>
                <a:r>
                  <a:rPr lang="en-US" altLang="zh-CN" sz="2000" dirty="0"/>
                  <a:t>1 </a:t>
                </a:r>
                <a:r>
                  <a:rPr lang="en-US" altLang="zh-CN" sz="2000" i="1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gap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 min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{</m:t>
                    </m:r>
                    <m:f>
                      <m:f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}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 − 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i="1" dirty="0"/>
                              <m:t>M</m:t>
                            </m:r>
                          </m:num>
                          <m:den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000" dirty="0"/>
                  <a:t>= min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{</m:t>
                    </m:r>
                    <m:f>
                      <m:f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}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0" i="1" dirty="0" smtClean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 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</m:den>
                    </m:f>
                  </m:oMath>
                </a14:m>
                <a:r>
                  <a:rPr lang="zh-CN" altLang="en-US" sz="2000" dirty="0"/>
                  <a:t>≤</a:t>
                </a:r>
                <a:r>
                  <a:rPr lang="en-US" altLang="zh-CN" sz="2000" dirty="0"/>
                  <a:t> min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{</m:t>
                    </m:r>
                    <m:f>
                      <m:f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}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 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altLang="zh-CN" sz="2000" dirty="0"/>
                  <a:t>= min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{</m:t>
                    </m:r>
                    <m:f>
                      <m:f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}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altLang="zh-CN" sz="2000" b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 </a:t>
                </a:r>
                <a:r>
                  <a:rPr lang="zh-CN" altLang="en-US" sz="2000" dirty="0"/>
                  <a:t>≤ </a:t>
                </a:r>
                <a:r>
                  <a:rPr lang="en-US" altLang="zh-CN" sz="2000" dirty="0"/>
                  <a:t>min{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16(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}</a:t>
                </a:r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  <a:blipFill>
                <a:blip r:embed="rId3"/>
                <a:stretch>
                  <a:fillRect l="-585"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EE743269-86D1-45D4-9CF6-B2F032B6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en-US" altLang="zh-CN" sz="4000" dirty="0"/>
              <a:t>Gap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26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ea"/>
                  <a:buAutoNum type="circleNumDbPlain" startAt="2"/>
                </a:pPr>
                <a:r>
                  <a:rPr lang="en-US" altLang="zh-CN" sz="2000" b="1" dirty="0"/>
                  <a:t>min{N,K}</a:t>
                </a:r>
                <a:r>
                  <a:rPr lang="zh-CN" altLang="en-US" sz="2000" b="1" dirty="0"/>
                  <a:t>≥</a:t>
                </a:r>
                <a:r>
                  <a:rPr lang="en-US" altLang="zh-CN" sz="2000" b="1" dirty="0"/>
                  <a:t>8</a:t>
                </a:r>
                <a:r>
                  <a:rPr lang="zh-CN" altLang="en-US" sz="2000" b="1" dirty="0"/>
                  <a:t>时</a:t>
                </a: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分三种情况</a:t>
                </a: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M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[0,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{1,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}]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f>
                                  <m:f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altLang="zh-CN" sz="2000" b="1" dirty="0"/>
                  <a:t>0</a:t>
                </a:r>
                <a:r>
                  <a:rPr lang="zh-CN" altLang="en-US" sz="2000" b="1" dirty="0"/>
                  <a:t>≤</a:t>
                </a:r>
                <a:r>
                  <a:rPr lang="en-US" altLang="zh-CN" sz="2000" b="1" dirty="0"/>
                  <a:t>M</a:t>
                </a:r>
                <a:r>
                  <a:rPr lang="zh-CN" altLang="en-US" sz="2000" b="1" dirty="0"/>
                  <a:t>≤</a:t>
                </a:r>
                <a:r>
                  <a:rPr lang="en-US" altLang="zh-CN" sz="2000" b="1" dirty="0"/>
                  <a:t>max{1,N/K}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min{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/>
                  <a:t>}(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/>
                      <m:t>1−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min{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/>
                  <a:t>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取</a:t>
                </a:r>
                <a:r>
                  <a:rPr lang="en-US" altLang="zh-CN" sz="2000" dirty="0"/>
                  <a:t>s=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zh-CN" altLang="en-US" sz="2000" i="1" dirty="0"/>
                  <a:t> ≤ </a:t>
                </a:r>
                <a:r>
                  <a:rPr lang="en-US" altLang="zh-CN" sz="2000" i="1" dirty="0"/>
                  <a:t>K/4 </a:t>
                </a:r>
                <a:r>
                  <a:rPr lang="zh-CN" altLang="en-US" sz="2000" i="1" dirty="0"/>
                  <a:t>≤  </a:t>
                </a:r>
                <a:r>
                  <a:rPr lang="en-US" altLang="zh-CN" sz="2000" i="1" dirty="0"/>
                  <a:t>K/2</a:t>
                </a:r>
                <a:r>
                  <a:rPr lang="zh-CN" altLang="en-US" sz="2000" i="1" dirty="0"/>
                  <a:t>，</a:t>
                </a:r>
                <a:r>
                  <a:rPr lang="zh-CN" altLang="en-US" sz="2000" dirty="0"/>
                  <a:t>用</a:t>
                </a:r>
                <a:r>
                  <a:rPr lang="zh-CN" altLang="en-US" sz="2000" b="1" dirty="0"/>
                  <a:t>下界</a:t>
                </a:r>
                <a:r>
                  <a:rPr lang="en-US" altLang="zh-CN" sz="2000" b="1" dirty="0"/>
                  <a:t>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M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≥</a:t>
                </a:r>
                <a:r>
                  <a:rPr lang="en-US" altLang="zh-CN" sz="2000" dirty="0"/>
                  <a:t> s</a:t>
                </a:r>
                <a:r>
                  <a:rPr lang="en-US" altLang="zh-CN" sz="2000" i="1" dirty="0"/>
                  <a:t> -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dirty="0"/>
                  <a:t>min{</a:t>
                </a:r>
                <a:r>
                  <a:rPr lang="en-US" altLang="zh-CN" sz="2000" i="1" dirty="0"/>
                  <a:t>N,K</a:t>
                </a:r>
                <a:r>
                  <a:rPr lang="en-US" altLang="zh-CN" sz="2000" dirty="0"/>
                  <a:t>}(1/4-1/8-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0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/16</m:t>
                        </m:r>
                      </m:num>
                      <m:den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1−1/4</m:t>
                        </m:r>
                      </m:den>
                    </m:f>
                  </m:oMath>
                </a14:m>
                <a:r>
                  <a:rPr lang="en-US" altLang="zh-CN" sz="2000" dirty="0"/>
                  <a:t>)=min{</a:t>
                </a:r>
                <a:r>
                  <a:rPr lang="en-US" altLang="zh-CN" sz="2000" i="1" dirty="0"/>
                  <a:t>N,K</a:t>
                </a:r>
                <a:r>
                  <a:rPr lang="en-US" altLang="zh-CN" sz="2000" dirty="0"/>
                  <a:t>}(3-2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dirty="0"/>
                  <a:t>)/24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gap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3−2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dirty="0"/>
                          <m:t>min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{</m:t>
                        </m:r>
                        <m:f>
                          <m:fPr>
                            <m:ctrlPr>
                              <a:rPr lang="en-US" altLang="zh-CN" sz="20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}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dirty="0"/>
                          <m:t>min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{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,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}</m:t>
                        </m:r>
                      </m:den>
                    </m:f>
                  </m:oMath>
                </a14:m>
                <a:r>
                  <a:rPr lang="zh-CN" altLang="en-US" sz="2000" dirty="0"/>
                  <a:t>≤</a:t>
                </a:r>
                <a:r>
                  <a:rPr lang="en-US" altLang="zh-CN" sz="2000" dirty="0"/>
                  <a:t>max{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24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3−2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3−2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}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  <a:blipFill>
                <a:blip r:embed="rId3"/>
                <a:stretch>
                  <a:fillRect l="-585" t="-1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EE743269-86D1-45D4-9CF6-B2F032B6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en-US" altLang="zh-CN" sz="4000" dirty="0"/>
              <a:t>Gap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73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ea"/>
                  <a:buAutoNum type="circleNumDbPlain" startAt="2"/>
                </a:pPr>
                <a:r>
                  <a:rPr lang="en-US" altLang="zh-CN" sz="2000" b="1" dirty="0"/>
                  <a:t>min{N,K}</a:t>
                </a:r>
                <a:r>
                  <a:rPr lang="zh-CN" altLang="en-US" sz="2000" b="1" dirty="0"/>
                  <a:t>≥</a:t>
                </a:r>
                <a:r>
                  <a:rPr lang="en-US" altLang="zh-CN" sz="2000" b="1" dirty="0"/>
                  <a:t>8</a:t>
                </a:r>
                <a:r>
                  <a:rPr lang="zh-CN" altLang="en-US" sz="2000" b="1" dirty="0"/>
                  <a:t>时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altLang="zh-CN" sz="2000" b="1" dirty="0"/>
                  <a:t>max{1,N/K} </a:t>
                </a:r>
                <a:r>
                  <a:rPr lang="zh-CN" altLang="en-US" sz="2000" b="1" dirty="0"/>
                  <a:t>≤</a:t>
                </a:r>
                <a:r>
                  <a:rPr lang="en-US" altLang="zh-CN" sz="2000" b="1" dirty="0"/>
                  <a:t>M</a:t>
                </a:r>
                <a:r>
                  <a:rPr lang="zh-CN" altLang="en-US" sz="2000" b="1" dirty="0"/>
                  <a:t>≤</a:t>
                </a:r>
                <a:r>
                  <a:rPr lang="en-US" altLang="zh-CN" sz="2000" b="1" dirty="0"/>
                  <a:t>N/8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≤</a:t>
                </a:r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2·(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sz="2000" dirty="0"/>
                  <a:t>-1) 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取</a:t>
                </a:r>
                <a:r>
                  <a:rPr lang="en-US" altLang="zh-CN" sz="2000" dirty="0"/>
                  <a:t>s=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zh-CN" altLang="en-US" sz="2000" i="1" dirty="0"/>
                  <a:t> ≤ </a:t>
                </a:r>
                <a:r>
                  <a:rPr lang="en-US" altLang="zh-CN" sz="2000" i="1" dirty="0"/>
                  <a:t>K/4 </a:t>
                </a:r>
                <a:r>
                  <a:rPr lang="zh-CN" altLang="en-US" sz="2000" i="1" dirty="0"/>
                  <a:t>≤  </a:t>
                </a:r>
                <a:r>
                  <a:rPr lang="en-US" altLang="zh-CN" sz="2000" i="1" dirty="0"/>
                  <a:t>K/2</a:t>
                </a:r>
                <a:r>
                  <a:rPr lang="zh-CN" altLang="en-US" sz="2000" i="1" dirty="0"/>
                  <a:t>，</a:t>
                </a:r>
                <a:r>
                  <a:rPr lang="zh-CN" altLang="en-US" sz="2000" dirty="0"/>
                  <a:t>用</a:t>
                </a:r>
                <a:r>
                  <a:rPr lang="zh-CN" altLang="en-US" sz="2000" b="1" dirty="0"/>
                  <a:t>下界</a:t>
                </a:r>
                <a:r>
                  <a:rPr lang="en-US" altLang="zh-CN" sz="2000" b="1"/>
                  <a:t>2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M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≥</a:t>
                </a:r>
                <a:r>
                  <a:rPr lang="en-US" altLang="zh-CN" sz="2000" dirty="0"/>
                  <a:t> s</a:t>
                </a:r>
                <a:r>
                  <a:rPr lang="en-US" altLang="zh-CN" sz="2000" i="1" dirty="0"/>
                  <a:t> -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</m:oMath>
                </a14:m>
                <a:r>
                  <a:rPr lang="en-US" altLang="zh-CN" sz="2000" dirty="0"/>
                  <a:t>(1/4-1/8-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0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/16</m:t>
                        </m:r>
                      </m:num>
                      <m:den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1−1/4</m:t>
                        </m:r>
                      </m:den>
                    </m:f>
                  </m:oMath>
                </a14:m>
                <a:r>
                  <a:rPr lang="en-US" altLang="zh-CN" sz="2000" dirty="0"/>
                  <a:t>)=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</m:oMath>
                </a14:m>
                <a:r>
                  <a:rPr lang="en-US" altLang="zh-CN" sz="2000" dirty="0"/>
                  <a:t>(3-2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dirty="0"/>
                  <a:t>)/24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gap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(3−2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  <a:blipFill>
                <a:blip r:embed="rId3"/>
                <a:stretch>
                  <a:fillRect l="-585"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EE743269-86D1-45D4-9CF6-B2F032B6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en-US" altLang="zh-CN" sz="4000" dirty="0"/>
              <a:t>Gap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81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ea"/>
                  <a:buAutoNum type="circleNumDbPlain" startAt="2"/>
                </a:pPr>
                <a:r>
                  <a:rPr lang="en-US" altLang="zh-CN" sz="2000" b="1" dirty="0"/>
                  <a:t>min{N,K}</a:t>
                </a:r>
                <a:r>
                  <a:rPr lang="zh-CN" altLang="en-US" sz="2000" b="1" dirty="0"/>
                  <a:t>≥</a:t>
                </a:r>
                <a:r>
                  <a:rPr lang="en-US" altLang="zh-CN" sz="2000" b="1" dirty="0"/>
                  <a:t>8</a:t>
                </a:r>
                <a:r>
                  <a:rPr lang="zh-CN" altLang="en-US" sz="2000" b="1" dirty="0"/>
                  <a:t>时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CN" sz="2000" b="1" dirty="0"/>
                  <a:t>N/8 </a:t>
                </a:r>
                <a:r>
                  <a:rPr lang="zh-CN" altLang="en-US" sz="2000" b="1" dirty="0"/>
                  <a:t>≤</a:t>
                </a:r>
                <a:r>
                  <a:rPr lang="en-US" altLang="zh-CN" sz="2000" b="1" dirty="0"/>
                  <a:t>M</a:t>
                </a:r>
                <a:r>
                  <a:rPr lang="zh-CN" altLang="en-US" sz="2000" b="1" dirty="0"/>
                  <a:t>≤</a:t>
                </a:r>
                <a:r>
                  <a:rPr lang="en-US" altLang="zh-CN" sz="2000" b="1" dirty="0"/>
                  <a:t>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≤</a:t>
                </a:r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2·(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sz="2000" dirty="0"/>
                  <a:t>-1) 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取</a:t>
                </a:r>
                <a:r>
                  <a:rPr lang="en-US" altLang="zh-CN" sz="2000" dirty="0"/>
                  <a:t>s=</a:t>
                </a:r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1</a:t>
                </a:r>
                <a:r>
                  <a:rPr lang="zh-CN" altLang="en-US" sz="2000" i="1" dirty="0"/>
                  <a:t>，</a:t>
                </a:r>
                <a:r>
                  <a:rPr lang="zh-CN" altLang="en-US" sz="2000" dirty="0"/>
                  <a:t>用</a:t>
                </a:r>
                <a:r>
                  <a:rPr lang="zh-CN" altLang="en-US" sz="2000" b="1" dirty="0"/>
                  <a:t>下界</a:t>
                </a:r>
                <a:r>
                  <a:rPr lang="en-US" altLang="zh-CN" sz="2000" b="1" dirty="0"/>
                  <a:t>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M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≥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M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≥</a:t>
                </a:r>
                <a:r>
                  <a:rPr lang="en-US" altLang="zh-CN" sz="2000" dirty="0"/>
                  <a:t>1 </a:t>
                </a:r>
                <a:r>
                  <a:rPr lang="en-US" altLang="zh-CN" sz="2000" i="1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gap</a:t>
                </a:r>
                <a:r>
                  <a:rPr lang="zh-CN" altLang="en-US" sz="2000" dirty="0"/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dirty="0"/>
                          <m:t>2·(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000" dirty="0"/>
                          <m:t>−1)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 − 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i="1" dirty="0"/>
                              <m:t>M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·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</m:den>
                    </m:f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·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 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</m:den>
                    </m:f>
                  </m:oMath>
                </a14:m>
                <a:r>
                  <a:rPr lang="zh-CN" altLang="en-US" sz="2000" dirty="0"/>
                  <a:t>≤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·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 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altLang="zh-CN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  <a:blipFill>
                <a:blip r:embed="rId3"/>
                <a:stretch>
                  <a:fillRect l="-585"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EE743269-86D1-45D4-9CF6-B2F032B6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en-US" altLang="zh-CN" sz="4000" dirty="0"/>
              <a:t>Gap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6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总结</a:t>
                </a:r>
                <a:endParaRPr lang="en-US" altLang="zh-CN" sz="2000" b="1" dirty="0"/>
              </a:p>
              <a:p>
                <a:pPr marL="457200" lvl="0" indent="-457200">
                  <a:buFont typeface="+mj-ea"/>
                  <a:buAutoNum type="circleNumDbPlain"/>
                </a:pPr>
                <a:r>
                  <a:rPr lang="en-US" altLang="zh-CN" sz="2000" b="1" dirty="0">
                    <a:solidFill>
                      <a:prstClr val="black"/>
                    </a:solidFill>
                  </a:rPr>
                  <a:t>min{N,K}</a:t>
                </a:r>
                <a:r>
                  <a:rPr lang="zh-CN" altLang="en-US" sz="2000" b="1" dirty="0">
                    <a:solidFill>
                      <a:prstClr val="black"/>
                    </a:solidFill>
                  </a:rPr>
                  <a:t>≤</a:t>
                </a:r>
                <a:r>
                  <a:rPr lang="en-US" altLang="zh-CN" sz="2000" b="1" dirty="0">
                    <a:solidFill>
                      <a:prstClr val="black"/>
                    </a:solidFill>
                  </a:rPr>
                  <a:t>8</a:t>
                </a:r>
                <a:r>
                  <a:rPr lang="zh-CN" altLang="en-US" sz="2000" b="1" dirty="0">
                    <a:solidFill>
                      <a:prstClr val="black"/>
                    </a:solidFill>
                  </a:rPr>
                  <a:t>时</a:t>
                </a:r>
                <a:endParaRPr lang="en-US" altLang="zh-CN" sz="2000" b="1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gap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min{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16(</m:t>
                        </m:r>
                        <m:r>
                          <m:rPr>
                            <m:nor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}</a:t>
                </a:r>
              </a:p>
              <a:p>
                <a:pPr marL="457200" lvl="0" indent="-457200">
                  <a:buFont typeface="+mj-ea"/>
                  <a:buAutoNum type="circleNumDbPlain" startAt="2"/>
                </a:pPr>
                <a:r>
                  <a:rPr lang="en-US" altLang="zh-CN" sz="2000" b="1" dirty="0">
                    <a:solidFill>
                      <a:prstClr val="black"/>
                    </a:solidFill>
                  </a:rPr>
                  <a:t>min{N,K}</a:t>
                </a:r>
                <a:r>
                  <a:rPr lang="zh-CN" altLang="en-US" sz="2000" b="1" dirty="0">
                    <a:solidFill>
                      <a:prstClr val="black"/>
                    </a:solidFill>
                  </a:rPr>
                  <a:t>≥</a:t>
                </a:r>
                <a:r>
                  <a:rPr lang="en-US" altLang="zh-CN" sz="2000" b="1" dirty="0">
                    <a:solidFill>
                      <a:prstClr val="black"/>
                    </a:solidFill>
                  </a:rPr>
                  <a:t>8</a:t>
                </a:r>
                <a:r>
                  <a:rPr lang="zh-CN" altLang="en-US" sz="2000" b="1" dirty="0">
                    <a:solidFill>
                      <a:prstClr val="black"/>
                    </a:solidFill>
                  </a:rPr>
                  <a:t>时</a:t>
                </a:r>
                <a:endParaRPr lang="en-US" altLang="zh-CN" sz="2000" b="1" dirty="0">
                  <a:solidFill>
                    <a:prstClr val="black"/>
                  </a:solidFill>
                </a:endParaRPr>
              </a:p>
              <a:p>
                <a:pPr marL="457200" lvl="0" indent="-457200">
                  <a:buFont typeface="+mj-lt"/>
                  <a:buAutoNum type="alphaLcParenR"/>
                </a:pPr>
                <a:r>
                  <a:rPr lang="en-US" altLang="zh-CN" sz="2000" b="1" dirty="0">
                    <a:solidFill>
                      <a:prstClr val="black"/>
                    </a:solidFill>
                  </a:rPr>
                  <a:t>0</a:t>
                </a:r>
                <a:r>
                  <a:rPr lang="zh-CN" altLang="en-US" sz="2000" b="1" dirty="0">
                    <a:solidFill>
                      <a:prstClr val="black"/>
                    </a:solidFill>
                  </a:rPr>
                  <a:t>≤</a:t>
                </a:r>
                <a:r>
                  <a:rPr lang="en-US" altLang="zh-CN" sz="2000" b="1" dirty="0">
                    <a:solidFill>
                      <a:prstClr val="black"/>
                    </a:solidFill>
                  </a:rPr>
                  <a:t>M</a:t>
                </a:r>
                <a:r>
                  <a:rPr lang="zh-CN" altLang="en-US" sz="2000" b="1" dirty="0">
                    <a:solidFill>
                      <a:prstClr val="black"/>
                    </a:solidFill>
                  </a:rPr>
                  <a:t>≤</a:t>
                </a:r>
                <a:r>
                  <a:rPr lang="en-US" altLang="zh-CN" sz="2000" b="1" dirty="0">
                    <a:solidFill>
                      <a:prstClr val="black"/>
                    </a:solidFill>
                  </a:rPr>
                  <a:t>max{1,N/K}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gap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max{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24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3−2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3−2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}</a:t>
                </a:r>
                <a:endParaRPr lang="en-US" altLang="zh-CN" sz="2000" b="1" dirty="0">
                  <a:solidFill>
                    <a:prstClr val="black"/>
                  </a:solidFill>
                </a:endParaRPr>
              </a:p>
              <a:p>
                <a:pPr marL="457200" lvl="0" indent="-457200">
                  <a:buFont typeface="+mj-lt"/>
                  <a:buAutoNum type="alphaLcParenR" startAt="2"/>
                </a:pPr>
                <a:r>
                  <a:rPr lang="en-US" altLang="zh-CN" sz="2000" b="1" dirty="0">
                    <a:solidFill>
                      <a:prstClr val="black"/>
                    </a:solidFill>
                  </a:rPr>
                  <a:t>max{1,N/K} </a:t>
                </a:r>
                <a:r>
                  <a:rPr lang="zh-CN" altLang="en-US" sz="2000" b="1" dirty="0">
                    <a:solidFill>
                      <a:prstClr val="black"/>
                    </a:solidFill>
                  </a:rPr>
                  <a:t>≤</a:t>
                </a:r>
                <a:r>
                  <a:rPr lang="en-US" altLang="zh-CN" sz="2000" b="1" dirty="0">
                    <a:solidFill>
                      <a:prstClr val="black"/>
                    </a:solidFill>
                  </a:rPr>
                  <a:t>M</a:t>
                </a:r>
                <a:r>
                  <a:rPr lang="zh-CN" altLang="en-US" sz="2000" b="1" dirty="0">
                    <a:solidFill>
                      <a:prstClr val="black"/>
                    </a:solidFill>
                  </a:rPr>
                  <a:t>≤</a:t>
                </a:r>
                <a:r>
                  <a:rPr lang="en-US" altLang="zh-CN" sz="2000" b="1" dirty="0">
                    <a:solidFill>
                      <a:prstClr val="black"/>
                    </a:solidFill>
                  </a:rPr>
                  <a:t>N/8</a:t>
                </a:r>
              </a:p>
              <a:p>
                <a:pPr marL="0" lvl="0" indent="0">
                  <a:buNone/>
                </a:pPr>
                <a:r>
                  <a:rPr lang="en-US" altLang="zh-CN" sz="2000" dirty="0"/>
                  <a:t>gap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(3−2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b="1" dirty="0">
                  <a:solidFill>
                    <a:prstClr val="black"/>
                  </a:solidFill>
                </a:endParaRPr>
              </a:p>
              <a:p>
                <a:pPr marL="457200" lvl="0" indent="-457200">
                  <a:buFont typeface="+mj-lt"/>
                  <a:buAutoNum type="alphaLcParenR" startAt="3"/>
                </a:pPr>
                <a:r>
                  <a:rPr lang="en-US" altLang="zh-CN" sz="2000" b="1" dirty="0">
                    <a:solidFill>
                      <a:prstClr val="black"/>
                    </a:solidFill>
                  </a:rPr>
                  <a:t>N/8 </a:t>
                </a:r>
                <a:r>
                  <a:rPr lang="zh-CN" altLang="en-US" sz="2000" b="1" dirty="0">
                    <a:solidFill>
                      <a:prstClr val="black"/>
                    </a:solidFill>
                  </a:rPr>
                  <a:t>≤</a:t>
                </a:r>
                <a:r>
                  <a:rPr lang="en-US" altLang="zh-CN" sz="2000" b="1" dirty="0">
                    <a:solidFill>
                      <a:prstClr val="black"/>
                    </a:solidFill>
                  </a:rPr>
                  <a:t>M</a:t>
                </a:r>
                <a:r>
                  <a:rPr lang="zh-CN" altLang="en-US" sz="2000" b="1" dirty="0">
                    <a:solidFill>
                      <a:prstClr val="black"/>
                    </a:solidFill>
                  </a:rPr>
                  <a:t>≤</a:t>
                </a:r>
                <a:r>
                  <a:rPr lang="en-US" altLang="zh-CN" sz="2000" b="1" dirty="0">
                    <a:solidFill>
                      <a:prstClr val="black"/>
                    </a:solidFill>
                  </a:rPr>
                  <a:t>N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gap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16(1−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综上，</a:t>
                </a:r>
                <a:r>
                  <a:rPr lang="en-US" altLang="zh-CN" sz="2000" b="1" dirty="0"/>
                  <a:t>gap</a:t>
                </a:r>
                <a:r>
                  <a:rPr lang="zh-CN" altLang="en-US" sz="2000" b="1" dirty="0"/>
                  <a:t>≤</a:t>
                </a:r>
                <a:r>
                  <a:rPr lang="en-US" altLang="zh-CN" sz="2000" b="1" dirty="0"/>
                  <a:t>max{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𝟒𝟖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b="1" dirty="0"/>
                  <a:t>}</a:t>
                </a:r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  <a:blipFill>
                <a:blip r:embed="rId3"/>
                <a:stretch>
                  <a:fillRect l="-585"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EE743269-86D1-45D4-9CF6-B2F032B6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en-US" altLang="zh-CN" sz="4000" dirty="0"/>
              <a:t>Gap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54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将所有用户分成</a:t>
                </a:r>
                <a:r>
                  <a:rPr lang="zh-CN" altLang="en-US" sz="2000" b="1" dirty="0"/>
                  <a:t>两个组，每个组的用户相等，为 </a:t>
                </a:r>
                <a:r>
                  <a:rPr lang="en-US" altLang="zh-CN" sz="2000" b="1" dirty="0"/>
                  <a:t>(</a:t>
                </a:r>
                <a:r>
                  <a:rPr lang="en-US" altLang="zh-CN" sz="2000" b="1" i="1" dirty="0"/>
                  <a:t>K+1)/2</a:t>
                </a:r>
                <a:r>
                  <a:rPr lang="zh-CN" altLang="en-US" sz="2000" dirty="0"/>
                  <a:t>。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假设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为奇数</a:t>
                </a:r>
                <a:r>
                  <a:rPr lang="en-US" altLang="zh-CN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分成一组。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分成一组。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中间的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在两个组内，或者假设在第一组中加一个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r>
                  <a:rPr lang="zh-CN" altLang="en-US" sz="2000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为第一个组的最小</a:t>
                </a:r>
                <a:r>
                  <a:rPr lang="en-US" altLang="zh-CN" sz="2000" dirty="0"/>
                  <a:t>cache size</a:t>
                </a:r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</a:t>
                </a:r>
                <a:endParaRPr lang="en-US" altLang="zh-CN" sz="2000" dirty="0"/>
              </a:p>
              <a:p>
                <a:r>
                  <a:rPr lang="zh-CN" altLang="en-US" sz="2000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为第二个组的最小</a:t>
                </a:r>
                <a:r>
                  <a:rPr lang="en-US" altLang="zh-CN" sz="2000" dirty="0"/>
                  <a:t>cache size</a:t>
                </a:r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</a:t>
                </a:r>
                <a:r>
                  <a:rPr lang="zh-CN" altLang="en-US" sz="2000" i="1" dirty="0"/>
                  <a:t> 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＜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＜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＜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上界：</a:t>
                </a: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dirty="0"/>
                  <a:t>原式用</a:t>
                </a:r>
                <a:r>
                  <a:rPr lang="en-US" altLang="zh-CN" sz="2000" dirty="0"/>
                  <a:t>(k+1)</a:t>
                </a:r>
                <a:r>
                  <a:rPr lang="zh-CN" altLang="en-US" sz="2000" dirty="0"/>
                  <a:t>替换</a:t>
                </a:r>
                <a:r>
                  <a:rPr lang="en-US" altLang="zh-CN" sz="2000" dirty="0"/>
                  <a:t>k</a:t>
                </a: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下界：</a:t>
                </a: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dirty="0"/>
                  <a:t>设第一组最大的</a:t>
                </a:r>
                <a:r>
                  <a:rPr lang="en-US" altLang="zh-CN" sz="2000" dirty="0"/>
                  <a:t>cache size</a:t>
                </a:r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  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M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下界也可以用</a:t>
                </a:r>
                <a:r>
                  <a:rPr lang="en-US" altLang="zh-CN" sz="2000" dirty="0"/>
                  <a:t>k+1</a:t>
                </a:r>
                <a:r>
                  <a:rPr lang="zh-CN" altLang="en-US" sz="2000" dirty="0"/>
                  <a:t>代替</a:t>
                </a:r>
                <a:r>
                  <a:rPr lang="en-US" altLang="zh-CN" sz="2000" dirty="0"/>
                  <a:t>k</a:t>
                </a:r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综上，令</a:t>
                </a:r>
                <a:r>
                  <a:rPr lang="en-US" altLang="zh-CN" sz="2000" b="1" dirty="0"/>
                  <a:t>K=K+1</a:t>
                </a:r>
                <a:r>
                  <a:rPr lang="zh-CN" altLang="en-US" sz="2000" b="1" dirty="0"/>
                  <a:t>，上下界及</a:t>
                </a:r>
                <a:r>
                  <a:rPr lang="en-US" altLang="zh-CN" sz="2000" b="1" dirty="0"/>
                  <a:t>gap</a:t>
                </a:r>
                <a:r>
                  <a:rPr lang="zh-CN" altLang="en-US" sz="2000" b="1" dirty="0"/>
                  <a:t>与原式相比均不变</a:t>
                </a: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  <a:blipFill>
                <a:blip r:embed="rId3"/>
                <a:stretch>
                  <a:fillRect l="-585" t="-1368" b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EE743269-86D1-45D4-9CF6-B2F032B6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en-US" altLang="zh-CN" sz="4000" dirty="0"/>
              <a:t>Gap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07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sz="4000" dirty="0"/>
              <a:t>上界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1037"/>
                <a:ext cx="10515600" cy="56916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dirty="0"/>
                  <a:t>Example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=5,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1" dirty="0"/>
                  <a:t>N=6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K=5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代入公式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b="1" dirty="0"/>
                  <a:t>c=2</a:t>
                </a:r>
                <a:r>
                  <a:rPr lang="zh-CN" altLang="en-US" sz="2000" b="1" dirty="0"/>
                  <a:t>：</a:t>
                </a: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dirty="0"/>
                  <a:t>前三个为一组，以</a:t>
                </a:r>
                <a:r>
                  <a:rPr lang="en-US" altLang="zh-CN" sz="2000" dirty="0"/>
                  <a:t>K=3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M=3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N=6</a:t>
                </a:r>
                <a:r>
                  <a:rPr lang="zh-CN" altLang="en-US" sz="2000" dirty="0"/>
                  <a:t>代入公式，得到</a:t>
                </a:r>
                <a:r>
                  <a:rPr lang="en-US" altLang="zh-CN" sz="2000" dirty="0"/>
                  <a:t>R1=7/8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后两个为一组，以</a:t>
                </a:r>
                <a:r>
                  <a:rPr lang="en-US" altLang="zh-CN" sz="2000" dirty="0"/>
                  <a:t>K=2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M=1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N=6</a:t>
                </a:r>
                <a:r>
                  <a:rPr lang="zh-CN" altLang="en-US" sz="2000" dirty="0"/>
                  <a:t>代入公式，得到</a:t>
                </a:r>
                <a:r>
                  <a:rPr lang="en-US" altLang="zh-CN" sz="2000" dirty="0"/>
                  <a:t>R2=55/36</a:t>
                </a:r>
              </a:p>
              <a:p>
                <a:pPr marL="0" indent="0">
                  <a:buNone/>
                </a:pPr>
                <a:r>
                  <a:rPr lang="en-US" altLang="zh-CN" sz="2000" b="1" dirty="0"/>
                  <a:t>R=R1+R2=173/72</a:t>
                </a:r>
                <a:r>
                  <a:rPr lang="zh-CN" altLang="en-US" sz="2000" b="1" dirty="0"/>
                  <a:t>≈</a:t>
                </a:r>
                <a:r>
                  <a:rPr lang="en-US" altLang="zh-CN" sz="2000" b="1" dirty="0"/>
                  <a:t>2.40</a:t>
                </a:r>
              </a:p>
              <a:p>
                <a:pPr marL="457200" indent="-457200">
                  <a:buFont typeface="+mj-ea"/>
                  <a:buAutoNum type="circleNumDbPlain" startAt="2"/>
                </a:pPr>
                <a:r>
                  <a:rPr lang="en-US" altLang="zh-CN" sz="2000" b="1" dirty="0"/>
                  <a:t>c=3</a:t>
                </a:r>
                <a:r>
                  <a:rPr lang="zh-CN" altLang="en-US" sz="2000" b="1" dirty="0"/>
                  <a:t>或</a:t>
                </a: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：</a:t>
                </a: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dirty="0"/>
                  <a:t>前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个一组，最后一个为一组 </a:t>
                </a:r>
                <a:r>
                  <a:rPr lang="en-US" altLang="zh-CN" sz="2000" b="1" dirty="0"/>
                  <a:t>R</a:t>
                </a:r>
                <a:r>
                  <a:rPr lang="zh-CN" altLang="en-US" sz="2000" b="1" dirty="0"/>
                  <a:t>≈</a:t>
                </a:r>
                <a:r>
                  <a:rPr lang="en-US" altLang="zh-CN" sz="2000" b="1" dirty="0"/>
                  <a:t>2.438</a:t>
                </a:r>
              </a:p>
              <a:p>
                <a:pPr marL="457200" indent="-457200">
                  <a:buFont typeface="+mj-ea"/>
                  <a:buAutoNum type="circleNumDbPlain" startAt="3"/>
                </a:pPr>
                <a:r>
                  <a:rPr lang="en-US" altLang="zh-CN" sz="2000" b="1" dirty="0"/>
                  <a:t>c</a:t>
                </a:r>
                <a:r>
                  <a:rPr lang="zh-CN" altLang="en-US" sz="2000" b="1" dirty="0"/>
                  <a:t>≥</a:t>
                </a:r>
                <a:r>
                  <a:rPr lang="en-US" altLang="zh-CN" sz="2000" b="1" dirty="0"/>
                  <a:t>5</a:t>
                </a:r>
                <a:r>
                  <a:rPr lang="zh-CN" altLang="en-US" sz="2000" b="1" dirty="0"/>
                  <a:t>：</a:t>
                </a:r>
                <a:r>
                  <a:rPr lang="en-US" altLang="zh-CN" sz="2000" b="1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以</a:t>
                </a:r>
                <a:r>
                  <a:rPr lang="en-US" altLang="zh-CN" sz="2000" dirty="0"/>
                  <a:t>K=5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M=1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N=6</a:t>
                </a:r>
                <a:r>
                  <a:rPr lang="zh-CN" altLang="en-US" sz="2000" dirty="0"/>
                  <a:t>代入，</a:t>
                </a:r>
                <a:r>
                  <a:rPr lang="en-US" altLang="zh-CN" sz="2000" b="1" dirty="0"/>
                  <a:t>R</a:t>
                </a:r>
                <a:r>
                  <a:rPr lang="zh-CN" altLang="en-US" sz="2000" b="1" dirty="0"/>
                  <a:t>≈</a:t>
                </a:r>
                <a:r>
                  <a:rPr lang="en-US" altLang="zh-CN" sz="2000" b="1" dirty="0"/>
                  <a:t>2.99</a:t>
                </a:r>
              </a:p>
              <a:p>
                <a:pPr marL="457200" indent="-457200">
                  <a:buFont typeface="+mj-ea"/>
                  <a:buAutoNum type="circleNumDbPlain" startAt="4"/>
                </a:pPr>
                <a:r>
                  <a:rPr lang="en-US" altLang="zh-CN" sz="2000" b="1" dirty="0" err="1"/>
                  <a:t>Uncoded</a:t>
                </a:r>
                <a:r>
                  <a:rPr lang="en-US" altLang="zh-CN" sz="2000" b="1" dirty="0"/>
                  <a:t> scheme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/>
                  <a:t>R=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=5/2=180/72=</a:t>
                </a:r>
                <a:r>
                  <a:rPr lang="en-US" altLang="zh-CN" sz="2000" b="1" dirty="0"/>
                  <a:t>2.5</a:t>
                </a:r>
              </a:p>
              <a:p>
                <a:pPr marL="457200" indent="-457200">
                  <a:buFont typeface="+mj-ea"/>
                  <a:buAutoNum type="circleNumDbPlain" startAt="4"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1037"/>
                <a:ext cx="10515600" cy="5691628"/>
              </a:xfrm>
              <a:blipFill>
                <a:blip r:embed="rId3"/>
                <a:stretch>
                  <a:fillRect l="-638" t="-1179" b="-1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8F40A89-E8F1-4E80-B4D9-CFCA48F4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889" y="2101588"/>
            <a:ext cx="4514286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9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sz="4000" dirty="0"/>
              <a:t>上界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5077"/>
                <a:ext cx="10515600" cy="51218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b="1" dirty="0"/>
                  <a:t>Example(large K)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10</a:t>
                </a:r>
                <a:r>
                  <a:rPr lang="zh-CN" altLang="en-US" sz="2000" dirty="0"/>
                  <a:t>个用户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大小为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10</a:t>
                </a:r>
                <a:r>
                  <a:rPr lang="zh-CN" altLang="en-US" sz="2000" dirty="0"/>
                  <a:t>个为</a:t>
                </a:r>
                <a:r>
                  <a:rPr lang="en-US" altLang="zh-CN" sz="2000" dirty="0"/>
                  <a:t>1</a:t>
                </a:r>
              </a:p>
              <a:p>
                <a:pPr marL="0" indent="0">
                  <a:buNone/>
                </a:pPr>
                <a:r>
                  <a:rPr lang="en-US" altLang="zh-CN" sz="2000" b="1" dirty="0"/>
                  <a:t>N=6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K=20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代入公式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b="1" dirty="0"/>
                  <a:t>c=2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前</a:t>
                </a:r>
                <a:r>
                  <a:rPr lang="en-US" altLang="zh-CN" sz="2000" dirty="0"/>
                  <a:t>10</a:t>
                </a:r>
                <a:r>
                  <a:rPr lang="zh-CN" altLang="en-US" sz="2000" dirty="0"/>
                  <a:t>个为一组，以</a:t>
                </a:r>
                <a:r>
                  <a:rPr lang="en-US" altLang="zh-CN" sz="2000" dirty="0"/>
                  <a:t>K=10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M=3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N=6</a:t>
                </a:r>
                <a:r>
                  <a:rPr lang="zh-CN" altLang="en-US" sz="2000" dirty="0"/>
                  <a:t>代入公式，得到</a:t>
                </a:r>
                <a:r>
                  <a:rPr lang="en-US" altLang="zh-CN" sz="2000" dirty="0"/>
                  <a:t>R1=1023/1024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后</a:t>
                </a:r>
                <a:r>
                  <a:rPr lang="en-US" altLang="zh-CN" sz="2000" dirty="0"/>
                  <a:t>10</a:t>
                </a:r>
                <a:r>
                  <a:rPr lang="zh-CN" altLang="en-US" sz="2000" dirty="0"/>
                  <a:t>个为一组，以</a:t>
                </a:r>
                <a:r>
                  <a:rPr lang="en-US" altLang="zh-CN" sz="2000" dirty="0"/>
                  <a:t>K=10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M=1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N=6</a:t>
                </a:r>
                <a:r>
                  <a:rPr lang="zh-CN" altLang="en-US" sz="2000" dirty="0"/>
                  <a:t>代入公式，得到</a:t>
                </a:r>
                <a:r>
                  <a:rPr lang="en-US" altLang="zh-CN" sz="2000" dirty="0"/>
                  <a:t>R2=4.1925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R=R1+R2</a:t>
                </a:r>
                <a:r>
                  <a:rPr lang="zh-CN" altLang="en-US" sz="2000" dirty="0"/>
                  <a:t>≈</a:t>
                </a:r>
                <a:r>
                  <a:rPr lang="en-US" altLang="zh-CN" sz="2000" b="1" dirty="0"/>
                  <a:t>5.1915</a:t>
                </a:r>
              </a:p>
              <a:p>
                <a:pPr marL="457200" indent="-457200">
                  <a:buFont typeface="+mj-ea"/>
                  <a:buAutoNum type="circleNumDbPlain" startAt="2"/>
                </a:pPr>
                <a:r>
                  <a:rPr lang="en-US" altLang="zh-CN" sz="2000" b="1" dirty="0"/>
                  <a:t>c</a:t>
                </a:r>
                <a:r>
                  <a:rPr lang="zh-CN" altLang="en-US" sz="2000" b="1" dirty="0"/>
                  <a:t>≥</a:t>
                </a:r>
                <a:r>
                  <a:rPr lang="en-US" altLang="zh-CN" sz="2000" b="1" dirty="0"/>
                  <a:t>3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把整个用户视为一个组：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以</a:t>
                </a:r>
                <a:r>
                  <a:rPr lang="en-US" altLang="zh-CN" sz="2000" dirty="0"/>
                  <a:t>K=20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M=1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N=6</a:t>
                </a:r>
                <a:r>
                  <a:rPr lang="zh-CN" altLang="en-US" sz="2000" dirty="0"/>
                  <a:t>代入，</a:t>
                </a:r>
                <a:r>
                  <a:rPr lang="en-US" altLang="zh-CN" sz="2000" b="1" dirty="0"/>
                  <a:t>R</a:t>
                </a:r>
                <a:r>
                  <a:rPr lang="zh-CN" altLang="en-US" sz="2000" b="1" dirty="0"/>
                  <a:t>＜</a:t>
                </a:r>
                <a:r>
                  <a:rPr lang="en-US" altLang="zh-CN" sz="2000" b="1" dirty="0"/>
                  <a:t>N/M-1=5</a:t>
                </a:r>
                <a:r>
                  <a:rPr lang="zh-CN" altLang="en-US" sz="2000" b="1" dirty="0"/>
                  <a:t>＜</a:t>
                </a:r>
                <a:r>
                  <a:rPr lang="en-US" altLang="zh-CN" sz="2000" b="1" dirty="0"/>
                  <a:t>5.1915</a:t>
                </a:r>
              </a:p>
              <a:p>
                <a:pPr marL="457200" indent="-457200">
                  <a:buFont typeface="+mj-ea"/>
                  <a:buAutoNum type="circleNumDbPlain" startAt="3"/>
                </a:pPr>
                <a:r>
                  <a:rPr lang="en-US" altLang="zh-CN" sz="2000" b="1" dirty="0"/>
                  <a:t>Uncoded scheme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/>
                  <a:t>R=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=</a:t>
                </a:r>
                <a:r>
                  <a:rPr lang="en-US" altLang="zh-CN" sz="2000" b="1" dirty="0"/>
                  <a:t>13.33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5077"/>
                <a:ext cx="10515600" cy="5121886"/>
              </a:xfrm>
              <a:blipFill>
                <a:blip r:embed="rId3"/>
                <a:stretch>
                  <a:fillRect l="-638" t="-1190" b="-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8F40A89-E8F1-4E80-B4D9-CFCA48F4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842" y="2790905"/>
            <a:ext cx="4514286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sz="4000" dirty="0"/>
              <a:t>下界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5077"/>
                <a:ext cx="10515600" cy="512188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sz="2000" dirty="0"/>
                  <a:t>对于不同大小的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，不再是关于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的一元函数</a:t>
                </a:r>
                <a:endParaRPr lang="en-US" altLang="zh-CN" sz="2000" dirty="0"/>
              </a:p>
              <a:p>
                <a:r>
                  <a:rPr lang="zh-CN" altLang="en-US" sz="2000" dirty="0"/>
                  <a:t>对每一个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，对任意数量为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的用户，都要满足上式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下界可能是：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对于每一个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s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，有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*</a:t>
                </a:r>
                <a:r>
                  <a:rPr lang="en-US" altLang="zh-CN" sz="2000" i="1" dirty="0">
                    <a:latin typeface="Cambria Math" panose="02040503050406030204" pitchFamily="18" charset="0"/>
                  </a:rPr>
                  <a:t>R 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+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任意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s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个用户的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cache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之和≥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*s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</a:rPr>
                  <a:t>s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个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cache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之和取最小，满足所有情况，于是有：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}}</m:t>
                        </m:r>
                      </m:lim>
                    </m:limLow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000" dirty="0"/>
                  <a:t>)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从小到大排序）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5077"/>
                <a:ext cx="10515600" cy="5121886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48A0DF7-55AF-4A59-B2F4-665A7FABF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444" y="829994"/>
            <a:ext cx="8116740" cy="9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3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sz="4000" dirty="0"/>
              <a:t>下界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5077"/>
                <a:ext cx="10515600" cy="51218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}}</m:t>
                        </m:r>
                      </m:lim>
                    </m:limLow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000" dirty="0"/>
                  <a:t>)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从小到大排序）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1" dirty="0"/>
                  <a:t>Example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=5,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=4 ,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=3 ,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=2,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b="1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b="1" dirty="0"/>
                  <a:t>K=5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N=6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s=2</a:t>
                </a:r>
                <a:r>
                  <a:rPr lang="zh-CN" altLang="en-US" sz="2000" dirty="0"/>
                  <a:t>时取最大值</a:t>
                </a:r>
                <a:r>
                  <a:rPr lang="en-US" altLang="zh-CN" sz="2000" dirty="0"/>
                  <a:t>R=1</a:t>
                </a:r>
              </a:p>
              <a:p>
                <a:pPr marL="457200" indent="-457200">
                  <a:buFont typeface="+mj-ea"/>
                  <a:buAutoNum type="circleNumDbPlain" startAt="2"/>
                </a:pPr>
                <a:r>
                  <a:rPr lang="en-US" altLang="zh-CN" sz="2000" b="1" dirty="0"/>
                  <a:t>K=5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N=20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s=4</a:t>
                </a:r>
                <a:r>
                  <a:rPr lang="zh-CN" altLang="en-US" sz="2000" dirty="0"/>
                  <a:t>时取最大值</a:t>
                </a:r>
                <a:r>
                  <a:rPr lang="en-US" altLang="zh-CN" sz="2000" dirty="0"/>
                  <a:t>R=2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5077"/>
                <a:ext cx="10515600" cy="5121886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0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6620"/>
                <a:ext cx="10515600" cy="56552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为配合求</a:t>
                </a:r>
                <a:r>
                  <a:rPr lang="en-US" altLang="zh-CN" sz="2000" dirty="0"/>
                  <a:t>gap</a:t>
                </a:r>
                <a:r>
                  <a:rPr lang="zh-CN" altLang="en-US" sz="2000" dirty="0"/>
                  <a:t>，定义一种分组的方法：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从小到大</a:t>
                </a:r>
                <a:r>
                  <a:rPr lang="zh-CN" altLang="en-US" sz="2000" dirty="0"/>
                  <a:t>排序标号。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将所有用户分成</a:t>
                </a:r>
                <a:r>
                  <a:rPr lang="zh-CN" altLang="en-US" sz="2000" b="1" dirty="0"/>
                  <a:t>两个组，每个组的用户相等，为 </a:t>
                </a:r>
                <a:r>
                  <a:rPr lang="en-US" altLang="zh-CN" sz="2000" b="1" i="1" dirty="0"/>
                  <a:t>K/2</a:t>
                </a:r>
                <a:r>
                  <a:rPr lang="zh-CN" altLang="en-US" sz="2000" dirty="0"/>
                  <a:t>。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假设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为偶数</a:t>
                </a:r>
                <a:r>
                  <a:rPr lang="en-US" altLang="zh-CN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分成一组。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分成一组。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下界不是关于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的一元函数，为统一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求</a:t>
                </a:r>
                <a:r>
                  <a:rPr lang="en-US" altLang="zh-CN" sz="2000" dirty="0"/>
                  <a:t>gap</a:t>
                </a:r>
                <a:r>
                  <a:rPr lang="zh-CN" altLang="en-US" sz="2000" dirty="0"/>
                  <a:t>，设</a:t>
                </a:r>
                <a:r>
                  <a:rPr lang="en-US" altLang="zh-CN" sz="2000" i="1" dirty="0"/>
                  <a:t>M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为第一个组的最小</a:t>
                </a:r>
                <a:r>
                  <a:rPr lang="en-US" altLang="zh-CN" sz="2000" dirty="0"/>
                  <a:t>cache size</a:t>
                </a:r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</a:t>
                </a:r>
                <a:endParaRPr lang="en-US" altLang="zh-CN" sz="2000" dirty="0"/>
              </a:p>
              <a:p>
                <a:r>
                  <a:rPr lang="zh-CN" altLang="en-US" sz="2000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为第二个组的最小</a:t>
                </a:r>
                <a:r>
                  <a:rPr lang="en-US" altLang="zh-CN" sz="2000" dirty="0"/>
                  <a:t>cache size</a:t>
                </a:r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</a:t>
                </a:r>
                <a:r>
                  <a:rPr lang="zh-CN" altLang="en-US" sz="2000" i="1" dirty="0"/>
                  <a:t> 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＜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＜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＜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457200" indent="-457200">
                  <a:buFont typeface="+mj-ea"/>
                  <a:buAutoNum type="circleNumDbPlain" startAt="4"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6620"/>
                <a:ext cx="10515600" cy="5655212"/>
              </a:xfrm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id="{9EA18BF5-9DE7-4AE5-91D7-0FF8F4CE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en-US" altLang="zh-CN" sz="4000" dirty="0"/>
              <a:t>Gap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77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至此，两组的</a:t>
                </a:r>
                <a:r>
                  <a:rPr lang="en-US" altLang="zh-CN" sz="2000" dirty="0"/>
                  <a:t>cache size</a:t>
                </a:r>
                <a:r>
                  <a:rPr lang="zh-CN" altLang="en-US" sz="2000" dirty="0"/>
                  <a:t>分别用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</a:t>
                </a:r>
                <a:r>
                  <a:rPr lang="zh-CN" altLang="en-US" sz="2000" i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</a:t>
                </a:r>
                <a:r>
                  <a:rPr lang="zh-CN" altLang="en-US" sz="2000" dirty="0"/>
                  <a:t>来代替，并分别作为两次调用算法的输入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类比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我们得到上界</a:t>
                </a:r>
                <a:r>
                  <a:rPr lang="en-US" altLang="zh-CN" sz="2000" b="1" dirty="0"/>
                  <a:t>(</a:t>
                </a:r>
                <a:r>
                  <a:rPr lang="en-US" altLang="zh-CN" sz="2000" i="1" dirty="0"/>
                  <a:t>M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/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/>
                      <m:t>,…,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=min{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·(1-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M/N</a:t>
                </a:r>
                <a:r>
                  <a:rPr lang="en-US" altLang="zh-CN" sz="2000" dirty="0"/>
                  <a:t>)·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𝐾𝑀</m:t>
                        </m:r>
                      </m:den>
                    </m:f>
                  </m:oMath>
                </a14:m>
                <a:r>
                  <a:rPr lang="en-US" altLang="zh-CN" sz="2000" dirty="0"/>
                  <a:t>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sz="2000" dirty="0"/>
                  <a:t>)+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·(1-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M/N</a:t>
                </a:r>
                <a:r>
                  <a:rPr lang="en-US" altLang="zh-CN" sz="2000" dirty="0"/>
                  <a:t>)·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𝐾𝑀</m:t>
                        </m:r>
                      </m:den>
                    </m:f>
                  </m:oMath>
                </a14:m>
                <a:r>
                  <a:rPr lang="en-US" altLang="zh-CN" sz="2000" dirty="0"/>
                  <a:t>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sz="2000" dirty="0"/>
                  <a:t>) 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                                           ,  </a:t>
                </a:r>
                <a:r>
                  <a:rPr lang="en-US" altLang="zh-CN" sz="2000" i="1" dirty="0"/>
                  <a:t>N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/>
                      <m:t>1−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)+</a:t>
                </a:r>
                <a:r>
                  <a:rPr lang="en-US" altLang="zh-CN" sz="2000" i="1" dirty="0"/>
                  <a:t>N</a:t>
                </a:r>
                <a:r>
                  <a:rPr lang="en-US" altLang="zh-CN" sz="2000" dirty="0"/>
                  <a:t>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·(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/>
                      <m:t>1−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·(1-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用到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dirty="0"/>
                  <a:t>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𝐾𝑀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dirty="0"/>
                  <a:t>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𝐾𝑀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 sz="2000" dirty="0"/>
                  <a:t>，可化简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/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/>
                      <m:t>,…,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=min{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·(1-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M/N</a:t>
                </a:r>
                <a:r>
                  <a:rPr lang="en-US" altLang="zh-CN" sz="2000" dirty="0"/>
                  <a:t>)·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𝐾𝑀</m:t>
                        </m:r>
                      </m:den>
                    </m:f>
                  </m:oMath>
                </a14:m>
                <a:r>
                  <a:rPr lang="en-US" altLang="zh-CN" sz="2000" dirty="0"/>
                  <a:t>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sz="2000" dirty="0"/>
                  <a:t>)+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·(1-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M/N</a:t>
                </a:r>
                <a:r>
                  <a:rPr lang="en-US" altLang="zh-CN" sz="2000" dirty="0"/>
                  <a:t>)·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𝐾𝑀</m:t>
                        </m:r>
                      </m:den>
                    </m:f>
                  </m:oMath>
                </a14:m>
                <a:r>
                  <a:rPr lang="en-US" altLang="zh-CN" sz="2000" dirty="0"/>
                  <a:t>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sz="2000" dirty="0"/>
                  <a:t>) 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                                           ,  </a:t>
                </a:r>
                <a:r>
                  <a:rPr lang="en-US" altLang="zh-CN" sz="2000" i="1" dirty="0"/>
                  <a:t>N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/>
                      <m:t>1−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)+</a:t>
                </a:r>
                <a:r>
                  <a:rPr lang="en-US" altLang="zh-CN" sz="2000" i="1" dirty="0"/>
                  <a:t>N</a:t>
                </a:r>
                <a:r>
                  <a:rPr lang="en-US" altLang="zh-CN" sz="2000" dirty="0"/>
                  <a:t>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)}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我们得到下界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) </a:t>
                </a:r>
                <a:r>
                  <a:rPr lang="zh-CN" altLang="en-US" sz="2000" dirty="0"/>
                  <a:t>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{1,…,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}}</m:t>
                        </m:r>
                      </m:lim>
                    </m:limLow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dirty="0"/>
                  <a:t>为方便描述，后文将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/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/>
                      <m:t>,…,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) </a:t>
                </a:r>
                <a:r>
                  <a:rPr lang="zh-CN" altLang="en-US" sz="2000" dirty="0"/>
                  <a:t>分别用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M</a:t>
                </a:r>
                <a:r>
                  <a:rPr lang="en-US" altLang="zh-CN" sz="2000" dirty="0"/>
                  <a:t>) </a:t>
                </a:r>
                <a:r>
                  <a:rPr lang="zh-CN" altLang="en-US" sz="2000" dirty="0"/>
                  <a:t>描述</a:t>
                </a: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614" y="681037"/>
                <a:ext cx="11460771" cy="5795889"/>
              </a:xfrm>
              <a:blipFill>
                <a:blip r:embed="rId3"/>
                <a:stretch>
                  <a:fillRect l="-585" t="-1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EE743269-86D1-45D4-9CF6-B2F032B6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en-US" altLang="zh-CN" sz="4000" dirty="0"/>
              <a:t>Gap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4F95BF-69E6-4920-A694-F014224C4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807" y="1096058"/>
            <a:ext cx="5929435" cy="6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0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9827" y="689317"/>
                <a:ext cx="11296357" cy="56833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/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dirty="0"/>
                      <m:t>,…,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=min{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·(1-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M/N</a:t>
                </a:r>
                <a:r>
                  <a:rPr lang="en-US" altLang="zh-CN" sz="2000" dirty="0"/>
                  <a:t>)·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𝐾𝑀</m:t>
                        </m:r>
                      </m:den>
                    </m:f>
                  </m:oMath>
                </a14:m>
                <a:r>
                  <a:rPr lang="en-US" altLang="zh-CN" sz="2000" dirty="0"/>
                  <a:t>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sz="2000" dirty="0"/>
                  <a:t>)+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·(1-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M/N</a:t>
                </a:r>
                <a:r>
                  <a:rPr lang="en-US" altLang="zh-CN" sz="2000" dirty="0"/>
                  <a:t>)·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𝐾𝑀</m:t>
                        </m:r>
                      </m:den>
                    </m:f>
                  </m:oMath>
                </a14:m>
                <a:r>
                  <a:rPr lang="en-US" altLang="zh-CN" sz="2000" dirty="0"/>
                  <a:t>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sz="2000" dirty="0"/>
                  <a:t>) 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                                           ,  </a:t>
                </a:r>
                <a:r>
                  <a:rPr lang="en-US" altLang="zh-CN" sz="2000" i="1" dirty="0"/>
                  <a:t>N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/>
                      <m:t>1−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)+</a:t>
                </a:r>
                <a:r>
                  <a:rPr lang="en-US" altLang="zh-CN" sz="2000" i="1" dirty="0"/>
                  <a:t>N</a:t>
                </a:r>
                <a:r>
                  <a:rPr lang="en-US" altLang="zh-CN" sz="2000" dirty="0"/>
                  <a:t>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·(1-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M/N</a:t>
                </a:r>
                <a:r>
                  <a:rPr lang="en-US" altLang="zh-CN" sz="2000" dirty="0"/>
                  <a:t>)·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𝐾𝑀</m:t>
                        </m:r>
                      </m:den>
                    </m:f>
                  </m:oMath>
                </a14:m>
                <a:r>
                  <a:rPr lang="en-US" altLang="zh-CN" sz="2000" dirty="0"/>
                  <a:t>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sz="2000" dirty="0"/>
                  <a:t>)+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/>
                  <a:t>·(1-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M/N</a:t>
                </a:r>
                <a:r>
                  <a:rPr lang="en-US" altLang="zh-CN" sz="2000" dirty="0"/>
                  <a:t>)·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𝐾𝑀</m:t>
                        </m:r>
                      </m:den>
                    </m:f>
                  </m:oMath>
                </a14:m>
                <a:r>
                  <a:rPr lang="en-US" altLang="zh-CN" sz="2000" dirty="0"/>
                  <a:t>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sz="2000" dirty="0"/>
                  <a:t>-1) 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sz="2000" dirty="0"/>
                  <a:t>)+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sz="2000" dirty="0"/>
                  <a:t>-1) 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zh-CN" altLang="en-US" sz="2000" dirty="0"/>
                  <a:t>≤ </a:t>
                </a:r>
                <a:r>
                  <a:rPr lang="en-US" altLang="zh-CN" sz="2000" dirty="0"/>
                  <a:t>2 ·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sz="2000" dirty="0"/>
                  <a:t>-1) 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用到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(1−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dirty="0"/>
                  <a:t>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𝐾𝑀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000" dirty="0"/>
                  <a:t>≤</a:t>
                </a:r>
                <a:r>
                  <a:rPr lang="en-US" altLang="zh-CN" sz="2000" dirty="0"/>
                  <a:t> 2 ·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sz="2000" dirty="0"/>
                  <a:t>-1)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𝐾𝑀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sz="2000" dirty="0"/>
                  <a:t> = </a:t>
                </a:r>
                <a:r>
                  <a:rPr lang="en-US" altLang="zh-CN" sz="2000" i="1" dirty="0"/>
                  <a:t>K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M/N</a:t>
                </a:r>
                <a:r>
                  <a:rPr lang="en-US" altLang="zh-CN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/>
                      <m:t>1−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000" i="1" dirty="0"/>
                  <a:t>K/2</a:t>
                </a:r>
                <a:r>
                  <a:rPr lang="zh-CN" altLang="en-US" sz="2000" i="1" dirty="0">
                    <a:latin typeface="Cambria Math" panose="02040503050406030204" pitchFamily="18" charset="0"/>
                  </a:rPr>
                  <a:t>＞</a:t>
                </a:r>
                <a:r>
                  <a:rPr lang="en-US" altLang="zh-CN" sz="2000" i="1" dirty="0">
                    <a:latin typeface="Cambria Math" panose="02040503050406030204" pitchFamily="18" charset="0"/>
                  </a:rPr>
                  <a:t>N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时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:r>
                  <a:rPr lang="en-US" altLang="zh-CN" sz="2000" i="1" dirty="0"/>
                  <a:t>N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/>
                      <m:t>1−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)+N(1-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≤</a:t>
                </a:r>
                <a:r>
                  <a:rPr lang="en-US" altLang="zh-CN" sz="2000" i="1" dirty="0"/>
                  <a:t>2N·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/>
                      <m:t>1−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i="1" dirty="0"/>
                      <m:t>M</m:t>
                    </m:r>
                    <m:r>
                      <m:rPr>
                        <m:nor/>
                      </m:rPr>
                      <a:rPr lang="en-US" altLang="zh-CN" sz="2000" i="1" dirty="0"/>
                      <m:t>/</m:t>
                    </m:r>
                    <m:r>
                      <m:rPr>
                        <m:nor/>
                      </m:rPr>
                      <a:rPr lang="en-US" altLang="zh-CN" sz="2000" i="1" dirty="0"/>
                      <m:t>N</m:t>
                    </m:r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综上，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b="1" dirty="0"/>
                      <m:t>,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b="1" dirty="0"/>
                      <m:t>,…,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/>
                  <a:t>≤</a:t>
                </a:r>
                <a:r>
                  <a:rPr lang="en-US" altLang="zh-CN" sz="2000" b="1" dirty="0"/>
                  <a:t>min{2·(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</m:oMath>
                </a14:m>
                <a:r>
                  <a:rPr lang="en-US" altLang="zh-CN" sz="2000" b="1" dirty="0"/>
                  <a:t>-1) 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b="1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1" dirty="0"/>
                      <m:t>1−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b="1" i="1" dirty="0"/>
                      <m:t>M</m:t>
                    </m:r>
                    <m:r>
                      <m:rPr>
                        <m:nor/>
                      </m:rPr>
                      <a:rPr lang="en-US" altLang="zh-CN" sz="2000" b="1" i="1" dirty="0"/>
                      <m:t>/</m:t>
                    </m:r>
                    <m:r>
                      <m:rPr>
                        <m:nor/>
                      </m:rPr>
                      <a:rPr lang="en-US" altLang="zh-CN" sz="2000" b="1" i="1" dirty="0"/>
                      <m:t>N</m:t>
                    </m:r>
                  </m:oMath>
                </a14:m>
                <a:r>
                  <a:rPr lang="en-US" altLang="zh-CN" sz="2000" b="1" dirty="0"/>
                  <a:t>),  </a:t>
                </a:r>
                <a:r>
                  <a:rPr lang="en-US" altLang="zh-CN" sz="2000" b="1" i="1" dirty="0"/>
                  <a:t>2N</a:t>
                </a:r>
                <a:r>
                  <a:rPr lang="en-US" altLang="zh-CN" sz="2000" b="1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1" dirty="0"/>
                      <m:t>1−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b="1" i="1" dirty="0"/>
                      <m:t>M</m:t>
                    </m:r>
                    <m:r>
                      <m:rPr>
                        <m:nor/>
                      </m:rPr>
                      <a:rPr lang="en-US" altLang="zh-CN" sz="2000" b="1" i="1" dirty="0"/>
                      <m:t>/</m:t>
                    </m:r>
                    <m:r>
                      <m:rPr>
                        <m:nor/>
                      </m:rPr>
                      <a:rPr lang="en-US" altLang="zh-CN" sz="2000" b="1" i="1" dirty="0"/>
                      <m:t>N</m:t>
                    </m:r>
                  </m:oMath>
                </a14:m>
                <a:r>
                  <a:rPr lang="en-US" altLang="zh-CN" sz="2000" b="1" dirty="0"/>
                  <a:t>)}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827" y="689317"/>
                <a:ext cx="11296357" cy="5683347"/>
              </a:xfrm>
              <a:blipFill>
                <a:blip r:embed="rId3"/>
                <a:stretch>
                  <a:fillRect l="-540" t="-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EE743269-86D1-45D4-9CF6-B2F032B6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en-US" altLang="zh-CN" sz="4000" dirty="0"/>
              <a:t>Gap(</a:t>
            </a:r>
            <a:r>
              <a:rPr lang="zh-CN" altLang="en-US" sz="4000" dirty="0"/>
              <a:t>上界</a:t>
            </a:r>
            <a:r>
              <a:rPr lang="en-US" altLang="zh-CN" sz="4000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96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014" y="672757"/>
                <a:ext cx="10973972" cy="56833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) </a:t>
                </a:r>
                <a:r>
                  <a:rPr lang="zh-CN" altLang="en-US" sz="2000" dirty="0"/>
                  <a:t>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{1,…,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}}</m:t>
                        </m:r>
                      </m:lim>
                    </m:limLow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000" dirty="0"/>
                  <a:t>) </a:t>
                </a:r>
                <a:r>
                  <a:rPr lang="zh-CN" altLang="en-US" sz="2000" dirty="0"/>
                  <a:t>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{1,…,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}}</m:t>
                        </m:r>
                      </m:lim>
                    </m:limLow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n-US" altLang="zh-CN" sz="2000" i="1" dirty="0"/>
                  <a:t>M</a:t>
                </a:r>
                <a:r>
                  <a:rPr lang="en-US" altLang="zh-CN" sz="2000" dirty="0"/>
                  <a:t>) </a:t>
                </a:r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显然，用户数越少，</a:t>
                </a:r>
                <a:r>
                  <a:rPr lang="en-US" altLang="zh-CN" sz="2000" b="1" dirty="0"/>
                  <a:t>R</a:t>
                </a:r>
                <a:r>
                  <a:rPr lang="zh-CN" altLang="en-US" sz="2000" b="1" dirty="0"/>
                  <a:t>越小。</a:t>
                </a: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dirty="0"/>
                  <a:t>我们定义了两个组，每个组的最小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</a:t>
                </a:r>
                <a:r>
                  <a:rPr lang="zh-CN" altLang="en-US" sz="2000" i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</a:t>
                </a:r>
                <a:r>
                  <a:rPr lang="zh-CN" altLang="en-US" sz="2000" i="1" dirty="0"/>
                  <a:t>，</a:t>
                </a:r>
                <a:r>
                  <a:rPr lang="zh-CN" altLang="en-US" sz="2000" dirty="0"/>
                  <a:t>每个组的用户数均为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dirty="0"/>
                  <a:t>设第一组最大的</a:t>
                </a:r>
                <a:r>
                  <a:rPr lang="en-US" altLang="zh-CN" sz="2000" dirty="0"/>
                  <a:t>cache size</a:t>
                </a:r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i="1" dirty="0"/>
                  <a:t>M  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M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，我们有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 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{1,…,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}}</m:t>
                        </m:r>
                      </m:lim>
                    </m:limLow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/>
                  <a:t>≥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{1,…,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}}</m:t>
                        </m:r>
                      </m:lim>
                    </m:limLow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en-US" altLang="zh-CN" sz="2000" b="1" dirty="0"/>
                  <a:t>                                    </a:t>
                </a:r>
                <a:r>
                  <a:rPr lang="zh-CN" altLang="en-US" sz="2000" dirty="0"/>
                  <a:t>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{1,…,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/2}}</m:t>
                        </m:r>
                      </m:lim>
                    </m:limLow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·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{1,…,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/2}}</m:t>
                        </m:r>
                      </m:lim>
                    </m:limLow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m:rPr>
                            <m:nor/>
                          </m:rPr>
                          <a:rPr lang="en-US" altLang="zh-CN" sz="2000" i="1" dirty="0"/>
                          <m:t>M</m:t>
                        </m:r>
                      </m:num>
                      <m:den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综上，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 </a:t>
                </a:r>
                <a:r>
                  <a:rPr lang="zh-CN" altLang="en-US" sz="2000" b="1" dirty="0"/>
                  <a:t>≥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lim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𝒎𝒊𝒏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}}</m:t>
                        </m:r>
                      </m:lim>
                    </m:limLow>
                  </m:oMath>
                </a14:m>
                <a:r>
                  <a:rPr lang="en-US" altLang="zh-CN" sz="2000" b="1" dirty="0"/>
                  <a:t>(</a:t>
                </a:r>
                <a:r>
                  <a:rPr lang="en-US" altLang="zh-CN" sz="2000" b="1" i="1" dirty="0"/>
                  <a:t>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n-US" altLang="zh-CN" sz="2000" b="1" i="1" dirty="0"/>
                  <a:t>M</a:t>
                </a:r>
                <a:r>
                  <a:rPr lang="en-US" altLang="zh-CN" sz="2000" b="1" dirty="0"/>
                  <a:t>) 	    </a:t>
                </a:r>
                <a:r>
                  <a:rPr lang="zh-CN" altLang="en-US" sz="2000" b="1" dirty="0"/>
                  <a:t>下界</a:t>
                </a:r>
                <a:r>
                  <a:rPr lang="en-US" altLang="zh-CN" sz="2000" b="1" dirty="0"/>
                  <a:t>1	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		        </a:t>
                </a:r>
                <a:r>
                  <a:rPr lang="zh-CN" altLang="en-US" sz="2000" b="1" dirty="0"/>
                  <a:t>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0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lim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𝒎𝒊𝒏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}}</m:t>
                        </m:r>
                      </m:lim>
                    </m:limLow>
                  </m:oMath>
                </a14:m>
                <a:r>
                  <a:rPr lang="en-US" altLang="zh-CN" sz="2000" b="1" dirty="0"/>
                  <a:t>(</a:t>
                </a:r>
                <a:r>
                  <a:rPr lang="en-US" altLang="zh-CN" sz="2000" b="1" i="1" dirty="0"/>
                  <a:t>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m:rPr>
                            <m:nor/>
                          </m:rPr>
                          <a:rPr lang="en-US" altLang="zh-CN" sz="2000" b="1" i="1" dirty="0"/>
                          <m:t>M</m:t>
                        </m:r>
                      </m:num>
                      <m:den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den>
                    </m:f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        </a:t>
                </a:r>
                <a:r>
                  <a:rPr lang="zh-CN" altLang="en-US" sz="2000" b="1" dirty="0"/>
                  <a:t>下界</a:t>
                </a:r>
                <a:r>
                  <a:rPr lang="en-US" altLang="zh-CN" sz="2000" b="1" dirty="0"/>
                  <a:t>2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14" y="672757"/>
                <a:ext cx="10973972" cy="5683347"/>
              </a:xfrm>
              <a:blipFill>
                <a:blip r:embed="rId3"/>
                <a:stretch>
                  <a:fillRect l="-611" t="-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EE743269-86D1-45D4-9CF6-B2F032B6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en-US" altLang="zh-CN" sz="4000" dirty="0"/>
              <a:t>Gap(</a:t>
            </a:r>
            <a:r>
              <a:rPr lang="zh-CN" altLang="en-US" sz="4000" dirty="0"/>
              <a:t>下界</a:t>
            </a:r>
            <a:r>
              <a:rPr lang="en-US" altLang="zh-CN" sz="4000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82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正规">
      <a:majorFont>
        <a:latin typeface="tine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1994</Words>
  <Application>Microsoft Office PowerPoint</Application>
  <PresentationFormat>宽屏</PresentationFormat>
  <Paragraphs>174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tine</vt:lpstr>
      <vt:lpstr>等线</vt:lpstr>
      <vt:lpstr>Arial</vt:lpstr>
      <vt:lpstr>Cambria Math</vt:lpstr>
      <vt:lpstr>Times New Roman</vt:lpstr>
      <vt:lpstr>Office 主题​​</vt:lpstr>
      <vt:lpstr>1.主要思想</vt:lpstr>
      <vt:lpstr>2.上界</vt:lpstr>
      <vt:lpstr>2.上界</vt:lpstr>
      <vt:lpstr>3.下界</vt:lpstr>
      <vt:lpstr>3.下界</vt:lpstr>
      <vt:lpstr>4.Gap</vt:lpstr>
      <vt:lpstr>4.Gap</vt:lpstr>
      <vt:lpstr>4.Gap(上界)</vt:lpstr>
      <vt:lpstr>4.Gap(下界)</vt:lpstr>
      <vt:lpstr>4.Gap</vt:lpstr>
      <vt:lpstr>4.Gap</vt:lpstr>
      <vt:lpstr>4.Gap</vt:lpstr>
      <vt:lpstr>4.Gap</vt:lpstr>
      <vt:lpstr>4.Gap</vt:lpstr>
      <vt:lpstr>4.Gap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</dc:title>
  <dc:creator>赵家毅</dc:creator>
  <cp:lastModifiedBy>赵 家毅</cp:lastModifiedBy>
  <cp:revision>1076</cp:revision>
  <dcterms:created xsi:type="dcterms:W3CDTF">2019-05-09T08:43:29Z</dcterms:created>
  <dcterms:modified xsi:type="dcterms:W3CDTF">2019-07-19T01:17:10Z</dcterms:modified>
</cp:coreProperties>
</file>