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726219c0195a4861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08" autoAdjust="0"/>
  </p:normalViewPr>
  <p:slideViewPr>
    <p:cSldViewPr>
      <p:cViewPr>
        <p:scale>
          <a:sx n="125" d="100"/>
          <a:sy n="12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5B250-5691-48F8-8725-533812942E9B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5A759-CBC7-4371-94A1-E54227FB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3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23528" y="4429990"/>
            <a:ext cx="3672408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25525" y="1425906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管理系统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6108408" y="500913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im-gw</a:t>
            </a:r>
            <a:endParaRPr lang="en-US" altLang="zh-CN" sz="1400" dirty="0"/>
          </a:p>
          <a:p>
            <a:pPr algn="ctr"/>
            <a:r>
              <a:rPr lang="en-US" altLang="zh-CN" sz="1400" dirty="0"/>
              <a:t> </a:t>
            </a:r>
            <a:r>
              <a:rPr lang="zh-CN" altLang="en-US" sz="1200" dirty="0" smtClean="0"/>
              <a:t>管理系统网关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04188" y="1425906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im</a:t>
            </a:r>
            <a:r>
              <a:rPr lang="en-US" altLang="zh-CN" sz="1400" dirty="0"/>
              <a:t>-task 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游戏</a:t>
            </a:r>
            <a:r>
              <a:rPr lang="en-US" altLang="zh-CN" sz="1400" dirty="0" smtClean="0"/>
              <a:t>MQ</a:t>
            </a:r>
            <a:r>
              <a:rPr lang="zh-CN" altLang="en-US" sz="1400" dirty="0"/>
              <a:t>相关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4620" y="1056574"/>
            <a:ext cx="4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jsf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30724" y="1412776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jimdb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543913" y="2503358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ladder-rest</a:t>
            </a:r>
          </a:p>
          <a:p>
            <a:pPr algn="ctr"/>
            <a:r>
              <a:rPr lang="en-US" altLang="zh-CN" sz="1400" dirty="0" smtClean="0"/>
              <a:t> </a:t>
            </a:r>
            <a:r>
              <a:rPr lang="zh-CN" altLang="en-US" sz="1400" dirty="0"/>
              <a:t>后台网关</a:t>
            </a:r>
          </a:p>
        </p:txBody>
      </p:sp>
      <p:sp>
        <p:nvSpPr>
          <p:cNvPr id="16" name="矩形 15"/>
          <p:cNvSpPr/>
          <p:nvPr/>
        </p:nvSpPr>
        <p:spPr>
          <a:xfrm>
            <a:off x="1543913" y="3632448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sign.m.jd.com</a:t>
            </a:r>
          </a:p>
          <a:p>
            <a:pPr algn="ctr"/>
            <a:r>
              <a:rPr lang="zh-CN" altLang="en-US" sz="1400" dirty="0"/>
              <a:t>前</a:t>
            </a:r>
            <a:r>
              <a:rPr lang="zh-CN" altLang="en-US" sz="1400" dirty="0" smtClean="0"/>
              <a:t>台网关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196649" y="3258418"/>
            <a:ext cx="1316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jsf</a:t>
            </a:r>
            <a:r>
              <a:rPr lang="zh-CN" altLang="en-US" sz="1100" dirty="0" smtClean="0"/>
              <a:t>后台网关算奖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2547309" y="4740178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单机类游戏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89905" y="4725144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联机类游戏</a:t>
            </a:r>
            <a:endParaRPr lang="zh-CN" altLang="en-US" sz="1400" dirty="0"/>
          </a:p>
        </p:txBody>
      </p:sp>
      <p:cxnSp>
        <p:nvCxnSpPr>
          <p:cNvPr id="22" name="直接箭头连接符 21"/>
          <p:cNvCxnSpPr>
            <a:endCxn id="16" idx="2"/>
          </p:cNvCxnSpPr>
          <p:nvPr/>
        </p:nvCxnSpPr>
        <p:spPr>
          <a:xfrm flipV="1">
            <a:off x="1205620" y="4194268"/>
            <a:ext cx="938241" cy="530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6" idx="2"/>
          </p:cNvCxnSpPr>
          <p:nvPr/>
        </p:nvCxnSpPr>
        <p:spPr>
          <a:xfrm flipH="1" flipV="1">
            <a:off x="2143861" y="4194268"/>
            <a:ext cx="885843" cy="530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89905" y="5854906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通讯相关服务</a:t>
            </a:r>
            <a:endParaRPr lang="zh-CN" altLang="en-US" sz="10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205620" y="5286964"/>
            <a:ext cx="0" cy="56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0"/>
            <a:endCxn id="14" idx="2"/>
          </p:cNvCxnSpPr>
          <p:nvPr/>
        </p:nvCxnSpPr>
        <p:spPr>
          <a:xfrm flipV="1">
            <a:off x="2143861" y="3065178"/>
            <a:ext cx="0" cy="567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0"/>
            <a:endCxn id="12" idx="2"/>
          </p:cNvCxnSpPr>
          <p:nvPr/>
        </p:nvCxnSpPr>
        <p:spPr>
          <a:xfrm flipH="1" flipV="1">
            <a:off x="2130672" y="1974596"/>
            <a:ext cx="13189" cy="528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0"/>
            <a:endCxn id="5" idx="2"/>
          </p:cNvCxnSpPr>
          <p:nvPr/>
        </p:nvCxnSpPr>
        <p:spPr>
          <a:xfrm flipH="1" flipV="1">
            <a:off x="6708356" y="1062733"/>
            <a:ext cx="17117" cy="36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29704" y="2385997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中奖结果</a:t>
            </a:r>
            <a:r>
              <a:rPr lang="en-US" altLang="zh-CN" sz="1200" dirty="0" smtClean="0"/>
              <a:t>MQ</a:t>
            </a:r>
            <a:endParaRPr lang="zh-CN" altLang="en-US" sz="1200" dirty="0"/>
          </a:p>
        </p:txBody>
      </p:sp>
      <p:cxnSp>
        <p:nvCxnSpPr>
          <p:cNvPr id="57" name="直接箭头连接符 56"/>
          <p:cNvCxnSpPr>
            <a:stCxn id="7" idx="1"/>
            <a:endCxn id="12" idx="3"/>
          </p:cNvCxnSpPr>
          <p:nvPr/>
        </p:nvCxnSpPr>
        <p:spPr>
          <a:xfrm flipH="1" flipV="1">
            <a:off x="2730620" y="1693686"/>
            <a:ext cx="473568" cy="13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4" idx="3"/>
            <a:endCxn id="7" idx="2"/>
          </p:cNvCxnSpPr>
          <p:nvPr/>
        </p:nvCxnSpPr>
        <p:spPr>
          <a:xfrm flipV="1">
            <a:off x="2743809" y="1987726"/>
            <a:ext cx="1060327" cy="796542"/>
          </a:xfrm>
          <a:prstGeom prst="bentConnector2">
            <a:avLst/>
          </a:prstGeom>
          <a:ln>
            <a:prstDash val="dash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804136" y="2001127"/>
            <a:ext cx="479832" cy="675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283968" y="2676397"/>
            <a:ext cx="1498980" cy="1904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</a:t>
            </a:r>
            <a:r>
              <a:rPr lang="en-US" altLang="zh-CN" dirty="0"/>
              <a:t>-task </a:t>
            </a:r>
            <a:r>
              <a:rPr lang="zh-CN" altLang="en-US" dirty="0"/>
              <a:t>主要接游戏相关的</a:t>
            </a:r>
            <a:r>
              <a:rPr lang="en-US" altLang="zh-CN" dirty="0"/>
              <a:t>MQ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427984" y="2837931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im-platform.jd.com</a:t>
            </a:r>
            <a:r>
              <a:rPr lang="zh-CN" altLang="en-US" sz="1000" dirty="0" smtClean="0"/>
              <a:t>发豆网关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4452224" y="3725824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Lotteryrest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 </a:t>
            </a:r>
            <a:r>
              <a:rPr lang="zh-CN" altLang="en-US" sz="1000" dirty="0"/>
              <a:t>发券 后台网关 </a:t>
            </a:r>
            <a:endParaRPr lang="zh-CN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355976" y="2287905"/>
            <a:ext cx="1250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调用发奖网关</a:t>
            </a:r>
            <a:r>
              <a:rPr lang="en-US" altLang="zh-CN" sz="1200" dirty="0" err="1" smtClean="0"/>
              <a:t>jsf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30994" y="2524496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business-computer </a:t>
            </a:r>
            <a:endParaRPr lang="en-US" altLang="zh-CN" sz="1000" dirty="0" smtClean="0"/>
          </a:p>
          <a:p>
            <a:pPr algn="ctr"/>
            <a:r>
              <a:rPr lang="zh-CN" altLang="en-US" sz="1200" dirty="0" smtClean="0"/>
              <a:t>业务</a:t>
            </a:r>
            <a:r>
              <a:rPr lang="zh-CN" altLang="en-US" sz="1200" dirty="0"/>
              <a:t>计算系统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55570" y="1974596"/>
            <a:ext cx="650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用户游戏机会计算</a:t>
            </a:r>
            <a:endParaRPr lang="zh-CN" altLang="en-US" sz="1000" dirty="0"/>
          </a:p>
        </p:txBody>
      </p:sp>
      <p:sp>
        <p:nvSpPr>
          <p:cNvPr id="71" name="矩形 70"/>
          <p:cNvSpPr/>
          <p:nvPr/>
        </p:nvSpPr>
        <p:spPr>
          <a:xfrm>
            <a:off x="7867322" y="1425906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lottery_statistics</a:t>
            </a:r>
            <a:endParaRPr lang="en-US" altLang="zh-CN" sz="1000" dirty="0" smtClean="0"/>
          </a:p>
          <a:p>
            <a:pPr algn="ctr"/>
            <a:r>
              <a:rPr lang="zh-CN" altLang="en-US" sz="1400" dirty="0" smtClean="0"/>
              <a:t>数据统计</a:t>
            </a:r>
            <a:endParaRPr lang="zh-CN" alt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873483" y="445970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前端</a:t>
            </a:r>
            <a:endParaRPr lang="zh-CN" altLang="en-US" sz="1600" dirty="0"/>
          </a:p>
        </p:txBody>
      </p:sp>
      <p:cxnSp>
        <p:nvCxnSpPr>
          <p:cNvPr id="147" name="直接箭头连接符 146"/>
          <p:cNvCxnSpPr>
            <a:stCxn id="4" idx="3"/>
            <a:endCxn id="71" idx="1"/>
          </p:cNvCxnSpPr>
          <p:nvPr/>
        </p:nvCxnSpPr>
        <p:spPr>
          <a:xfrm>
            <a:off x="7325421" y="1706816"/>
            <a:ext cx="5419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67" idx="3"/>
            <a:endCxn id="14" idx="1"/>
          </p:cNvCxnSpPr>
          <p:nvPr/>
        </p:nvCxnSpPr>
        <p:spPr>
          <a:xfrm flipV="1">
            <a:off x="1230890" y="2784268"/>
            <a:ext cx="313023" cy="21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355976" y="502465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156" name="直接箭头连接符 155"/>
          <p:cNvCxnSpPr>
            <a:stCxn id="4" idx="1"/>
            <a:endCxn id="154" idx="3"/>
          </p:cNvCxnSpPr>
          <p:nvPr/>
        </p:nvCxnSpPr>
        <p:spPr>
          <a:xfrm flipH="1" flipV="1">
            <a:off x="5555872" y="783375"/>
            <a:ext cx="569653" cy="92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7" idx="0"/>
            <a:endCxn id="154" idx="1"/>
          </p:cNvCxnSpPr>
          <p:nvPr/>
        </p:nvCxnSpPr>
        <p:spPr>
          <a:xfrm flipV="1">
            <a:off x="3804136" y="783375"/>
            <a:ext cx="551840" cy="642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4" idx="1"/>
            <a:endCxn id="7" idx="3"/>
          </p:cNvCxnSpPr>
          <p:nvPr/>
        </p:nvCxnSpPr>
        <p:spPr>
          <a:xfrm flipH="1">
            <a:off x="4404084" y="1706816"/>
            <a:ext cx="1721441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955924" y="13374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MQ</a:t>
            </a:r>
          </a:p>
        </p:txBody>
      </p:sp>
    </p:spTree>
    <p:extLst>
      <p:ext uri="{BB962C8B-B14F-4D97-AF65-F5344CB8AC3E}">
        <p14:creationId xmlns:p14="http://schemas.microsoft.com/office/powerpoint/2010/main" val="36833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3251616" y="5315009"/>
            <a:ext cx="4740818" cy="1007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06423" y="5300744"/>
            <a:ext cx="1871924" cy="1007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12678" y="3939519"/>
            <a:ext cx="7079755" cy="1007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99876" y="2549451"/>
            <a:ext cx="1871924" cy="1007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82074" y="1200020"/>
            <a:ext cx="1889726" cy="1004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51616" y="1196752"/>
            <a:ext cx="4740818" cy="1007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96053" y="1407065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sign.m.jd.com</a:t>
            </a:r>
          </a:p>
          <a:p>
            <a:pPr algn="ctr"/>
            <a:r>
              <a:rPr lang="zh-CN" altLang="en-US" sz="1400" dirty="0"/>
              <a:t>前</a:t>
            </a:r>
            <a:r>
              <a:rPr lang="zh-CN" altLang="en-US" sz="1400" dirty="0" smtClean="0"/>
              <a:t>台网关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539603" y="1425544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flight-matching</a:t>
            </a:r>
          </a:p>
          <a:p>
            <a:pPr algn="ctr"/>
            <a:r>
              <a:rPr lang="zh-CN" altLang="en-US" sz="1000" dirty="0"/>
              <a:t>游戏匹配通信服务</a:t>
            </a:r>
          </a:p>
        </p:txBody>
      </p:sp>
      <p:sp>
        <p:nvSpPr>
          <p:cNvPr id="10" name="矩形 9"/>
          <p:cNvSpPr/>
          <p:nvPr/>
        </p:nvSpPr>
        <p:spPr>
          <a:xfrm>
            <a:off x="5004048" y="1427393"/>
            <a:ext cx="1199896" cy="5493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game-play-server</a:t>
            </a:r>
          </a:p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/>
              <a:t>游戏通信</a:t>
            </a:r>
            <a:r>
              <a:rPr lang="zh-CN" altLang="en-US" sz="1200" dirty="0" smtClean="0"/>
              <a:t>服务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6489307" y="1419528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flight-matching </a:t>
            </a:r>
            <a:r>
              <a:rPr lang="zh-CN" altLang="en-US" sz="1200" dirty="0"/>
              <a:t>游戏匹配服务</a:t>
            </a:r>
          </a:p>
        </p:txBody>
      </p:sp>
      <p:sp>
        <p:nvSpPr>
          <p:cNvPr id="14" name="矩形 13"/>
          <p:cNvSpPr/>
          <p:nvPr/>
        </p:nvSpPr>
        <p:spPr>
          <a:xfrm>
            <a:off x="1195280" y="2772227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ladder-rest</a:t>
            </a:r>
          </a:p>
          <a:p>
            <a:pPr algn="ctr"/>
            <a:r>
              <a:rPr lang="en-US" altLang="zh-CN" sz="1400" dirty="0" smtClean="0"/>
              <a:t> </a:t>
            </a:r>
            <a:r>
              <a:rPr lang="zh-CN" altLang="en-US" sz="1400" dirty="0"/>
              <a:t>后台网关</a:t>
            </a:r>
          </a:p>
        </p:txBody>
      </p:sp>
      <p:sp>
        <p:nvSpPr>
          <p:cNvPr id="22" name="下箭头 21"/>
          <p:cNvSpPr/>
          <p:nvPr/>
        </p:nvSpPr>
        <p:spPr>
          <a:xfrm>
            <a:off x="1617012" y="2216589"/>
            <a:ext cx="232427" cy="332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249491" y="5537785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Im</a:t>
            </a:r>
            <a:r>
              <a:rPr lang="en-US" altLang="zh-CN" sz="1400" dirty="0" smtClean="0"/>
              <a:t>-man</a:t>
            </a:r>
          </a:p>
          <a:p>
            <a:pPr algn="ctr"/>
            <a:r>
              <a:rPr lang="en-US" altLang="zh-CN" sz="1400" dirty="0" smtClean="0"/>
              <a:t> 3</a:t>
            </a:r>
            <a:r>
              <a:rPr lang="zh-CN" altLang="en-US" sz="1400" dirty="0" smtClean="0"/>
              <a:t>端</a:t>
            </a:r>
            <a:r>
              <a:rPr lang="zh-CN" altLang="en-US" sz="1200" dirty="0" smtClean="0"/>
              <a:t>管理后台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2178399" y="4136883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3251616" y="2553248"/>
            <a:ext cx="4740818" cy="1007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004048" y="2744689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Lotteryrest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 </a:t>
            </a:r>
            <a:r>
              <a:rPr lang="zh-CN" altLang="en-US" sz="1000" dirty="0"/>
              <a:t>发券 后台网关 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3531700" y="2761113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im</a:t>
            </a:r>
            <a:r>
              <a:rPr lang="en-US" altLang="zh-CN" sz="1400" dirty="0"/>
              <a:t>-task 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游戏</a:t>
            </a:r>
            <a:r>
              <a:rPr lang="en-US" altLang="zh-CN" sz="1400" dirty="0" smtClean="0"/>
              <a:t>MQ</a:t>
            </a:r>
            <a:r>
              <a:rPr lang="zh-CN" altLang="en-US" sz="1400" dirty="0"/>
              <a:t>相关</a:t>
            </a:r>
          </a:p>
        </p:txBody>
      </p:sp>
      <p:sp>
        <p:nvSpPr>
          <p:cNvPr id="46" name="矩形 45"/>
          <p:cNvSpPr/>
          <p:nvPr/>
        </p:nvSpPr>
        <p:spPr>
          <a:xfrm>
            <a:off x="6548337" y="2762274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im-platform.jd.com</a:t>
            </a:r>
            <a:r>
              <a:rPr lang="zh-CN" altLang="en-US" sz="1000" dirty="0" smtClean="0"/>
              <a:t>发豆网关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4120742" y="4136883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3539603" y="5540494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business-computer </a:t>
            </a:r>
            <a:endParaRPr lang="en-US" altLang="zh-CN" sz="1000" dirty="0" smtClean="0"/>
          </a:p>
          <a:p>
            <a:pPr algn="ctr"/>
            <a:r>
              <a:rPr lang="zh-CN" altLang="en-US" sz="1200" dirty="0" smtClean="0"/>
              <a:t>业务</a:t>
            </a:r>
            <a:r>
              <a:rPr lang="zh-CN" altLang="en-US" sz="1200" dirty="0"/>
              <a:t>计算系统</a:t>
            </a:r>
          </a:p>
        </p:txBody>
      </p:sp>
      <p:sp>
        <p:nvSpPr>
          <p:cNvPr id="52" name="矩形 51"/>
          <p:cNvSpPr/>
          <p:nvPr/>
        </p:nvSpPr>
        <p:spPr>
          <a:xfrm>
            <a:off x="5022077" y="5517863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business-computer </a:t>
            </a:r>
          </a:p>
          <a:p>
            <a:pPr algn="ctr"/>
            <a:r>
              <a:rPr lang="zh-CN" altLang="en-US" sz="1200" dirty="0"/>
              <a:t>业务计算系统</a:t>
            </a:r>
          </a:p>
        </p:txBody>
      </p:sp>
      <p:sp>
        <p:nvSpPr>
          <p:cNvPr id="53" name="矩形 52"/>
          <p:cNvSpPr/>
          <p:nvPr/>
        </p:nvSpPr>
        <p:spPr>
          <a:xfrm>
            <a:off x="6562365" y="5512206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im-gw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 </a:t>
            </a:r>
            <a:r>
              <a:rPr lang="zh-CN" altLang="en-US" sz="1200" dirty="0" smtClean="0"/>
              <a:t>管理后台网关</a:t>
            </a:r>
            <a:endParaRPr lang="zh-CN" altLang="en-US" sz="1200" dirty="0"/>
          </a:p>
        </p:txBody>
      </p:sp>
      <p:sp>
        <p:nvSpPr>
          <p:cNvPr id="56" name="右箭头 55"/>
          <p:cNvSpPr/>
          <p:nvPr/>
        </p:nvSpPr>
        <p:spPr>
          <a:xfrm>
            <a:off x="2778347" y="2924944"/>
            <a:ext cx="47326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267159" y="4155092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es</a:t>
            </a:r>
            <a:endParaRPr lang="zh-CN" altLang="en-US" sz="1400" dirty="0"/>
          </a:p>
        </p:txBody>
      </p:sp>
      <p:sp>
        <p:nvSpPr>
          <p:cNvPr id="61" name="右箭头 60"/>
          <p:cNvSpPr/>
          <p:nvPr/>
        </p:nvSpPr>
        <p:spPr>
          <a:xfrm>
            <a:off x="2771800" y="5786864"/>
            <a:ext cx="47326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1609958" y="3560620"/>
            <a:ext cx="232427" cy="332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上箭头 62"/>
          <p:cNvSpPr/>
          <p:nvPr/>
        </p:nvSpPr>
        <p:spPr>
          <a:xfrm>
            <a:off x="1609958" y="4939688"/>
            <a:ext cx="186043" cy="361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上箭头 63"/>
          <p:cNvSpPr/>
          <p:nvPr/>
        </p:nvSpPr>
        <p:spPr>
          <a:xfrm>
            <a:off x="5529003" y="4939688"/>
            <a:ext cx="186043" cy="361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>
            <a:off x="5088211" y="3573016"/>
            <a:ext cx="232427" cy="332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云形 66"/>
          <p:cNvSpPr/>
          <p:nvPr/>
        </p:nvSpPr>
        <p:spPr>
          <a:xfrm>
            <a:off x="841327" y="260648"/>
            <a:ext cx="2016224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单机游戏</a:t>
            </a:r>
            <a:endParaRPr lang="zh-CN" altLang="en-US" dirty="0"/>
          </a:p>
        </p:txBody>
      </p:sp>
      <p:sp>
        <p:nvSpPr>
          <p:cNvPr id="69" name="云形 68"/>
          <p:cNvSpPr/>
          <p:nvPr/>
        </p:nvSpPr>
        <p:spPr>
          <a:xfrm>
            <a:off x="4613913" y="267989"/>
            <a:ext cx="2016224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联机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67" idx="1"/>
            <a:endCxn id="38" idx="0"/>
          </p:cNvCxnSpPr>
          <p:nvPr/>
        </p:nvCxnSpPr>
        <p:spPr>
          <a:xfrm flipH="1">
            <a:off x="1826937" y="764167"/>
            <a:ext cx="22502" cy="435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9" idx="1"/>
            <a:endCxn id="38" idx="0"/>
          </p:cNvCxnSpPr>
          <p:nvPr/>
        </p:nvCxnSpPr>
        <p:spPr>
          <a:xfrm flipH="1">
            <a:off x="1826937" y="771508"/>
            <a:ext cx="3795088" cy="42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9" idx="1"/>
            <a:endCxn id="6" idx="0"/>
          </p:cNvCxnSpPr>
          <p:nvPr/>
        </p:nvCxnSpPr>
        <p:spPr>
          <a:xfrm>
            <a:off x="5622025" y="771508"/>
            <a:ext cx="0" cy="425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8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195736" y="1844824"/>
            <a:ext cx="4048746" cy="39665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537011" y="2482968"/>
            <a:ext cx="3131992" cy="2818240"/>
            <a:chOff x="2472004" y="1978912"/>
            <a:chExt cx="3131992" cy="2818240"/>
          </a:xfrm>
        </p:grpSpPr>
        <p:sp>
          <p:nvSpPr>
            <p:cNvPr id="4" name="矩形 3"/>
            <p:cNvSpPr/>
            <p:nvPr/>
          </p:nvSpPr>
          <p:spPr>
            <a:xfrm>
              <a:off x="2472004" y="1978912"/>
              <a:ext cx="1199896" cy="5618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管理系统</a:t>
              </a:r>
              <a:endParaRPr lang="zh-CN" altLang="en-US" sz="1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380216" y="1978912"/>
              <a:ext cx="1199896" cy="5618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im-gw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 </a:t>
              </a:r>
              <a:r>
                <a:rPr lang="zh-CN" altLang="en-US" sz="1200" dirty="0" smtClean="0"/>
                <a:t>管理系统网关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472004" y="3076082"/>
              <a:ext cx="1199896" cy="5618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mysql</a:t>
              </a:r>
              <a:endParaRPr lang="zh-CN" altLang="en-US" sz="1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404100" y="3076082"/>
              <a:ext cx="1199896" cy="5618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im</a:t>
              </a:r>
              <a:r>
                <a:rPr lang="en-US" altLang="zh-CN" sz="1400" dirty="0"/>
                <a:t>-task </a:t>
              </a:r>
              <a:endParaRPr lang="en-US" altLang="zh-CN" sz="1400" dirty="0" smtClean="0"/>
            </a:p>
            <a:p>
              <a:pPr algn="ctr"/>
              <a:r>
                <a:rPr lang="zh-CN" altLang="en-US" sz="1400" dirty="0" smtClean="0"/>
                <a:t>游戏</a:t>
              </a:r>
              <a:r>
                <a:rPr lang="en-US" altLang="zh-CN" sz="1400" dirty="0" smtClean="0"/>
                <a:t>MQ</a:t>
              </a:r>
              <a:r>
                <a:rPr lang="zh-CN" altLang="en-US" sz="1400" dirty="0"/>
                <a:t>相关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404100" y="4235332"/>
              <a:ext cx="1199896" cy="5618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jimdb</a:t>
              </a:r>
              <a:endParaRPr lang="zh-CN" altLang="en-US" sz="1400" dirty="0"/>
            </a:p>
          </p:txBody>
        </p:sp>
        <p:cxnSp>
          <p:nvCxnSpPr>
            <p:cNvPr id="13" name="直接箭头连接符 12"/>
            <p:cNvCxnSpPr>
              <a:stCxn id="4" idx="2"/>
              <a:endCxn id="6" idx="0"/>
            </p:cNvCxnSpPr>
            <p:nvPr/>
          </p:nvCxnSpPr>
          <p:spPr>
            <a:xfrm>
              <a:off x="3071952" y="2540732"/>
              <a:ext cx="0" cy="535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1"/>
            </p:cNvCxnSpPr>
            <p:nvPr/>
          </p:nvCxnSpPr>
          <p:spPr>
            <a:xfrm>
              <a:off x="3671900" y="2259822"/>
              <a:ext cx="7083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2"/>
              <a:endCxn id="7" idx="0"/>
            </p:cNvCxnSpPr>
            <p:nvPr/>
          </p:nvCxnSpPr>
          <p:spPr>
            <a:xfrm>
              <a:off x="3071952" y="2540732"/>
              <a:ext cx="1932096" cy="53535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2"/>
              <a:endCxn id="8" idx="0"/>
            </p:cNvCxnSpPr>
            <p:nvPr/>
          </p:nvCxnSpPr>
          <p:spPr>
            <a:xfrm>
              <a:off x="5004048" y="3637902"/>
              <a:ext cx="0" cy="597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74434" y="270068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/>
                <a:t>活动入库</a:t>
              </a:r>
              <a:endParaRPr lang="en-US" altLang="zh-CN" sz="8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31133" y="215210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/>
                <a:t>调用</a:t>
              </a:r>
              <a:endParaRPr lang="en-US" altLang="zh-CN" sz="8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9912" y="2700685"/>
              <a:ext cx="7521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/>
                <a:t>活动变更</a:t>
              </a:r>
              <a:r>
                <a:rPr lang="en-US" altLang="zh-CN" sz="800" dirty="0" smtClean="0"/>
                <a:t>MQ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6016" y="382889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/>
                <a:t>活动异构</a:t>
              </a:r>
              <a:endParaRPr lang="en-US" altLang="zh-CN" sz="800" dirty="0" smtClean="0"/>
            </a:p>
          </p:txBody>
        </p:sp>
      </p:grpSp>
      <p:sp>
        <p:nvSpPr>
          <p:cNvPr id="28" name="笑脸 27"/>
          <p:cNvSpPr/>
          <p:nvPr/>
        </p:nvSpPr>
        <p:spPr>
          <a:xfrm>
            <a:off x="2805620" y="911548"/>
            <a:ext cx="662676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8" idx="4"/>
            <a:endCxn id="4" idx="0"/>
          </p:cNvCxnSpPr>
          <p:nvPr/>
        </p:nvCxnSpPr>
        <p:spPr>
          <a:xfrm>
            <a:off x="3136958" y="1487612"/>
            <a:ext cx="1" cy="995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33085" y="1987146"/>
            <a:ext cx="621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创建活动</a:t>
            </a:r>
            <a:endParaRPr lang="en-US" altLang="zh-CN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585212" y="1091858"/>
            <a:ext cx="621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运营</a:t>
            </a:r>
            <a:endParaRPr lang="en-US" altLang="zh-CN" sz="800" dirty="0" smtClean="0"/>
          </a:p>
        </p:txBody>
      </p:sp>
    </p:spTree>
    <p:extLst>
      <p:ext uri="{BB962C8B-B14F-4D97-AF65-F5344CB8AC3E}">
        <p14:creationId xmlns:p14="http://schemas.microsoft.com/office/powerpoint/2010/main" val="214131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395536" y="908720"/>
            <a:ext cx="6768752" cy="56886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35696" y="2461021"/>
            <a:ext cx="1199896" cy="5493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game-play-server</a:t>
            </a:r>
          </a:p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/>
              <a:t>游戏通信</a:t>
            </a:r>
            <a:r>
              <a:rPr lang="zh-CN" altLang="en-US" sz="1200" dirty="0" smtClean="0"/>
              <a:t>服务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835696" y="1452636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flight-matching </a:t>
            </a:r>
            <a:r>
              <a:rPr lang="zh-CN" altLang="en-US" sz="1200" dirty="0"/>
              <a:t>游戏匹配服务</a:t>
            </a:r>
          </a:p>
        </p:txBody>
      </p:sp>
      <p:sp>
        <p:nvSpPr>
          <p:cNvPr id="10" name="矩形 9"/>
          <p:cNvSpPr/>
          <p:nvPr/>
        </p:nvSpPr>
        <p:spPr>
          <a:xfrm>
            <a:off x="1835696" y="3456943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sign.m.jd.com</a:t>
            </a:r>
          </a:p>
          <a:p>
            <a:pPr algn="ctr"/>
            <a:r>
              <a:rPr lang="zh-CN" altLang="en-US" sz="1400" dirty="0"/>
              <a:t>前</a:t>
            </a:r>
            <a:r>
              <a:rPr lang="zh-CN" altLang="en-US" sz="1400" dirty="0" smtClean="0"/>
              <a:t>台网关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835696" y="4465328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ladder-rest</a:t>
            </a:r>
          </a:p>
          <a:p>
            <a:pPr algn="ctr"/>
            <a:r>
              <a:rPr lang="en-US" altLang="zh-CN" sz="1400" dirty="0" smtClean="0"/>
              <a:t> </a:t>
            </a:r>
            <a:r>
              <a:rPr lang="zh-CN" altLang="en-US" sz="1400" dirty="0"/>
              <a:t>后台网关</a:t>
            </a:r>
          </a:p>
        </p:txBody>
      </p:sp>
      <p:sp>
        <p:nvSpPr>
          <p:cNvPr id="12" name="矩形 11"/>
          <p:cNvSpPr/>
          <p:nvPr/>
        </p:nvSpPr>
        <p:spPr>
          <a:xfrm>
            <a:off x="827584" y="5459468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business-computer </a:t>
            </a:r>
            <a:endParaRPr lang="en-US" altLang="zh-CN" sz="1000" dirty="0" smtClean="0"/>
          </a:p>
          <a:p>
            <a:pPr algn="ctr"/>
            <a:r>
              <a:rPr lang="zh-CN" altLang="en-US" sz="1200" dirty="0" smtClean="0"/>
              <a:t>业务</a:t>
            </a:r>
            <a:r>
              <a:rPr lang="zh-CN" altLang="en-US" sz="1200" dirty="0"/>
              <a:t>计算系统</a:t>
            </a:r>
          </a:p>
        </p:txBody>
      </p:sp>
      <p:sp>
        <p:nvSpPr>
          <p:cNvPr id="13" name="矩形 12"/>
          <p:cNvSpPr/>
          <p:nvPr/>
        </p:nvSpPr>
        <p:spPr>
          <a:xfrm>
            <a:off x="2771800" y="5459468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jimdb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4308208" y="4451356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im</a:t>
            </a:r>
            <a:r>
              <a:rPr lang="en-US" altLang="zh-CN" sz="1400" dirty="0"/>
              <a:t>-task 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游戏</a:t>
            </a:r>
            <a:r>
              <a:rPr lang="en-US" altLang="zh-CN" sz="1400" dirty="0" smtClean="0"/>
              <a:t>MQ</a:t>
            </a:r>
            <a:r>
              <a:rPr lang="zh-CN" altLang="en-US" sz="1400" dirty="0"/>
              <a:t>相关</a:t>
            </a:r>
          </a:p>
        </p:txBody>
      </p:sp>
      <p:sp>
        <p:nvSpPr>
          <p:cNvPr id="15" name="矩形 14"/>
          <p:cNvSpPr/>
          <p:nvPr/>
        </p:nvSpPr>
        <p:spPr>
          <a:xfrm>
            <a:off x="5388328" y="3529496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im-platform.jd.com</a:t>
            </a:r>
            <a:r>
              <a:rPr lang="zh-CN" altLang="en-US" sz="1000" dirty="0" smtClean="0"/>
              <a:t>发豆网关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5388328" y="5459468"/>
            <a:ext cx="1199896" cy="561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Lotteryrest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发</a:t>
            </a:r>
            <a:r>
              <a:rPr lang="zh-CN" altLang="en-US" sz="1000" dirty="0"/>
              <a:t>券</a:t>
            </a:r>
            <a:r>
              <a:rPr lang="zh-CN" altLang="en-US" sz="1000" dirty="0" smtClean="0"/>
              <a:t>网关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6" idx="2"/>
            <a:endCxn id="5" idx="0"/>
          </p:cNvCxnSpPr>
          <p:nvPr/>
        </p:nvCxnSpPr>
        <p:spPr>
          <a:xfrm>
            <a:off x="2435644" y="2014456"/>
            <a:ext cx="0" cy="44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10" idx="0"/>
          </p:cNvCxnSpPr>
          <p:nvPr/>
        </p:nvCxnSpPr>
        <p:spPr>
          <a:xfrm>
            <a:off x="2435644" y="3010378"/>
            <a:ext cx="0" cy="44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1" idx="0"/>
          </p:cNvCxnSpPr>
          <p:nvPr/>
        </p:nvCxnSpPr>
        <p:spPr>
          <a:xfrm>
            <a:off x="2435644" y="4018763"/>
            <a:ext cx="0" cy="44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2"/>
            <a:endCxn id="12" idx="0"/>
          </p:cNvCxnSpPr>
          <p:nvPr/>
        </p:nvCxnSpPr>
        <p:spPr>
          <a:xfrm flipH="1">
            <a:off x="1427532" y="5027148"/>
            <a:ext cx="1008112" cy="43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2"/>
            <a:endCxn id="13" idx="0"/>
          </p:cNvCxnSpPr>
          <p:nvPr/>
        </p:nvCxnSpPr>
        <p:spPr>
          <a:xfrm>
            <a:off x="2435644" y="5027148"/>
            <a:ext cx="936104" cy="43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3"/>
            <a:endCxn id="14" idx="1"/>
          </p:cNvCxnSpPr>
          <p:nvPr/>
        </p:nvCxnSpPr>
        <p:spPr>
          <a:xfrm flipV="1">
            <a:off x="3035592" y="4732266"/>
            <a:ext cx="1272616" cy="1397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5" idx="1"/>
          </p:cNvCxnSpPr>
          <p:nvPr/>
        </p:nvCxnSpPr>
        <p:spPr>
          <a:xfrm flipV="1">
            <a:off x="4836148" y="3810406"/>
            <a:ext cx="552180" cy="640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6" idx="1"/>
          </p:cNvCxnSpPr>
          <p:nvPr/>
        </p:nvCxnSpPr>
        <p:spPr>
          <a:xfrm>
            <a:off x="4908156" y="5013176"/>
            <a:ext cx="480172" cy="727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10919" y="311824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游戏结束抽奖</a:t>
            </a:r>
            <a:endParaRPr lang="zh-CN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2125469" y="214906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匹配成功</a:t>
            </a:r>
            <a:endParaRPr lang="zh-CN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240885" y="40913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调用</a:t>
            </a:r>
            <a:endParaRPr lang="zh-CN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607854" y="51459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消耗机会</a:t>
            </a:r>
            <a:endParaRPr lang="zh-CN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456998" y="515252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获取活动信息</a:t>
            </a:r>
            <a:endParaRPr lang="zh-CN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3407751" y="4630822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派奖</a:t>
            </a:r>
            <a:r>
              <a:rPr lang="en-US" altLang="zh-CN" sz="900" dirty="0" smtClean="0"/>
              <a:t>MQ</a:t>
            </a:r>
            <a:endParaRPr lang="zh-CN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4814883" y="40989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派京豆</a:t>
            </a:r>
            <a:endParaRPr lang="zh-CN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4785405" y="515798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派优惠券</a:t>
            </a:r>
            <a:endParaRPr lang="zh-CN" altLang="en-US" sz="900" dirty="0"/>
          </a:p>
        </p:txBody>
      </p:sp>
      <p:sp>
        <p:nvSpPr>
          <p:cNvPr id="45" name="笑脸 44"/>
          <p:cNvSpPr/>
          <p:nvPr/>
        </p:nvSpPr>
        <p:spPr>
          <a:xfrm>
            <a:off x="2104306" y="24800"/>
            <a:ext cx="662676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45" idx="4"/>
            <a:endCxn id="6" idx="0"/>
          </p:cNvCxnSpPr>
          <p:nvPr/>
        </p:nvCxnSpPr>
        <p:spPr>
          <a:xfrm>
            <a:off x="2435644" y="600864"/>
            <a:ext cx="0" cy="851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33832" y="9113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匹配</a:t>
            </a:r>
            <a:r>
              <a:rPr lang="zh-CN" altLang="en-US" sz="900" dirty="0"/>
              <a:t>游戏</a:t>
            </a:r>
          </a:p>
        </p:txBody>
      </p:sp>
      <p:sp>
        <p:nvSpPr>
          <p:cNvPr id="51" name="矩形 50"/>
          <p:cNvSpPr/>
          <p:nvPr/>
        </p:nvSpPr>
        <p:spPr>
          <a:xfrm>
            <a:off x="7740352" y="3537148"/>
            <a:ext cx="1199896" cy="5618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京豆系统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7774852" y="5459468"/>
            <a:ext cx="1199896" cy="5618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优惠券系统</a:t>
            </a:r>
            <a:endParaRPr lang="zh-CN" altLang="en-US" sz="1400" dirty="0"/>
          </a:p>
        </p:txBody>
      </p:sp>
      <p:cxnSp>
        <p:nvCxnSpPr>
          <p:cNvPr id="54" name="直接箭头连接符 53"/>
          <p:cNvCxnSpPr>
            <a:stCxn id="15" idx="3"/>
            <a:endCxn id="51" idx="1"/>
          </p:cNvCxnSpPr>
          <p:nvPr/>
        </p:nvCxnSpPr>
        <p:spPr>
          <a:xfrm>
            <a:off x="6588224" y="3810406"/>
            <a:ext cx="1152128" cy="7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588224" y="5725544"/>
            <a:ext cx="1152128" cy="7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15816" y="1974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用户</a:t>
            </a:r>
            <a:endParaRPr lang="zh-CN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6964814" y="371316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调用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64814" y="562496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166518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/>
          <p:cNvGrpSpPr/>
          <p:nvPr/>
        </p:nvGrpSpPr>
        <p:grpSpPr>
          <a:xfrm>
            <a:off x="627301" y="21811"/>
            <a:ext cx="7692569" cy="6863573"/>
            <a:chOff x="627301" y="21811"/>
            <a:chExt cx="7692569" cy="6863573"/>
          </a:xfrm>
        </p:grpSpPr>
        <p:sp>
          <p:nvSpPr>
            <p:cNvPr id="4" name="矩形 3"/>
            <p:cNvSpPr/>
            <p:nvPr/>
          </p:nvSpPr>
          <p:spPr>
            <a:xfrm>
              <a:off x="683568" y="5782451"/>
              <a:ext cx="7636302" cy="1102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45866" y="4342291"/>
              <a:ext cx="5646333" cy="1102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7301" y="2924944"/>
              <a:ext cx="7636302" cy="1102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30266" y="1428939"/>
              <a:ext cx="5646333" cy="1102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95501" y="1428940"/>
              <a:ext cx="1698705" cy="1102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95501" y="21811"/>
              <a:ext cx="1698705" cy="1102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645866" y="21811"/>
              <a:ext cx="5646333" cy="1102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807281" y="154497"/>
              <a:ext cx="1508397" cy="884517"/>
              <a:chOff x="1555356" y="312977"/>
              <a:chExt cx="1886482" cy="111185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61323" y="1034616"/>
                <a:ext cx="918278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Tomcat7 ; jdk7</a:t>
                </a:r>
                <a:endParaRPr lang="zh-CN" altLang="en-US" sz="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55356" y="1192700"/>
                <a:ext cx="667297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L5 ; M2</a:t>
                </a:r>
                <a:endParaRPr lang="zh-CN" altLang="en-US" sz="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069256" y="633315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game-match-server</a:t>
                </a:r>
                <a:endParaRPr lang="en-US" altLang="zh-CN" sz="600" dirty="0" smtClean="0"/>
              </a:p>
              <a:p>
                <a:pPr algn="ctr"/>
                <a:r>
                  <a:rPr lang="zh-CN" altLang="en-US" sz="600" dirty="0"/>
                  <a:t>游戏匹配服务</a:t>
                </a:r>
                <a:endParaRPr lang="en-US" altLang="zh-CN" sz="600" dirty="0" smtClean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946241" y="154497"/>
              <a:ext cx="1499211" cy="833299"/>
              <a:chOff x="1566844" y="312977"/>
              <a:chExt cx="1874994" cy="104747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61323" y="1034616"/>
                <a:ext cx="855870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Tomcat7 ; jdk7</a:t>
                </a:r>
                <a:endParaRPr lang="zh-CN" altLang="en-US" sz="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66844" y="1175781"/>
                <a:ext cx="47621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L2</a:t>
                </a:r>
                <a:endParaRPr lang="zh-CN" altLang="en-US" sz="6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flight-matching</a:t>
                </a:r>
              </a:p>
              <a:p>
                <a:pPr algn="ctr"/>
                <a:r>
                  <a:rPr lang="zh-CN" altLang="en-US" sz="600" dirty="0"/>
                  <a:t>游戏匹配通信服务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548495" y="152311"/>
              <a:ext cx="1506163" cy="881134"/>
              <a:chOff x="1570963" y="310229"/>
              <a:chExt cx="1883688" cy="110759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632485" y="310229"/>
                <a:ext cx="1822166" cy="1047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61323" y="1034616"/>
                <a:ext cx="930070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Tomcat7 ; jdk7</a:t>
                </a:r>
                <a:endParaRPr lang="zh-CN" altLang="en-US" sz="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570963" y="1185700"/>
                <a:ext cx="614291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L4 ; M2</a:t>
                </a:r>
                <a:endParaRPr lang="zh-CN" altLang="en-US" sz="60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game-play-server</a:t>
                </a:r>
              </a:p>
              <a:p>
                <a:pPr algn="ctr"/>
                <a:r>
                  <a:rPr lang="en-US" altLang="zh-CN" sz="600" dirty="0"/>
                  <a:t> </a:t>
                </a:r>
                <a:r>
                  <a:rPr lang="zh-CN" altLang="en-US" sz="600" dirty="0"/>
                  <a:t>游戏通信服务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39103" y="154497"/>
              <a:ext cx="1514648" cy="886035"/>
              <a:chOff x="1547538" y="312977"/>
              <a:chExt cx="1894300" cy="111375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61323" y="1034616"/>
                <a:ext cx="967616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Tomcat7 ; jdk7</a:t>
                </a:r>
                <a:endParaRPr lang="zh-CN" altLang="en-US" sz="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47538" y="1194608"/>
                <a:ext cx="683664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L17 ; M7</a:t>
                </a:r>
                <a:endParaRPr lang="zh-CN" altLang="en-US" sz="6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smtClean="0"/>
                  <a:t>sign.m.jd.com</a:t>
                </a:r>
              </a:p>
              <a:p>
                <a:pPr algn="ctr"/>
                <a:r>
                  <a:rPr lang="zh-CN" altLang="en-US" sz="600" dirty="0"/>
                  <a:t>前</a:t>
                </a:r>
                <a:r>
                  <a:rPr lang="zh-CN" altLang="en-US" sz="600" dirty="0" smtClean="0"/>
                  <a:t>台网关</a:t>
                </a:r>
                <a:endParaRPr lang="zh-CN" altLang="en-US" sz="600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55967" y="1522521"/>
              <a:ext cx="1497784" cy="854606"/>
              <a:chOff x="1568629" y="312977"/>
              <a:chExt cx="1873209" cy="1074253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61323" y="1034616"/>
                <a:ext cx="868516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Tomcat8 ; jdk8</a:t>
                </a:r>
                <a:endParaRPr lang="zh-CN" altLang="en-US" sz="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568629" y="1202564"/>
                <a:ext cx="95979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L1 : 28 ; L4:13</a:t>
                </a:r>
                <a:endParaRPr lang="zh-CN" altLang="en-US" sz="600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ladder-rest</a:t>
                </a:r>
              </a:p>
              <a:p>
                <a:pPr algn="ctr"/>
                <a:r>
                  <a:rPr lang="en-US" altLang="zh-CN" sz="600" dirty="0"/>
                  <a:t> </a:t>
                </a:r>
                <a:r>
                  <a:rPr lang="zh-CN" altLang="en-US" sz="600" dirty="0"/>
                  <a:t>后台网关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933852" y="1522521"/>
              <a:ext cx="1511600" cy="861255"/>
              <a:chOff x="1551350" y="312977"/>
              <a:chExt cx="1890488" cy="108261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61323" y="1034616"/>
                <a:ext cx="823999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Tomcat8 ; jdk8</a:t>
                </a:r>
                <a:endParaRPr lang="zh-CN" altLang="en-US" sz="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51350" y="1210922"/>
                <a:ext cx="95979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L1 : 5 ; L3:2</a:t>
                </a:r>
                <a:endParaRPr lang="zh-CN" altLang="en-US" sz="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err="1"/>
                  <a:t>im</a:t>
                </a:r>
                <a:r>
                  <a:rPr lang="en-US" altLang="zh-CN" sz="600" dirty="0"/>
                  <a:t>-task </a:t>
                </a:r>
              </a:p>
              <a:p>
                <a:pPr algn="ctr"/>
                <a:r>
                  <a:rPr lang="zh-CN" altLang="en-US" sz="600" dirty="0"/>
                  <a:t>游戏</a:t>
                </a:r>
                <a:r>
                  <a:rPr lang="en-US" altLang="zh-CN" sz="600" dirty="0"/>
                  <a:t>MQ</a:t>
                </a:r>
                <a:r>
                  <a:rPr lang="zh-CN" altLang="en-US" sz="600" dirty="0"/>
                  <a:t>相关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19760" y="1522521"/>
              <a:ext cx="1495918" cy="836175"/>
              <a:chOff x="1570963" y="312977"/>
              <a:chExt cx="1870875" cy="1051084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826331" y="1032771"/>
                <a:ext cx="849490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Tomcat7 ; jdk7</a:t>
                </a:r>
                <a:endParaRPr lang="zh-CN" altLang="en-US" sz="6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570963" y="1179395"/>
                <a:ext cx="95979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M : 9 </a:t>
                </a:r>
                <a:endParaRPr lang="zh-CN" altLang="en-US" sz="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err="1"/>
                  <a:t>Lotteryrest</a:t>
                </a:r>
                <a:endParaRPr lang="en-US" altLang="zh-CN" sz="600" dirty="0"/>
              </a:p>
              <a:p>
                <a:pPr algn="ctr"/>
                <a:r>
                  <a:rPr lang="en-US" altLang="zh-CN" sz="600" dirty="0"/>
                  <a:t> </a:t>
                </a:r>
                <a:r>
                  <a:rPr lang="zh-CN" altLang="en-US" sz="600" dirty="0"/>
                  <a:t>发券 后台网关 </a:t>
                </a: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538398" y="1522521"/>
              <a:ext cx="1506015" cy="833299"/>
              <a:chOff x="1558335" y="312977"/>
              <a:chExt cx="1883503" cy="104747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61323" y="1034616"/>
                <a:ext cx="840013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Tomcat8 ; jdk8</a:t>
                </a:r>
                <a:endParaRPr lang="zh-CN" altLang="en-US" sz="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58335" y="1174411"/>
                <a:ext cx="95979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L 5 ; M : 8</a:t>
                </a:r>
                <a:endParaRPr lang="zh-CN" altLang="en-US" sz="600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smtClean="0"/>
                  <a:t>im-platform.jd.com</a:t>
                </a:r>
              </a:p>
              <a:p>
                <a:pPr algn="ctr"/>
                <a:r>
                  <a:rPr lang="zh-CN" altLang="en-US" sz="600" dirty="0" smtClean="0"/>
                  <a:t>发</a:t>
                </a:r>
                <a:r>
                  <a:rPr lang="zh-CN" altLang="en-US" sz="600" dirty="0"/>
                  <a:t>豆网关</a:t>
                </a:r>
              </a:p>
              <a:p>
                <a:pPr algn="ctr"/>
                <a:endParaRPr lang="zh-CN" altLang="en-US" sz="60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1314725" y="3059761"/>
              <a:ext cx="1456971" cy="833298"/>
              <a:chOff x="1619672" y="312977"/>
              <a:chExt cx="1822166" cy="104747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/>
                  <a:t>mysql</a:t>
                </a:r>
                <a:endParaRPr lang="zh-CN" altLang="en-US" sz="800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592945" y="3059761"/>
              <a:ext cx="1456971" cy="833299"/>
              <a:chOff x="1619672" y="312977"/>
              <a:chExt cx="1822166" cy="104747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/>
                  <a:t>es</a:t>
                </a:r>
                <a:endParaRPr lang="zh-CN" altLang="en-US" sz="8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516750" y="3059761"/>
              <a:ext cx="1456971" cy="833299"/>
              <a:chOff x="1619672" y="312977"/>
              <a:chExt cx="1822166" cy="104747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082070" y="636061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/>
                  <a:t>redis</a:t>
                </a:r>
                <a:endParaRPr lang="zh-CN" altLang="en-US" sz="8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912435" y="4471775"/>
              <a:ext cx="1526509" cy="833299"/>
              <a:chOff x="1532705" y="312977"/>
              <a:chExt cx="1909133" cy="104747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532705" y="1170388"/>
                <a:ext cx="9597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L : 10 ; L:10</a:t>
                </a:r>
                <a:endParaRPr lang="zh-CN" altLang="en-US" sz="60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business-computer </a:t>
                </a:r>
              </a:p>
              <a:p>
                <a:pPr algn="ctr"/>
                <a:r>
                  <a:rPr lang="zh-CN" altLang="en-US" sz="600" dirty="0"/>
                  <a:t>业务</a:t>
                </a:r>
                <a:r>
                  <a:rPr lang="zh-CN" altLang="en-US" sz="600" dirty="0" smtClean="0"/>
                  <a:t>计算系统</a:t>
                </a:r>
                <a:endParaRPr lang="zh-CN" altLang="en-US" sz="600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3124122" y="5048387"/>
              <a:ext cx="709879" cy="16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 smtClean="0"/>
                <a:t>Tomcat8 ; jdk8</a:t>
              </a:r>
              <a:endParaRPr lang="zh-CN" altLang="en-US" sz="6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4800994" y="4471843"/>
              <a:ext cx="1517729" cy="833299"/>
              <a:chOff x="3554996" y="4509120"/>
              <a:chExt cx="1737084" cy="958586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3554996" y="4509120"/>
                <a:ext cx="1737084" cy="958586"/>
                <a:chOff x="1543685" y="312977"/>
                <a:chExt cx="1898153" cy="1047470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1619672" y="312977"/>
                  <a:ext cx="1822166" cy="104747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" dirty="0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1861323" y="456993"/>
                  <a:ext cx="1364492" cy="75943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543685" y="1169101"/>
                  <a:ext cx="95979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00" dirty="0" smtClean="0"/>
                    <a:t>L : 2 ; M:2</a:t>
                  </a:r>
                  <a:endParaRPr lang="zh-CN" altLang="en-US" sz="600" dirty="0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2082070" y="636062"/>
                  <a:ext cx="922997" cy="401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 err="1" smtClean="0"/>
                    <a:t>im-gw</a:t>
                  </a:r>
                  <a:endParaRPr lang="en-US" altLang="zh-CN" sz="600" dirty="0"/>
                </a:p>
                <a:p>
                  <a:pPr algn="ctr"/>
                  <a:r>
                    <a:rPr lang="en-US" altLang="zh-CN" sz="600" dirty="0"/>
                    <a:t> </a:t>
                  </a:r>
                  <a:r>
                    <a:rPr lang="zh-CN" altLang="en-US" sz="600" dirty="0"/>
                    <a:t>管理后台</a:t>
                  </a:r>
                  <a:r>
                    <a:rPr lang="zh-CN" altLang="en-US" sz="600" dirty="0" smtClean="0"/>
                    <a:t>网关</a:t>
                  </a:r>
                  <a:endParaRPr lang="zh-CN" altLang="en-US" sz="600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3805630" y="5166635"/>
                <a:ext cx="813972" cy="212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Tomcat8 ; jdk8</a:t>
                </a:r>
                <a:endParaRPr lang="zh-CN" altLang="en-US" sz="6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6548494" y="4467485"/>
              <a:ext cx="1495918" cy="837658"/>
              <a:chOff x="6964336" y="4509120"/>
              <a:chExt cx="1712121" cy="963600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6964336" y="4509120"/>
                <a:ext cx="1712121" cy="963600"/>
                <a:chOff x="1570963" y="312977"/>
                <a:chExt cx="1870875" cy="1052949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1619672" y="312977"/>
                  <a:ext cx="1822166" cy="104747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1861323" y="456993"/>
                  <a:ext cx="1364492" cy="75943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570963" y="1181260"/>
                  <a:ext cx="95979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00" dirty="0" smtClean="0"/>
                    <a:t>L1 : 2 ; M:6</a:t>
                  </a:r>
                  <a:endParaRPr lang="zh-CN" altLang="en-US" sz="600" dirty="0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2082070" y="636062"/>
                  <a:ext cx="922997" cy="401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 err="1" smtClean="0"/>
                    <a:t>lottery_statistics</a:t>
                  </a:r>
                  <a:endParaRPr lang="en-US" altLang="zh-CN" sz="600" dirty="0" smtClean="0"/>
                </a:p>
                <a:p>
                  <a:pPr algn="ctr"/>
                  <a:r>
                    <a:rPr lang="zh-CN" altLang="en-US" sz="600" dirty="0" smtClean="0"/>
                    <a:t>数据统计</a:t>
                  </a:r>
                  <a:endParaRPr lang="zh-CN" altLang="en-US" sz="600" dirty="0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7173731" y="5172036"/>
                <a:ext cx="742643" cy="212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Tomcat8 ; jdk6</a:t>
                </a:r>
                <a:endParaRPr lang="zh-CN" altLang="en-US" sz="6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89331" y="5899274"/>
              <a:ext cx="1470962" cy="855841"/>
              <a:chOff x="1602174" y="312977"/>
              <a:chExt cx="1839664" cy="1075806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861323" y="1034614"/>
                <a:ext cx="924426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Tomcat8 ; jdk8</a:t>
                </a:r>
                <a:endParaRPr lang="zh-CN" altLang="en-US" sz="6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602174" y="1204117"/>
                <a:ext cx="9597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L : 2</a:t>
                </a:r>
                <a:endParaRPr lang="zh-CN" altLang="en-US" sz="600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err="1" smtClean="0"/>
                  <a:t>im</a:t>
                </a:r>
                <a:r>
                  <a:rPr lang="en-US" altLang="zh-CN" sz="600" dirty="0" smtClean="0"/>
                  <a:t>-man</a:t>
                </a:r>
                <a:endParaRPr lang="en-US" altLang="zh-CN" sz="600" dirty="0"/>
              </a:p>
              <a:p>
                <a:pPr algn="ctr"/>
                <a:r>
                  <a:rPr lang="en-US" altLang="zh-CN" sz="600" dirty="0"/>
                  <a:t> </a:t>
                </a:r>
                <a:r>
                  <a:rPr lang="zh-CN" altLang="en-US" sz="600" dirty="0" smtClean="0"/>
                  <a:t>运营管理后台</a:t>
                </a:r>
                <a:endParaRPr lang="zh-CN" altLang="en-US" sz="600" dirty="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3073124" y="5910545"/>
              <a:ext cx="1486778" cy="833299"/>
              <a:chOff x="1582394" y="312977"/>
              <a:chExt cx="1859444" cy="1047470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861322" y="1034615"/>
                <a:ext cx="1000607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Tomcat8 ; jdk8</a:t>
                </a:r>
                <a:endParaRPr lang="zh-CN" altLang="en-US" sz="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82394" y="1175781"/>
                <a:ext cx="9597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L : 2</a:t>
                </a:r>
                <a:endParaRPr lang="zh-CN" altLang="en-US" sz="600" dirty="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err="1" smtClean="0"/>
                  <a:t>Im</a:t>
                </a:r>
                <a:r>
                  <a:rPr lang="en-US" altLang="zh-CN" sz="600" dirty="0" smtClean="0"/>
                  <a:t>-shop</a:t>
                </a:r>
                <a:endParaRPr lang="en-US" altLang="zh-CN" sz="600" dirty="0"/>
              </a:p>
              <a:p>
                <a:pPr algn="ctr"/>
                <a:r>
                  <a:rPr lang="en-US" altLang="zh-CN" sz="600" dirty="0"/>
                  <a:t> </a:t>
                </a:r>
                <a:r>
                  <a:rPr lang="zh-CN" altLang="en-US" sz="600" dirty="0" smtClean="0"/>
                  <a:t>商家管理后台</a:t>
                </a:r>
                <a:endParaRPr lang="zh-CN" altLang="en-US" sz="600" dirty="0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4943904" y="5905647"/>
              <a:ext cx="1485671" cy="843094"/>
              <a:chOff x="1583778" y="312977"/>
              <a:chExt cx="1858060" cy="1059782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619672" y="312977"/>
                <a:ext cx="1822166" cy="1047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861323" y="456993"/>
                <a:ext cx="1364492" cy="7594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824574" y="1060749"/>
                <a:ext cx="915108" cy="23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Tomcat8 ; jdk8</a:t>
                </a:r>
                <a:endParaRPr lang="zh-CN" altLang="en-US" sz="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83778" y="1188093"/>
                <a:ext cx="9597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smtClean="0"/>
                  <a:t>L :2</a:t>
                </a:r>
                <a:endParaRPr lang="zh-CN" altLang="en-US" sz="600" dirty="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2082070" y="636062"/>
                <a:ext cx="922997" cy="401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 err="1" smtClean="0"/>
                  <a:t>Im</a:t>
                </a:r>
                <a:r>
                  <a:rPr lang="en-US" altLang="zh-CN" sz="600" dirty="0" smtClean="0"/>
                  <a:t>-admin</a:t>
                </a:r>
                <a:endParaRPr lang="en-US" altLang="zh-CN" sz="600" dirty="0"/>
              </a:p>
              <a:p>
                <a:pPr algn="ctr"/>
                <a:r>
                  <a:rPr lang="en-US" altLang="zh-CN" sz="600" dirty="0"/>
                  <a:t> </a:t>
                </a:r>
                <a:r>
                  <a:rPr lang="zh-CN" altLang="en-US" sz="600" dirty="0" smtClean="0"/>
                  <a:t>管理员后台</a:t>
                </a:r>
                <a:endParaRPr lang="zh-CN" altLang="en-US" sz="600" dirty="0"/>
              </a:p>
            </p:txBody>
          </p:sp>
        </p:grpSp>
        <p:sp>
          <p:nvSpPr>
            <p:cNvPr id="114" name="左箭头 113"/>
            <p:cNvSpPr/>
            <p:nvPr/>
          </p:nvSpPr>
          <p:spPr>
            <a:xfrm>
              <a:off x="2411760" y="409337"/>
              <a:ext cx="207804" cy="28335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下箭头 115"/>
            <p:cNvSpPr/>
            <p:nvPr/>
          </p:nvSpPr>
          <p:spPr>
            <a:xfrm>
              <a:off x="1376844" y="1124743"/>
              <a:ext cx="237904" cy="3041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右箭头 116"/>
            <p:cNvSpPr/>
            <p:nvPr/>
          </p:nvSpPr>
          <p:spPr>
            <a:xfrm>
              <a:off x="2411760" y="1838741"/>
              <a:ext cx="225358" cy="2008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下箭头 117"/>
            <p:cNvSpPr/>
            <p:nvPr/>
          </p:nvSpPr>
          <p:spPr>
            <a:xfrm>
              <a:off x="1376844" y="2531873"/>
              <a:ext cx="237904" cy="39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下箭头 118"/>
            <p:cNvSpPr/>
            <p:nvPr/>
          </p:nvSpPr>
          <p:spPr>
            <a:xfrm>
              <a:off x="5084524" y="2531873"/>
              <a:ext cx="237904" cy="3489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上箭头 119"/>
            <p:cNvSpPr/>
            <p:nvPr/>
          </p:nvSpPr>
          <p:spPr>
            <a:xfrm>
              <a:off x="5154095" y="4053747"/>
              <a:ext cx="227126" cy="26521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上箭头 120"/>
            <p:cNvSpPr/>
            <p:nvPr/>
          </p:nvSpPr>
          <p:spPr>
            <a:xfrm>
              <a:off x="1376844" y="4044380"/>
              <a:ext cx="307606" cy="173807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上箭头 122"/>
            <p:cNvSpPr/>
            <p:nvPr/>
          </p:nvSpPr>
          <p:spPr>
            <a:xfrm>
              <a:off x="5228766" y="5445224"/>
              <a:ext cx="227126" cy="33722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0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647700"/>
            <a:ext cx="57816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370</Words>
  <Application>Microsoft Office PowerPoint</Application>
  <PresentationFormat>全屏显示(4:3)</PresentationFormat>
  <Paragraphs>158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赵景春</dc:creator>
  <cp:lastModifiedBy>p</cp:lastModifiedBy>
  <cp:revision>40</cp:revision>
  <dcterms:created xsi:type="dcterms:W3CDTF">2018-04-10T01:30:42Z</dcterms:created>
  <dcterms:modified xsi:type="dcterms:W3CDTF">2018-05-08T08:20:38Z</dcterms:modified>
</cp:coreProperties>
</file>